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7.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8.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08" r:id="rId1"/>
    <p:sldMasterId id="2147498329" r:id="rId2"/>
    <p:sldMasterId id="2147499097" r:id="rId3"/>
    <p:sldMasterId id="2147499128" r:id="rId4"/>
    <p:sldMasterId id="2147499167" r:id="rId5"/>
    <p:sldMasterId id="2147499196" r:id="rId6"/>
    <p:sldMasterId id="2147500230" r:id="rId7"/>
    <p:sldMasterId id="2147500292" r:id="rId8"/>
    <p:sldMasterId id="2147500340" r:id="rId9"/>
    <p:sldMasterId id="2147500369" r:id="rId10"/>
    <p:sldMasterId id="2147500399" r:id="rId11"/>
    <p:sldMasterId id="2147500428" r:id="rId12"/>
  </p:sldMasterIdLst>
  <p:notesMasterIdLst>
    <p:notesMasterId r:id="rId95"/>
  </p:notesMasterIdLst>
  <p:handoutMasterIdLst>
    <p:handoutMasterId r:id="rId96"/>
  </p:handoutMasterIdLst>
  <p:sldIdLst>
    <p:sldId id="13320" r:id="rId13"/>
    <p:sldId id="14023" r:id="rId14"/>
    <p:sldId id="12831" r:id="rId15"/>
    <p:sldId id="13121" r:id="rId16"/>
    <p:sldId id="268" r:id="rId17"/>
    <p:sldId id="5133" r:id="rId18"/>
    <p:sldId id="3427" r:id="rId19"/>
    <p:sldId id="32709" r:id="rId20"/>
    <p:sldId id="29156" r:id="rId21"/>
    <p:sldId id="23900" r:id="rId22"/>
    <p:sldId id="10016" r:id="rId23"/>
    <p:sldId id="10017" r:id="rId24"/>
    <p:sldId id="23693" r:id="rId25"/>
    <p:sldId id="30374" r:id="rId26"/>
    <p:sldId id="23770" r:id="rId27"/>
    <p:sldId id="34456" r:id="rId28"/>
    <p:sldId id="34457" r:id="rId29"/>
    <p:sldId id="34458" r:id="rId30"/>
    <p:sldId id="34459" r:id="rId31"/>
    <p:sldId id="34460" r:id="rId32"/>
    <p:sldId id="34461" r:id="rId33"/>
    <p:sldId id="34462" r:id="rId34"/>
    <p:sldId id="34463" r:id="rId35"/>
    <p:sldId id="34517" r:id="rId36"/>
    <p:sldId id="34464" r:id="rId37"/>
    <p:sldId id="34465" r:id="rId38"/>
    <p:sldId id="34466" r:id="rId39"/>
    <p:sldId id="34467" r:id="rId40"/>
    <p:sldId id="34518" r:id="rId41"/>
    <p:sldId id="34469" r:id="rId42"/>
    <p:sldId id="34519" r:id="rId43"/>
    <p:sldId id="34470" r:id="rId44"/>
    <p:sldId id="34471" r:id="rId45"/>
    <p:sldId id="34472" r:id="rId46"/>
    <p:sldId id="34473" r:id="rId47"/>
    <p:sldId id="34474" r:id="rId48"/>
    <p:sldId id="34475" r:id="rId49"/>
    <p:sldId id="34477" r:id="rId50"/>
    <p:sldId id="29742" r:id="rId51"/>
    <p:sldId id="34482" r:id="rId52"/>
    <p:sldId id="34483" r:id="rId53"/>
    <p:sldId id="34484" r:id="rId54"/>
    <p:sldId id="34485" r:id="rId55"/>
    <p:sldId id="34486" r:id="rId56"/>
    <p:sldId id="34487" r:id="rId57"/>
    <p:sldId id="34488" r:id="rId58"/>
    <p:sldId id="34489" r:id="rId59"/>
    <p:sldId id="34490" r:id="rId60"/>
    <p:sldId id="34491" r:id="rId61"/>
    <p:sldId id="34492" r:id="rId62"/>
    <p:sldId id="34493" r:id="rId63"/>
    <p:sldId id="34494" r:id="rId64"/>
    <p:sldId id="34495" r:id="rId65"/>
    <p:sldId id="34496" r:id="rId66"/>
    <p:sldId id="34497" r:id="rId67"/>
    <p:sldId id="34499" r:id="rId68"/>
    <p:sldId id="34501" r:id="rId69"/>
    <p:sldId id="34502" r:id="rId70"/>
    <p:sldId id="34508" r:id="rId71"/>
    <p:sldId id="34506" r:id="rId72"/>
    <p:sldId id="319" r:id="rId73"/>
    <p:sldId id="347" r:id="rId74"/>
    <p:sldId id="348" r:id="rId75"/>
    <p:sldId id="321" r:id="rId76"/>
    <p:sldId id="360" r:id="rId77"/>
    <p:sldId id="364" r:id="rId78"/>
    <p:sldId id="323" r:id="rId79"/>
    <p:sldId id="324" r:id="rId80"/>
    <p:sldId id="325" r:id="rId81"/>
    <p:sldId id="326" r:id="rId82"/>
    <p:sldId id="310" r:id="rId83"/>
    <p:sldId id="349" r:id="rId84"/>
    <p:sldId id="311" r:id="rId85"/>
    <p:sldId id="312" r:id="rId86"/>
    <p:sldId id="352" r:id="rId87"/>
    <p:sldId id="314" r:id="rId88"/>
    <p:sldId id="315" r:id="rId89"/>
    <p:sldId id="316" r:id="rId90"/>
    <p:sldId id="317" r:id="rId91"/>
    <p:sldId id="34330" r:id="rId92"/>
    <p:sldId id="33666" r:id="rId93"/>
    <p:sldId id="297" r:id="rId9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EB40B4C7-D17E-467F-8A36-1CBBB157D3E0}">
          <p14:sldIdLst>
            <p14:sldId id="13320"/>
          </p14:sldIdLst>
        </p14:section>
        <p14:section name="Sección sin título" id="{96AE418A-8716-4E14-A46B-88C686924614}">
          <p14:sldIdLst>
            <p14:sldId id="14023"/>
            <p14:sldId id="12831"/>
            <p14:sldId id="13121"/>
            <p14:sldId id="268"/>
            <p14:sldId id="5133"/>
            <p14:sldId id="3427"/>
            <p14:sldId id="32709"/>
            <p14:sldId id="29156"/>
            <p14:sldId id="23900"/>
            <p14:sldId id="10016"/>
            <p14:sldId id="10017"/>
            <p14:sldId id="23693"/>
            <p14:sldId id="30374"/>
            <p14:sldId id="23770"/>
            <p14:sldId id="34456"/>
            <p14:sldId id="34457"/>
            <p14:sldId id="34458"/>
            <p14:sldId id="34459"/>
            <p14:sldId id="34460"/>
            <p14:sldId id="34461"/>
            <p14:sldId id="34462"/>
            <p14:sldId id="34463"/>
            <p14:sldId id="34517"/>
            <p14:sldId id="34464"/>
            <p14:sldId id="34465"/>
            <p14:sldId id="34466"/>
            <p14:sldId id="34467"/>
            <p14:sldId id="34518"/>
            <p14:sldId id="34469"/>
            <p14:sldId id="34519"/>
            <p14:sldId id="34470"/>
            <p14:sldId id="34471"/>
            <p14:sldId id="34472"/>
            <p14:sldId id="34473"/>
            <p14:sldId id="34474"/>
            <p14:sldId id="34475"/>
            <p14:sldId id="34477"/>
            <p14:sldId id="29742"/>
            <p14:sldId id="34482"/>
            <p14:sldId id="34483"/>
            <p14:sldId id="34484"/>
            <p14:sldId id="34485"/>
            <p14:sldId id="34486"/>
            <p14:sldId id="34487"/>
            <p14:sldId id="34488"/>
            <p14:sldId id="34489"/>
            <p14:sldId id="34490"/>
            <p14:sldId id="34491"/>
            <p14:sldId id="34492"/>
            <p14:sldId id="34493"/>
            <p14:sldId id="34494"/>
            <p14:sldId id="34495"/>
            <p14:sldId id="34496"/>
            <p14:sldId id="34497"/>
            <p14:sldId id="34499"/>
            <p14:sldId id="34501"/>
            <p14:sldId id="34502"/>
            <p14:sldId id="34508"/>
            <p14:sldId id="34506"/>
            <p14:sldId id="319"/>
            <p14:sldId id="347"/>
            <p14:sldId id="348"/>
            <p14:sldId id="321"/>
            <p14:sldId id="360"/>
            <p14:sldId id="364"/>
            <p14:sldId id="323"/>
            <p14:sldId id="324"/>
            <p14:sldId id="325"/>
            <p14:sldId id="326"/>
            <p14:sldId id="310"/>
            <p14:sldId id="349"/>
            <p14:sldId id="311"/>
            <p14:sldId id="312"/>
            <p14:sldId id="352"/>
            <p14:sldId id="314"/>
            <p14:sldId id="315"/>
            <p14:sldId id="316"/>
            <p14:sldId id="317"/>
            <p14:sldId id="34330"/>
            <p14:sldId id="33666"/>
            <p14:sldId id="29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Milena Rincon Loaiza" initials="AMRL" lastIdx="2" clrIdx="0"/>
  <p:cmAuthor id="2" name="CONSULTA SIPROT" initials="CS" lastIdx="2" clrIdx="1"/>
  <p:cmAuthor id="3" name="Milena Rincón" initials="M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A52"/>
    <a:srgbClr val="1E66AA"/>
    <a:srgbClr val="499ADE"/>
    <a:srgbClr val="F87E00"/>
    <a:srgbClr val="27539D"/>
    <a:srgbClr val="3399FF"/>
    <a:srgbClr val="C2DDF4"/>
    <a:srgbClr val="EAEFF7"/>
    <a:srgbClr val="16528E"/>
    <a:srgbClr val="294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Estilo claro 3 - Énfasis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Estilo claro 1 - Énfasi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Énfasi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Estilo claro 3 - Énfasi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6247" autoAdjust="0"/>
  </p:normalViewPr>
  <p:slideViewPr>
    <p:cSldViewPr snapToGrid="0">
      <p:cViewPr varScale="1">
        <p:scale>
          <a:sx n="111" d="100"/>
          <a:sy n="111" d="100"/>
        </p:scale>
        <p:origin x="756" y="108"/>
      </p:cViewPr>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7752"/>
    </p:cViewPr>
  </p:sorterViewPr>
  <p:notesViewPr>
    <p:cSldViewPr snapToGrid="0" snapToObjects="1">
      <p:cViewPr varScale="1">
        <p:scale>
          <a:sx n="85" d="100"/>
          <a:sy n="85" d="100"/>
        </p:scale>
        <p:origin x="380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notesMaster" Target="notesMasters/notesMaster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presProps" Target="presProps.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51ED8A-2853-4960-BD50-C2E418421020}" type="datetimeFigureOut">
              <a:rPr lang="es-CO" smtClean="0"/>
              <a:pPr/>
              <a:t>12/11/2025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C24A4E-F78A-4D5A-96A7-94EDC47E83A4}" type="slidenum">
              <a:rPr lang="es-CO" smtClean="0"/>
              <a:pPr/>
              <a:t>‹Nº›</a:t>
            </a:fld>
            <a:endParaRPr lang="es-CO"/>
          </a:p>
        </p:txBody>
      </p:sp>
    </p:spTree>
    <p:extLst>
      <p:ext uri="{BB962C8B-B14F-4D97-AF65-F5344CB8AC3E}">
        <p14:creationId xmlns:p14="http://schemas.microsoft.com/office/powerpoint/2010/main" val="3980358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D8B78-8DE0-455D-A389-7C47F178F467}" type="datetimeFigureOut">
              <a:rPr lang="es-CO" smtClean="0"/>
              <a:pPr/>
              <a:t>12/11/2025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83B76-51B6-493B-AD8F-034B31CF8593}" type="slidenum">
              <a:rPr lang="es-CO" smtClean="0"/>
              <a:pPr/>
              <a:t>‹Nº›</a:t>
            </a:fld>
            <a:endParaRPr lang="es-CO"/>
          </a:p>
        </p:txBody>
      </p:sp>
    </p:spTree>
    <p:extLst>
      <p:ext uri="{BB962C8B-B14F-4D97-AF65-F5344CB8AC3E}">
        <p14:creationId xmlns:p14="http://schemas.microsoft.com/office/powerpoint/2010/main" val="214497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5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r>
              <a:rPr lang="es-CO" baseline="0" dirty="0"/>
              <a:t>Recortar las imágenes, incluya </a:t>
            </a:r>
            <a:r>
              <a:rPr lang="es-CO" baseline="0"/>
              <a:t>el Archipiélago de San </a:t>
            </a:r>
            <a:r>
              <a:rPr lang="es-CO" baseline="0" dirty="0"/>
              <a:t>Andrés y Providencia. Utilice </a:t>
            </a:r>
            <a:r>
              <a:rPr lang="es-CO" baseline="0"/>
              <a:t>la guía de cada </a:t>
            </a:r>
            <a:r>
              <a:rPr lang="es-CO" baseline="0" dirty="0"/>
              <a:t>cuadro para colocar cada imagen, las cuáles, deben tener </a:t>
            </a:r>
            <a:r>
              <a:rPr lang="es-CO" baseline="0"/>
              <a:t>una altura de 13.0 </a:t>
            </a:r>
            <a:r>
              <a:rPr lang="es-CO" baseline="0" dirty="0"/>
              <a:t>cm aproximadamente.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https://linetview.nowcast.de/linetview/pages/index.html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http://172.16.1.237/almacen/interno/satelite/Goes16/latest/pngs/latest_COLOMBIA.png</a:t>
            </a:r>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11</a:t>
            </a:fld>
            <a:endParaRPr lang="es-CO">
              <a:solidFill>
                <a:prstClr val="black"/>
              </a:solidFill>
            </a:endParaRPr>
          </a:p>
        </p:txBody>
      </p:sp>
    </p:spTree>
    <p:extLst>
      <p:ext uri="{BB962C8B-B14F-4D97-AF65-F5344CB8AC3E}">
        <p14:creationId xmlns:p14="http://schemas.microsoft.com/office/powerpoint/2010/main" val="2040644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r>
              <a:rPr lang="es-ES" b="1" baseline="0" dirty="0"/>
              <a:t>DALI </a:t>
            </a:r>
            <a:r>
              <a:rPr lang="es-ES" b="1" baseline="0"/>
              <a:t>con altura de 15 </a:t>
            </a:r>
            <a:r>
              <a:rPr lang="es-ES" b="1" baseline="0" dirty="0"/>
              <a:t>cm: Precipitación acumulada a 24 horas desde las 07:00 HLC.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El </a:t>
            </a:r>
            <a:r>
              <a:rPr lang="en-US" b="1" baseline="0" dirty="0" err="1"/>
              <a:t>mapa</a:t>
            </a:r>
            <a:r>
              <a:rPr lang="en-US" b="1" baseline="0" dirty="0"/>
              <a:t> se </a:t>
            </a:r>
            <a:r>
              <a:rPr lang="en-US" b="1" baseline="0" dirty="0" err="1"/>
              <a:t>ubica</a:t>
            </a:r>
            <a:r>
              <a:rPr lang="en-US" b="1" baseline="0" dirty="0"/>
              <a:t> </a:t>
            </a:r>
            <a:r>
              <a:rPr lang="en-US" b="1" baseline="0" dirty="0" err="1"/>
              <a:t>en</a:t>
            </a:r>
            <a:r>
              <a:rPr lang="en-US" b="1" baseline="0" dirty="0"/>
              <a:t> el </a:t>
            </a:r>
            <a:r>
              <a:rPr lang="en-US" b="1" baseline="0" dirty="0" err="1"/>
              <a:t>almacén</a:t>
            </a:r>
            <a:r>
              <a:rPr lang="en-US" b="1" baseline="0" dirty="0"/>
              <a:t> </a:t>
            </a:r>
            <a:r>
              <a:rPr lang="en-US" b="1" baseline="0" dirty="0" err="1"/>
              <a:t>en</a:t>
            </a:r>
            <a:r>
              <a:rPr lang="en-US" b="1" baseline="0" dirty="0"/>
              <a:t>: </a:t>
            </a:r>
            <a:r>
              <a:rPr lang="es-ES" b="1" baseline="0"/>
              <a:t>El pronóstico de precipitación </a:t>
            </a:r>
            <a:r>
              <a:rPr lang="es-ES" b="1" baseline="0" dirty="0"/>
              <a:t>se debe </a:t>
            </a:r>
            <a:r>
              <a:rPr lang="es-ES" b="1" baseline="0"/>
              <a:t>tomar después de las </a:t>
            </a:r>
            <a:r>
              <a:rPr lang="es-ES" b="1" baseline="0" dirty="0"/>
              <a:t>09:00 HLC, hora en la cual ya se encuentra actualizado.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endParaRPr lang="es-ES" dirty="0"/>
          </a:p>
          <a:p>
            <a:endParaRPr lang="es-ES" b="1" baseline="0" dirty="0"/>
          </a:p>
          <a:p>
            <a:r>
              <a:rPr lang="es-ES" b="1"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http://bart.ideam.gov.co/ospa/PronosticosCol/SmartMet/png/latest/DALI/Hoy/dia_1.png</a:t>
            </a:r>
          </a:p>
          <a:p>
            <a:endParaRPr lang="es-ES" b="1" baseline="0" dirty="0"/>
          </a:p>
          <a:p>
            <a:endParaRPr lang="es-ES" b="1" baseline="0"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12</a:t>
            </a:fld>
            <a:endParaRPr lang="es-CO">
              <a:solidFill>
                <a:prstClr val="black"/>
              </a:solidFill>
            </a:endParaRPr>
          </a:p>
        </p:txBody>
      </p:sp>
    </p:spTree>
    <p:extLst>
      <p:ext uri="{BB962C8B-B14F-4D97-AF65-F5344CB8AC3E}">
        <p14:creationId xmlns:p14="http://schemas.microsoft.com/office/powerpoint/2010/main" val="1376530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r>
              <a:rPr lang="es-CO" dirty="0"/>
              <a:t>M:\OF_SERVICIO_de_PRONOSTICO_Y_ALERTAS\Compartida\1.Alertas_Ambientales\1.5_Alertas\1.5.1_Informe_técnico_diario\Archivos Excel Coordinación……Se escoge el </a:t>
            </a:r>
            <a:r>
              <a:rPr lang="es-CO" dirty="0" err="1"/>
              <a:t>Graf._embalses</a:t>
            </a:r>
            <a:r>
              <a:rPr lang="es-CO" dirty="0"/>
              <a:t>.</a:t>
            </a:r>
          </a:p>
          <a:p>
            <a:endParaRPr lang="es-CO" dirty="0"/>
          </a:p>
          <a:p>
            <a:pPr marL="0" marR="0" indent="0" algn="l" defTabSz="914400" rtl="0" eaLnBrk="1" fontAlgn="auto" latinLnBrk="0" hangingPunct="1">
              <a:lnSpc>
                <a:spcPct val="100000"/>
              </a:lnSpc>
              <a:spcBef>
                <a:spcPts val="0"/>
              </a:spcBef>
              <a:spcAft>
                <a:spcPts val="0"/>
              </a:spcAft>
              <a:buClrTx/>
              <a:buSzTx/>
              <a:buFontTx/>
              <a:buNone/>
              <a:tabLst/>
              <a:defRPr/>
            </a:pPr>
            <a:r>
              <a:rPr lang="es-MX" sz="1200" u="sng" spc="-30" dirty="0">
                <a:solidFill>
                  <a:prstClr val="white"/>
                </a:solidFill>
                <a:latin typeface="Arial Narrow" panose="020B0606020202030204" pitchFamily="34" charset="0"/>
                <a:ea typeface="Cambria" panose="02040503050406030204" pitchFamily="18" charset="0"/>
                <a:cs typeface="Verdana" panose="020B0604030504040204" pitchFamily="34" charset="0"/>
              </a:rPr>
              <a:t>http://ido.xm.com.co/ido/SitePages/hidrologia.aspx?q=reservas</a:t>
            </a:r>
            <a:endParaRPr lang="es-CO" sz="1200" spc="-30" dirty="0">
              <a:solidFill>
                <a:prstClr val="white"/>
              </a:solidFill>
              <a:ea typeface="Cambria" panose="02040503050406030204" pitchFamily="18" charset="0"/>
              <a:cs typeface="Calibri" panose="020F0502020204030204" pitchFamily="34" charset="0"/>
            </a:endParaRP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139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F7586-711D-07A1-20BA-25F7C7A37D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AFF17F8-F07F-E3D7-92D9-FBA2F437C7F4}"/>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761B67D5-D7FE-A082-EA22-88574D161198}"/>
              </a:ext>
            </a:extLst>
          </p:cNvPr>
          <p:cNvSpPr>
            <a:spLocks noGrp="1"/>
          </p:cNvSpPr>
          <p:nvPr>
            <p:ph type="body" idx="1"/>
          </p:nvPr>
        </p:nvSpPr>
        <p:spPr/>
        <p:txBody>
          <a:bodyPr/>
          <a:lstStyle/>
          <a:p>
            <a:pPr marL="171450" indent="-171450">
              <a:buFont typeface="Arial" panose="020B0604020202020204" pitchFamily="34" charset="0"/>
              <a:buChar char="•"/>
            </a:pPr>
            <a:r>
              <a:rPr lang="es-CO" sz="800" b="0" dirty="0"/>
              <a:t>FAVOR</a:t>
            </a:r>
            <a:r>
              <a:rPr lang="es-CO" sz="800" b="0" baseline="0" dirty="0"/>
              <a:t> PEGAR EN FORMATO  IMAGEN</a:t>
            </a:r>
            <a:endParaRPr lang="es-CO" sz="800" b="0" dirty="0"/>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r>
              <a:rPr lang="es-CO" sz="800" b="0"/>
              <a:t>Nuevo formato de volcanes </a:t>
            </a:r>
            <a:r>
              <a:rPr lang="es-CO" sz="800" b="0" dirty="0"/>
              <a:t>que se encuentra en la ruta M:\OF_SERVICIO_de_PRONOSTICO_Y_ALERTAS\Compartida\2.Análisis_pronóstico_del_tiempo\2.5_Volcanes\2.5_Volcanes. </a:t>
            </a:r>
          </a:p>
          <a:p>
            <a:pPr marL="171450" indent="-171450">
              <a:buFont typeface="Arial" panose="020B0604020202020204" pitchFamily="34" charset="0"/>
              <a:buChar char="•"/>
            </a:pPr>
            <a:r>
              <a:rPr lang="es-CO" sz="800" b="0" dirty="0"/>
              <a:t>descargar archivo se denomina: "VOLCANES_nuevo_formato.xlsx“. </a:t>
            </a:r>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endParaRPr lang="es-CO" sz="800" b="0" dirty="0"/>
          </a:p>
        </p:txBody>
      </p:sp>
      <p:sp>
        <p:nvSpPr>
          <p:cNvPr id="4" name="Marcador de número de diapositiva 3">
            <a:extLst>
              <a:ext uri="{FF2B5EF4-FFF2-40B4-BE49-F238E27FC236}">
                <a16:creationId xmlns:a16="http://schemas.microsoft.com/office/drawing/2014/main" id="{E607B071-D748-DCF3-D597-7516C13B71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7497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800" b="0" dirty="0"/>
              <a:t>FAVOR</a:t>
            </a:r>
            <a:r>
              <a:rPr lang="es-CO" sz="800" b="0" baseline="0" dirty="0"/>
              <a:t> PEGAR EN FORMATO  IMAGEN</a:t>
            </a:r>
            <a:endParaRPr lang="es-CO" sz="800" b="0" dirty="0"/>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r>
              <a:rPr lang="es-CO" sz="800" b="0"/>
              <a:t>Nuevo formato de volcanes </a:t>
            </a:r>
            <a:r>
              <a:rPr lang="es-CO" sz="800" b="0" dirty="0"/>
              <a:t>que se encuentra en la ruta M:\OF_SERVICIO_de_PRONOSTICO_Y_ALERTAS\Compartida\2.Análisis_pronóstico_del_tiempo\2.5_Volcanes\2.5_Volcanes. </a:t>
            </a:r>
          </a:p>
          <a:p>
            <a:pPr marL="171450" indent="-171450">
              <a:buFont typeface="Arial" panose="020B0604020202020204" pitchFamily="34" charset="0"/>
              <a:buChar char="•"/>
            </a:pPr>
            <a:r>
              <a:rPr lang="es-CO" sz="800" b="0" dirty="0"/>
              <a:t>descargar archivo se denomina: "VOLCANES_nuevo_formato.xlsx“. </a:t>
            </a:r>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endParaRPr lang="es-CO" sz="800" b="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647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8" name="Google Shape;3027;p14:notes">
            <a:extLst>
              <a:ext uri="{FF2B5EF4-FFF2-40B4-BE49-F238E27FC236}">
                <a16:creationId xmlns:a16="http://schemas.microsoft.com/office/drawing/2014/main" id="{3AB34B1A-073F-0165-495B-C9D2F21EE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34179" name="Google Shape;3028;p14:notes">
            <a:extLst>
              <a:ext uri="{FF2B5EF4-FFF2-40B4-BE49-F238E27FC236}">
                <a16:creationId xmlns:a16="http://schemas.microsoft.com/office/drawing/2014/main" id="{25D6DF07-F2B7-523D-EE80-FA30DCDE706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a:extLst>
              <a:ext uri="{FF2B5EF4-FFF2-40B4-BE49-F238E27FC236}">
                <a16:creationId xmlns:a16="http://schemas.microsoft.com/office/drawing/2014/main" id="{46C23FD2-DD8B-D6ED-B323-4646E7BDE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34819" name="Marcador de notas 2">
            <a:extLst>
              <a:ext uri="{FF2B5EF4-FFF2-40B4-BE49-F238E27FC236}">
                <a16:creationId xmlns:a16="http://schemas.microsoft.com/office/drawing/2014/main" id="{3925B056-B348-C8D6-2513-D730E03C2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34820" name="Marcador de número de diapositiva 3">
            <a:extLst>
              <a:ext uri="{FF2B5EF4-FFF2-40B4-BE49-F238E27FC236}">
                <a16:creationId xmlns:a16="http://schemas.microsoft.com/office/drawing/2014/main" id="{4EDB3FE7-777F-EC4C-4B7F-0CD3B9056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5A4FF1-70F2-485D-B5EA-2C2E9FB04516}" type="slidenum">
              <a:rPr kumimoji="0" lang="es-MX" altLang="es-CO"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s-MX" altLang="es-CO"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2EBFC4B-5B8E-4CBD-243C-E0559357C1F7}"/>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18D23C1A-2CC6-7AF7-FC3F-F4867D44B1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BDB99FB2-D136-7D12-7FF3-BB934D7BC1E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136424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47431A0-3A5A-F8C5-D510-3947133257D5}"/>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79DA18C1-1541-1DDC-3E73-8BE635D7EA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90DCB78B-D15A-1284-D11C-D12E299F6A8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3360330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1766267-3ABC-7605-CAF9-E91F36328037}"/>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57707AC1-312D-733A-F6D6-724C188261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AA374722-C0B2-F684-5224-F5672606A4F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1119859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800" baseline="0" dirty="0">
                <a:latin typeface="Arial Narrow" panose="020B0606020202030204" pitchFamily="34" charset="0"/>
              </a:rPr>
              <a:t>G:\Mi unidad\OSPA\02. Datos Diarios\Mapas\Mapa 1_3Dias y Smart</a:t>
            </a:r>
            <a:endParaRPr lang="en-US" sz="800" baseline="0" dirty="0">
              <a:latin typeface="Arial Narrow" panose="020B0606020202030204" pitchFamily="34" charset="0"/>
            </a:endParaRP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NO CAMBIAR </a:t>
            </a:r>
            <a:r>
              <a:rPr lang="es-CO" sz="800" baseline="0">
                <a:solidFill>
                  <a:srgbClr val="FF0000"/>
                </a:solidFill>
                <a:latin typeface="Arial Narrow" panose="020B0606020202030204" pitchFamily="34" charset="0"/>
              </a:rPr>
              <a:t>LA CONFIGURACION de LAS </a:t>
            </a:r>
            <a:r>
              <a:rPr lang="es-CO" sz="800" baseline="0" dirty="0">
                <a:solidFill>
                  <a:srgbClr val="FF0000"/>
                </a:solidFill>
                <a:latin typeface="Arial Narrow" panose="020B0606020202030204" pitchFamily="34" charset="0"/>
              </a:rPr>
              <a:t>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VERIFICAR las Fechas</a:t>
            </a:r>
          </a:p>
          <a:p>
            <a:pPr marL="171450" indent="-171450">
              <a:buFont typeface="Arial" panose="020B0604020202020204" pitchFamily="34" charset="0"/>
              <a:buChar char="•"/>
            </a:pPr>
            <a:r>
              <a:rPr lang="es-CO" sz="800" baseline="0">
                <a:solidFill>
                  <a:srgbClr val="FF0000"/>
                </a:solidFill>
                <a:latin typeface="Arial Narrow" panose="020B0606020202030204" pitchFamily="34" charset="0"/>
              </a:rPr>
              <a:t>A</a:t>
            </a:r>
            <a:r>
              <a:rPr lang="es-CO" sz="800" baseline="0">
                <a:latin typeface="Arial Narrow" panose="020B0606020202030204" pitchFamily="34" charset="0"/>
              </a:rPr>
              <a:t>ltura de los </a:t>
            </a:r>
            <a:r>
              <a:rPr lang="es-CO" sz="800" baseline="0" dirty="0">
                <a:latin typeface="Arial Narrow" panose="020B0606020202030204" pitchFamily="34" charset="0"/>
              </a:rPr>
              <a:t>mapas 12.5 cm </a:t>
            </a:r>
          </a:p>
          <a:p>
            <a:pPr marL="171450" indent="-171450">
              <a:buFont typeface="Arial" panose="020B0604020202020204" pitchFamily="34" charset="0"/>
              <a:buChar char="•"/>
            </a:pPr>
            <a:r>
              <a:rPr lang="es-CO" sz="800" baseline="0" dirty="0">
                <a:latin typeface="Arial Narrow" panose="020B0606020202030204" pitchFamily="34" charset="0"/>
              </a:rPr>
              <a:t>Sólo Alertas Rojas y Naranjas, minimizando párrafos y los </a:t>
            </a:r>
            <a:r>
              <a:rPr lang="es-CO" sz="800" baseline="0">
                <a:latin typeface="Arial Narrow" panose="020B0606020202030204" pitchFamily="34" charset="0"/>
              </a:rPr>
              <a:t>mapas después de las </a:t>
            </a:r>
            <a:r>
              <a:rPr lang="es-CO" sz="800" baseline="0" dirty="0">
                <a:latin typeface="Arial Narrow" panose="020B0606020202030204" pitchFamily="34" charset="0"/>
              </a:rPr>
              <a:t>diez.</a:t>
            </a:r>
          </a:p>
          <a:p>
            <a:pPr marL="171450" indent="-171450">
              <a:buFont typeface="Arial" panose="020B0604020202020204" pitchFamily="34" charset="0"/>
              <a:buChar char="•"/>
            </a:pPr>
            <a:r>
              <a:rPr lang="es-CO" sz="800" baseline="0" dirty="0">
                <a:latin typeface="Arial Narrow" panose="020B0606020202030204" pitchFamily="34" charset="0"/>
              </a:rPr>
              <a:t>Los mapas están ubicados en  la carpeta compartida/</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422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97EBA861-B733-87CB-A773-B72B9BC74B37}"/>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235060C5-2FE6-357D-5B39-B953E9A64B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A2AD0B53-7B50-B6E8-33AF-BB1C633D1C9E}"/>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514475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6CD3558-6833-D76C-A00E-E4FA9C809231}"/>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EC8E70AD-2E43-A907-2EDA-BAAA3827FE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82BE103D-9C6B-B788-4E5E-A3EDA4008DA8}"/>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4197796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D1BC6F2-64CB-B5F1-3063-B1DA53FB2268}"/>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D4ABB9BC-35BF-E3D4-AE9F-3E816A0FF2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EBB25FF1-BD9E-A685-4433-3650ED8C9E3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162009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46AAC4E2-1216-875E-F58E-FE90AA4E91E7}"/>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56D16121-0D6C-DD29-0B62-0E0C6E4255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5496AB34-E7A5-AAA3-9E2F-B6FD9151A18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3547429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CB4906D6-576F-B8F2-A616-2DC1BD7BFB1D}"/>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BB4ABEC4-1367-ACFA-3593-6A09E33752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4FD946CD-A463-A943-CD55-9210923F5DD6}"/>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3693901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02E186C-E239-C288-810E-9EA9AA848067}"/>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E5546E75-7EA1-BB3B-32A7-296DC08B04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6CAC5CB6-8B2A-59F2-0B06-0F6EF46C865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421829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2AAF997-FC32-E2B6-E9D2-59732270BEFD}"/>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95B587BC-45C7-9EBF-0702-EC576A864A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8F78CBE4-84E8-8499-E14C-BFAC185D12E5}"/>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460368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C4DDCA2-B7FD-C5CF-764B-D305543005FC}"/>
            </a:ext>
          </a:extLst>
        </p:cNvPr>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B00AFCB4-0B38-8F4C-B99E-4FEA08B06B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21A94E2C-EDE3-6E63-55C2-3865ED253B0D}"/>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125068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F16A086-8C12-EFCF-926F-2A19CCF6739F}"/>
            </a:ext>
          </a:extLst>
        </p:cNvPr>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D5FCCC0A-F80D-E471-7263-D00538F517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46EE494B-9E01-27C9-567E-10CC375B6AD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938824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1DED-46A9-27C7-1CD3-107FA657CE5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3C97AB-2CB7-2F05-0B75-FF7CC4778F06}"/>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25066DBC-F17A-FE6A-8FDB-578D4C93B03F}"/>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299FB90-5C53-8AF8-B4B6-9C7DFFBE399B}"/>
              </a:ext>
            </a:extLst>
          </p:cNvPr>
          <p:cNvSpPr>
            <a:spLocks noGrp="1"/>
          </p:cNvSpPr>
          <p:nvPr>
            <p:ph type="sldNum" sz="quarter" idx="5"/>
          </p:nvPr>
        </p:nvSpPr>
        <p:spPr/>
        <p:txBody>
          <a:bodyPr/>
          <a:lstStyle/>
          <a:p>
            <a:fld id="{3D2280A9-CB00-4B90-9015-F997404898FF}" type="slidenum">
              <a:rPr lang="es-MX" smtClean="0"/>
              <a:t>65</a:t>
            </a:fld>
            <a:endParaRPr lang="es-MX"/>
          </a:p>
        </p:txBody>
      </p:sp>
    </p:spTree>
    <p:extLst>
      <p:ext uri="{BB962C8B-B14F-4D97-AF65-F5344CB8AC3E}">
        <p14:creationId xmlns:p14="http://schemas.microsoft.com/office/powerpoint/2010/main" val="2157747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VERIFICAR las Fechas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 </a:t>
            </a:r>
            <a:r>
              <a:rPr lang="es-CO" sz="800" dirty="0">
                <a:hlinkClick r:id="rId3"/>
              </a:rPr>
              <a:t>Para bajar</a:t>
            </a:r>
            <a:r>
              <a:rPr lang="es-CO" sz="800" baseline="0" dirty="0">
                <a:hlinkClick r:id="rId3"/>
              </a:rPr>
              <a:t> las imágenes :  </a:t>
            </a:r>
            <a:r>
              <a:rPr lang="es-CO" sz="8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u="sng" kern="1200" dirty="0">
                <a:solidFill>
                  <a:schemeClr val="tx1"/>
                </a:solidFill>
                <a:effectLst/>
                <a:latin typeface="+mn-lt"/>
                <a:ea typeface="+mn-ea"/>
                <a:cs typeface="+mn-cs"/>
              </a:rPr>
              <a:t>http://bart.ideam.gov.co/ospa/satelite/Goes16/Estimativos/Precipitacion/24H/MAPAS/2022/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u="sng" kern="1200" dirty="0">
                <a:solidFill>
                  <a:schemeClr val="tx1"/>
                </a:solidFill>
                <a:effectLst/>
                <a:latin typeface="+mn-lt"/>
                <a:ea typeface="+mn-ea"/>
                <a:cs typeface="+mn-cs"/>
              </a:rPr>
              <a:t>O:\Mi unidad\OSPA\1.Tematicas\1.6_Visualizacion_y_Radares\productos\</a:t>
            </a:r>
            <a:r>
              <a:rPr lang="es-CO" sz="800" u="sng" kern="1200" dirty="0" err="1">
                <a:solidFill>
                  <a:schemeClr val="tx1"/>
                </a:solidFill>
                <a:effectLst/>
                <a:latin typeface="+mn-lt"/>
                <a:ea typeface="+mn-ea"/>
                <a:cs typeface="+mn-cs"/>
              </a:rPr>
              <a:t>hidroestimador_satelital</a:t>
            </a:r>
            <a:r>
              <a:rPr lang="es-CO" sz="800" u="sng" kern="1200" dirty="0">
                <a:solidFill>
                  <a:schemeClr val="tx1"/>
                </a:solidFill>
                <a:effectLst/>
                <a:latin typeface="+mn-lt"/>
                <a:ea typeface="+mn-ea"/>
                <a:cs typeface="+mn-cs"/>
              </a:rPr>
              <a:t>\output\24H\MAPAS\2023\07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t>T:</a:t>
            </a:r>
            <a:r>
              <a:rPr lang="en-US" sz="800" baseline="0" dirty="0"/>
              <a:t> Letra 11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a:t>Estar pendientes de la generación de la tabla de máximos</a:t>
            </a:r>
            <a:r>
              <a:rPr lang="es-CO" sz="800" baseline="0"/>
              <a:t> </a:t>
            </a:r>
            <a:r>
              <a:rPr lang="es-CO" sz="800" baseline="0" dirty="0"/>
              <a:t>históricos. Disponibles en: Mapa disponible en: </a:t>
            </a:r>
          </a:p>
          <a:p>
            <a:pPr marL="171450" indent="-171450">
              <a:buFont typeface="Arial" panose="020B0604020202020204" pitchFamily="34" charset="0"/>
              <a:buChar char="•"/>
            </a:pPr>
            <a:endParaRPr lang="es-CO" sz="800" kern="1200" dirty="0">
              <a:solidFill>
                <a:schemeClr val="tx1"/>
              </a:solidFill>
              <a:effectLst/>
              <a:latin typeface="+mn-lt"/>
              <a:ea typeface="+mn-ea"/>
              <a:cs typeface="+mn-cs"/>
            </a:endParaRPr>
          </a:p>
          <a:p>
            <a:pPr marL="171450" indent="-171450">
              <a:buFont typeface="Arial" panose="020B0604020202020204" pitchFamily="34" charset="0"/>
              <a:buChar char="•"/>
            </a:pPr>
            <a:r>
              <a:rPr lang="es-CO" sz="800" kern="1200" dirty="0">
                <a:solidFill>
                  <a:schemeClr val="tx1"/>
                </a:solidFill>
                <a:effectLst/>
                <a:latin typeface="+mn-lt"/>
                <a:ea typeface="+mn-ea"/>
                <a:cs typeface="+mn-cs"/>
              </a:rPr>
              <a:t>M:\OF_SERVICIO_de_PRONOSTICO_Y_ALERTAS\Compartida\1.Alertas_Ambientales\1.5_Alertas\1.5.1_Informe_técnico_diario\Archivos Excel Coordinación</a:t>
            </a:r>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3</a:t>
            </a:fld>
            <a:endParaRPr lang="es-CO" dirty="0">
              <a:solidFill>
                <a:prstClr val="black"/>
              </a:solidFill>
            </a:endParaRPr>
          </a:p>
        </p:txBody>
      </p:sp>
    </p:spTree>
    <p:extLst>
      <p:ext uri="{BB962C8B-B14F-4D97-AF65-F5344CB8AC3E}">
        <p14:creationId xmlns:p14="http://schemas.microsoft.com/office/powerpoint/2010/main" val="891564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E0441-A463-6209-2D63-D331665CBA8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262EB90-9FA6-05F0-9F7A-02D86266C737}"/>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91744981-EE8F-63AA-484F-731518431541}"/>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97E0B31-5C11-5CA0-21FE-388763C176E8}"/>
              </a:ext>
            </a:extLst>
          </p:cNvPr>
          <p:cNvSpPr>
            <a:spLocks noGrp="1"/>
          </p:cNvSpPr>
          <p:nvPr>
            <p:ph type="sldNum" sz="quarter" idx="5"/>
          </p:nvPr>
        </p:nvSpPr>
        <p:spPr/>
        <p:txBody>
          <a:bodyPr/>
          <a:lstStyle/>
          <a:p>
            <a:fld id="{3D2280A9-CB00-4B90-9015-F997404898FF}" type="slidenum">
              <a:rPr lang="es-MX" smtClean="0"/>
              <a:t>66</a:t>
            </a:fld>
            <a:endParaRPr lang="es-MX"/>
          </a:p>
        </p:txBody>
      </p:sp>
    </p:spTree>
    <p:extLst>
      <p:ext uri="{BB962C8B-B14F-4D97-AF65-F5344CB8AC3E}">
        <p14:creationId xmlns:p14="http://schemas.microsoft.com/office/powerpoint/2010/main" val="1531200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73</a:t>
            </a:fld>
            <a:endParaRPr lang="es-MX"/>
          </a:p>
        </p:txBody>
      </p:sp>
    </p:spTree>
    <p:extLst>
      <p:ext uri="{BB962C8B-B14F-4D97-AF65-F5344CB8AC3E}">
        <p14:creationId xmlns:p14="http://schemas.microsoft.com/office/powerpoint/2010/main" val="3833645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74</a:t>
            </a:fld>
            <a:endParaRPr lang="es-MX"/>
          </a:p>
        </p:txBody>
      </p:sp>
    </p:spTree>
    <p:extLst>
      <p:ext uri="{BB962C8B-B14F-4D97-AF65-F5344CB8AC3E}">
        <p14:creationId xmlns:p14="http://schemas.microsoft.com/office/powerpoint/2010/main" val="2776336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D2280A9-CB00-4B90-9015-F997404898FF}" type="slidenum">
              <a:rPr lang="es-MX" smtClean="0"/>
              <a:t>79</a:t>
            </a:fld>
            <a:endParaRPr lang="es-MX"/>
          </a:p>
        </p:txBody>
      </p:sp>
    </p:spTree>
    <p:extLst>
      <p:ext uri="{BB962C8B-B14F-4D97-AF65-F5344CB8AC3E}">
        <p14:creationId xmlns:p14="http://schemas.microsoft.com/office/powerpoint/2010/main" val="565972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4132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2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NO BORREN LOS CUADROS ANEXOS NI LOS LINKS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VERIFICAR las Fechas : </a:t>
            </a:r>
            <a:r>
              <a:rPr lang="es-CO" sz="1200" b="1" baseline="0" dirty="0">
                <a:solidFill>
                  <a:srgbClr val="FF0000"/>
                </a:solidFill>
                <a:latin typeface="Arial Narrow" panose="020B0606020202030204" pitchFamily="34" charset="0"/>
              </a:rPr>
              <a:t>coger la grafica del día anterior correspondiendo entre las 9:00 am y 6:30pm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hlinkClick r:id="rId3"/>
              </a:rPr>
              <a:t>Para bajar</a:t>
            </a:r>
            <a:r>
              <a:rPr lang="es-CO" baseline="0" dirty="0">
                <a:hlinkClick r:id="rId3"/>
              </a:rPr>
              <a:t> las imágenes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baseline="0" dirty="0">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aseline="0" dirty="0">
                <a:hlinkClick r:id="rId3"/>
              </a:rPr>
              <a:t>https://firms.modaps.eosdis.nasa.gov/map/#m:advanced;d:24hrs;l:viirs,country-outline;@-63.2,3.8,5z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kern="1200" dirty="0">
                <a:solidFill>
                  <a:schemeClr val="tx1"/>
                </a:solidFill>
                <a:effectLst/>
                <a:latin typeface="+mn-lt"/>
                <a:ea typeface="+mn-ea"/>
                <a:cs typeface="+mn-cs"/>
              </a:rPr>
              <a:t>M:\OF_SERVICIO_de_PRONOSTICO_Y_ALERTAS\Compartida\3.Administrativo\3.2_Contratistas\MILE_RINCON\presentacion_auto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t>Se debe tomar el mapa del día anterior y su altura </a:t>
            </a:r>
            <a:r>
              <a:rPr lang="es-CO"/>
              <a:t>debe ser de 14.6 </a:t>
            </a:r>
            <a:r>
              <a:rPr lang="es-CO" dirty="0"/>
              <a:t>cm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Tabla:</a:t>
            </a:r>
            <a:r>
              <a:rPr lang="en-US" baseline="0" dirty="0"/>
              <a:t> </a:t>
            </a:r>
            <a:r>
              <a:rPr lang="en-US" baseline="0" dirty="0" err="1"/>
              <a:t>Letra</a:t>
            </a:r>
            <a:r>
              <a:rPr lang="en-US" baseline="0" dirty="0"/>
              <a:t> 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u="none" strike="noStrike" dirty="0">
                <a:solidFill>
                  <a:srgbClr val="000000"/>
                </a:solidFill>
                <a:effectLst/>
                <a:latin typeface="Calibri" panose="020F0502020204030204" pitchFamily="34" charset="0"/>
              </a:rPr>
              <a:t>Tona (Corregimiento Berlín 3316 Msnm) (2.2)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89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82" name="Google Shape;677;p7:notes">
            <a:extLst>
              <a:ext uri="{FF2B5EF4-FFF2-40B4-BE49-F238E27FC236}">
                <a16:creationId xmlns:a16="http://schemas.microsoft.com/office/drawing/2014/main" id="{96C164CA-DF2C-8C4C-28F3-714C3D86732C}"/>
              </a:ext>
            </a:extLst>
          </p:cNvPr>
          <p:cNvSpPr txBox="1">
            <a:spLocks noGrp="1"/>
          </p:cNvSpPr>
          <p:nvPr>
            <p:ph type="body" idx="1"/>
          </p:nvPr>
        </p:nvSpPr>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993283" name="Google Shape;678;p7:notes">
            <a:extLst>
              <a:ext uri="{FF2B5EF4-FFF2-40B4-BE49-F238E27FC236}">
                <a16:creationId xmlns:a16="http://schemas.microsoft.com/office/drawing/2014/main" id="{3277F078-BFA4-C0F6-59A7-8671A0B326CB}"/>
              </a:ext>
            </a:extLst>
          </p:cNvPr>
          <p:cNvSpPr>
            <a:spLocks noGrp="1" noRot="1" noChangeAspect="1" noTextEdit="1"/>
          </p:cNvSpPr>
          <p:nvPr>
            <p:ph type="sldImg" idx="2"/>
          </p:nvPr>
        </p:nvSpPr>
        <p:spPr>
          <a:ln>
            <a:headEnd/>
            <a:tailEnd/>
          </a:ln>
        </p:spPr>
        <p:txBody>
          <a:bodyPr/>
          <a:lstStyle/>
          <a:p>
            <a:endParaRPr lang="es-C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txBody>
          <a:bodyPr/>
          <a:lstStyle/>
          <a:p>
            <a:endParaRPr lang="es-C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48C8BD8-F7D8-0816-B43A-1E7B5155A9CE}"/>
            </a:ext>
          </a:extLst>
        </p:cNvPr>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047946B2-79F2-B509-8325-D0EB299C2A6C}"/>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13614CA9-8C8D-81FC-D881-4EC38D8E5314}"/>
              </a:ext>
            </a:extLst>
          </p:cNvPr>
          <p:cNvSpPr>
            <a:spLocks noGrp="1" noRot="1" noChangeAspect="1" noTextEdit="1"/>
          </p:cNvSpPr>
          <p:nvPr>
            <p:ph type="sldImg" idx="2"/>
          </p:nvPr>
        </p:nvSpPr>
        <p:spPr>
          <a:ln>
            <a:headEnd/>
            <a:tailEnd/>
          </a:ln>
        </p:spPr>
        <p:txBody>
          <a:bodyPr/>
          <a:lstStyle/>
          <a:p>
            <a:endParaRPr lang="es-CO"/>
          </a:p>
        </p:txBody>
      </p:sp>
    </p:spTree>
    <p:extLst>
      <p:ext uri="{BB962C8B-B14F-4D97-AF65-F5344CB8AC3E}">
        <p14:creationId xmlns:p14="http://schemas.microsoft.com/office/powerpoint/2010/main" val="244086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D7468A80-D63C-C2F3-7559-8D01A75FD839}"/>
              </a:ext>
            </a:extLst>
          </p:cNvPr>
          <p:cNvSpPr txBox="1">
            <a:spLocks noGrp="1"/>
          </p:cNvSpPr>
          <p:nvPr>
            <p:ph type="body" idx="1"/>
          </p:nvPr>
        </p:nvSpPr>
        <p:spPr/>
        <p:txBody>
          <a:bodyPr/>
          <a:lstStyle/>
          <a:p>
            <a:pPr marL="0" indent="0" eaLnBrk="1" hangingPunct="1">
              <a:buSzPts val="1400"/>
            </a:pPr>
            <a:endParaRPr lang="es-CO" altLang="es-CO" sz="1300" dirty="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4F9F5FA4-709C-C55F-21A5-5DBFD728CB41}"/>
              </a:ext>
            </a:extLst>
          </p:cNvPr>
          <p:cNvSpPr>
            <a:spLocks noGrp="1" noRot="1" noChangeAspect="1" noTextEdit="1"/>
          </p:cNvSpPr>
          <p:nvPr>
            <p:ph type="sldImg" idx="2"/>
          </p:nvPr>
        </p:nvSpPr>
        <p:spPr>
          <a:ln>
            <a:headEnd/>
            <a:tailEnd/>
          </a:ln>
        </p:spPr>
        <p:txBody>
          <a:bodyPr/>
          <a:lstStyle/>
          <a:p>
            <a:endParaRPr lang="es-C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9858" name="Google Shape;677;p7:notes"/>
          <p:cNvSpPr txBox="1">
            <a:spLocks noGrp="1"/>
          </p:cNvSpPr>
          <p:nvPr>
            <p:ph type="body" idx="1"/>
          </p:nvPr>
        </p:nvSpPr>
        <p:spPr>
          <a:ln/>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889859" name="Google Shape;678;p7:notes"/>
          <p:cNvSpPr>
            <a:spLocks noGrp="1" noRot="1" noChangeAspect="1" noTextEdit="1"/>
          </p:cNvSpPr>
          <p:nvPr>
            <p:ph type="sldImg" idx="2"/>
          </p:nvPr>
        </p:nvSpPr>
        <p:spPr>
          <a:ln>
            <a:headEnd/>
            <a:tailEnd/>
          </a:ln>
        </p:spPr>
        <p:txBody>
          <a:bodyPr/>
          <a:lstStyle/>
          <a:p>
            <a:endParaRPr lang="es-CO"/>
          </a:p>
        </p:txBody>
      </p:sp>
    </p:spTree>
    <p:extLst>
      <p:ext uri="{BB962C8B-B14F-4D97-AF65-F5344CB8AC3E}">
        <p14:creationId xmlns:p14="http://schemas.microsoft.com/office/powerpoint/2010/main" val="33626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4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5.wdp"/><Relationship Id="rId4" Type="http://schemas.openxmlformats.org/officeDocument/2006/relationships/image" Target="../media/image49.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6.wdp"/><Relationship Id="rId4" Type="http://schemas.openxmlformats.org/officeDocument/2006/relationships/image" Target="../media/image25.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4.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2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3.wdp"/><Relationship Id="rId4" Type="http://schemas.openxmlformats.org/officeDocument/2006/relationships/image" Target="../media/image5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4.xml"/><Relationship Id="rId6" Type="http://schemas.microsoft.com/office/2007/relationships/hdphoto" Target="../media/hdphoto3.wdp"/><Relationship Id="rId5" Type="http://schemas.openxmlformats.org/officeDocument/2006/relationships/image" Target="../media/image56.png"/><Relationship Id="rId4" Type="http://schemas.microsoft.com/office/2007/relationships/hdphoto" Target="../media/hdphoto8.wdp"/></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3.wdp"/></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3.wdp"/></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3.wdp"/></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3.wdp"/></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3.wdp"/></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3.wdp"/></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1.wdp"/></Relationships>
</file>

<file path=ppt/slideLayouts/_rels/slideLayout1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55.jpe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6.png"/></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3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Master" Target="../slideMasters/slideMaster4.xml"/><Relationship Id="rId5" Type="http://schemas.openxmlformats.org/officeDocument/2006/relationships/image" Target="../media/image24.png"/><Relationship Id="rId4" Type="http://schemas.microsoft.com/office/2007/relationships/hdphoto" Target="../media/hdphoto7.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9.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4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5.xml"/><Relationship Id="rId5" Type="http://schemas.microsoft.com/office/2007/relationships/hdphoto" Target="../media/hdphoto5.wdp"/><Relationship Id="rId4" Type="http://schemas.openxmlformats.org/officeDocument/2006/relationships/image" Target="../media/image4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5.xml"/><Relationship Id="rId5" Type="http://schemas.microsoft.com/office/2007/relationships/hdphoto" Target="../media/hdphoto6.wdp"/><Relationship Id="rId4" Type="http://schemas.openxmlformats.org/officeDocument/2006/relationships/image" Target="../media/image25.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5.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24.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9.wdp"/></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3.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5.xml"/><Relationship Id="rId6" Type="http://schemas.microsoft.com/office/2007/relationships/hdphoto" Target="../media/hdphoto3.wdp"/><Relationship Id="rId5" Type="http://schemas.openxmlformats.org/officeDocument/2006/relationships/image" Target="../media/image56.png"/><Relationship Id="rId4" Type="http://schemas.microsoft.com/office/2007/relationships/hdphoto" Target="../media/hdphoto8.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3.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3.wdp"/></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3.wdp"/></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3.wdp"/></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3.wdp"/></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3.wdp"/></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4.png"/><Relationship Id="rId4" Type="http://schemas.microsoft.com/office/2007/relationships/hdphoto" Target="../media/hdphoto1.wdp"/></Relationships>
</file>

<file path=ppt/slideLayouts/_rels/slideLayout15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15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4.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55.jpeg"/><Relationship Id="rId1" Type="http://schemas.openxmlformats.org/officeDocument/2006/relationships/slideMaster" Target="../slideMasters/slideMaster5.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0.jpeg"/><Relationship Id="rId1" Type="http://schemas.openxmlformats.org/officeDocument/2006/relationships/slideMaster" Target="../slideMasters/slideMaster5.xml"/><Relationship Id="rId5" Type="http://schemas.openxmlformats.org/officeDocument/2006/relationships/image" Target="../media/image24.png"/><Relationship Id="rId4" Type="http://schemas.openxmlformats.org/officeDocument/2006/relationships/image" Target="../media/image3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4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5.wdp"/><Relationship Id="rId4" Type="http://schemas.openxmlformats.org/officeDocument/2006/relationships/image" Target="../media/image49.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6.wdp"/><Relationship Id="rId4" Type="http://schemas.openxmlformats.org/officeDocument/2006/relationships/image" Target="../media/image25.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6.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2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9.wdp"/></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3.wdp"/></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6.xml"/><Relationship Id="rId6" Type="http://schemas.microsoft.com/office/2007/relationships/hdphoto" Target="../media/hdphoto3.wdp"/><Relationship Id="rId5" Type="http://schemas.openxmlformats.org/officeDocument/2006/relationships/image" Target="../media/image56.png"/><Relationship Id="rId4" Type="http://schemas.microsoft.com/office/2007/relationships/hdphoto" Target="../media/hdphoto8.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3.wdp"/></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3.wdp"/></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3.wdp"/></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3.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3.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3.wdp"/></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1.wdp"/></Relationships>
</file>

<file path=ppt/slideLayouts/_rels/slideLayout1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18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4.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55.jpe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6.png"/></Relationships>
</file>

<file path=ppt/slideLayouts/_rels/slideLayout1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jpe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1.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jpeg"/><Relationship Id="rId1" Type="http://schemas.openxmlformats.org/officeDocument/2006/relationships/slideMaster" Target="../slideMasters/slideMaster6.xml"/><Relationship Id="rId5" Type="http://schemas.openxmlformats.org/officeDocument/2006/relationships/image" Target="../media/image24.png"/><Relationship Id="rId4" Type="http://schemas.microsoft.com/office/2007/relationships/hdphoto" Target="../media/hdphoto1.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44.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49.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38.png"/><Relationship Id="rId4" Type="http://schemas.openxmlformats.org/officeDocument/2006/relationships/image" Target="../media/image2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50.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jpe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52.png"/><Relationship Id="rId4" Type="http://schemas.openxmlformats.org/officeDocument/2006/relationships/image" Target="../media/image16.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54.png"/></Relationships>
</file>

<file path=ppt/slideLayouts/_rels/slideLayout2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24.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24.png"/><Relationship Id="rId4" Type="http://schemas.openxmlformats.org/officeDocument/2006/relationships/image" Target="../media/image44.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49.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38.png"/><Relationship Id="rId4" Type="http://schemas.openxmlformats.org/officeDocument/2006/relationships/image" Target="../media/image2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24.png"/><Relationship Id="rId4" Type="http://schemas.openxmlformats.org/officeDocument/2006/relationships/image" Target="../media/image50.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4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jpe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52.png"/><Relationship Id="rId4" Type="http://schemas.openxmlformats.org/officeDocument/2006/relationships/image" Target="../media/image16.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8.jpe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54.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44.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9.xml"/><Relationship Id="rId5" Type="http://schemas.microsoft.com/office/2007/relationships/hdphoto" Target="../media/hdphoto5.wdp"/><Relationship Id="rId4" Type="http://schemas.openxmlformats.org/officeDocument/2006/relationships/image" Target="../media/image49.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9.xml"/><Relationship Id="rId5" Type="http://schemas.microsoft.com/office/2007/relationships/hdphoto" Target="../media/hdphoto6.wdp"/><Relationship Id="rId4" Type="http://schemas.openxmlformats.org/officeDocument/2006/relationships/image" Target="../media/image25.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9.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24.png"/><Relationship Id="rId4" Type="http://schemas.microsoft.com/office/2007/relationships/hdphoto" Target="../media/hdphoto9.wdp"/></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24.png"/><Relationship Id="rId4" Type="http://schemas.microsoft.com/office/2007/relationships/hdphoto" Target="../media/hdphoto3.wdp"/></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9.xml"/><Relationship Id="rId6" Type="http://schemas.microsoft.com/office/2007/relationships/hdphoto" Target="../media/hdphoto3.wdp"/><Relationship Id="rId5" Type="http://schemas.openxmlformats.org/officeDocument/2006/relationships/image" Target="../media/image56.png"/><Relationship Id="rId4" Type="http://schemas.microsoft.com/office/2007/relationships/hdphoto" Target="../media/hdphoto8.wdp"/></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24.png"/><Relationship Id="rId4" Type="http://schemas.microsoft.com/office/2007/relationships/hdphoto" Target="../media/hdphoto3.wdp"/></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24.png"/><Relationship Id="rId4" Type="http://schemas.microsoft.com/office/2007/relationships/hdphoto" Target="../media/hdphoto3.wdp"/></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24.png"/><Relationship Id="rId4" Type="http://schemas.microsoft.com/office/2007/relationships/hdphoto" Target="../media/hdphoto3.wdp"/></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24.png"/><Relationship Id="rId4" Type="http://schemas.microsoft.com/office/2007/relationships/hdphoto" Target="../media/hdphoto3.wdp"/></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24.png"/><Relationship Id="rId4" Type="http://schemas.microsoft.com/office/2007/relationships/hdphoto" Target="../media/hdphoto3.wdp"/></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24.png"/><Relationship Id="rId4" Type="http://schemas.microsoft.com/office/2007/relationships/hdphoto" Target="../media/hdphoto3.wdp"/></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24.png"/><Relationship Id="rId4" Type="http://schemas.microsoft.com/office/2007/relationships/hdphoto" Target="../media/hdphoto1.wdp"/></Relationships>
</file>

<file path=ppt/slideLayouts/_rels/slideLayout27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27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4.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55.jpeg"/><Relationship Id="rId1" Type="http://schemas.openxmlformats.org/officeDocument/2006/relationships/slideMaster" Target="../slideMasters/slideMaster9.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6.png"/></Relationships>
</file>

<file path=ppt/slideLayouts/_rels/slideLayout2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2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2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2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2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2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0.jpeg"/><Relationship Id="rId1" Type="http://schemas.openxmlformats.org/officeDocument/2006/relationships/slideMaster" Target="../slideMasters/slideMaster9.xml"/><Relationship Id="rId5" Type="http://schemas.openxmlformats.org/officeDocument/2006/relationships/image" Target="../media/image24.png"/><Relationship Id="rId4" Type="http://schemas.openxmlformats.org/officeDocument/2006/relationships/image" Target="../media/image34.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44.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0.xml"/><Relationship Id="rId5" Type="http://schemas.microsoft.com/office/2007/relationships/hdphoto" Target="../media/hdphoto5.wdp"/><Relationship Id="rId4" Type="http://schemas.openxmlformats.org/officeDocument/2006/relationships/image" Target="../media/image49.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0.xml"/><Relationship Id="rId5" Type="http://schemas.microsoft.com/office/2007/relationships/hdphoto" Target="../media/hdphoto6.wdp"/><Relationship Id="rId4" Type="http://schemas.openxmlformats.org/officeDocument/2006/relationships/image" Target="../media/image25.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10.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24.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9.wdp"/></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3.wdp"/></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0.xml"/><Relationship Id="rId6" Type="http://schemas.microsoft.com/office/2007/relationships/hdphoto" Target="../media/hdphoto3.wdp"/><Relationship Id="rId5" Type="http://schemas.openxmlformats.org/officeDocument/2006/relationships/image" Target="../media/image56.png"/><Relationship Id="rId4" Type="http://schemas.microsoft.com/office/2007/relationships/hdphoto" Target="../media/hdphoto8.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3.wdp"/></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3.wdp"/></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3.wdp"/></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3.wdp"/></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3.wdp"/></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3.wdp"/></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1.wdp"/></Relationships>
</file>

<file path=ppt/slideLayouts/_rels/slideLayout29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29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55.jpeg"/><Relationship Id="rId1" Type="http://schemas.openxmlformats.org/officeDocument/2006/relationships/slideMaster" Target="../slideMasters/slideMaster10.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6.png"/></Relationships>
</file>

<file path=ppt/slideLayouts/_rels/slideLayout3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3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3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3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3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3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jpe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1.wdp"/></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jpeg"/><Relationship Id="rId1" Type="http://schemas.openxmlformats.org/officeDocument/2006/relationships/slideMaster" Target="../slideMasters/slideMaster10.xml"/><Relationship Id="rId5" Type="http://schemas.openxmlformats.org/officeDocument/2006/relationships/image" Target="../media/image24.png"/><Relationship Id="rId4" Type="http://schemas.microsoft.com/office/2007/relationships/hdphoto" Target="../media/hdphoto1.wdp"/></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11.xml"/><Relationship Id="rId5" Type="http://schemas.openxmlformats.org/officeDocument/2006/relationships/image" Target="../media/image24.png"/><Relationship Id="rId4" Type="http://schemas.openxmlformats.org/officeDocument/2006/relationships/image" Target="../media/image44.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49.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5.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11.xml"/><Relationship Id="rId5" Type="http://schemas.openxmlformats.org/officeDocument/2006/relationships/image" Target="../media/image38.png"/><Relationship Id="rId4" Type="http://schemas.openxmlformats.org/officeDocument/2006/relationships/image" Target="../media/image24.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11.xml"/><Relationship Id="rId5" Type="http://schemas.openxmlformats.org/officeDocument/2006/relationships/image" Target="../media/image24.png"/><Relationship Id="rId4" Type="http://schemas.openxmlformats.org/officeDocument/2006/relationships/image" Target="../media/image61.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3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jpeg"/><Relationship Id="rId1" Type="http://schemas.openxmlformats.org/officeDocument/2006/relationships/slideMaster" Target="../slideMasters/slideMaster11.xml"/><Relationship Id="rId6" Type="http://schemas.openxmlformats.org/officeDocument/2006/relationships/image" Target="../media/image24.png"/><Relationship Id="rId5" Type="http://schemas.openxmlformats.org/officeDocument/2006/relationships/image" Target="../media/image52.png"/><Relationship Id="rId4" Type="http://schemas.openxmlformats.org/officeDocument/2006/relationships/image" Target="../media/image16.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 Id="rId4" Type="http://schemas.openxmlformats.org/officeDocument/2006/relationships/image" Target="../media/image54.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44.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2.xml"/><Relationship Id="rId5" Type="http://schemas.microsoft.com/office/2007/relationships/hdphoto" Target="../media/hdphoto5.wdp"/><Relationship Id="rId4" Type="http://schemas.openxmlformats.org/officeDocument/2006/relationships/image" Target="../media/image49.png"/></Relationships>
</file>

<file path=ppt/slideLayouts/_rels/slideLayout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4.pn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2.xml"/><Relationship Id="rId5" Type="http://schemas.microsoft.com/office/2007/relationships/hdphoto" Target="../media/hdphoto6.wdp"/><Relationship Id="rId4" Type="http://schemas.openxmlformats.org/officeDocument/2006/relationships/image" Target="../media/image25.pn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12.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24.pn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24.png"/><Relationship Id="rId4" Type="http://schemas.microsoft.com/office/2007/relationships/hdphoto" Target="../media/hdphoto9.wdp"/></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24.png"/><Relationship Id="rId4" Type="http://schemas.microsoft.com/office/2007/relationships/hdphoto" Target="../media/hdphoto3.wdp"/></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12.xml"/><Relationship Id="rId6" Type="http://schemas.microsoft.com/office/2007/relationships/hdphoto" Target="../media/hdphoto3.wdp"/><Relationship Id="rId5" Type="http://schemas.openxmlformats.org/officeDocument/2006/relationships/image" Target="../media/image56.png"/><Relationship Id="rId4" Type="http://schemas.microsoft.com/office/2007/relationships/hdphoto" Target="../media/hdphoto8.wdp"/></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24.png"/><Relationship Id="rId4" Type="http://schemas.microsoft.com/office/2007/relationships/hdphoto" Target="../media/hdphoto3.wdp"/></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24.png"/><Relationship Id="rId4" Type="http://schemas.microsoft.com/office/2007/relationships/hdphoto" Target="../media/hdphoto3.wdp"/></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24.png"/><Relationship Id="rId4" Type="http://schemas.microsoft.com/office/2007/relationships/hdphoto" Target="../media/hdphoto3.wdp"/></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24.png"/><Relationship Id="rId4" Type="http://schemas.microsoft.com/office/2007/relationships/hdphoto" Target="../media/hdphoto3.wdp"/></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24.png"/><Relationship Id="rId4" Type="http://schemas.microsoft.com/office/2007/relationships/hdphoto" Target="../media/hdphoto3.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24.png"/><Relationship Id="rId4" Type="http://schemas.microsoft.com/office/2007/relationships/hdphoto" Target="../media/hdphoto3.wdp"/></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24.png"/><Relationship Id="rId4" Type="http://schemas.microsoft.com/office/2007/relationships/hdphoto" Target="../media/hdphoto1.wdp"/></Relationships>
</file>

<file path=ppt/slideLayouts/_rels/slideLayout35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4.png"/></Relationships>
</file>

<file path=ppt/slideLayouts/_rels/slideLayout3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4.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55.jpeg"/><Relationship Id="rId1" Type="http://schemas.openxmlformats.org/officeDocument/2006/relationships/slideMaster" Target="../slideMasters/slideMaster1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16.png"/></Relationships>
</file>

<file path=ppt/slideLayouts/_rels/slideLayout3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3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3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3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3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3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0.jpeg"/><Relationship Id="rId1" Type="http://schemas.openxmlformats.org/officeDocument/2006/relationships/slideMaster" Target="../slideMasters/slideMaster12.xml"/><Relationship Id="rId5" Type="http://schemas.openxmlformats.org/officeDocument/2006/relationships/image" Target="../media/image24.png"/><Relationship Id="rId4" Type="http://schemas.openxmlformats.org/officeDocument/2006/relationships/image" Target="../media/image3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4.png"/><Relationship Id="rId4" Type="http://schemas.microsoft.com/office/2007/relationships/hdphoto" Target="../media/hdphoto3.wdp"/></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4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5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3.jpe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52.png"/><Relationship Id="rId4" Type="http://schemas.openxmlformats.org/officeDocument/2006/relationships/image" Target="../media/image1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4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4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4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8.png"/><Relationship Id="rId4" Type="http://schemas.openxmlformats.org/officeDocument/2006/relationships/image" Target="../media/image2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5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jpe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52.png"/><Relationship Id="rId4"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47060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8" t="35641" r="430" b="54111"/>
          <a:stretch/>
        </p:blipFill>
        <p:spPr>
          <a:xfrm>
            <a:off x="0" y="0"/>
            <a:ext cx="12192000" cy="709700"/>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671200" y="13638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90002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12/11/2025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39525537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104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740939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817372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precipitación</a:t>
            </a:r>
            <a:r>
              <a:rPr lang="es-ES" sz="1400" b="1" baseline="0">
                <a:solidFill>
                  <a:schemeClr val="bg1"/>
                </a:solidFill>
                <a:latin typeface="Verdana" panose="020B0604030504040204" pitchFamily="34" charset="0"/>
                <a:ea typeface="Verdana" panose="020B0604030504040204" pitchFamily="34" charset="0"/>
              </a:rPr>
              <a:t> </a:t>
            </a:r>
            <a:r>
              <a:rPr lang="es-ES" sz="1400" b="1" baseline="0" dirty="0">
                <a:solidFill>
                  <a:schemeClr val="bg1"/>
                </a:solidFill>
                <a:latin typeface="Verdana" panose="020B0604030504040204" pitchFamily="34" charset="0"/>
                <a:ea typeface="Verdana" panose="020B0604030504040204" pitchFamily="34" charset="0"/>
              </a:rPr>
              <a:t>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3641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3454764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a:solidFill>
                  <a:schemeClr val="bg1"/>
                </a:solidFill>
                <a:latin typeface="Verdana" panose="020B0604030504040204" pitchFamily="34" charset="0"/>
                <a:ea typeface="Verdana" panose="020B0604030504040204" pitchFamily="34" charset="0"/>
              </a:rPr>
              <a:t>Altos valores de radiación </a:t>
            </a:r>
            <a:r>
              <a:rPr lang="es-ES" sz="1600" b="1" dirty="0">
                <a:solidFill>
                  <a:schemeClr val="bg1"/>
                </a:solidFill>
                <a:latin typeface="Verdana" panose="020B0604030504040204" pitchFamily="34" charset="0"/>
                <a:ea typeface="Verdana" panose="020B0604030504040204" pitchFamily="34" charset="0"/>
              </a:rPr>
              <a:t>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412230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389793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96273" y="-2367826"/>
            <a:ext cx="510532" cy="5703082"/>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63907" y="215761"/>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Cauca)</a:t>
            </a:r>
            <a:endParaRPr lang="es-MX" sz="1400" b="1" dirty="0">
              <a:solidFill>
                <a:schemeClr val="bg1"/>
              </a:solidFill>
              <a:latin typeface="Verdana" panose="020B0604030504040204" pitchFamily="34" charset="0"/>
              <a:ea typeface="Verdana" panose="020B0604030504040204" pitchFamily="34" charset="0"/>
            </a:endParaRPr>
          </a:p>
        </p:txBody>
      </p:sp>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pic>
        <p:nvPicPr>
          <p:cNvPr id="2" name="Imagen 1">
            <a:extLst>
              <a:ext uri="{FF2B5EF4-FFF2-40B4-BE49-F238E27FC236}">
                <a16:creationId xmlns:a16="http://schemas.microsoft.com/office/drawing/2014/main" id="{91BEBBCA-A112-487C-C3ED-90F4D0B214D2}"/>
              </a:ext>
            </a:extLst>
          </p:cNvPr>
          <p:cNvPicPr>
            <a:picLocks noChangeAspect="1"/>
          </p:cNvPicPr>
          <p:nvPr userDrawn="1"/>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38963616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23242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865137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846991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13294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54738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32812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851192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209978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660243" y="-2431797"/>
            <a:ext cx="547653" cy="5868145"/>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782559" y="228448"/>
            <a:ext cx="5236501" cy="338554"/>
          </a:xfrm>
          <a:prstGeom prst="rect">
            <a:avLst/>
          </a:prstGeom>
          <a:noFill/>
        </p:spPr>
        <p:txBody>
          <a:bodyPr wrap="square" rtlCol="0">
            <a:spAutoFit/>
          </a:bodyPr>
          <a:lstStyle/>
          <a:p>
            <a:pPr algn="l"/>
            <a:r>
              <a:rPr lang="es-ES" sz="1600" b="1" dirty="0">
                <a:solidFill>
                  <a:schemeClr val="bg1"/>
                </a:solidFill>
                <a:latin typeface="Verdana" panose="020B0604030504040204" pitchFamily="34" charset="0"/>
                <a:ea typeface="Verdana" panose="020B0604030504040204" pitchFamily="34" charset="0"/>
              </a:rPr>
              <a:t>Área Hidrográfica del Amazonas</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60761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411948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4614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t>
            </a:r>
            <a:r>
              <a:rPr lang="es-CO" sz="900">
                <a:solidFill>
                  <a:schemeClr val="tx1">
                    <a:lumMod val="50000"/>
                    <a:lumOff val="50000"/>
                  </a:schemeClr>
                </a:solidFill>
                <a:latin typeface="Verdana" panose="020B0604030504040204" pitchFamily="34" charset="0"/>
                <a:ea typeface="Verdana" panose="020B0604030504040204" pitchFamily="34" charset="0"/>
              </a:rPr>
              <a:t>Altura significativa de la </a:t>
            </a:r>
            <a:r>
              <a:rPr lang="es-CO" sz="900" dirty="0">
                <a:solidFill>
                  <a:schemeClr val="tx1">
                    <a:lumMod val="50000"/>
                    <a:lumOff val="50000"/>
                  </a:schemeClr>
                </a:solidFill>
                <a:latin typeface="Verdana" panose="020B0604030504040204" pitchFamily="34" charset="0"/>
                <a:ea typeface="Verdana" panose="020B0604030504040204" pitchFamily="34" charset="0"/>
              </a:rPr>
              <a:t>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a:solidFill>
                  <a:schemeClr val="tx1">
                    <a:lumMod val="50000"/>
                    <a:lumOff val="50000"/>
                  </a:schemeClr>
                </a:solidFill>
                <a:latin typeface="Verdana" panose="020B0604030504040204" pitchFamily="34" charset="0"/>
                <a:ea typeface="Verdana" panose="020B0604030504040204" pitchFamily="34" charset="0"/>
              </a:rPr>
              <a:t>Probabilidad de lluvias </a:t>
            </a:r>
            <a:r>
              <a:rPr lang="es-CO" sz="700" b="0" dirty="0">
                <a:solidFill>
                  <a:schemeClr val="tx1">
                    <a:lumMod val="50000"/>
                    <a:lumOff val="50000"/>
                  </a:schemeClr>
                </a:solidFill>
                <a:latin typeface="Verdana" panose="020B0604030504040204" pitchFamily="34" charset="0"/>
                <a:ea typeface="Verdana" panose="020B0604030504040204" pitchFamily="34" charset="0"/>
              </a:rPr>
              <a:t>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a:t>
            </a:r>
            <a:r>
              <a:rPr lang="es-CO" sz="700" b="0" baseline="0">
                <a:solidFill>
                  <a:schemeClr val="tx1">
                    <a:lumMod val="50000"/>
                    <a:lumOff val="50000"/>
                  </a:schemeClr>
                </a:solidFill>
                <a:latin typeface="Verdana" panose="020B0604030504040204" pitchFamily="34" charset="0"/>
                <a:ea typeface="Verdana" panose="020B0604030504040204" pitchFamily="34" charset="0"/>
              </a:rPr>
              <a:t>con posibilidad de tormentas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eléctricas </a:t>
            </a:r>
            <a:r>
              <a:rPr lang="es-CO" sz="700" b="0" baseline="0">
                <a:solidFill>
                  <a:schemeClr val="tx1">
                    <a:lumMod val="50000"/>
                    <a:lumOff val="50000"/>
                  </a:schemeClr>
                </a:solidFill>
                <a:latin typeface="Verdana" panose="020B0604030504040204" pitchFamily="34" charset="0"/>
                <a:ea typeface="Verdana" panose="020B0604030504040204" pitchFamily="34" charset="0"/>
              </a:rPr>
              <a:t>y rachas de viento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a:t>
            </a:r>
            <a:r>
              <a:rPr lang="es-CO" sz="700" kern="120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kern="1200" dirty="0">
                <a:solidFill>
                  <a:schemeClr val="tx1">
                    <a:lumMod val="50000"/>
                    <a:lumOff val="50000"/>
                  </a:schemeClr>
                </a:solidFill>
                <a:latin typeface="Verdana" panose="020B0604030504040204" pitchFamily="34" charset="0"/>
                <a:ea typeface="Verdana" panose="020B0604030504040204" pitchFamily="34" charset="0"/>
              </a:rPr>
              <a:t>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 en zonas de inminente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 evolución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condiciones meteorológicas y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los avisos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a:t>
            </a:r>
            <a:r>
              <a:rPr lang="es-CO" sz="700" b="0">
                <a:solidFill>
                  <a:schemeClr val="tx1">
                    <a:lumMod val="50000"/>
                    <a:lumOff val="50000"/>
                  </a:schemeClr>
                </a:solidFill>
                <a:latin typeface="Verdana" panose="020B0604030504040204" pitchFamily="34" charset="0"/>
                <a:ea typeface="Verdana" panose="020B0604030504040204" pitchFamily="34" charset="0"/>
              </a:rPr>
              <a:t>el intervalo de tiempo</a:t>
            </a:r>
            <a:r>
              <a:rPr lang="es-CO" sz="700" b="0" baseline="0">
                <a:solidFill>
                  <a:schemeClr val="tx1">
                    <a:lumMod val="50000"/>
                    <a:lumOff val="50000"/>
                  </a:schemeClr>
                </a:solidFill>
                <a:latin typeface="Verdana" panose="020B0604030504040204" pitchFamily="34" charset="0"/>
                <a:ea typeface="Verdana" panose="020B0604030504040204" pitchFamily="34" charset="0"/>
              </a:rPr>
              <a:t>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a:t>
            </a:r>
            <a:r>
              <a:rPr lang="es-CO" sz="700" b="0">
                <a:solidFill>
                  <a:schemeClr val="tx1">
                    <a:lumMod val="50000"/>
                    <a:lumOff val="50000"/>
                  </a:schemeClr>
                </a:solidFill>
                <a:latin typeface="Verdana" panose="020B0604030504040204" pitchFamily="34" charset="0"/>
                <a:ea typeface="Verdana" panose="020B0604030504040204" pitchFamily="34" charset="0"/>
              </a:rPr>
              <a:t>por encima de lo </a:t>
            </a:r>
            <a:r>
              <a:rPr lang="es-CO" sz="700" b="0" dirty="0">
                <a:solidFill>
                  <a:schemeClr val="tx1">
                    <a:lumMod val="50000"/>
                    <a:lumOff val="50000"/>
                  </a:schemeClr>
                </a:solidFill>
                <a:latin typeface="Verdana" panose="020B0604030504040204" pitchFamily="34" charset="0"/>
                <a:ea typeface="Verdana" panose="020B0604030504040204" pitchFamily="34" charset="0"/>
              </a:rPr>
              <a:t>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indicaciones de las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calado, consultar con </a:t>
            </a:r>
            <a:r>
              <a:rPr lang="es-CO" sz="7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altura significativa de la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 representa la media del tercio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más alto de las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olas, por lo cual la altura máxima posible puede ser incluso superior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 doble de este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2860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rotWithShape="1">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644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t>
            </a:r>
            <a:r>
              <a:rPr lang="es-CO" sz="900">
                <a:solidFill>
                  <a:schemeClr val="tx1">
                    <a:lumMod val="50000"/>
                    <a:lumOff val="50000"/>
                  </a:schemeClr>
                </a:solidFill>
                <a:latin typeface="Verdana" panose="020B0604030504040204" pitchFamily="34" charset="0"/>
                <a:ea typeface="Verdana" panose="020B0604030504040204" pitchFamily="34" charset="0"/>
              </a:rPr>
              <a:t>Altura significativa de la </a:t>
            </a:r>
            <a:r>
              <a:rPr lang="es-CO" sz="900" dirty="0">
                <a:solidFill>
                  <a:schemeClr val="tx1">
                    <a:lumMod val="50000"/>
                    <a:lumOff val="50000"/>
                  </a:schemeClr>
                </a:solidFill>
                <a:latin typeface="Verdana" panose="020B0604030504040204" pitchFamily="34" charset="0"/>
                <a:ea typeface="Verdana" panose="020B0604030504040204" pitchFamily="34" charset="0"/>
              </a:rPr>
              <a:t>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a:solidFill>
                  <a:schemeClr val="tx1">
                    <a:lumMod val="50000"/>
                    <a:lumOff val="50000"/>
                  </a:schemeClr>
                </a:solidFill>
                <a:latin typeface="Verdana" panose="020B0604030504040204" pitchFamily="34" charset="0"/>
                <a:ea typeface="Verdana" panose="020B0604030504040204" pitchFamily="34" charset="0"/>
              </a:rPr>
              <a:t>Probabilidad de lluvias </a:t>
            </a:r>
            <a:r>
              <a:rPr lang="es-CO" sz="700" b="0" dirty="0">
                <a:solidFill>
                  <a:schemeClr val="tx1">
                    <a:lumMod val="50000"/>
                    <a:lumOff val="50000"/>
                  </a:schemeClr>
                </a:solidFill>
                <a:latin typeface="Verdana" panose="020B0604030504040204" pitchFamily="34" charset="0"/>
                <a:ea typeface="Verdana" panose="020B0604030504040204" pitchFamily="34" charset="0"/>
              </a:rPr>
              <a:t>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a:t>
            </a:r>
            <a:r>
              <a:rPr lang="es-CO" sz="700" b="0" baseline="0">
                <a:solidFill>
                  <a:schemeClr val="tx1">
                    <a:lumMod val="50000"/>
                    <a:lumOff val="50000"/>
                  </a:schemeClr>
                </a:solidFill>
                <a:latin typeface="Verdana" panose="020B0604030504040204" pitchFamily="34" charset="0"/>
                <a:ea typeface="Verdana" panose="020B0604030504040204" pitchFamily="34" charset="0"/>
              </a:rPr>
              <a:t>con posibilidad de tormentas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eléctricas </a:t>
            </a:r>
            <a:r>
              <a:rPr lang="es-CO" sz="700" b="0" baseline="0">
                <a:solidFill>
                  <a:schemeClr val="tx1">
                    <a:lumMod val="50000"/>
                    <a:lumOff val="50000"/>
                  </a:schemeClr>
                </a:solidFill>
                <a:latin typeface="Verdana" panose="020B0604030504040204" pitchFamily="34" charset="0"/>
                <a:ea typeface="Verdana" panose="020B0604030504040204" pitchFamily="34" charset="0"/>
              </a:rPr>
              <a:t>y rachas de viento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a:t>
            </a:r>
            <a:r>
              <a:rPr lang="es-CO" sz="700" kern="120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kern="1200" dirty="0">
                <a:solidFill>
                  <a:schemeClr val="tx1">
                    <a:lumMod val="50000"/>
                    <a:lumOff val="50000"/>
                  </a:schemeClr>
                </a:solidFill>
                <a:latin typeface="Verdana" panose="020B0604030504040204" pitchFamily="34" charset="0"/>
                <a:ea typeface="Verdana" panose="020B0604030504040204" pitchFamily="34" charset="0"/>
              </a:rPr>
              <a:t>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 en zonas de inminente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 evolución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condiciones meteorológicas y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los avisos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a:t>
            </a:r>
            <a:r>
              <a:rPr lang="es-CO" sz="700" b="0">
                <a:solidFill>
                  <a:schemeClr val="tx1">
                    <a:lumMod val="50000"/>
                    <a:lumOff val="50000"/>
                  </a:schemeClr>
                </a:solidFill>
                <a:latin typeface="Verdana" panose="020B0604030504040204" pitchFamily="34" charset="0"/>
                <a:ea typeface="Verdana" panose="020B0604030504040204" pitchFamily="34" charset="0"/>
              </a:rPr>
              <a:t>el intervalo de tiempo</a:t>
            </a:r>
            <a:r>
              <a:rPr lang="es-CO" sz="700" b="0" baseline="0">
                <a:solidFill>
                  <a:schemeClr val="tx1">
                    <a:lumMod val="50000"/>
                    <a:lumOff val="50000"/>
                  </a:schemeClr>
                </a:solidFill>
                <a:latin typeface="Verdana" panose="020B0604030504040204" pitchFamily="34" charset="0"/>
                <a:ea typeface="Verdana" panose="020B0604030504040204" pitchFamily="34" charset="0"/>
              </a:rPr>
              <a:t>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a:t>
            </a:r>
            <a:r>
              <a:rPr lang="es-CO" sz="700" b="0">
                <a:solidFill>
                  <a:schemeClr val="tx1">
                    <a:lumMod val="50000"/>
                    <a:lumOff val="50000"/>
                  </a:schemeClr>
                </a:solidFill>
                <a:latin typeface="Verdana" panose="020B0604030504040204" pitchFamily="34" charset="0"/>
                <a:ea typeface="Verdana" panose="020B0604030504040204" pitchFamily="34" charset="0"/>
              </a:rPr>
              <a:t>por encima de lo </a:t>
            </a:r>
            <a:r>
              <a:rPr lang="es-CO" sz="700" b="0" dirty="0">
                <a:solidFill>
                  <a:schemeClr val="tx1">
                    <a:lumMod val="50000"/>
                    <a:lumOff val="50000"/>
                  </a:schemeClr>
                </a:solidFill>
                <a:latin typeface="Verdana" panose="020B0604030504040204" pitchFamily="34" charset="0"/>
                <a:ea typeface="Verdana" panose="020B0604030504040204" pitchFamily="34" charset="0"/>
              </a:rPr>
              <a:t>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indicaciones de las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calado, consultar con </a:t>
            </a:r>
            <a:r>
              <a:rPr lang="es-CO" sz="7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altura significativa de la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 representa la media del tercio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más alto de las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olas, por lo cual la altura máxima posible puede ser incluso superior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 doble de este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Pacífico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208559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858427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94968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84343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24351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365849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79649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7249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sp>
        <p:nvSpPr>
          <p:cNvPr id="3" name="Rectángulo: esquinas superiores redondeadas 2">
            <a:extLst>
              <a:ext uri="{FF2B5EF4-FFF2-40B4-BE49-F238E27FC236}">
                <a16:creationId xmlns:a16="http://schemas.microsoft.com/office/drawing/2014/main" id="{B644BF90-7C2F-0252-BE0A-9EA46954443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57D9721E-32C5-7315-0338-EB17CAB629F0}"/>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545791A2-5E22-F337-01C2-1908C3C9BBB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8" name="Imagen 7">
            <a:extLst>
              <a:ext uri="{FF2B5EF4-FFF2-40B4-BE49-F238E27FC236}">
                <a16:creationId xmlns:a16="http://schemas.microsoft.com/office/drawing/2014/main" id="{70C1F8D7-2522-05B5-5A85-5300BDC3A0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716306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E4A15A89-8758-64AC-CDF2-98C28125DB4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F6A89871-C388-F8AC-E288-CCFFECF1F3F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91D8A4B-C0F6-01E1-6F76-3DE8983488B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0400E1E9-6D10-B9CD-5DCB-55D0D16E96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4045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12/11/2025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Rectángulo 7">
            <a:extLst>
              <a:ext uri="{FF2B5EF4-FFF2-40B4-BE49-F238E27FC236}">
                <a16:creationId xmlns:a16="http://schemas.microsoft.com/office/drawing/2014/main" id="{95EE46A7-5DB8-1AA1-0E55-5775267C93B7}"/>
              </a:ext>
            </a:extLst>
          </p:cNvPr>
          <p:cNvSpPr/>
          <p:nvPr userDrawn="1"/>
        </p:nvSpPr>
        <p:spPr>
          <a:xfrm>
            <a:off x="258792" y="136523"/>
            <a:ext cx="1785668" cy="8382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082329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1C6AF503-845D-D3CE-E50C-A9778A4E6DA6}"/>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4E04170D-E7E8-42F6-F3D6-50A618554D0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5B93F6B-92C5-FB09-0A21-D5F1D78D38F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AA459B5-5E28-E911-ED5C-72C4D2409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29306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0A0D8DD8-96AC-4F44-D36F-2C41051E579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848F26B-80FA-5161-E40C-BA8B366492CD}"/>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047950E-E881-0E2E-B1B2-A44820D0243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BF311EE-C799-7DCA-4974-37436DC71D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98561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805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CDCA5226-CC31-58BC-BD55-54BF19F96F7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29C3C32-87E5-3548-AC9C-392CAC6CD0D7}"/>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777508B5-0BE2-2044-49C5-EF0821E0D8B7}"/>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0AD0C8B-2462-1373-C970-A23CD7D34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946124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6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BA4D036B-1A97-24EA-8096-269FEA3EC7B3}"/>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515592F-6851-900A-3F44-3F18B76A95FB}"/>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6735200F-26D7-C9ED-6F7F-E9C83BAA1C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AD4C1EDE-EECA-F7CF-FB40-172B743EF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880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806F1E88-CFA5-58A0-1413-50CC4A43C97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15514F3-7932-AD9F-AE6D-23FC4AD71942}"/>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59CB06E5-90A5-FA02-FF4E-505A65D2F2E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BA98A4A-720B-76CB-B0B2-CEFD961F39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36570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6342"/>
            <a:ext cx="12189450" cy="4821658"/>
          </a:xfrm>
          <a:prstGeom prst="rect">
            <a:avLst/>
          </a:prstGeom>
        </p:spPr>
      </p:pic>
      <p:sp>
        <p:nvSpPr>
          <p:cNvPr id="18" name="Rectángulo 17"/>
          <p:cNvSpPr/>
          <p:nvPr userDrawn="1"/>
        </p:nvSpPr>
        <p:spPr>
          <a:xfrm>
            <a:off x="-2550" y="681095"/>
            <a:ext cx="12192000" cy="617690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45219E35-AB17-6213-5570-DE60FCC582F5}"/>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C51097A4-5D75-8A0B-A75B-543AA0801FD5}"/>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AB4168C5-3C57-8269-5AB3-30C8B3C8F1A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E25EFD9-3817-244D-C94D-F407A1423C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45195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Área Hidrográfica cuenca ALT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D783E980-BF95-701B-DADA-3CA63DFF57E4}"/>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1BADC577-409A-24D1-0048-548CB78C5A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88441E0-57FE-9320-7F7D-18273F44CAF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320A6BCF-8236-2EF5-39A0-B0687402EB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2D6EC0C0-01DF-B3C4-0076-D07D2351C1DC}"/>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BC377B4-2907-54B9-6991-FC94A4E4CC45}"/>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1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Área Hidrográfica cuenca MEDI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599278FA-BD9A-5A4D-1E00-641C3B2AC67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F4C96F0A-47AD-9B50-6C42-B9DE999741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5EBEA97-1BED-3873-CBE7-88DAE6153DF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B1145D2F-6891-2A19-85C4-40804AB10E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0CCD6CB3-279C-D668-0774-3DB2CD99E38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8C7ADD8E-8C13-4C9B-53BD-3929149A0A68}"/>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5734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2A38D92E-1C4D-C57C-6423-C3348D291B3C}"/>
              </a:ext>
            </a:extLst>
          </p:cNvPr>
          <p:cNvSpPr>
            <a:spLocks/>
          </p:cNvSpPr>
          <p:nvPr/>
        </p:nvSpPr>
        <p:spPr bwMode="auto">
          <a:xfrm rot="10800000">
            <a:off x="2954338" y="-7938"/>
            <a:ext cx="6223000" cy="666751"/>
          </a:xfrm>
          <a:custGeom>
            <a:avLst/>
            <a:gdLst>
              <a:gd name="T0" fmla="*/ 320939 w 6222675"/>
              <a:gd name="T1" fmla="*/ 0 h 665995"/>
              <a:gd name="T2" fmla="*/ 6027002 w 6222675"/>
              <a:gd name="T3" fmla="*/ 0 h 665995"/>
              <a:gd name="T4" fmla="*/ 6138303 w 6222675"/>
              <a:gd name="T5" fmla="*/ 185907 h 665995"/>
              <a:gd name="T6" fmla="*/ 6378642 w 6222675"/>
              <a:gd name="T7" fmla="*/ 1134560 h 665995"/>
              <a:gd name="T8" fmla="*/ 6331723 w 6222675"/>
              <a:gd name="T9" fmla="*/ 1140276 h 665995"/>
              <a:gd name="T10" fmla="*/ 182836 w 6222675"/>
              <a:gd name="T11" fmla="*/ 1122875 h 665995"/>
              <a:gd name="T12" fmla="*/ 0 w 6222675"/>
              <a:gd name="T13" fmla="*/ 1121903 h 665995"/>
              <a:gd name="T14" fmla="*/ 209692 w 6222675"/>
              <a:gd name="T15" fmla="*/ 185907 h 665995"/>
              <a:gd name="T16" fmla="*/ 320939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74126424-EF8D-BD72-7A05-71B693E04A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9657244-1A2B-33B8-4565-EBB8910E87A9}"/>
              </a:ext>
            </a:extLst>
          </p:cNvPr>
          <p:cNvSpPr txBox="1">
            <a:spLocks noChangeArrowheads="1"/>
          </p:cNvSpPr>
          <p:nvPr/>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ED77880D-6BC0-6B25-A0B0-7EC0BAB63F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01A62A2-F5F7-73D4-CF3D-2DD924804B85}"/>
              </a:ext>
            </a:extLst>
          </p:cNvPr>
          <p:cNvSpPr txBox="1">
            <a:spLocks noChangeArrowheads="1"/>
          </p:cNvSpPr>
          <p:nvPr/>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7735453-005F-A2DA-B0D2-4045E9C29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666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Área Hidrográfica cuenca BAJ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F91D3FBF-1FFC-459C-DDF2-B10A06661B9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633963C2-AD1B-FF0F-35F7-17664F3E5A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28BC385F-E20B-65DB-AF52-4CE00D4C037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DFA8C0BB-5634-C23F-CD48-7984B4B802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6CA8803-F680-1040-9B16-092E6B195A6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A0F5C0E-9F52-9D20-31ED-342BBC4F528E}"/>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566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Diseño personalizad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13686"/>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338999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073979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precipitación</a:t>
            </a:r>
            <a:r>
              <a:rPr lang="es-ES" sz="1400" b="1" baseline="0">
                <a:solidFill>
                  <a:schemeClr val="bg1"/>
                </a:solidFill>
                <a:latin typeface="Verdana" panose="020B0604030504040204" pitchFamily="34" charset="0"/>
                <a:ea typeface="Verdana" panose="020B0604030504040204" pitchFamily="34" charset="0"/>
              </a:rPr>
              <a:t> </a:t>
            </a:r>
            <a:r>
              <a:rPr lang="es-ES" sz="1400" b="1" baseline="0" dirty="0">
                <a:solidFill>
                  <a:schemeClr val="bg1"/>
                </a:solidFill>
                <a:latin typeface="Verdana" panose="020B0604030504040204" pitchFamily="34" charset="0"/>
                <a:ea typeface="Verdana" panose="020B0604030504040204" pitchFamily="34" charset="0"/>
              </a:rPr>
              <a:t>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689713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2463654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a:solidFill>
                  <a:schemeClr val="bg1"/>
                </a:solidFill>
                <a:latin typeface="Verdana" panose="020B0604030504040204" pitchFamily="34" charset="0"/>
                <a:ea typeface="Verdana" panose="020B0604030504040204" pitchFamily="34" charset="0"/>
              </a:rPr>
              <a:t>Altos valores de radiación </a:t>
            </a:r>
            <a:r>
              <a:rPr lang="es-ES" sz="1600" b="1" dirty="0">
                <a:solidFill>
                  <a:schemeClr val="bg1"/>
                </a:solidFill>
                <a:latin typeface="Verdana" panose="020B0604030504040204" pitchFamily="34" charset="0"/>
                <a:ea typeface="Verdana" panose="020B0604030504040204" pitchFamily="34" charset="0"/>
              </a:rPr>
              <a:t>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397266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0593992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a:solidFill>
                  <a:schemeClr val="bg1"/>
                </a:solidFill>
                <a:latin typeface="Verdana" panose="020B0604030504040204" pitchFamily="34" charset="0"/>
                <a:ea typeface="Verdana" panose="020B0604030504040204" pitchFamily="34" charset="0"/>
              </a:rPr>
              <a:t>Resumen de Alertas </a:t>
            </a:r>
            <a:r>
              <a:rPr lang="es-ES" sz="1800" b="1" dirty="0">
                <a:solidFill>
                  <a:schemeClr val="bg1"/>
                </a:solidFill>
                <a:latin typeface="Verdana" panose="020B0604030504040204" pitchFamily="34" charset="0"/>
                <a:ea typeface="Verdana" panose="020B0604030504040204" pitchFamily="34" charset="0"/>
              </a:rPr>
              <a:t>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075285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764644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365596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6405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solidFill>
                  <a:prstClr val="black"/>
                </a:solidFill>
                <a:latin typeface="Arial Narrow" panose="020B0606020202030204" pitchFamily="34" charset="0"/>
                <a:cs typeface="Arial" panose="020B0604020202020204" pitchFamily="34" charset="0"/>
              </a:rPr>
              <a:t>Aclaración</a:t>
            </a:r>
            <a:r>
              <a:rPr lang="es-CO" sz="900" dirty="0">
                <a:solidFill>
                  <a:prstClr val="black"/>
                </a:solidFill>
                <a:latin typeface="Arial Narrow" panose="020B0606020202030204" pitchFamily="34" charset="0"/>
                <a:cs typeface="Arial" panose="020B0604020202020204" pitchFamily="34" charset="0"/>
              </a:rPr>
              <a:t>: aunque </a:t>
            </a:r>
            <a:r>
              <a:rPr lang="es-CO" sz="900">
                <a:solidFill>
                  <a:prstClr val="black"/>
                </a:solidFill>
                <a:latin typeface="Arial Narrow" panose="020B0606020202030204" pitchFamily="34" charset="0"/>
                <a:cs typeface="Arial" panose="020B0604020202020204" pitchFamily="34" charset="0"/>
              </a:rPr>
              <a:t>los volúmenes de lluvia </a:t>
            </a:r>
            <a:r>
              <a:rPr lang="es-CO" sz="900" dirty="0">
                <a:solidFill>
                  <a:prstClr val="black"/>
                </a:solidFill>
                <a:latin typeface="Arial Narrow" panose="020B0606020202030204" pitchFamily="34" charset="0"/>
                <a:cs typeface="Arial" panose="020B0604020202020204" pitchFamily="34" charset="0"/>
              </a:rPr>
              <a:t>registrados en un municipio se relacionan con </a:t>
            </a:r>
            <a:r>
              <a:rPr lang="es-CO" sz="900">
                <a:solidFill>
                  <a:prstClr val="black"/>
                </a:solidFill>
                <a:latin typeface="Arial Narrow" panose="020B0606020202030204" pitchFamily="34" charset="0"/>
                <a:cs typeface="Arial" panose="020B0604020202020204" pitchFamily="34" charset="0"/>
              </a:rPr>
              <a:t>la ubicación de las estaciones de monitoreo </a:t>
            </a:r>
            <a:r>
              <a:rPr lang="es-CO" sz="900" dirty="0">
                <a:solidFill>
                  <a:prstClr val="black"/>
                </a:solidFill>
                <a:latin typeface="Arial Narrow" panose="020B0606020202030204" pitchFamily="34" charset="0"/>
                <a:cs typeface="Arial" panose="020B0604020202020204" pitchFamily="34" charset="0"/>
              </a:rPr>
              <a:t>del IDEAM, en ocasiones, dichas estaciones pueden </a:t>
            </a:r>
            <a:r>
              <a:rPr lang="es-CO" sz="900">
                <a:solidFill>
                  <a:prstClr val="black"/>
                </a:solidFill>
                <a:latin typeface="Arial Narrow" panose="020B0606020202030204" pitchFamily="34" charset="0"/>
                <a:cs typeface="Arial" panose="020B0604020202020204" pitchFamily="34" charset="0"/>
              </a:rPr>
              <a:t>estar distantes de los </a:t>
            </a:r>
            <a:r>
              <a:rPr lang="es-CO" sz="900" dirty="0">
                <a:solidFill>
                  <a:prstClr val="black"/>
                </a:solidFill>
                <a:latin typeface="Arial Narrow" panose="020B0606020202030204" pitchFamily="34" charset="0"/>
                <a:cs typeface="Arial" panose="020B0604020202020204" pitchFamily="34" charset="0"/>
              </a:rPr>
              <a:t>lugares en donde se concentra la mayor población </a:t>
            </a:r>
            <a:r>
              <a:rPr lang="es-CO" sz="900">
                <a:solidFill>
                  <a:prstClr val="black"/>
                </a:solidFill>
                <a:latin typeface="Arial Narrow" panose="020B0606020202030204" pitchFamily="34" charset="0"/>
                <a:cs typeface="Arial" panose="020B0604020202020204" pitchFamily="34" charset="0"/>
              </a:rPr>
              <a:t>o alejados de los </a:t>
            </a:r>
            <a:r>
              <a:rPr lang="es-CO" sz="900" dirty="0">
                <a:solidFill>
                  <a:prstClr val="black"/>
                </a:solidFill>
                <a:latin typeface="Arial Narrow" panose="020B0606020202030204" pitchFamily="34" charset="0"/>
                <a:cs typeface="Arial" panose="020B0604020202020204" pitchFamily="34" charset="0"/>
              </a:rPr>
              <a:t>centros municipales.</a:t>
            </a:r>
          </a:p>
        </p:txBody>
      </p:sp>
    </p:spTree>
    <p:extLst>
      <p:ext uri="{BB962C8B-B14F-4D97-AF65-F5344CB8AC3E}">
        <p14:creationId xmlns:p14="http://schemas.microsoft.com/office/powerpoint/2010/main" val="22810466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78899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00377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68555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835105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60824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0108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26091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t>
            </a:r>
            <a:r>
              <a:rPr lang="es-CO" sz="900">
                <a:solidFill>
                  <a:schemeClr val="tx1">
                    <a:lumMod val="50000"/>
                    <a:lumOff val="50000"/>
                  </a:schemeClr>
                </a:solidFill>
                <a:latin typeface="Verdana" panose="020B0604030504040204" pitchFamily="34" charset="0"/>
                <a:ea typeface="Verdana" panose="020B0604030504040204" pitchFamily="34" charset="0"/>
              </a:rPr>
              <a:t>Altura significativa de la </a:t>
            </a:r>
            <a:r>
              <a:rPr lang="es-CO" sz="900" dirty="0">
                <a:solidFill>
                  <a:schemeClr val="tx1">
                    <a:lumMod val="50000"/>
                    <a:lumOff val="50000"/>
                  </a:schemeClr>
                </a:solidFill>
                <a:latin typeface="Verdana" panose="020B0604030504040204" pitchFamily="34" charset="0"/>
                <a:ea typeface="Verdana" panose="020B0604030504040204" pitchFamily="34" charset="0"/>
              </a:rPr>
              <a:t>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a:solidFill>
                  <a:schemeClr val="tx1">
                    <a:lumMod val="50000"/>
                    <a:lumOff val="50000"/>
                  </a:schemeClr>
                </a:solidFill>
                <a:latin typeface="Verdana" panose="020B0604030504040204" pitchFamily="34" charset="0"/>
                <a:ea typeface="Verdana" panose="020B0604030504040204" pitchFamily="34" charset="0"/>
              </a:rPr>
              <a:t>Probabilidad de lluvias </a:t>
            </a:r>
            <a:r>
              <a:rPr lang="es-CO" sz="700" b="0" dirty="0">
                <a:solidFill>
                  <a:schemeClr val="tx1">
                    <a:lumMod val="50000"/>
                    <a:lumOff val="50000"/>
                  </a:schemeClr>
                </a:solidFill>
                <a:latin typeface="Verdana" panose="020B0604030504040204" pitchFamily="34" charset="0"/>
                <a:ea typeface="Verdana" panose="020B0604030504040204" pitchFamily="34" charset="0"/>
              </a:rPr>
              <a:t>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a:t>
            </a:r>
            <a:r>
              <a:rPr lang="es-CO" sz="700" b="0" baseline="0">
                <a:solidFill>
                  <a:schemeClr val="tx1">
                    <a:lumMod val="50000"/>
                    <a:lumOff val="50000"/>
                  </a:schemeClr>
                </a:solidFill>
                <a:latin typeface="Verdana" panose="020B0604030504040204" pitchFamily="34" charset="0"/>
                <a:ea typeface="Verdana" panose="020B0604030504040204" pitchFamily="34" charset="0"/>
              </a:rPr>
              <a:t>con posibilidad de tormentas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eléctricas </a:t>
            </a:r>
            <a:r>
              <a:rPr lang="es-CO" sz="700" b="0" baseline="0">
                <a:solidFill>
                  <a:schemeClr val="tx1">
                    <a:lumMod val="50000"/>
                    <a:lumOff val="50000"/>
                  </a:schemeClr>
                </a:solidFill>
                <a:latin typeface="Verdana" panose="020B0604030504040204" pitchFamily="34" charset="0"/>
                <a:ea typeface="Verdana" panose="020B0604030504040204" pitchFamily="34" charset="0"/>
              </a:rPr>
              <a:t>y rachas de viento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a:t>
            </a:r>
            <a:r>
              <a:rPr lang="es-CO" sz="700" kern="120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kern="1200" dirty="0">
                <a:solidFill>
                  <a:schemeClr val="tx1">
                    <a:lumMod val="50000"/>
                    <a:lumOff val="50000"/>
                  </a:schemeClr>
                </a:solidFill>
                <a:latin typeface="Verdana" panose="020B0604030504040204" pitchFamily="34" charset="0"/>
                <a:ea typeface="Verdana" panose="020B0604030504040204" pitchFamily="34" charset="0"/>
              </a:rPr>
              <a:t>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 en zonas de inminente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 evolución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condiciones meteorológicas y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los avisos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a:t>
            </a:r>
            <a:r>
              <a:rPr lang="es-CO" sz="700" b="0">
                <a:solidFill>
                  <a:schemeClr val="tx1">
                    <a:lumMod val="50000"/>
                    <a:lumOff val="50000"/>
                  </a:schemeClr>
                </a:solidFill>
                <a:latin typeface="Verdana" panose="020B0604030504040204" pitchFamily="34" charset="0"/>
                <a:ea typeface="Verdana" panose="020B0604030504040204" pitchFamily="34" charset="0"/>
              </a:rPr>
              <a:t>el intervalo de tiempo</a:t>
            </a:r>
            <a:r>
              <a:rPr lang="es-CO" sz="700" b="0" baseline="0">
                <a:solidFill>
                  <a:schemeClr val="tx1">
                    <a:lumMod val="50000"/>
                    <a:lumOff val="50000"/>
                  </a:schemeClr>
                </a:solidFill>
                <a:latin typeface="Verdana" panose="020B0604030504040204" pitchFamily="34" charset="0"/>
                <a:ea typeface="Verdana" panose="020B0604030504040204" pitchFamily="34" charset="0"/>
              </a:rPr>
              <a:t>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a:t>
            </a:r>
            <a:r>
              <a:rPr lang="es-CO" sz="700" b="0">
                <a:solidFill>
                  <a:schemeClr val="tx1">
                    <a:lumMod val="50000"/>
                    <a:lumOff val="50000"/>
                  </a:schemeClr>
                </a:solidFill>
                <a:latin typeface="Verdana" panose="020B0604030504040204" pitchFamily="34" charset="0"/>
                <a:ea typeface="Verdana" panose="020B0604030504040204" pitchFamily="34" charset="0"/>
              </a:rPr>
              <a:t>por encima de lo </a:t>
            </a:r>
            <a:r>
              <a:rPr lang="es-CO" sz="700" b="0" dirty="0">
                <a:solidFill>
                  <a:schemeClr val="tx1">
                    <a:lumMod val="50000"/>
                    <a:lumOff val="50000"/>
                  </a:schemeClr>
                </a:solidFill>
                <a:latin typeface="Verdana" panose="020B0604030504040204" pitchFamily="34" charset="0"/>
                <a:ea typeface="Verdana" panose="020B0604030504040204" pitchFamily="34" charset="0"/>
              </a:rPr>
              <a:t>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indicaciones de las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calado, consultar con </a:t>
            </a:r>
            <a:r>
              <a:rPr lang="es-CO" sz="7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altura significativa de la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 representa la media del tercio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más alto de las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olas, por lo cual la altura máxima posible puede ser incluso superior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 doble de este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67317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t>
            </a:r>
            <a:r>
              <a:rPr lang="es-CO" sz="900">
                <a:solidFill>
                  <a:schemeClr val="tx1">
                    <a:lumMod val="50000"/>
                    <a:lumOff val="50000"/>
                  </a:schemeClr>
                </a:solidFill>
                <a:latin typeface="Verdana" panose="020B0604030504040204" pitchFamily="34" charset="0"/>
                <a:ea typeface="Verdana" panose="020B0604030504040204" pitchFamily="34" charset="0"/>
              </a:rPr>
              <a:t>Altura significativa de la </a:t>
            </a:r>
            <a:r>
              <a:rPr lang="es-CO" sz="900" dirty="0">
                <a:solidFill>
                  <a:schemeClr val="tx1">
                    <a:lumMod val="50000"/>
                    <a:lumOff val="50000"/>
                  </a:schemeClr>
                </a:solidFill>
                <a:latin typeface="Verdana" panose="020B0604030504040204" pitchFamily="34" charset="0"/>
                <a:ea typeface="Verdana" panose="020B0604030504040204" pitchFamily="34" charset="0"/>
              </a:rPr>
              <a:t>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a:solidFill>
                  <a:schemeClr val="tx1">
                    <a:lumMod val="50000"/>
                    <a:lumOff val="50000"/>
                  </a:schemeClr>
                </a:solidFill>
                <a:latin typeface="Verdana" panose="020B0604030504040204" pitchFamily="34" charset="0"/>
                <a:ea typeface="Verdana" panose="020B0604030504040204" pitchFamily="34" charset="0"/>
              </a:rPr>
              <a:t>Probabilidad de lluvias </a:t>
            </a:r>
            <a:r>
              <a:rPr lang="es-CO" sz="700" b="0" dirty="0">
                <a:solidFill>
                  <a:schemeClr val="tx1">
                    <a:lumMod val="50000"/>
                    <a:lumOff val="50000"/>
                  </a:schemeClr>
                </a:solidFill>
                <a:latin typeface="Verdana" panose="020B0604030504040204" pitchFamily="34" charset="0"/>
                <a:ea typeface="Verdana" panose="020B0604030504040204" pitchFamily="34" charset="0"/>
              </a:rPr>
              <a:t>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a:t>
            </a:r>
            <a:r>
              <a:rPr lang="es-CO" sz="700" b="0" baseline="0">
                <a:solidFill>
                  <a:schemeClr val="tx1">
                    <a:lumMod val="50000"/>
                    <a:lumOff val="50000"/>
                  </a:schemeClr>
                </a:solidFill>
                <a:latin typeface="Verdana" panose="020B0604030504040204" pitchFamily="34" charset="0"/>
                <a:ea typeface="Verdana" panose="020B0604030504040204" pitchFamily="34" charset="0"/>
              </a:rPr>
              <a:t>con posibilidad de tormentas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eléctricas </a:t>
            </a:r>
            <a:r>
              <a:rPr lang="es-CO" sz="700" b="0" baseline="0">
                <a:solidFill>
                  <a:schemeClr val="tx1">
                    <a:lumMod val="50000"/>
                    <a:lumOff val="50000"/>
                  </a:schemeClr>
                </a:solidFill>
                <a:latin typeface="Verdana" panose="020B0604030504040204" pitchFamily="34" charset="0"/>
                <a:ea typeface="Verdana" panose="020B0604030504040204" pitchFamily="34" charset="0"/>
              </a:rPr>
              <a:t>y rachas de viento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a:t>
            </a:r>
            <a:r>
              <a:rPr lang="es-CO" sz="700" kern="120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kern="1200" dirty="0">
                <a:solidFill>
                  <a:schemeClr val="tx1">
                    <a:lumMod val="50000"/>
                    <a:lumOff val="50000"/>
                  </a:schemeClr>
                </a:solidFill>
                <a:latin typeface="Verdana" panose="020B0604030504040204" pitchFamily="34" charset="0"/>
                <a:ea typeface="Verdana" panose="020B0604030504040204" pitchFamily="34" charset="0"/>
              </a:rPr>
              <a:t>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 en zonas de inminente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 evolución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condiciones meteorológicas y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los avisos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a:t>
            </a:r>
            <a:r>
              <a:rPr lang="es-CO" sz="700" b="0">
                <a:solidFill>
                  <a:schemeClr val="tx1">
                    <a:lumMod val="50000"/>
                    <a:lumOff val="50000"/>
                  </a:schemeClr>
                </a:solidFill>
                <a:latin typeface="Verdana" panose="020B0604030504040204" pitchFamily="34" charset="0"/>
                <a:ea typeface="Verdana" panose="020B0604030504040204" pitchFamily="34" charset="0"/>
              </a:rPr>
              <a:t>el intervalo de tiempo</a:t>
            </a:r>
            <a:r>
              <a:rPr lang="es-CO" sz="700" b="0" baseline="0">
                <a:solidFill>
                  <a:schemeClr val="tx1">
                    <a:lumMod val="50000"/>
                    <a:lumOff val="50000"/>
                  </a:schemeClr>
                </a:solidFill>
                <a:latin typeface="Verdana" panose="020B0604030504040204" pitchFamily="34" charset="0"/>
                <a:ea typeface="Verdana" panose="020B0604030504040204" pitchFamily="34" charset="0"/>
              </a:rPr>
              <a:t>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a:t>
            </a:r>
            <a:r>
              <a:rPr lang="es-CO" sz="700" b="0">
                <a:solidFill>
                  <a:schemeClr val="tx1">
                    <a:lumMod val="50000"/>
                    <a:lumOff val="50000"/>
                  </a:schemeClr>
                </a:solidFill>
                <a:latin typeface="Verdana" panose="020B0604030504040204" pitchFamily="34" charset="0"/>
                <a:ea typeface="Verdana" panose="020B0604030504040204" pitchFamily="34" charset="0"/>
              </a:rPr>
              <a:t>por encima de lo </a:t>
            </a:r>
            <a:r>
              <a:rPr lang="es-CO" sz="700" b="0" dirty="0">
                <a:solidFill>
                  <a:schemeClr val="tx1">
                    <a:lumMod val="50000"/>
                    <a:lumOff val="50000"/>
                  </a:schemeClr>
                </a:solidFill>
                <a:latin typeface="Verdana" panose="020B0604030504040204" pitchFamily="34" charset="0"/>
                <a:ea typeface="Verdana" panose="020B0604030504040204" pitchFamily="34" charset="0"/>
              </a:rPr>
              <a:t>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indicaciones de las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calado, consultar con </a:t>
            </a:r>
            <a:r>
              <a:rPr lang="es-CO" sz="7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altura significativa de la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 representa la media del tercio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más alto de las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olas, por lo cual la altura máxima posible puede ser incluso superior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 doble de este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31023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0249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ítulo y objeto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549" y="6260039"/>
            <a:ext cx="996417" cy="475589"/>
          </a:xfrm>
          <a:prstGeom prst="rect">
            <a:avLst/>
          </a:prstGeom>
        </p:spPr>
      </p:pic>
    </p:spTree>
    <p:extLst>
      <p:ext uri="{BB962C8B-B14F-4D97-AF65-F5344CB8AC3E}">
        <p14:creationId xmlns:p14="http://schemas.microsoft.com/office/powerpoint/2010/main" val="32643741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255995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82362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560970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64822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30294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91961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445760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044881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32768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precipitación</a:t>
            </a:r>
            <a:r>
              <a:rPr lang="es-ES" sz="1400" b="1" baseline="0">
                <a:solidFill>
                  <a:schemeClr val="bg1"/>
                </a:solidFill>
                <a:latin typeface="Verdana" panose="020B0604030504040204" pitchFamily="34" charset="0"/>
                <a:ea typeface="Verdana" panose="020B0604030504040204" pitchFamily="34" charset="0"/>
              </a:rPr>
              <a:t> </a:t>
            </a:r>
            <a:r>
              <a:rPr lang="es-ES" sz="1400" b="1" baseline="0" dirty="0">
                <a:solidFill>
                  <a:schemeClr val="bg1"/>
                </a:solidFill>
                <a:latin typeface="Verdana" panose="020B0604030504040204" pitchFamily="34" charset="0"/>
                <a:ea typeface="Verdana" panose="020B0604030504040204" pitchFamily="34" charset="0"/>
              </a:rPr>
              <a:t>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73373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a:solidFill>
                <a:prstClr val="white"/>
              </a:solidFill>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algn="just">
              <a:defRPr/>
            </a:pPr>
            <a:r>
              <a:rPr lang="es-CO" sz="800" b="1" dirty="0">
                <a:solidFill>
                  <a:prstClr val="black"/>
                </a:solidFill>
                <a:latin typeface="Arial Narrow" panose="020B0606020202030204" pitchFamily="34" charset="0"/>
                <a:cs typeface="Arial" panose="020B0604020202020204" pitchFamily="34" charset="0"/>
              </a:rPr>
              <a:t>Aclaración</a:t>
            </a:r>
            <a:r>
              <a:rPr lang="es-CO" sz="800" dirty="0">
                <a:solidFill>
                  <a:prstClr val="black"/>
                </a:solidFill>
                <a:latin typeface="Arial Narrow" panose="020B0606020202030204" pitchFamily="34" charset="0"/>
                <a:cs typeface="Arial" panose="020B0604020202020204" pitchFamily="34" charset="0"/>
              </a:rPr>
              <a:t>: aunque los valores registrados en un municipio se relacionan con </a:t>
            </a:r>
            <a:r>
              <a:rPr lang="es-CO" sz="800">
                <a:solidFill>
                  <a:prstClr val="black"/>
                </a:solidFill>
                <a:latin typeface="Arial Narrow" panose="020B0606020202030204" pitchFamily="34" charset="0"/>
                <a:cs typeface="Arial" panose="020B0604020202020204" pitchFamily="34" charset="0"/>
              </a:rPr>
              <a:t>la ubicación de las estaciones de monitoreo </a:t>
            </a:r>
            <a:r>
              <a:rPr lang="es-CO" sz="800" dirty="0">
                <a:solidFill>
                  <a:prstClr val="black"/>
                </a:solidFill>
                <a:latin typeface="Arial Narrow" panose="020B0606020202030204" pitchFamily="34" charset="0"/>
                <a:cs typeface="Arial" panose="020B0604020202020204" pitchFamily="34" charset="0"/>
              </a:rPr>
              <a:t>del IDEAM, en ocasiones, dichas estaciones pueden </a:t>
            </a:r>
            <a:r>
              <a:rPr lang="es-CO" sz="800">
                <a:solidFill>
                  <a:prstClr val="black"/>
                </a:solidFill>
                <a:latin typeface="Arial Narrow" panose="020B0606020202030204" pitchFamily="34" charset="0"/>
                <a:cs typeface="Arial" panose="020B0604020202020204" pitchFamily="34" charset="0"/>
              </a:rPr>
              <a:t>estar distantes de los </a:t>
            </a:r>
            <a:r>
              <a:rPr lang="es-CO" sz="800" dirty="0">
                <a:solidFill>
                  <a:prstClr val="black"/>
                </a:solidFill>
                <a:latin typeface="Arial Narrow" panose="020B0606020202030204" pitchFamily="34" charset="0"/>
                <a:cs typeface="Arial" panose="020B0604020202020204" pitchFamily="34" charset="0"/>
              </a:rPr>
              <a:t>lugares en donde se concentra la mayor población </a:t>
            </a:r>
            <a:r>
              <a:rPr lang="es-CO" sz="800">
                <a:solidFill>
                  <a:prstClr val="black"/>
                </a:solidFill>
                <a:latin typeface="Arial Narrow" panose="020B0606020202030204" pitchFamily="34" charset="0"/>
                <a:cs typeface="Arial" panose="020B0604020202020204" pitchFamily="34" charset="0"/>
              </a:rPr>
              <a:t>o alejados de los </a:t>
            </a:r>
            <a:r>
              <a:rPr lang="es-CO" sz="800" dirty="0">
                <a:solidFill>
                  <a:prstClr val="black"/>
                </a:solidFill>
                <a:latin typeface="Arial Narrow" panose="020B0606020202030204" pitchFamily="34" charset="0"/>
                <a:cs typeface="Arial" panose="020B0604020202020204" pitchFamily="34" charset="0"/>
              </a:rPr>
              <a:t>centros municipales.</a:t>
            </a:r>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18751556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5974809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a:solidFill>
                  <a:schemeClr val="bg1"/>
                </a:solidFill>
                <a:latin typeface="Verdana" panose="020B0604030504040204" pitchFamily="34" charset="0"/>
                <a:ea typeface="Verdana" panose="020B0604030504040204" pitchFamily="34" charset="0"/>
              </a:rPr>
              <a:t>Altos valores de radiación </a:t>
            </a:r>
            <a:r>
              <a:rPr lang="es-ES" sz="1600" b="1" dirty="0">
                <a:solidFill>
                  <a:schemeClr val="bg1"/>
                </a:solidFill>
                <a:latin typeface="Verdana" panose="020B0604030504040204" pitchFamily="34" charset="0"/>
                <a:ea typeface="Verdana" panose="020B0604030504040204" pitchFamily="34" charset="0"/>
              </a:rPr>
              <a:t>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2013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5202148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a:solidFill>
                  <a:schemeClr val="bg1"/>
                </a:solidFill>
                <a:latin typeface="Verdana" panose="020B0604030504040204" pitchFamily="34" charset="0"/>
                <a:ea typeface="Verdana" panose="020B0604030504040204" pitchFamily="34" charset="0"/>
              </a:rPr>
              <a:t>Resumen de Alertas </a:t>
            </a:r>
            <a:r>
              <a:rPr lang="es-ES" sz="1800" b="1" dirty="0">
                <a:solidFill>
                  <a:schemeClr val="bg1"/>
                </a:solidFill>
                <a:latin typeface="Verdana" panose="020B0604030504040204" pitchFamily="34" charset="0"/>
                <a:ea typeface="Verdana" panose="020B0604030504040204" pitchFamily="34" charset="0"/>
              </a:rPr>
              <a:t>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938819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0361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091326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47729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04805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36621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12438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6993998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260630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162642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97467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780379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t>
            </a:r>
            <a:r>
              <a:rPr lang="es-CO" sz="900">
                <a:solidFill>
                  <a:schemeClr val="tx1">
                    <a:lumMod val="50000"/>
                    <a:lumOff val="50000"/>
                  </a:schemeClr>
                </a:solidFill>
                <a:latin typeface="Verdana" panose="020B0604030504040204" pitchFamily="34" charset="0"/>
                <a:ea typeface="Verdana" panose="020B0604030504040204" pitchFamily="34" charset="0"/>
              </a:rPr>
              <a:t>Altura significativa de la </a:t>
            </a:r>
            <a:r>
              <a:rPr lang="es-CO" sz="900" dirty="0">
                <a:solidFill>
                  <a:schemeClr val="tx1">
                    <a:lumMod val="50000"/>
                    <a:lumOff val="50000"/>
                  </a:schemeClr>
                </a:solidFill>
                <a:latin typeface="Verdana" panose="020B0604030504040204" pitchFamily="34" charset="0"/>
                <a:ea typeface="Verdana" panose="020B0604030504040204" pitchFamily="34" charset="0"/>
              </a:rPr>
              <a:t>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a:solidFill>
                  <a:schemeClr val="tx1">
                    <a:lumMod val="50000"/>
                    <a:lumOff val="50000"/>
                  </a:schemeClr>
                </a:solidFill>
                <a:latin typeface="Verdana" panose="020B0604030504040204" pitchFamily="34" charset="0"/>
                <a:ea typeface="Verdana" panose="020B0604030504040204" pitchFamily="34" charset="0"/>
              </a:rPr>
              <a:t>Probabilidad de lluvias </a:t>
            </a:r>
            <a:r>
              <a:rPr lang="es-CO" sz="700" b="0" dirty="0">
                <a:solidFill>
                  <a:schemeClr val="tx1">
                    <a:lumMod val="50000"/>
                    <a:lumOff val="50000"/>
                  </a:schemeClr>
                </a:solidFill>
                <a:latin typeface="Verdana" panose="020B0604030504040204" pitchFamily="34" charset="0"/>
                <a:ea typeface="Verdana" panose="020B0604030504040204" pitchFamily="34" charset="0"/>
              </a:rPr>
              <a:t>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a:t>
            </a:r>
            <a:r>
              <a:rPr lang="es-CO" sz="700" b="0" baseline="0">
                <a:solidFill>
                  <a:schemeClr val="tx1">
                    <a:lumMod val="50000"/>
                    <a:lumOff val="50000"/>
                  </a:schemeClr>
                </a:solidFill>
                <a:latin typeface="Verdana" panose="020B0604030504040204" pitchFamily="34" charset="0"/>
                <a:ea typeface="Verdana" panose="020B0604030504040204" pitchFamily="34" charset="0"/>
              </a:rPr>
              <a:t>con posibilidad de tormentas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eléctricas </a:t>
            </a:r>
            <a:r>
              <a:rPr lang="es-CO" sz="700" b="0" baseline="0">
                <a:solidFill>
                  <a:schemeClr val="tx1">
                    <a:lumMod val="50000"/>
                    <a:lumOff val="50000"/>
                  </a:schemeClr>
                </a:solidFill>
                <a:latin typeface="Verdana" panose="020B0604030504040204" pitchFamily="34" charset="0"/>
                <a:ea typeface="Verdana" panose="020B0604030504040204" pitchFamily="34" charset="0"/>
              </a:rPr>
              <a:t>y rachas de viento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a:t>
            </a:r>
            <a:r>
              <a:rPr lang="es-CO" sz="700" kern="120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kern="1200" dirty="0">
                <a:solidFill>
                  <a:schemeClr val="tx1">
                    <a:lumMod val="50000"/>
                    <a:lumOff val="50000"/>
                  </a:schemeClr>
                </a:solidFill>
                <a:latin typeface="Verdana" panose="020B0604030504040204" pitchFamily="34" charset="0"/>
                <a:ea typeface="Verdana" panose="020B0604030504040204" pitchFamily="34" charset="0"/>
              </a:rPr>
              <a:t>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 en zonas de inminente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 evolución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condiciones meteorológicas y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los avisos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a:t>
            </a:r>
            <a:r>
              <a:rPr lang="es-CO" sz="700" b="0">
                <a:solidFill>
                  <a:schemeClr val="tx1">
                    <a:lumMod val="50000"/>
                    <a:lumOff val="50000"/>
                  </a:schemeClr>
                </a:solidFill>
                <a:latin typeface="Verdana" panose="020B0604030504040204" pitchFamily="34" charset="0"/>
                <a:ea typeface="Verdana" panose="020B0604030504040204" pitchFamily="34" charset="0"/>
              </a:rPr>
              <a:t>el intervalo de tiempo</a:t>
            </a:r>
            <a:r>
              <a:rPr lang="es-CO" sz="700" b="0" baseline="0">
                <a:solidFill>
                  <a:schemeClr val="tx1">
                    <a:lumMod val="50000"/>
                    <a:lumOff val="50000"/>
                  </a:schemeClr>
                </a:solidFill>
                <a:latin typeface="Verdana" panose="020B0604030504040204" pitchFamily="34" charset="0"/>
                <a:ea typeface="Verdana" panose="020B0604030504040204" pitchFamily="34" charset="0"/>
              </a:rPr>
              <a:t>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a:t>
            </a:r>
            <a:r>
              <a:rPr lang="es-CO" sz="700" b="0">
                <a:solidFill>
                  <a:schemeClr val="tx1">
                    <a:lumMod val="50000"/>
                    <a:lumOff val="50000"/>
                  </a:schemeClr>
                </a:solidFill>
                <a:latin typeface="Verdana" panose="020B0604030504040204" pitchFamily="34" charset="0"/>
                <a:ea typeface="Verdana" panose="020B0604030504040204" pitchFamily="34" charset="0"/>
              </a:rPr>
              <a:t>por encima de lo </a:t>
            </a:r>
            <a:r>
              <a:rPr lang="es-CO" sz="700" b="0" dirty="0">
                <a:solidFill>
                  <a:schemeClr val="tx1">
                    <a:lumMod val="50000"/>
                    <a:lumOff val="50000"/>
                  </a:schemeClr>
                </a:solidFill>
                <a:latin typeface="Verdana" panose="020B0604030504040204" pitchFamily="34" charset="0"/>
                <a:ea typeface="Verdana" panose="020B0604030504040204" pitchFamily="34" charset="0"/>
              </a:rPr>
              <a:t>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indicaciones de las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calado, consultar con </a:t>
            </a:r>
            <a:r>
              <a:rPr lang="es-CO" sz="7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altura significativa de la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 representa la media del tercio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más alto de las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olas, por lo cual la altura máxima posible puede ser incluso superior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 doble de este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28941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t>
            </a:r>
            <a:r>
              <a:rPr lang="es-CO" sz="900">
                <a:solidFill>
                  <a:schemeClr val="tx1">
                    <a:lumMod val="50000"/>
                    <a:lumOff val="50000"/>
                  </a:schemeClr>
                </a:solidFill>
                <a:latin typeface="Verdana" panose="020B0604030504040204" pitchFamily="34" charset="0"/>
                <a:ea typeface="Verdana" panose="020B0604030504040204" pitchFamily="34" charset="0"/>
              </a:rPr>
              <a:t>Altura significativa de la </a:t>
            </a:r>
            <a:r>
              <a:rPr lang="es-CO" sz="900" dirty="0">
                <a:solidFill>
                  <a:schemeClr val="tx1">
                    <a:lumMod val="50000"/>
                    <a:lumOff val="50000"/>
                  </a:schemeClr>
                </a:solidFill>
                <a:latin typeface="Verdana" panose="020B0604030504040204" pitchFamily="34" charset="0"/>
                <a:ea typeface="Verdana" panose="020B0604030504040204" pitchFamily="34" charset="0"/>
              </a:rPr>
              <a:t>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a:solidFill>
                  <a:schemeClr val="tx1">
                    <a:lumMod val="50000"/>
                    <a:lumOff val="50000"/>
                  </a:schemeClr>
                </a:solidFill>
                <a:latin typeface="Verdana" panose="020B0604030504040204" pitchFamily="34" charset="0"/>
                <a:ea typeface="Verdana" panose="020B0604030504040204" pitchFamily="34" charset="0"/>
              </a:rPr>
              <a:t>Probabilidad de lluvias </a:t>
            </a:r>
            <a:r>
              <a:rPr lang="es-CO" sz="700" b="0" dirty="0">
                <a:solidFill>
                  <a:schemeClr val="tx1">
                    <a:lumMod val="50000"/>
                    <a:lumOff val="50000"/>
                  </a:schemeClr>
                </a:solidFill>
                <a:latin typeface="Verdana" panose="020B0604030504040204" pitchFamily="34" charset="0"/>
                <a:ea typeface="Verdana" panose="020B0604030504040204" pitchFamily="34" charset="0"/>
              </a:rPr>
              <a:t>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a:t>
            </a:r>
            <a:r>
              <a:rPr lang="es-CO" sz="700" b="0" baseline="0">
                <a:solidFill>
                  <a:schemeClr val="tx1">
                    <a:lumMod val="50000"/>
                    <a:lumOff val="50000"/>
                  </a:schemeClr>
                </a:solidFill>
                <a:latin typeface="Verdana" panose="020B0604030504040204" pitchFamily="34" charset="0"/>
                <a:ea typeface="Verdana" panose="020B0604030504040204" pitchFamily="34" charset="0"/>
              </a:rPr>
              <a:t>con posibilidad de tormentas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eléctricas </a:t>
            </a:r>
            <a:r>
              <a:rPr lang="es-CO" sz="700" b="0" baseline="0">
                <a:solidFill>
                  <a:schemeClr val="tx1">
                    <a:lumMod val="50000"/>
                    <a:lumOff val="50000"/>
                  </a:schemeClr>
                </a:solidFill>
                <a:latin typeface="Verdana" panose="020B0604030504040204" pitchFamily="34" charset="0"/>
                <a:ea typeface="Verdana" panose="020B0604030504040204" pitchFamily="34" charset="0"/>
              </a:rPr>
              <a:t>y rachas de viento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a:t>
            </a:r>
            <a:r>
              <a:rPr lang="es-CO" sz="700" kern="120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kern="1200" dirty="0">
                <a:solidFill>
                  <a:schemeClr val="tx1">
                    <a:lumMod val="50000"/>
                    <a:lumOff val="50000"/>
                  </a:schemeClr>
                </a:solidFill>
                <a:latin typeface="Verdana" panose="020B0604030504040204" pitchFamily="34" charset="0"/>
                <a:ea typeface="Verdana" panose="020B0604030504040204" pitchFamily="34" charset="0"/>
              </a:rPr>
              <a:t>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 en zonas de inminente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la evolución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condiciones meteorológicas y a </a:t>
            </a:r>
            <a:r>
              <a:rPr lang="es-CO" sz="700" kern="1200" baseline="0">
                <a:solidFill>
                  <a:schemeClr val="tx1">
                    <a:lumMod val="50000"/>
                    <a:lumOff val="50000"/>
                  </a:schemeClr>
                </a:solidFill>
                <a:latin typeface="Verdana" panose="020B0604030504040204" pitchFamily="34" charset="0"/>
                <a:ea typeface="Verdana" panose="020B0604030504040204" pitchFamily="34" charset="0"/>
              </a:rPr>
              <a:t>los avisos de las </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a:t>
            </a:r>
            <a:r>
              <a:rPr lang="es-CO" sz="700" b="0">
                <a:solidFill>
                  <a:schemeClr val="tx1">
                    <a:lumMod val="50000"/>
                    <a:lumOff val="50000"/>
                  </a:schemeClr>
                </a:solidFill>
                <a:latin typeface="Verdana" panose="020B0604030504040204" pitchFamily="34" charset="0"/>
                <a:ea typeface="Verdana" panose="020B0604030504040204" pitchFamily="34" charset="0"/>
              </a:rPr>
              <a:t>el intervalo de tiempo</a:t>
            </a:r>
            <a:r>
              <a:rPr lang="es-CO" sz="700" b="0" baseline="0">
                <a:solidFill>
                  <a:schemeClr val="tx1">
                    <a:lumMod val="50000"/>
                    <a:lumOff val="50000"/>
                  </a:schemeClr>
                </a:solidFill>
                <a:latin typeface="Verdana" panose="020B0604030504040204" pitchFamily="34" charset="0"/>
                <a:ea typeface="Verdana" panose="020B0604030504040204" pitchFamily="34" charset="0"/>
              </a:rPr>
              <a:t> </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a:t>
            </a:r>
            <a:r>
              <a:rPr lang="es-CO" sz="700" b="0">
                <a:solidFill>
                  <a:schemeClr val="tx1">
                    <a:lumMod val="50000"/>
                    <a:lumOff val="50000"/>
                  </a:schemeClr>
                </a:solidFill>
                <a:latin typeface="Verdana" panose="020B0604030504040204" pitchFamily="34" charset="0"/>
                <a:ea typeface="Verdana" panose="020B0604030504040204" pitchFamily="34" charset="0"/>
              </a:rPr>
              <a:t>por encima de lo </a:t>
            </a:r>
            <a:r>
              <a:rPr lang="es-CO" sz="700" b="0" dirty="0">
                <a:solidFill>
                  <a:schemeClr val="tx1">
                    <a:lumMod val="50000"/>
                    <a:lumOff val="50000"/>
                  </a:schemeClr>
                </a:solidFill>
                <a:latin typeface="Verdana" panose="020B0604030504040204" pitchFamily="34" charset="0"/>
                <a:ea typeface="Verdana" panose="020B0604030504040204" pitchFamily="34" charset="0"/>
              </a:rPr>
              <a:t>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indicaciones de las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a:t>
            </a:r>
            <a:r>
              <a:rPr lang="es-CO" sz="700" baseline="0">
                <a:solidFill>
                  <a:schemeClr val="tx1">
                    <a:lumMod val="50000"/>
                    <a:lumOff val="50000"/>
                  </a:schemeClr>
                </a:solidFill>
                <a:latin typeface="Verdana" panose="020B0604030504040204" pitchFamily="34" charset="0"/>
                <a:ea typeface="Verdana" panose="020B0604030504040204" pitchFamily="34" charset="0"/>
              </a:rPr>
              <a:t>las embarcaciones de poco </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calado, consultar con </a:t>
            </a:r>
            <a:r>
              <a:rPr lang="es-CO" sz="700" baseline="0">
                <a:solidFill>
                  <a:schemeClr val="tx1">
                    <a:lumMod val="50000"/>
                    <a:lumOff val="50000"/>
                  </a:schemeClr>
                </a:solidFill>
                <a:latin typeface="Verdana" panose="020B0604030504040204" pitchFamily="34" charset="0"/>
                <a:ea typeface="Verdana" panose="020B0604030504040204" pitchFamily="34" charset="0"/>
              </a:rPr>
              <a:t>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altura significativa de la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 representa la media del tercio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más alto de las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olas, por lo cual la altura máxima posible puede ser incluso superior </a:t>
            </a:r>
            <a:r>
              <a:rPr kumimoji="0" lang="es-ES" sz="600" b="0" i="0" u="none" strike="noStrike" kern="1200" cap="none" spc="0" normalizeH="0" baseline="0" noProof="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al doble de este </a:t>
            </a: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068453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067197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909099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265613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11258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5448112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106105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070768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809842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05552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257763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7604019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180123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para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427186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5280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a:t>
            </a: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8029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r>
              <a:rPr lang="es-CO" sz="1100" b="1" dirty="0">
                <a:solidFill>
                  <a:srgbClr val="FFFF00"/>
                </a:solidFill>
                <a:effectLst>
                  <a:outerShdw blurRad="38100" dist="38100" dir="2700000" algn="tl">
                    <a:srgbClr val="000000">
                      <a:alpha val="43137"/>
                    </a:srgbClr>
                  </a:outerShdw>
                </a:effectLst>
                <a:latin typeface="Arial Narrow"/>
                <a:cs typeface="Arial Narrow"/>
              </a:rPr>
              <a:t>Alertas amarillas </a:t>
            </a:r>
            <a:r>
              <a:rPr lang="es-CO" sz="1000" b="0" dirty="0">
                <a:latin typeface="Arial Narrow"/>
                <a:cs typeface="Arial Narrow"/>
              </a:rPr>
              <a:t>e información más detallada para </a:t>
            </a:r>
            <a:r>
              <a:rPr lang="es-CO" sz="1000" b="0">
                <a:latin typeface="Arial Narrow"/>
                <a:cs typeface="Arial Narrow"/>
              </a:rPr>
              <a:t>cada una de las categorías de alerta</a:t>
            </a:r>
            <a:r>
              <a:rPr lang="es-CO" sz="1000" b="0" dirty="0">
                <a:latin typeface="Arial Narrow"/>
                <a:cs typeface="Arial Narrow"/>
              </a:rPr>
              <a:t>, remítase a la temática particular del informe.</a:t>
            </a:r>
          </a:p>
        </p:txBody>
      </p:sp>
    </p:spTree>
    <p:extLst>
      <p:ext uri="{BB962C8B-B14F-4D97-AF65-F5344CB8AC3E}">
        <p14:creationId xmlns:p14="http://schemas.microsoft.com/office/powerpoint/2010/main" val="1363750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a:ea typeface="+mn-ea"/>
                <a:cs typeface="Arial Narrow"/>
              </a:rPr>
              <a:t>Alertas amarillas </a:t>
            </a:r>
            <a:r>
              <a:rPr kumimoji="0" lang="es-CO" sz="1000" b="0" i="0" u="none" strike="noStrike" kern="1200" cap="none" spc="0" normalizeH="0" baseline="0" noProof="0" dirty="0">
                <a:ln>
                  <a:noFill/>
                </a:ln>
                <a:solidFill>
                  <a:prstClr val="black"/>
                </a:solidFill>
                <a:effectLst/>
                <a:uLnTx/>
                <a:uFillTx/>
                <a:latin typeface="Arial Narrow"/>
                <a:ea typeface="+mn-ea"/>
                <a:cs typeface="Arial Narrow"/>
              </a:rPr>
              <a:t>e información más detallada para </a:t>
            </a:r>
            <a:r>
              <a:rPr kumimoji="0" lang="es-CO" sz="1000" b="0" i="0" u="none" strike="noStrike" kern="1200" cap="none" spc="0" normalizeH="0" baseline="0" noProof="0">
                <a:ln>
                  <a:noFill/>
                </a:ln>
                <a:solidFill>
                  <a:prstClr val="black"/>
                </a:solidFill>
                <a:effectLst/>
                <a:uLnTx/>
                <a:uFillTx/>
                <a:latin typeface="Arial Narrow"/>
                <a:ea typeface="+mn-ea"/>
                <a:cs typeface="Arial Narrow"/>
              </a:rPr>
              <a:t>cada una de las categorías de alerta</a:t>
            </a:r>
            <a:r>
              <a:rPr kumimoji="0" lang="es-CO" sz="1000" b="0" i="0" u="none" strike="noStrike" kern="1200" cap="none" spc="0" normalizeH="0" baseline="0" noProof="0" dirty="0">
                <a:ln>
                  <a:noFill/>
                </a:ln>
                <a:solidFill>
                  <a:prstClr val="black"/>
                </a:solidFill>
                <a:effectLst/>
                <a:uLnTx/>
                <a:uFillTx/>
                <a:latin typeface="Arial Narrow"/>
                <a:ea typeface="+mn-ea"/>
                <a:cs typeface="Arial Narrow"/>
              </a:rPr>
              <a:t>, remítase a la temática particular del informe.</a:t>
            </a:r>
          </a:p>
        </p:txBody>
      </p:sp>
    </p:spTree>
    <p:extLst>
      <p:ext uri="{BB962C8B-B14F-4D97-AF65-F5344CB8AC3E}">
        <p14:creationId xmlns:p14="http://schemas.microsoft.com/office/powerpoint/2010/main" val="10868511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219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a:t>
            </a:r>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Hidrológicas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7095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885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5236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442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8072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9764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2324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4177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58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430710"/>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a:t>
            </a:r>
            <a:r>
              <a:rPr kumimoji="0" lang="es-CO" sz="9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los volúmenes de lluvia </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registrados en un municipio se relacionan con </a:t>
            </a:r>
            <a:r>
              <a:rPr kumimoji="0" lang="es-CO" sz="9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la ubicación de las estaciones de monitoreo </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del IDEAM, en ocasiones, dichas estaciones pueden </a:t>
            </a:r>
            <a:r>
              <a:rPr kumimoji="0" lang="es-CO" sz="9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estar distantes de los </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lugares en donde se concentra la mayor población </a:t>
            </a:r>
            <a:r>
              <a:rPr kumimoji="0" lang="es-CO" sz="9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 alejados de los </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centros municipales.</a:t>
            </a:r>
          </a:p>
        </p:txBody>
      </p:sp>
    </p:spTree>
    <p:extLst>
      <p:ext uri="{BB962C8B-B14F-4D97-AF65-F5344CB8AC3E}">
        <p14:creationId xmlns:p14="http://schemas.microsoft.com/office/powerpoint/2010/main" val="666958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389798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7826661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Altura significativa de la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moderadas a fuertes, en algunos casos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con posibilidad de tormentas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eléctricas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y rachas de viento</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 en zonas de inminente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evolución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los avisos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el intervalo de tiempo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por encima de lo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indicaciones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a:t>
            </a:r>
            <a:r>
              <a:rPr lang="es-CO" altLang="es-CO" sz="800" dirty="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altura significativa de la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 representa la media del tercio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más alto de las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olas, por lo cual la altura máxima posible puede ser incluso superior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 doble de este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8900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Altura significativa de la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moderadas a fuertes, en algunos casos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con posibilidad de tormentas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eléctricas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y rachas de viento</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 en zonas de inminente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evolución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los avisos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el intervalo de tiempo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por encima de lo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indicaciones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a:t>
            </a:r>
            <a:r>
              <a:rPr lang="es-CO" altLang="es-CO" sz="800" dirty="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altura significativa de la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 representa la media del tercio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más alto de las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olas, por lo cual la altura máxima posible puede ser incluso superior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 doble de este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8574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24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913146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584785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39751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831282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97249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610044" y="958642"/>
            <a:ext cx="415969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ángulo 2"/>
          <p:cNvSpPr/>
          <p:nvPr userDrawn="1"/>
        </p:nvSpPr>
        <p:spPr>
          <a:xfrm>
            <a:off x="7737514" y="912920"/>
            <a:ext cx="4019057"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40519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990924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1344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Incendios de la </a:t>
            </a:r>
            <a:r>
              <a:rPr lang="es-ES" sz="1400" b="1" dirty="0">
                <a:solidFill>
                  <a:schemeClr val="bg1"/>
                </a:solidFill>
                <a:latin typeface="Verdana" panose="020B0604030504040204" pitchFamily="34" charset="0"/>
                <a:ea typeface="Verdana" panose="020B0604030504040204" pitchFamily="34" charset="0"/>
              </a:rPr>
              <a:t>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736926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a:solidFill>
                  <a:schemeClr val="bg1"/>
                </a:solidFill>
                <a:latin typeface="Verdana" panose="020B0604030504040204" pitchFamily="34" charset="0"/>
                <a:ea typeface="Verdana" panose="020B0604030504040204" pitchFamily="34" charset="0"/>
              </a:rPr>
              <a:t>Pronóstico de la </a:t>
            </a:r>
            <a:r>
              <a:rPr lang="es-ES" sz="1400" b="1" dirty="0">
                <a:solidFill>
                  <a:schemeClr val="bg1"/>
                </a:solidFill>
                <a:latin typeface="Verdana" panose="020B0604030504040204" pitchFamily="34" charset="0"/>
                <a:ea typeface="Verdana" panose="020B0604030504040204" pitchFamily="34" charset="0"/>
              </a:rPr>
              <a:t>Amenaza por</a:t>
            </a:r>
          </a:p>
          <a:p>
            <a:pPr algn="l"/>
            <a:r>
              <a:rPr lang="es-ES" sz="1400" b="1">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368511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7" y="949326"/>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1" y="1103314"/>
            <a:ext cx="4243388" cy="4901396"/>
            <a:chOff x="811676" y="914400"/>
            <a:chExt cx="4430249" cy="511638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316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3"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sz="1400">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3" cy="413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4" y="6105526"/>
            <a:ext cx="6899275"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5" y="5598571"/>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6" y="5608619"/>
            <a:ext cx="3838575" cy="361951"/>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0245325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9"/>
          <a:ext cx="12190414" cy="5087938"/>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1">
                  <a:extLst>
                    <a:ext uri="{9D8B030D-6E8A-4147-A177-3AD203B41FA5}">
                      <a16:colId xmlns:a16="http://schemas.microsoft.com/office/drawing/2014/main" val="20001"/>
                    </a:ext>
                  </a:extLst>
                </a:gridCol>
              </a:tblGrid>
              <a:tr h="315523">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9" y="6294440"/>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9" y="1516065"/>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sz="1400">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49" y="298452"/>
            <a:ext cx="3554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3" y="1603434"/>
            <a:ext cx="6501220" cy="4309487"/>
          </a:xfrm>
        </p:spPr>
        <p:txBody>
          <a:bodyPr>
            <a:noAutofit/>
          </a:bodyPr>
          <a:lstStyle>
            <a:lvl1pPr marL="0" indent="0" algn="just">
              <a:buNone/>
              <a:defRPr sz="105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3" y="5895774"/>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90321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4" y="6091238"/>
            <a:ext cx="7559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9" y="3590926"/>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6" y="5413375"/>
            <a:ext cx="29368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1" y="13604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9"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para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5" cy="3836115"/>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9670915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2"/>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5" y="228600"/>
            <a:ext cx="3990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6"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7628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1" y="-2303022"/>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9" y="236539"/>
            <a:ext cx="4578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a:t>
            </a: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1"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7" y="1441343"/>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1"/>
            <a:ext cx="4346211"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148940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1"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670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sp>
        <p:nvSpPr>
          <p:cNvPr id="8" name="Rectángulo 7"/>
          <p:cNvSpPr/>
          <p:nvPr userDrawn="1"/>
        </p:nvSpPr>
        <p:spPr>
          <a:xfrm>
            <a:off x="673988" y="1743933"/>
            <a:ext cx="4544835"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IMAGEN FORMATO .JPG O PNG</a:t>
            </a:r>
          </a:p>
        </p:txBody>
      </p:sp>
    </p:spTree>
    <p:extLst>
      <p:ext uri="{BB962C8B-B14F-4D97-AF65-F5344CB8AC3E}">
        <p14:creationId xmlns:p14="http://schemas.microsoft.com/office/powerpoint/2010/main" val="24250777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6" y="307976"/>
            <a:ext cx="351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Hidrológicas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9" y="304800"/>
            <a:ext cx="5207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8601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4" y="309564"/>
            <a:ext cx="3031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1364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4"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9568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6461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9" y="233363"/>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7853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9" y="230188"/>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5717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9" y="222249"/>
            <a:ext cx="4330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473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6" y="309564"/>
            <a:ext cx="3171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3964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2"/>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1"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2"/>
            <a:ext cx="3422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1944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2"/>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6" y="231775"/>
            <a:ext cx="3190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1"/>
            <a:ext cx="4263576" cy="261611"/>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602821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Elipse 5"/>
          <p:cNvSpPr/>
          <p:nvPr userDrawn="1"/>
        </p:nvSpPr>
        <p:spPr>
          <a:xfrm>
            <a:off x="4086020" y="149879"/>
            <a:ext cx="449641" cy="449641"/>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4" descr="Recurso 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602" y="120608"/>
            <a:ext cx="493703" cy="493703"/>
          </a:xfrm>
          <a:prstGeom prst="rect">
            <a:avLst/>
          </a:prstGeom>
        </p:spPr>
      </p:pic>
    </p:spTree>
    <p:extLst>
      <p:ext uri="{BB962C8B-B14F-4D97-AF65-F5344CB8AC3E}">
        <p14:creationId xmlns:p14="http://schemas.microsoft.com/office/powerpoint/2010/main" val="17135800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323556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1" y="1201739"/>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04" eaLnBrk="1" hangingPunct="1">
              <a:defRPr/>
            </a:pPr>
            <a:endParaRPr lang="es-CO" altLang="es-CO" sz="3199"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Altura significativa de la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moderadas a fuertes, en algunos casos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con posibilidad de tormentas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eléctricas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y rachas de viento</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 en zonas de inminente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evolución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los avisos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el intervalo de tiempo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por encima de lo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indicaciones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a:t>
            </a:r>
            <a:r>
              <a:rPr lang="es-CO" altLang="es-CO" sz="800" dirty="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altura significativa de la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 representa la media del tercio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más alto de las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olas, por lo cual la altura máxima posible puede ser incluso superior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 doble de este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8960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1"/>
            <a:ext cx="3421063"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2"/>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Altura significativa de la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9"/>
            <a:ext cx="3200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6"/>
            <a:ext cx="266700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moderadas a fuertes, en algunos casos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con posibilidad de tormentas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eléctricas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y rachas de viento</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 en zonas de inminente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evolución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los avisos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9"/>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4"/>
            <a:ext cx="26670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el intervalo de tiempo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por encima de lo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indicaciones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a:t>
            </a:r>
            <a:r>
              <a:rPr lang="es-CO" altLang="es-CO" sz="800" dirty="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7" y="6218239"/>
            <a:ext cx="348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altura significativa de la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 representa la media del tercio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más alto de las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olas, por lo cual la altura máxima posible puede ser incluso superior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 doble de este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6" y="1063626"/>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sz="1400">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2"/>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6" y="354014"/>
            <a:ext cx="5572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4" y="203200"/>
            <a:ext cx="37850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0944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7" y="222249"/>
            <a:ext cx="12193588"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5" y="222423"/>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4094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3"/>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481748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8"/>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585790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960007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1"/>
            <a:ext cx="10515600" cy="705795"/>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554133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628771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1"/>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5"/>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84103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0151" y="1327470"/>
            <a:ext cx="7078133" cy="1819667"/>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239252" y="1315294"/>
            <a:ext cx="6688289" cy="50783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a:t>
            </a:r>
            <a:r>
              <a:rPr kumimoji="0" lang="es-CO" sz="11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la ubicación de las estaciones de monitoreo </a:t>
            </a:r>
            <a:r>
              <a:rPr kumimoji="0" lang="es-CO"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del IDEAM, en ocasiones, dichas estaciones pueden </a:t>
            </a:r>
            <a:r>
              <a:rPr kumimoji="0" lang="es-CO" sz="11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estar distantes de los </a:t>
            </a:r>
            <a:r>
              <a:rPr kumimoji="0" lang="es-CO"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lugares en donde se concentra la mayor población </a:t>
            </a:r>
            <a:r>
              <a:rPr kumimoji="0" lang="es-CO" sz="11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 alejados de los </a:t>
            </a:r>
            <a:r>
              <a:rPr kumimoji="0" lang="es-CO"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centros municipales.</a:t>
            </a:r>
          </a:p>
        </p:txBody>
      </p:sp>
      <p:pic>
        <p:nvPicPr>
          <p:cNvPr id="9" name="Imagen 8"/>
          <p:cNvPicPr>
            <a:picLocks noChangeAspect="1"/>
          </p:cNvPicPr>
          <p:nvPr userDrawn="1"/>
        </p:nvPicPr>
        <p:blipFill rotWithShape="1">
          <a:blip r:embed="rId3" cstate="print">
            <a:extLst>
              <a:ext uri="{28A0092B-C50C-407E-A947-70E740481C1C}">
                <a14:useLocalDpi xmlns:a14="http://schemas.microsoft.com/office/drawing/2010/main" val="0"/>
              </a:ext>
            </a:extLst>
          </a:blip>
          <a:srcRect r="2919"/>
          <a:stretch/>
        </p:blipFill>
        <p:spPr>
          <a:xfrm>
            <a:off x="5079077" y="4633566"/>
            <a:ext cx="7112924" cy="896964"/>
          </a:xfrm>
          <a:prstGeom prst="rect">
            <a:avLst/>
          </a:prstGeom>
        </p:spPr>
      </p:pic>
      <p:pic>
        <p:nvPicPr>
          <p:cNvPr id="2" name="Imagen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251" y="4522939"/>
            <a:ext cx="6847453" cy="548282"/>
          </a:xfrm>
          <a:prstGeom prst="rect">
            <a:avLst/>
          </a:prstGeom>
        </p:spPr>
      </p:pic>
    </p:spTree>
    <p:extLst>
      <p:ext uri="{BB962C8B-B14F-4D97-AF65-F5344CB8AC3E}">
        <p14:creationId xmlns:p14="http://schemas.microsoft.com/office/powerpoint/2010/main" val="30618530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1" y="2022477"/>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1"/>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400"/>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2"/>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9"/>
            <a:ext cx="2214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4" y="280988"/>
            <a:ext cx="2444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4540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2"/>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sz="1400"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1"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5"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692842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482" y="6638926"/>
            <a:ext cx="14510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1" y="22860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12/11/2025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4294575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9" y="-7937"/>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sz="1400"/>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1587"/>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4" y="6638925"/>
            <a:ext cx="1450975" cy="26157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sz="1400" dirty="0"/>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6"/>
            <a:ext cx="4938712" cy="584735"/>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sz="1400"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4" y="82552"/>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2543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982330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294168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599663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984136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548368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88575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2308712024"/>
                  </a:ext>
                </a:extLst>
              </a:tr>
            </a:tbl>
          </a:graphicData>
        </a:graphic>
      </p:graphicFrame>
      <p:sp>
        <p:nvSpPr>
          <p:cNvPr id="2" name="Rectángulo 1"/>
          <p:cNvSpPr/>
          <p:nvPr userDrawn="1"/>
        </p:nvSpPr>
        <p:spPr>
          <a:xfrm>
            <a:off x="1610142" y="1393410"/>
            <a:ext cx="303696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FORMATO .JPG</a:t>
            </a:r>
          </a:p>
        </p:txBody>
      </p:sp>
    </p:spTree>
    <p:extLst>
      <p:ext uri="{BB962C8B-B14F-4D97-AF65-F5344CB8AC3E}">
        <p14:creationId xmlns:p14="http://schemas.microsoft.com/office/powerpoint/2010/main" val="313604952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605882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18854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766248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171451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73780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344364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65963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454237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111658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68910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a:t>
            </a:r>
            <a:r>
              <a:rPr kumimoji="0" lang="es-CO" sz="9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los volúmenes de lluvia </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registrados en un municipio se relacionan con </a:t>
            </a:r>
            <a:r>
              <a:rPr kumimoji="0" lang="es-CO" sz="9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la ubicación de las estaciones de monitoreo </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del IDEAM, en ocasiones, dichas estaciones pueden </a:t>
            </a:r>
            <a:r>
              <a:rPr kumimoji="0" lang="es-CO" sz="9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estar distantes de los </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lugares en donde se concentra la mayor población </a:t>
            </a:r>
            <a:r>
              <a:rPr kumimoji="0" lang="es-CO" sz="9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 alejados de los </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centros municipales.</a:t>
            </a:r>
          </a:p>
        </p:txBody>
      </p:sp>
    </p:spTree>
    <p:extLst>
      <p:ext uri="{BB962C8B-B14F-4D97-AF65-F5344CB8AC3E}">
        <p14:creationId xmlns:p14="http://schemas.microsoft.com/office/powerpoint/2010/main" val="3603880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216491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499820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114954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912425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362410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325433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497889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919676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405225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0681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spTree>
    <p:extLst>
      <p:ext uri="{BB962C8B-B14F-4D97-AF65-F5344CB8AC3E}">
        <p14:creationId xmlns:p14="http://schemas.microsoft.com/office/powerpoint/2010/main" val="38710750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5952907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975503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476734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0995446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2936433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756228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789018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535097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0890771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9292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a:t>
            </a:r>
            <a:r>
              <a:rPr kumimoji="0" lang="es-CO" sz="8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la ubicación de las estaciones de monitoreo </a:t>
            </a:r>
            <a:r>
              <a:rPr kumimoji="0" lang="es-CO"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del IDEAM, en ocasiones, dichas estaciones pueden </a:t>
            </a:r>
            <a:r>
              <a:rPr kumimoji="0" lang="es-CO" sz="8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estar distantes de los </a:t>
            </a:r>
            <a:r>
              <a:rPr kumimoji="0" lang="es-CO"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lugares en donde se concentra la mayor población </a:t>
            </a:r>
            <a:r>
              <a:rPr kumimoji="0" lang="es-CO" sz="8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 alejados de los </a:t>
            </a:r>
            <a:r>
              <a:rPr kumimoji="0" lang="es-CO"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centros municipales.</a:t>
            </a:r>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408353137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320754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44051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18491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7341203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8521189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337697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408626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957781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4244509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9653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96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a:t>
            </a: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84744332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87668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152097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5501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517465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3547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08429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72313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5031051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203734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2114626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lerta por descensos temperatura">
  <p:cSld name="Alerta por descensos temperatura">
    <p:spTree>
      <p:nvGrpSpPr>
        <p:cNvPr id="1" name="Shape 145"/>
        <p:cNvGrpSpPr/>
        <p:nvPr/>
      </p:nvGrpSpPr>
      <p:grpSpPr>
        <a:xfrm>
          <a:off x="0" y="0"/>
          <a:ext cx="0" cy="0"/>
          <a:chOff x="0" y="0"/>
          <a:chExt cx="0" cy="0"/>
        </a:xfrm>
      </p:grpSpPr>
      <p:pic>
        <p:nvPicPr>
          <p:cNvPr id="2" name="Google Shape;146;p56" descr="Forma&#10;&#10;Descripción generada automáticamente con confianza baja">
            <a:extLst>
              <a:ext uri="{FF2B5EF4-FFF2-40B4-BE49-F238E27FC236}">
                <a16:creationId xmlns:a16="http://schemas.microsoft.com/office/drawing/2014/main" id="{F03ED974-CA2C-CA8F-3306-A8EA872106F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47;p56" descr="Forma, Rectángulo&#10;&#10;Descripción generada automáticamente con confianza media">
            <a:extLst>
              <a:ext uri="{FF2B5EF4-FFF2-40B4-BE49-F238E27FC236}">
                <a16:creationId xmlns:a16="http://schemas.microsoft.com/office/drawing/2014/main" id="{81329180-1CCC-85FA-D91F-689D6B29EAC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148;p56">
            <a:extLst>
              <a:ext uri="{FF2B5EF4-FFF2-40B4-BE49-F238E27FC236}">
                <a16:creationId xmlns:a16="http://schemas.microsoft.com/office/drawing/2014/main" id="{8DF82699-E260-4AA6-B6AD-1E69FAB4A749}"/>
              </a:ext>
            </a:extLst>
          </p:cNvPr>
          <p:cNvSpPr>
            <a:spLocks/>
          </p:cNvSpPr>
          <p:nvPr/>
        </p:nvSpPr>
        <p:spPr bwMode="auto">
          <a:xfrm rot="10800000">
            <a:off x="2954338" y="-9525"/>
            <a:ext cx="6223000" cy="665163"/>
          </a:xfrm>
          <a:custGeom>
            <a:avLst/>
            <a:gdLst>
              <a:gd name="T0" fmla="*/ 328708 w 6222675"/>
              <a:gd name="T1" fmla="*/ 0 h 665995"/>
              <a:gd name="T2" fmla="*/ 6172582 w 6222675"/>
              <a:gd name="T3" fmla="*/ 0 h 665995"/>
              <a:gd name="T4" fmla="*/ 6286575 w 6222675"/>
              <a:gd name="T5" fmla="*/ 33913 h 665995"/>
              <a:gd name="T6" fmla="*/ 6532717 w 6222675"/>
              <a:gd name="T7" fmla="*/ 206950 h 665995"/>
              <a:gd name="T8" fmla="*/ 6484663 w 6222675"/>
              <a:gd name="T9" fmla="*/ 207995 h 665995"/>
              <a:gd name="T10" fmla="*/ 187406 w 6222675"/>
              <a:gd name="T11" fmla="*/ 204819 h 665995"/>
              <a:gd name="T12" fmla="*/ 0 w 6222675"/>
              <a:gd name="T13" fmla="*/ 204641 h 665995"/>
              <a:gd name="T14" fmla="*/ 214719 w 6222675"/>
              <a:gd name="T15" fmla="*/ 33913 h 665995"/>
              <a:gd name="T16" fmla="*/ 328708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149;p56">
            <a:extLst>
              <a:ext uri="{FF2B5EF4-FFF2-40B4-BE49-F238E27FC236}">
                <a16:creationId xmlns:a16="http://schemas.microsoft.com/office/drawing/2014/main" id="{76327D99-E217-56D2-5BC8-7093A14A56A9}"/>
              </a:ext>
            </a:extLst>
          </p:cNvPr>
          <p:cNvSpPr txBox="1">
            <a:spLocks noChangeArrowheads="1"/>
          </p:cNvSpPr>
          <p:nvPr/>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sp>
        <p:nvSpPr>
          <p:cNvPr id="6" name="Google Shape;150;p56">
            <a:extLst>
              <a:ext uri="{FF2B5EF4-FFF2-40B4-BE49-F238E27FC236}">
                <a16:creationId xmlns:a16="http://schemas.microsoft.com/office/drawing/2014/main" id="{3C0367C2-5F01-16D2-A214-FFEA97A00C77}"/>
              </a:ext>
            </a:extLst>
          </p:cNvPr>
          <p:cNvSpPr txBox="1">
            <a:spLocks noChangeArrowheads="1"/>
          </p:cNvSpPr>
          <p:nvPr/>
        </p:nvSpPr>
        <p:spPr bwMode="auto">
          <a:xfrm>
            <a:off x="4092575" y="30163"/>
            <a:ext cx="454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s-CO" altLang="es-CO" sz="1600" b="1" dirty="0">
                <a:solidFill>
                  <a:srgbClr val="FFFFFF"/>
                </a:solidFill>
                <a:latin typeface="Verdana" panose="020B0604030504040204" pitchFamily="34" charset="0"/>
                <a:sym typeface="Verdana" panose="020B0604030504040204" pitchFamily="34" charset="0"/>
              </a:rPr>
              <a:t>Alerta por descensos significativos de</a:t>
            </a:r>
            <a:endParaRPr lang="es-CO" altLang="es-CO" dirty="0"/>
          </a:p>
          <a:p>
            <a:pPr algn="ctr" eaLnBrk="1" hangingPunct="1">
              <a:defRPr/>
            </a:pPr>
            <a:r>
              <a:rPr lang="es-CO" altLang="es-CO" sz="1600" b="1" dirty="0">
                <a:solidFill>
                  <a:srgbClr val="FFFFFF"/>
                </a:solidFill>
                <a:latin typeface="Verdana" panose="020B0604030504040204" pitchFamily="34" charset="0"/>
                <a:sym typeface="Verdana" panose="020B0604030504040204" pitchFamily="34" charset="0"/>
              </a:rPr>
              <a:t>Las Temperaturas mínimas del aire</a:t>
            </a:r>
          </a:p>
        </p:txBody>
      </p:sp>
      <p:pic>
        <p:nvPicPr>
          <p:cNvPr id="7" name="Google Shape;151;p56">
            <a:extLst>
              <a:ext uri="{FF2B5EF4-FFF2-40B4-BE49-F238E27FC236}">
                <a16:creationId xmlns:a16="http://schemas.microsoft.com/office/drawing/2014/main" id="{EF6065E2-D55B-1D76-2EB9-1E03F4F5E7B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17475"/>
            <a:ext cx="4714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558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6618782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329610564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6985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9840548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3624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09913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35425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0036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9471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53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6248715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18283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35535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48294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3622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24173668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77621577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43034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99299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0290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3495467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4" y="-1090"/>
            <a:ext cx="12190067" cy="6859090"/>
          </a:xfrm>
          <a:prstGeom prst="rect">
            <a:avLst/>
          </a:prstGeom>
        </p:spPr>
      </p:pic>
      <p:sp>
        <p:nvSpPr>
          <p:cNvPr id="8" name="Rectángulo redondeado 7"/>
          <p:cNvSpPr/>
          <p:nvPr userDrawn="1"/>
        </p:nvSpPr>
        <p:spPr>
          <a:xfrm>
            <a:off x="8616008"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3198"/>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s-CO" altLang="es-CO" sz="3197"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8"/>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4"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2"/>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8" y="2358723"/>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126"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7841"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7841"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7841"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1" y="2375987"/>
            <a:ext cx="367293" cy="368897"/>
          </a:xfrm>
          <a:prstGeom prst="rect">
            <a:avLst/>
          </a:prstGeom>
        </p:spPr>
      </p:pic>
      <p:sp>
        <p:nvSpPr>
          <p:cNvPr id="17" name="CuadroTexto 16"/>
          <p:cNvSpPr txBox="1"/>
          <p:nvPr userDrawn="1"/>
        </p:nvSpPr>
        <p:spPr>
          <a:xfrm>
            <a:off x="9231538" y="3872370"/>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126"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126"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1" y="3921538"/>
            <a:ext cx="367293" cy="381320"/>
          </a:xfrm>
          <a:prstGeom prst="rect">
            <a:avLst/>
          </a:prstGeom>
        </p:spPr>
      </p:pic>
      <p:sp>
        <p:nvSpPr>
          <p:cNvPr id="19" name="CuadroTexto 18"/>
          <p:cNvSpPr txBox="1"/>
          <p:nvPr userDrawn="1"/>
        </p:nvSpPr>
        <p:spPr>
          <a:xfrm>
            <a:off x="9231538"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126"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7841"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7841"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7841"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1" y="4803691"/>
            <a:ext cx="367293" cy="364161"/>
          </a:xfrm>
          <a:prstGeom prst="rect">
            <a:avLst/>
          </a:prstGeom>
        </p:spPr>
      </p:pic>
      <p:sp>
        <p:nvSpPr>
          <p:cNvPr id="21" name="CuadroTexto 20"/>
          <p:cNvSpPr txBox="1"/>
          <p:nvPr userDrawn="1"/>
        </p:nvSpPr>
        <p:spPr>
          <a:xfrm>
            <a:off x="8600674" y="6218015"/>
            <a:ext cx="3482775" cy="27699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3198"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5"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10"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8" y="228448"/>
            <a:ext cx="469899" cy="469899"/>
          </a:xfrm>
          <a:prstGeom prst="rect">
            <a:avLst/>
          </a:prstGeom>
        </p:spPr>
      </p:pic>
    </p:spTree>
    <p:extLst>
      <p:ext uri="{BB962C8B-B14F-4D97-AF65-F5344CB8AC3E}">
        <p14:creationId xmlns:p14="http://schemas.microsoft.com/office/powerpoint/2010/main" val="267092253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28399657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36065905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8778679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24972728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91803719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69283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347957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458172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094902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007022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5440999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639010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42001179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5496224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2582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3678288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37598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700972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9014801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2987480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59157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71939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688502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972305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788541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1154504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5954031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7970671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8590149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408368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2132148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9524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1780094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2957102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781560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36180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253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038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689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latin typeface="Arial Narrow" panose="020B0606020202030204" pitchFamily="34" charset="0"/>
                <a:cs typeface="Arial" panose="020B0604020202020204" pitchFamily="34" charset="0"/>
              </a:rPr>
              <a:t>Aclaración</a:t>
            </a:r>
            <a:r>
              <a:rPr lang="es-CO" sz="900" dirty="0">
                <a:latin typeface="Arial Narrow" panose="020B0606020202030204" pitchFamily="34" charset="0"/>
                <a:cs typeface="Arial" panose="020B0604020202020204" pitchFamily="34" charset="0"/>
              </a:rPr>
              <a:t>: aunque </a:t>
            </a:r>
            <a:r>
              <a:rPr lang="es-CO" sz="900">
                <a:latin typeface="Arial Narrow" panose="020B0606020202030204" pitchFamily="34" charset="0"/>
                <a:cs typeface="Arial" panose="020B0604020202020204" pitchFamily="34" charset="0"/>
              </a:rPr>
              <a:t>los volúmenes de lluvia </a:t>
            </a:r>
            <a:r>
              <a:rPr lang="es-CO" sz="900" dirty="0">
                <a:latin typeface="Arial Narrow" panose="020B0606020202030204" pitchFamily="34" charset="0"/>
                <a:cs typeface="Arial" panose="020B0604020202020204" pitchFamily="34" charset="0"/>
              </a:rPr>
              <a:t>registrados en un municipio se relacionan con </a:t>
            </a:r>
            <a:r>
              <a:rPr lang="es-CO" sz="900">
                <a:latin typeface="Arial Narrow" panose="020B0606020202030204" pitchFamily="34" charset="0"/>
                <a:cs typeface="Arial" panose="020B0604020202020204" pitchFamily="34" charset="0"/>
              </a:rPr>
              <a:t>la ubicación de las estaciones de monitoreo </a:t>
            </a:r>
            <a:r>
              <a:rPr lang="es-CO" sz="900" dirty="0">
                <a:latin typeface="Arial Narrow" panose="020B0606020202030204" pitchFamily="34" charset="0"/>
                <a:cs typeface="Arial" panose="020B0604020202020204" pitchFamily="34" charset="0"/>
              </a:rPr>
              <a:t>del IDEAM, en ocasiones, dichas estaciones pueden </a:t>
            </a:r>
            <a:r>
              <a:rPr lang="es-CO" sz="900">
                <a:latin typeface="Arial Narrow" panose="020B0606020202030204" pitchFamily="34" charset="0"/>
                <a:cs typeface="Arial" panose="020B0604020202020204" pitchFamily="34" charset="0"/>
              </a:rPr>
              <a:t>estar distantes de los </a:t>
            </a:r>
            <a:r>
              <a:rPr lang="es-CO" sz="900" dirty="0">
                <a:latin typeface="Arial Narrow" panose="020B0606020202030204" pitchFamily="34" charset="0"/>
                <a:cs typeface="Arial" panose="020B0604020202020204" pitchFamily="34" charset="0"/>
              </a:rPr>
              <a:t>lugares en donde se concentra la mayor población </a:t>
            </a:r>
            <a:r>
              <a:rPr lang="es-CO" sz="900">
                <a:latin typeface="Arial Narrow" panose="020B0606020202030204" pitchFamily="34" charset="0"/>
                <a:cs typeface="Arial" panose="020B0604020202020204" pitchFamily="34" charset="0"/>
              </a:rPr>
              <a:t>o alejados de los </a:t>
            </a:r>
            <a:r>
              <a:rPr lang="es-CO" sz="900" dirty="0">
                <a:latin typeface="Arial Narrow" panose="020B0606020202030204" pitchFamily="34" charset="0"/>
                <a:cs typeface="Arial" panose="020B0604020202020204" pitchFamily="34" charset="0"/>
              </a:rPr>
              <a:t>centros municipales.</a:t>
            </a:r>
          </a:p>
        </p:txBody>
      </p:sp>
    </p:spTree>
    <p:extLst>
      <p:ext uri="{BB962C8B-B14F-4D97-AF65-F5344CB8AC3E}">
        <p14:creationId xmlns:p14="http://schemas.microsoft.com/office/powerpoint/2010/main" val="1449298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390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81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033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041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743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7814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747712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27738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para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95159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863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388100" y="912920"/>
            <a:ext cx="4077368" cy="473053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p:cNvSpPr/>
          <p:nvPr userDrawn="1"/>
        </p:nvSpPr>
        <p:spPr>
          <a:xfrm>
            <a:off x="7830105" y="912920"/>
            <a:ext cx="395310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100" y="912920"/>
            <a:ext cx="409942" cy="4753445"/>
          </a:xfrm>
          <a:prstGeom prst="rect">
            <a:avLst/>
          </a:prstGeom>
        </p:spPr>
      </p:pic>
    </p:spTree>
    <p:extLst>
      <p:ext uri="{BB962C8B-B14F-4D97-AF65-F5344CB8AC3E}">
        <p14:creationId xmlns:p14="http://schemas.microsoft.com/office/powerpoint/2010/main" val="3525333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a:t>
            </a: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5804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196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a:t>
            </a:r>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Hidrológicas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259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896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224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414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648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864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12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3" name="Imagen 2" descr="IDEAM.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50773" y="2683718"/>
            <a:ext cx="598908" cy="541284"/>
          </a:xfrm>
          <a:prstGeom prst="rect">
            <a:avLst/>
          </a:prstGeom>
        </p:spPr>
      </p:pic>
    </p:spTree>
    <p:extLst>
      <p:ext uri="{BB962C8B-B14F-4D97-AF65-F5344CB8AC3E}">
        <p14:creationId xmlns:p14="http://schemas.microsoft.com/office/powerpoint/2010/main" val="3897049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57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84544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391423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Altura significativa de la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moderadas a fuertes, en algunos casos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con posibilidad de tormentas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eléctricas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y rachas de viento</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 en zonas de inminente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evolución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los avisos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el intervalo de tiempo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por encima de lo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indicaciones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a:t>
            </a:r>
            <a:r>
              <a:rPr lang="es-CO" altLang="es-CO" sz="800" dirty="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altura significativa de la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 representa la media del tercio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más alto de las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olas, por lo cual la altura máxima posible puede ser incluso superior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 doble de este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0206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Altura significativa de la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moderadas a fuertes, en algunos casos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con posibilidad de tormentas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eléctricas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y rachas de viento</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 en zonas de inminente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evolución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los avisos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el intervalo de tiempo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por encima de lo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indicaciones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a:t>
            </a:r>
            <a:r>
              <a:rPr lang="es-CO" altLang="es-CO" sz="800" dirty="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altura significativa de la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 representa la media del tercio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más alto de las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olas, por lo cual la altura máxima posible puede ser incluso superior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 doble de este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648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439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79846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470733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5607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63792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159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53239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869962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Área Hidrográfica del Magdalena – Cauca</a:t>
            </a:r>
            <a:endParaRPr lang="es-CO" altLang="es-CO" dirty="0"/>
          </a:p>
          <a:p>
            <a:pPr algn="ctr" eaLnBrk="1" fontAlgn="auto" hangingPunct="1">
              <a:spcBef>
                <a:spcPts val="0"/>
              </a:spcBef>
              <a:spcAft>
                <a:spcPts val="0"/>
              </a:spcAft>
              <a:defRPr/>
            </a:pPr>
            <a:r>
              <a:rPr lang="es-CO" altLang="es-CO" sz="1600" b="1" dirty="0">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384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948682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85513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para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32641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14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a:t>
            </a: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57564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540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a:t>
            </a:r>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Hidrológicas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57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89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340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916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4630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8332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0835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0559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76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89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89671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0429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6"/>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424412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Altura significativa de la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moderadas a fuertes, en algunos casos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con posibilidad de tormentas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eléctricas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y rachas de viento</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 en zonas de inminente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evolución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los avisos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el intervalo de tiempo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por encima de lo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indicaciones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a:t>
            </a:r>
            <a:r>
              <a:rPr lang="es-CO" altLang="es-CO" sz="800" dirty="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altura significativa de la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 representa la media del tercio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más alto de las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olas, por lo cual la altura máxima posible puede ser incluso superior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 doble de este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7344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dirty="0">
                <a:latin typeface="Verdana" panose="020B0604030504040204" pitchFamily="34" charset="0"/>
                <a:ea typeface="Verdana" panose="020B0604030504040204" pitchFamily="34" charset="0"/>
                <a:cs typeface="Verdana" panose="020B0604030504040204" pitchFamily="34" charset="0"/>
              </a:rPr>
              <a:t>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 –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Altura significativa de la </a:t>
            </a:r>
            <a:r>
              <a:rPr lang="es-CO"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rPr>
              <a:t>ola.</a:t>
            </a:r>
            <a:endParaRPr lang="es-MX" altLang="es-CO" sz="900" dirty="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moderadas a fuertes, en algunos casos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con posibilidad de tormentas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eléctricas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y rachas de viento</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 en zonas de inminente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tempestad.</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evolución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condiciones meteorológicas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los avisos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el intervalo de tiempo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establecido.</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dirty="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por encima de lo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normal para la época.</a:t>
            </a:r>
          </a:p>
          <a:p>
            <a:pPr eaLnBrk="1" hangingPunct="1"/>
            <a:r>
              <a:rPr lang="es-CO" altLang="es-CO" sz="300" dirty="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dirty="0">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indicaciones de las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autoridades locales.</a:t>
            </a:r>
          </a:p>
          <a:p>
            <a:pPr eaLnBrk="1" hangingPunct="1"/>
            <a:endPar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A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embarcaciones de poco </a:t>
            </a:r>
            <a:r>
              <a:rPr lang="es-CO" altLang="es-CO" sz="700" dirty="0">
                <a:solidFill>
                  <a:srgbClr val="7F7F7F"/>
                </a:solidFill>
                <a:latin typeface="Verdana" panose="020B0604030504040204" pitchFamily="34" charset="0"/>
                <a:ea typeface="Verdana" panose="020B0604030504040204" pitchFamily="34" charset="0"/>
                <a:cs typeface="Verdana" panose="020B0604030504040204" pitchFamily="34" charset="0"/>
              </a:rPr>
              <a:t>calado, consultar con </a:t>
            </a:r>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las Capitanías de puerto antes de zarpar</a:t>
            </a:r>
            <a:r>
              <a:rPr lang="es-CO" altLang="es-CO" sz="800" dirty="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altura significativa de la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 representa la media del tercio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más alto de las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olas, por lo cual la altura máxima posible puede ser incluso superior </a:t>
            </a:r>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al doble de este </a:t>
            </a:r>
            <a:r>
              <a:rPr lang="es-ES"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valor.</a:t>
            </a:r>
            <a:endParaRPr lang="es-CO" altLang="es-CO" sz="600" dirty="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2071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dirty="0">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6224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738198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4586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666327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094592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77555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8509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a:t>
            </a:r>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Cobertura Vegetal</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745825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26" Type="http://schemas.openxmlformats.org/officeDocument/2006/relationships/slideLayout" Target="../slideLayouts/slideLayout306.xml"/><Relationship Id="rId3" Type="http://schemas.openxmlformats.org/officeDocument/2006/relationships/slideLayout" Target="../slideLayouts/slideLayout283.xml"/><Relationship Id="rId21" Type="http://schemas.openxmlformats.org/officeDocument/2006/relationships/slideLayout" Target="../slideLayouts/slideLayout301.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5" Type="http://schemas.openxmlformats.org/officeDocument/2006/relationships/slideLayout" Target="../slideLayouts/slideLayout305.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0" Type="http://schemas.openxmlformats.org/officeDocument/2006/relationships/slideLayout" Target="../slideLayouts/slideLayout300.xml"/><Relationship Id="rId29" Type="http://schemas.openxmlformats.org/officeDocument/2006/relationships/theme" Target="../theme/theme10.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24" Type="http://schemas.openxmlformats.org/officeDocument/2006/relationships/slideLayout" Target="../slideLayouts/slideLayout304.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23" Type="http://schemas.openxmlformats.org/officeDocument/2006/relationships/slideLayout" Target="../slideLayouts/slideLayout303.xml"/><Relationship Id="rId28" Type="http://schemas.openxmlformats.org/officeDocument/2006/relationships/slideLayout" Target="../slideLayouts/slideLayout308.xml"/><Relationship Id="rId10" Type="http://schemas.openxmlformats.org/officeDocument/2006/relationships/slideLayout" Target="../slideLayouts/slideLayout290.xml"/><Relationship Id="rId19" Type="http://schemas.openxmlformats.org/officeDocument/2006/relationships/slideLayout" Target="../slideLayouts/slideLayout299.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 Id="rId22" Type="http://schemas.openxmlformats.org/officeDocument/2006/relationships/slideLayout" Target="../slideLayouts/slideLayout302.xml"/><Relationship Id="rId27" Type="http://schemas.openxmlformats.org/officeDocument/2006/relationships/slideLayout" Target="../slideLayouts/slideLayout3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26" Type="http://schemas.openxmlformats.org/officeDocument/2006/relationships/slideLayout" Target="../slideLayouts/slideLayout334.xml"/><Relationship Id="rId3" Type="http://schemas.openxmlformats.org/officeDocument/2006/relationships/slideLayout" Target="../slideLayouts/slideLayout311.xml"/><Relationship Id="rId21" Type="http://schemas.openxmlformats.org/officeDocument/2006/relationships/slideLayout" Target="../slideLayouts/slideLayout329.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5" Type="http://schemas.openxmlformats.org/officeDocument/2006/relationships/slideLayout" Target="../slideLayouts/slideLayout333.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slideLayout" Target="../slideLayouts/slideLayout328.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24" Type="http://schemas.openxmlformats.org/officeDocument/2006/relationships/slideLayout" Target="../slideLayouts/slideLayout332.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23" Type="http://schemas.openxmlformats.org/officeDocument/2006/relationships/slideLayout" Target="../slideLayouts/slideLayout331.xml"/><Relationship Id="rId28" Type="http://schemas.openxmlformats.org/officeDocument/2006/relationships/theme" Target="../theme/theme11.xml"/><Relationship Id="rId10" Type="http://schemas.openxmlformats.org/officeDocument/2006/relationships/slideLayout" Target="../slideLayouts/slideLayout318.xml"/><Relationship Id="rId19" Type="http://schemas.openxmlformats.org/officeDocument/2006/relationships/slideLayout" Target="../slideLayouts/slideLayout327.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 Id="rId22" Type="http://schemas.openxmlformats.org/officeDocument/2006/relationships/slideLayout" Target="../slideLayouts/slideLayout330.xml"/><Relationship Id="rId27" Type="http://schemas.openxmlformats.org/officeDocument/2006/relationships/slideLayout" Target="../slideLayouts/slideLayout3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26" Type="http://schemas.openxmlformats.org/officeDocument/2006/relationships/slideLayout" Target="../slideLayouts/slideLayout361.xml"/><Relationship Id="rId3" Type="http://schemas.openxmlformats.org/officeDocument/2006/relationships/slideLayout" Target="../slideLayouts/slideLayout338.xml"/><Relationship Id="rId21" Type="http://schemas.openxmlformats.org/officeDocument/2006/relationships/slideLayout" Target="../slideLayouts/slideLayout356.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slideLayout" Target="../slideLayouts/slideLayout355.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24" Type="http://schemas.openxmlformats.org/officeDocument/2006/relationships/slideLayout" Target="../slideLayouts/slideLayout359.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theme" Target="../theme/theme12.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2.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theme" Target="../theme/theme4.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8" Type="http://schemas.openxmlformats.org/officeDocument/2006/relationships/slideLayout" Target="../slideLayouts/slideLayout109.xml"/><Relationship Id="rId3"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theme" Target="../theme/theme5.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theme" Target="../theme/theme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29" Type="http://schemas.openxmlformats.org/officeDocument/2006/relationships/slideLayout" Target="../slideLayouts/slideLayout223.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29" Type="http://schemas.openxmlformats.org/officeDocument/2006/relationships/slideLayout" Target="../slideLayouts/slideLayout252.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31" Type="http://schemas.openxmlformats.org/officeDocument/2006/relationships/theme" Target="../theme/theme8.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30" Type="http://schemas.openxmlformats.org/officeDocument/2006/relationships/slideLayout" Target="../slideLayouts/slideLayout25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slideLayout" Target="../slideLayouts/slideLayout279.xml"/><Relationship Id="rId3" Type="http://schemas.openxmlformats.org/officeDocument/2006/relationships/slideLayout" Target="../slideLayouts/slideLayout256.xml"/><Relationship Id="rId21" Type="http://schemas.openxmlformats.org/officeDocument/2006/relationships/slideLayout" Target="../slideLayouts/slideLayout274.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28" Type="http://schemas.openxmlformats.org/officeDocument/2006/relationships/theme" Target="../theme/theme9.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slideLayout" Target="../slideLayouts/slideLayout2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CE4EC-124E-4A40-9985-A2F975A398A5}" type="datetimeFigureOut">
              <a:rPr lang="es-CO" smtClean="0"/>
              <a:pPr/>
              <a:t>12/11/2025</a:t>
            </a:fld>
            <a:endParaRPr lang="es-CO"/>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A5CC1-1BFA-4146-893A-695949666B54}" type="slidenum">
              <a:rPr lang="es-CO" smtClean="0"/>
              <a:pPr/>
              <a:t>‹Nº›</a:t>
            </a:fld>
            <a:endParaRPr lang="es-CO"/>
          </a:p>
        </p:txBody>
      </p:sp>
    </p:spTree>
    <p:extLst>
      <p:ext uri="{BB962C8B-B14F-4D97-AF65-F5344CB8AC3E}">
        <p14:creationId xmlns:p14="http://schemas.microsoft.com/office/powerpoint/2010/main" val="2129219969"/>
      </p:ext>
    </p:extLst>
  </p:cSld>
  <p:clrMap bg1="lt1" tx1="dk1" bg2="lt2" tx2="dk2" accent1="accent1" accent2="accent2" accent3="accent3" accent4="accent4" accent5="accent5" accent6="accent6" hlink="hlink" folHlink="folHlink"/>
  <p:sldLayoutIdLst>
    <p:sldLayoutId id="2147483713" r:id="rId1"/>
    <p:sldLayoutId id="2147483716" r:id="rId2"/>
    <p:sldLayoutId id="2147486509" r:id="rId3"/>
    <p:sldLayoutId id="2147486510" r:id="rId4"/>
    <p:sldLayoutId id="2147483717" r:id="rId5"/>
    <p:sldLayoutId id="2147483661" r:id="rId6"/>
    <p:sldLayoutId id="2147483718" r:id="rId7"/>
    <p:sldLayoutId id="2147483662" r:id="rId8"/>
    <p:sldLayoutId id="2147483672" r:id="rId9"/>
    <p:sldLayoutId id="2147483673" r:id="rId10"/>
    <p:sldLayoutId id="2147483674" r:id="rId11"/>
    <p:sldLayoutId id="2147483680" r:id="rId12"/>
    <p:sldLayoutId id="2147491402" r:id="rId13"/>
    <p:sldLayoutId id="2147486789" r:id="rId14"/>
    <p:sldLayoutId id="2147491742" r:id="rId15"/>
    <p:sldLayoutId id="2147487666" r:id="rId16"/>
    <p:sldLayoutId id="2147487669" r:id="rId17"/>
    <p:sldLayoutId id="2147488347" r:id="rId18"/>
    <p:sldLayoutId id="2147488197" r:id="rId19"/>
    <p:sldLayoutId id="2147488198" r:id="rId20"/>
    <p:sldLayoutId id="2147488200" r:id="rId21"/>
    <p:sldLayoutId id="2147488201" r:id="rId22"/>
    <p:sldLayoutId id="2147488203" r:id="rId23"/>
    <p:sldLayoutId id="2147488209" r:id="rId24"/>
    <p:sldLayoutId id="2147488221" r:id="rId25"/>
    <p:sldLayoutId id="2147488222" r:id="rId26"/>
    <p:sldLayoutId id="2147488112" r:id="rId27"/>
    <p:sldLayoutId id="2147488115" r:id="rId28"/>
    <p:sldLayoutId id="2147488133" r:id="rId29"/>
    <p:sldLayoutId id="2147500338" r:id="rId30"/>
    <p:sldLayoutId id="2147500339" r:id="rId31"/>
    <p:sldLayoutId id="2147500458" r:id="rId32"/>
    <p:sldLayoutId id="2147500471" r:id="rId33"/>
    <p:sldLayoutId id="2147500472" r:id="rId34"/>
    <p:sldLayoutId id="2147500473" r:id="rId35"/>
    <p:sldLayoutId id="2147500474" r:id="rId36"/>
    <p:sldLayoutId id="2147500475" r:id="rId37"/>
    <p:sldLayoutId id="2147500476" r:id="rId38"/>
    <p:sldLayoutId id="2147500477" r:id="rId39"/>
    <p:sldLayoutId id="2147500478" r:id="rId40"/>
    <p:sldLayoutId id="2147500479" r:id="rId41"/>
    <p:sldLayoutId id="2147500480" r:id="rId42"/>
    <p:sldLayoutId id="2147500481" r:id="rId43"/>
    <p:sldLayoutId id="2147500482" r:id="rId44"/>
    <p:sldLayoutId id="2147500483" r:id="rId45"/>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903186600"/>
      </p:ext>
    </p:extLst>
  </p:cSld>
  <p:clrMap bg1="lt1" tx1="dk1" bg2="lt2" tx2="dk2" accent1="accent1" accent2="accent2" accent3="accent3" accent4="accent4" accent5="accent5" accent6="accent6" hlink="hlink" folHlink="folHlink"/>
  <p:sldLayoutIdLst>
    <p:sldLayoutId id="2147500370" r:id="rId1"/>
    <p:sldLayoutId id="2147500371" r:id="rId2"/>
    <p:sldLayoutId id="2147500372" r:id="rId3"/>
    <p:sldLayoutId id="2147500373" r:id="rId4"/>
    <p:sldLayoutId id="2147500374" r:id="rId5"/>
    <p:sldLayoutId id="2147500375" r:id="rId6"/>
    <p:sldLayoutId id="2147500376" r:id="rId7"/>
    <p:sldLayoutId id="2147500377" r:id="rId8"/>
    <p:sldLayoutId id="2147500378" r:id="rId9"/>
    <p:sldLayoutId id="2147500379" r:id="rId10"/>
    <p:sldLayoutId id="2147500380" r:id="rId11"/>
    <p:sldLayoutId id="2147500381" r:id="rId12"/>
    <p:sldLayoutId id="2147500382" r:id="rId13"/>
    <p:sldLayoutId id="2147500383" r:id="rId14"/>
    <p:sldLayoutId id="2147500384" r:id="rId15"/>
    <p:sldLayoutId id="2147500385" r:id="rId16"/>
    <p:sldLayoutId id="2147500386" r:id="rId17"/>
    <p:sldLayoutId id="2147500387" r:id="rId18"/>
    <p:sldLayoutId id="2147500388" r:id="rId19"/>
    <p:sldLayoutId id="2147500390" r:id="rId20"/>
    <p:sldLayoutId id="2147500391" r:id="rId21"/>
    <p:sldLayoutId id="2147500392" r:id="rId22"/>
    <p:sldLayoutId id="2147500393" r:id="rId23"/>
    <p:sldLayoutId id="2147500394" r:id="rId24"/>
    <p:sldLayoutId id="2147500395" r:id="rId25"/>
    <p:sldLayoutId id="2147500396" r:id="rId26"/>
    <p:sldLayoutId id="2147500397" r:id="rId27"/>
    <p:sldLayoutId id="214750039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456418575"/>
      </p:ext>
    </p:extLst>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 id="2147500411" r:id="rId12"/>
    <p:sldLayoutId id="2147500412" r:id="rId13"/>
    <p:sldLayoutId id="2147500413" r:id="rId14"/>
    <p:sldLayoutId id="2147500414" r:id="rId15"/>
    <p:sldLayoutId id="2147500415" r:id="rId16"/>
    <p:sldLayoutId id="2147500416" r:id="rId17"/>
    <p:sldLayoutId id="2147500417" r:id="rId18"/>
    <p:sldLayoutId id="2147500418" r:id="rId19"/>
    <p:sldLayoutId id="2147500419" r:id="rId20"/>
    <p:sldLayoutId id="2147500420" r:id="rId21"/>
    <p:sldLayoutId id="2147500421" r:id="rId22"/>
    <p:sldLayoutId id="2147500422" r:id="rId23"/>
    <p:sldLayoutId id="2147500423" r:id="rId24"/>
    <p:sldLayoutId id="2147500424" r:id="rId25"/>
    <p:sldLayoutId id="2147500425" r:id="rId26"/>
    <p:sldLayoutId id="2147500426" r:id="rId2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866031044"/>
      </p:ext>
    </p:extLst>
  </p:cSld>
  <p:clrMap bg1="lt1" tx1="dk1" bg2="lt2" tx2="dk2" accent1="accent1" accent2="accent2" accent3="accent3" accent4="accent4" accent5="accent5" accent6="accent6" hlink="hlink" folHlink="folHlink"/>
  <p:sldLayoutIdLst>
    <p:sldLayoutId id="2147500429" r:id="rId1"/>
    <p:sldLayoutId id="2147500430" r:id="rId2"/>
    <p:sldLayoutId id="2147500431" r:id="rId3"/>
    <p:sldLayoutId id="2147500432" r:id="rId4"/>
    <p:sldLayoutId id="2147500433" r:id="rId5"/>
    <p:sldLayoutId id="2147500434" r:id="rId6"/>
    <p:sldLayoutId id="2147500435" r:id="rId7"/>
    <p:sldLayoutId id="2147500436" r:id="rId8"/>
    <p:sldLayoutId id="2147500437" r:id="rId9"/>
    <p:sldLayoutId id="2147500438" r:id="rId10"/>
    <p:sldLayoutId id="2147500439" r:id="rId11"/>
    <p:sldLayoutId id="2147500440" r:id="rId12"/>
    <p:sldLayoutId id="2147500441" r:id="rId13"/>
    <p:sldLayoutId id="2147500442" r:id="rId14"/>
    <p:sldLayoutId id="2147500443" r:id="rId15"/>
    <p:sldLayoutId id="2147500444" r:id="rId16"/>
    <p:sldLayoutId id="2147500445" r:id="rId17"/>
    <p:sldLayoutId id="2147500446" r:id="rId18"/>
    <p:sldLayoutId id="2147500447" r:id="rId19"/>
    <p:sldLayoutId id="2147500448" r:id="rId20"/>
    <p:sldLayoutId id="2147500449" r:id="rId21"/>
    <p:sldLayoutId id="2147500450" r:id="rId22"/>
    <p:sldLayoutId id="2147500451" r:id="rId23"/>
    <p:sldLayoutId id="2147500452" r:id="rId24"/>
    <p:sldLayoutId id="2147500453" r:id="rId25"/>
    <p:sldLayoutId id="2147500454" r:id="rId26"/>
    <p:sldLayoutId id="214750045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517906439"/>
      </p:ext>
    </p:extLst>
  </p:cSld>
  <p:clrMap bg1="lt1" tx1="dk1" bg2="lt2" tx2="dk2" accent1="accent1" accent2="accent2" accent3="accent3" accent4="accent4" accent5="accent5" accent6="accent6" hlink="hlink" folHlink="folHlink"/>
  <p:sldLayoutIdLst>
    <p:sldLayoutId id="2147498330" r:id="rId1"/>
    <p:sldLayoutId id="2147498331" r:id="rId2"/>
    <p:sldLayoutId id="2147498332" r:id="rId3"/>
    <p:sldLayoutId id="2147498333" r:id="rId4"/>
    <p:sldLayoutId id="2147498334" r:id="rId5"/>
    <p:sldLayoutId id="2147498335" r:id="rId6"/>
    <p:sldLayoutId id="2147498336" r:id="rId7"/>
    <p:sldLayoutId id="2147498337" r:id="rId8"/>
    <p:sldLayoutId id="2147498338" r:id="rId9"/>
    <p:sldLayoutId id="2147498339" r:id="rId10"/>
    <p:sldLayoutId id="2147498340" r:id="rId11"/>
    <p:sldLayoutId id="2147498341" r:id="rId12"/>
    <p:sldLayoutId id="2147498342" r:id="rId13"/>
    <p:sldLayoutId id="2147498343" r:id="rId14"/>
    <p:sldLayoutId id="2147498344" r:id="rId15"/>
    <p:sldLayoutId id="2147498345" r:id="rId16"/>
    <p:sldLayoutId id="2147498346" r:id="rId17"/>
    <p:sldLayoutId id="2147498347" r:id="rId18"/>
    <p:sldLayoutId id="2147498348" r:id="rId19"/>
    <p:sldLayoutId id="2147498349" r:id="rId20"/>
    <p:sldLayoutId id="2147498350" r:id="rId21"/>
    <p:sldLayoutId id="2147498351" r:id="rId22"/>
    <p:sldLayoutId id="2147498352" r:id="rId23"/>
    <p:sldLayoutId id="2147498353" r:id="rId24"/>
    <p:sldLayoutId id="2147498354" r:id="rId25"/>
    <p:sldLayoutId id="2147498355" r:id="rId26"/>
    <p:sldLayoutId id="2147498356" r:id="rId2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131743479"/>
      </p:ext>
    </p:extLst>
  </p:cSld>
  <p:clrMap bg1="lt1" tx1="dk1" bg2="lt2" tx2="dk2" accent1="accent1" accent2="accent2" accent3="accent3" accent4="accent4" accent5="accent5" accent6="accent6" hlink="hlink" folHlink="folHlink"/>
  <p:sldLayoutIdLst>
    <p:sldLayoutId id="2147499098" r:id="rId1"/>
    <p:sldLayoutId id="2147499099" r:id="rId2"/>
    <p:sldLayoutId id="2147499100" r:id="rId3"/>
    <p:sldLayoutId id="2147499101" r:id="rId4"/>
    <p:sldLayoutId id="2147499102" r:id="rId5"/>
    <p:sldLayoutId id="2147499103" r:id="rId6"/>
    <p:sldLayoutId id="2147499104" r:id="rId7"/>
    <p:sldLayoutId id="2147499105" r:id="rId8"/>
    <p:sldLayoutId id="2147499106" r:id="rId9"/>
    <p:sldLayoutId id="2147499107" r:id="rId10"/>
    <p:sldLayoutId id="2147499108" r:id="rId11"/>
    <p:sldLayoutId id="2147499109" r:id="rId12"/>
    <p:sldLayoutId id="2147499110" r:id="rId13"/>
    <p:sldLayoutId id="2147499111" r:id="rId14"/>
    <p:sldLayoutId id="2147499112" r:id="rId15"/>
    <p:sldLayoutId id="2147499113" r:id="rId16"/>
    <p:sldLayoutId id="2147499114" r:id="rId17"/>
    <p:sldLayoutId id="2147499115" r:id="rId18"/>
    <p:sldLayoutId id="2147499116" r:id="rId19"/>
    <p:sldLayoutId id="2147499117" r:id="rId20"/>
    <p:sldLayoutId id="2147499118" r:id="rId21"/>
    <p:sldLayoutId id="2147499119" r:id="rId22"/>
    <p:sldLayoutId id="2147499120" r:id="rId23"/>
    <p:sldLayoutId id="2147499121" r:id="rId24"/>
    <p:sldLayoutId id="2147499122" r:id="rId25"/>
    <p:sldLayoutId id="2147499123" r:id="rId26"/>
    <p:sldLayoutId id="2147499125" r:id="rId27"/>
    <p:sldLayoutId id="2147499126" r:id="rId28"/>
    <p:sldLayoutId id="2147499127"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294121755"/>
      </p:ext>
    </p:extLst>
  </p:cSld>
  <p:clrMap bg1="lt1" tx1="dk1" bg2="lt2" tx2="dk2" accent1="accent1" accent2="accent2" accent3="accent3" accent4="accent4" accent5="accent5" accent6="accent6" hlink="hlink" folHlink="folHlink"/>
  <p:sldLayoutIdLst>
    <p:sldLayoutId id="2147499129" r:id="rId1"/>
    <p:sldLayoutId id="2147499130" r:id="rId2"/>
    <p:sldLayoutId id="2147499131" r:id="rId3"/>
    <p:sldLayoutId id="2147499132" r:id="rId4"/>
    <p:sldLayoutId id="2147499133" r:id="rId5"/>
    <p:sldLayoutId id="2147499134" r:id="rId6"/>
    <p:sldLayoutId id="2147499135" r:id="rId7"/>
    <p:sldLayoutId id="2147499136" r:id="rId8"/>
    <p:sldLayoutId id="2147499137" r:id="rId9"/>
    <p:sldLayoutId id="2147499138" r:id="rId10"/>
    <p:sldLayoutId id="2147499139" r:id="rId11"/>
    <p:sldLayoutId id="2147499140" r:id="rId12"/>
    <p:sldLayoutId id="2147499141" r:id="rId13"/>
    <p:sldLayoutId id="2147499142" r:id="rId14"/>
    <p:sldLayoutId id="2147499143" r:id="rId15"/>
    <p:sldLayoutId id="2147499144" r:id="rId16"/>
    <p:sldLayoutId id="2147499145" r:id="rId17"/>
    <p:sldLayoutId id="2147499146" r:id="rId18"/>
    <p:sldLayoutId id="2147499147" r:id="rId19"/>
    <p:sldLayoutId id="2147499148" r:id="rId20"/>
    <p:sldLayoutId id="2147499149" r:id="rId21"/>
    <p:sldLayoutId id="2147499150" r:id="rId22"/>
    <p:sldLayoutId id="2147499151" r:id="rId23"/>
    <p:sldLayoutId id="2147499152" r:id="rId24"/>
    <p:sldLayoutId id="2147499153" r:id="rId25"/>
    <p:sldLayoutId id="2147499154" r:id="rId26"/>
    <p:sldLayoutId id="2147499155" r:id="rId27"/>
    <p:sldLayoutId id="2147499156" r:id="rId28"/>
    <p:sldLayoutId id="2147499157" r:id="rId29"/>
    <p:sldLayoutId id="2147499158" r:id="rId30"/>
    <p:sldLayoutId id="2147499159" r:id="rId31"/>
    <p:sldLayoutId id="2147499160" r:id="rId32"/>
    <p:sldLayoutId id="2147499161" r:id="rId33"/>
    <p:sldLayoutId id="2147499162" r:id="rId34"/>
    <p:sldLayoutId id="2147499163" r:id="rId35"/>
    <p:sldLayoutId id="2147499164" r:id="rId36"/>
    <p:sldLayoutId id="2147499165" r:id="rId37"/>
    <p:sldLayoutId id="2147499166"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394931989"/>
      </p:ext>
    </p:extLst>
  </p:cSld>
  <p:clrMap bg1="lt1" tx1="dk1" bg2="lt2" tx2="dk2" accent1="accent1" accent2="accent2" accent3="accent3" accent4="accent4" accent5="accent5" accent6="accent6" hlink="hlink" folHlink="folHlink"/>
  <p:sldLayoutIdLst>
    <p:sldLayoutId id="2147499168" r:id="rId1"/>
    <p:sldLayoutId id="2147499169" r:id="rId2"/>
    <p:sldLayoutId id="2147499170" r:id="rId3"/>
    <p:sldLayoutId id="2147499171" r:id="rId4"/>
    <p:sldLayoutId id="2147499172" r:id="rId5"/>
    <p:sldLayoutId id="2147499173" r:id="rId6"/>
    <p:sldLayoutId id="2147499174" r:id="rId7"/>
    <p:sldLayoutId id="2147499175" r:id="rId8"/>
    <p:sldLayoutId id="2147499176" r:id="rId9"/>
    <p:sldLayoutId id="2147499177" r:id="rId10"/>
    <p:sldLayoutId id="2147499178" r:id="rId11"/>
    <p:sldLayoutId id="2147499179" r:id="rId12"/>
    <p:sldLayoutId id="2147499180" r:id="rId13"/>
    <p:sldLayoutId id="2147499181" r:id="rId14"/>
    <p:sldLayoutId id="2147499182" r:id="rId15"/>
    <p:sldLayoutId id="2147499183" r:id="rId16"/>
    <p:sldLayoutId id="2147499184" r:id="rId17"/>
    <p:sldLayoutId id="2147499185" r:id="rId18"/>
    <p:sldLayoutId id="2147499186" r:id="rId19"/>
    <p:sldLayoutId id="2147499187" r:id="rId20"/>
    <p:sldLayoutId id="2147499188" r:id="rId21"/>
    <p:sldLayoutId id="2147499189" r:id="rId22"/>
    <p:sldLayoutId id="2147499190" r:id="rId23"/>
    <p:sldLayoutId id="2147499191" r:id="rId24"/>
    <p:sldLayoutId id="2147499192" r:id="rId25"/>
    <p:sldLayoutId id="2147499193" r:id="rId26"/>
    <p:sldLayoutId id="214749919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188447694"/>
      </p:ext>
    </p:extLst>
  </p:cSld>
  <p:clrMap bg1="lt1" tx1="dk1" bg2="lt2" tx2="dk2" accent1="accent1" accent2="accent2" accent3="accent3" accent4="accent4" accent5="accent5" accent6="accent6" hlink="hlink" folHlink="folHlink"/>
  <p:sldLayoutIdLst>
    <p:sldLayoutId id="2147499197" r:id="rId1"/>
    <p:sldLayoutId id="2147499198" r:id="rId2"/>
    <p:sldLayoutId id="2147499199" r:id="rId3"/>
    <p:sldLayoutId id="2147499200" r:id="rId4"/>
    <p:sldLayoutId id="2147499201" r:id="rId5"/>
    <p:sldLayoutId id="2147499202" r:id="rId6"/>
    <p:sldLayoutId id="2147499203" r:id="rId7"/>
    <p:sldLayoutId id="2147499204" r:id="rId8"/>
    <p:sldLayoutId id="2147499205" r:id="rId9"/>
    <p:sldLayoutId id="2147499206" r:id="rId10"/>
    <p:sldLayoutId id="2147499207" r:id="rId11"/>
    <p:sldLayoutId id="2147499208" r:id="rId12"/>
    <p:sldLayoutId id="2147499209" r:id="rId13"/>
    <p:sldLayoutId id="2147499210" r:id="rId14"/>
    <p:sldLayoutId id="2147499211" r:id="rId15"/>
    <p:sldLayoutId id="2147499212" r:id="rId16"/>
    <p:sldLayoutId id="2147499213" r:id="rId17"/>
    <p:sldLayoutId id="2147499214" r:id="rId18"/>
    <p:sldLayoutId id="2147499215" r:id="rId19"/>
    <p:sldLayoutId id="2147499217" r:id="rId20"/>
    <p:sldLayoutId id="2147499218" r:id="rId21"/>
    <p:sldLayoutId id="2147499219" r:id="rId22"/>
    <p:sldLayoutId id="2147499220" r:id="rId23"/>
    <p:sldLayoutId id="2147499221" r:id="rId24"/>
    <p:sldLayoutId id="2147499222" r:id="rId25"/>
    <p:sldLayoutId id="2147499223" r:id="rId26"/>
    <p:sldLayoutId id="2147499224" r:id="rId27"/>
    <p:sldLayoutId id="214749922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1926295793"/>
      </p:ext>
    </p:extLst>
  </p:cSld>
  <p:clrMap bg1="lt1" tx1="dk1" bg2="lt2" tx2="dk2" accent1="accent1" accent2="accent2" accent3="accent3" accent4="accent4" accent5="accent5" accent6="accent6" hlink="hlink" folHlink="folHlink"/>
  <p:sldLayoutIdLst>
    <p:sldLayoutId id="2147500231" r:id="rId1"/>
    <p:sldLayoutId id="2147500232" r:id="rId2"/>
    <p:sldLayoutId id="2147500233" r:id="rId3"/>
    <p:sldLayoutId id="2147500234" r:id="rId4"/>
    <p:sldLayoutId id="2147500235" r:id="rId5"/>
    <p:sldLayoutId id="2147500236" r:id="rId6"/>
    <p:sldLayoutId id="2147500237" r:id="rId7"/>
    <p:sldLayoutId id="2147500238" r:id="rId8"/>
    <p:sldLayoutId id="2147500239" r:id="rId9"/>
    <p:sldLayoutId id="2147500240" r:id="rId10"/>
    <p:sldLayoutId id="2147500241" r:id="rId11"/>
    <p:sldLayoutId id="2147500242" r:id="rId12"/>
    <p:sldLayoutId id="2147500243" r:id="rId13"/>
    <p:sldLayoutId id="2147500244" r:id="rId14"/>
    <p:sldLayoutId id="2147500245" r:id="rId15"/>
    <p:sldLayoutId id="2147500246" r:id="rId16"/>
    <p:sldLayoutId id="2147500247" r:id="rId17"/>
    <p:sldLayoutId id="2147500248" r:id="rId18"/>
    <p:sldLayoutId id="2147500249" r:id="rId19"/>
    <p:sldLayoutId id="2147500250" r:id="rId20"/>
    <p:sldLayoutId id="2147500251" r:id="rId21"/>
    <p:sldLayoutId id="2147500252" r:id="rId22"/>
    <p:sldLayoutId id="2147500253" r:id="rId23"/>
    <p:sldLayoutId id="2147500254" r:id="rId24"/>
    <p:sldLayoutId id="2147500255" r:id="rId25"/>
    <p:sldLayoutId id="2147500256" r:id="rId26"/>
    <p:sldLayoutId id="2147500257" r:id="rId27"/>
    <p:sldLayoutId id="2147500259" r:id="rId28"/>
    <p:sldLayoutId id="2147500260"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3792449124"/>
      </p:ext>
    </p:extLst>
  </p:cSld>
  <p:clrMap bg1="lt1" tx1="dk1" bg2="lt2" tx2="dk2" accent1="accent1" accent2="accent2" accent3="accent3" accent4="accent4" accent5="accent5" accent6="accent6" hlink="hlink" folHlink="folHlink"/>
  <p:sldLayoutIdLst>
    <p:sldLayoutId id="2147500293" r:id="rId1"/>
    <p:sldLayoutId id="2147500294" r:id="rId2"/>
    <p:sldLayoutId id="2147500295" r:id="rId3"/>
    <p:sldLayoutId id="2147500296" r:id="rId4"/>
    <p:sldLayoutId id="2147500297" r:id="rId5"/>
    <p:sldLayoutId id="2147500298" r:id="rId6"/>
    <p:sldLayoutId id="2147500299" r:id="rId7"/>
    <p:sldLayoutId id="2147500300" r:id="rId8"/>
    <p:sldLayoutId id="2147500301" r:id="rId9"/>
    <p:sldLayoutId id="2147500302" r:id="rId10"/>
    <p:sldLayoutId id="2147500303" r:id="rId11"/>
    <p:sldLayoutId id="2147500304" r:id="rId12"/>
    <p:sldLayoutId id="2147500305" r:id="rId13"/>
    <p:sldLayoutId id="2147500306" r:id="rId14"/>
    <p:sldLayoutId id="2147500307" r:id="rId15"/>
    <p:sldLayoutId id="2147500308" r:id="rId16"/>
    <p:sldLayoutId id="2147500309" r:id="rId17"/>
    <p:sldLayoutId id="2147500310" r:id="rId18"/>
    <p:sldLayoutId id="2147500311" r:id="rId19"/>
    <p:sldLayoutId id="2147500312" r:id="rId20"/>
    <p:sldLayoutId id="2147500313" r:id="rId21"/>
    <p:sldLayoutId id="2147500314" r:id="rId22"/>
    <p:sldLayoutId id="2147500315" r:id="rId23"/>
    <p:sldLayoutId id="2147500316" r:id="rId24"/>
    <p:sldLayoutId id="2147500317" r:id="rId25"/>
    <p:sldLayoutId id="2147500318" r:id="rId26"/>
    <p:sldLayoutId id="2147500319" r:id="rId27"/>
    <p:sldLayoutId id="2147500320" r:id="rId28"/>
    <p:sldLayoutId id="2147500321" r:id="rId29"/>
    <p:sldLayoutId id="2147500322" r:id="rId3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1"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9"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566319500"/>
      </p:ext>
    </p:extLst>
  </p:cSld>
  <p:clrMap bg1="lt1" tx1="dk1" bg2="lt2" tx2="dk2" accent1="accent1" accent2="accent2" accent3="accent3" accent4="accent4" accent5="accent5" accent6="accent6" hlink="hlink" folHlink="folHlink"/>
  <p:sldLayoutIdLst>
    <p:sldLayoutId id="2147500341" r:id="rId1"/>
    <p:sldLayoutId id="2147500342" r:id="rId2"/>
    <p:sldLayoutId id="2147500343" r:id="rId3"/>
    <p:sldLayoutId id="2147500344" r:id="rId4"/>
    <p:sldLayoutId id="2147500345" r:id="rId5"/>
    <p:sldLayoutId id="2147500346" r:id="rId6"/>
    <p:sldLayoutId id="2147500347" r:id="rId7"/>
    <p:sldLayoutId id="2147500348" r:id="rId8"/>
    <p:sldLayoutId id="2147500349" r:id="rId9"/>
    <p:sldLayoutId id="2147500350" r:id="rId10"/>
    <p:sldLayoutId id="2147500351" r:id="rId11"/>
    <p:sldLayoutId id="2147500352" r:id="rId12"/>
    <p:sldLayoutId id="2147500353" r:id="rId13"/>
    <p:sldLayoutId id="2147500354" r:id="rId14"/>
    <p:sldLayoutId id="2147500355" r:id="rId15"/>
    <p:sldLayoutId id="2147500356" r:id="rId16"/>
    <p:sldLayoutId id="2147500357" r:id="rId17"/>
    <p:sldLayoutId id="2147500358" r:id="rId18"/>
    <p:sldLayoutId id="2147500359" r:id="rId19"/>
    <p:sldLayoutId id="2147500360" r:id="rId20"/>
    <p:sldLayoutId id="2147500361" r:id="rId21"/>
    <p:sldLayoutId id="2147500362" r:id="rId22"/>
    <p:sldLayoutId id="2147500363" r:id="rId23"/>
    <p:sldLayoutId id="2147500364" r:id="rId24"/>
    <p:sldLayoutId id="2147500365" r:id="rId25"/>
    <p:sldLayoutId id="2147500366" r:id="rId26"/>
    <p:sldLayoutId id="214750036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2.jpe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slide" Target="slide14.xml"/><Relationship Id="rId5" Type="http://schemas.openxmlformats.org/officeDocument/2006/relationships/image" Target="../media/image64.png"/><Relationship Id="rId10" Type="http://schemas.openxmlformats.org/officeDocument/2006/relationships/slide" Target="slide11.xml"/><Relationship Id="rId4" Type="http://schemas.openxmlformats.org/officeDocument/2006/relationships/image" Target="../media/image63.png"/><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file:///O:\Mi%20unidad\OSPA\02.%20Datos%20Diarios\Mapas\GLM\glm_noaa_6h_12.jpg" TargetMode="External"/><Relationship Id="rId4" Type="http://schemas.openxmlformats.org/officeDocument/2006/relationships/image" Target="../media/image86.jpe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3.emf"/></Relationships>
</file>

<file path=ppt/slides/_rels/slide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5.emf"/></Relationships>
</file>

<file path=ppt/slides/_rels/slide16.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file:///O:\Mi%20unidad\OSPA\01.%20Tematicas\02.%20Hidrologia\01.%20Productos\01.Mapas_Alertas_Hidrologicas\temporales\jpg\Puntos_RTVC.jpg" TargetMode="External"/><Relationship Id="rId5" Type="http://schemas.openxmlformats.org/officeDocument/2006/relationships/image" Target="../media/image98.jpeg"/><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3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8.xml.rels><?xml version="1.0" encoding="UTF-8" standalone="yes"?>
<Relationships xmlns="http://schemas.openxmlformats.org/package/2006/relationships"><Relationship Id="rId8" Type="http://schemas.openxmlformats.org/officeDocument/2006/relationships/image" Target="file:///O:\Mi%20unidad\OSPA\01.%20Tematicas\02.%20Hidrologia\01.%20Productos\01.Mapas_Alertas_Hidrologicas\salidas\Alerta_Suma.png" TargetMode="External"/><Relationship Id="rId13" Type="http://schemas.openxmlformats.org/officeDocument/2006/relationships/image" Target="../media/image112.png"/><Relationship Id="rId18" Type="http://schemas.openxmlformats.org/officeDocument/2006/relationships/hyperlink" Target="https://fews.ideam.gov.co/visorfews/nacional/estacion" TargetMode="External"/><Relationship Id="rId3" Type="http://schemas.openxmlformats.org/officeDocument/2006/relationships/image" Target="../media/image107.png"/><Relationship Id="rId7" Type="http://schemas.openxmlformats.org/officeDocument/2006/relationships/image" Target="../media/image109.png"/><Relationship Id="rId12" Type="http://schemas.openxmlformats.org/officeDocument/2006/relationships/image" Target="file:///O:\Mi%20unidad\OSPA\01.%20Tematicas\02.%20Hidrologia\01.%20Productos\01.Mapas_Alertas_Hidrologicas\salidas\Alerta_Niveles_Bajos.png" TargetMode="External"/><Relationship Id="rId17" Type="http://schemas.openxmlformats.org/officeDocument/2006/relationships/image" Target="../media/image114.png"/><Relationship Id="rId2" Type="http://schemas.openxmlformats.org/officeDocument/2006/relationships/notesSlide" Target="../notesSlides/notesSlide16.xml"/><Relationship Id="rId16" Type="http://schemas.openxmlformats.org/officeDocument/2006/relationships/image" Target="file:///O:\Mi%20unidad\OSPA\01.%20Tematicas\02.%20Hidrologia\01.%20Productos\01.Mapas_Alertas_Hidrologicas\salidas\Alerta_Naranja.png" TargetMode="External"/><Relationship Id="rId1" Type="http://schemas.openxmlformats.org/officeDocument/2006/relationships/slideLayout" Target="../slideLayouts/slideLayout38.xml"/><Relationship Id="rId6" Type="http://schemas.openxmlformats.org/officeDocument/2006/relationships/image" Target="file:///O:\Mi%20unidad\OSPA\01.%20Tematicas\02.%20Hidrologia\01.%20Productos\01.Mapas_Alertas_Hidrologicas\temporales\jpg\Puntos_RTVC.jpg" TargetMode="External"/><Relationship Id="rId11" Type="http://schemas.openxmlformats.org/officeDocument/2006/relationships/image" Target="../media/image111.png"/><Relationship Id="rId5" Type="http://schemas.openxmlformats.org/officeDocument/2006/relationships/image" Target="../media/image108.jpeg"/><Relationship Id="rId15" Type="http://schemas.openxmlformats.org/officeDocument/2006/relationships/image" Target="../media/image113.png"/><Relationship Id="rId10" Type="http://schemas.openxmlformats.org/officeDocument/2006/relationships/image" Target="file:///O:\Mi%20unidad\OSPA\01.%20Tematicas\02.%20Hidrologia\01.%20Productos\01.Mapas_Alertas_Hidrologicas\salidas\Alerta_Roja.png" TargetMode="External"/><Relationship Id="rId19" Type="http://schemas.openxmlformats.org/officeDocument/2006/relationships/image" Target="../media/image36.png"/><Relationship Id="rId4" Type="http://schemas.openxmlformats.org/officeDocument/2006/relationships/image" Target="file:///O:\Mi%20unidad\OSPA\01.%20Tematicas\02.%20Hidrologia\01.%20Productos\01.Mapas_Alertas_Hidrologicas\salidas\Alerta_Puntual.png" TargetMode="External"/><Relationship Id="rId9" Type="http://schemas.openxmlformats.org/officeDocument/2006/relationships/image" Target="../media/image110.png"/><Relationship Id="rId14" Type="http://schemas.openxmlformats.org/officeDocument/2006/relationships/image" Target="file:///O:\Mi%20unidad\OSPA\01.%20Tematicas\02.%20Hidrologia\01.%20Productos\01.Mapas_Alertas_Hidrologicas\salidas\Alerta_Amarilla.pn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08.jpeg"/><Relationship Id="rId7" Type="http://schemas.openxmlformats.org/officeDocument/2006/relationships/image" Target="../media/image83.png"/><Relationship Id="rId12"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5" Type="http://schemas.openxmlformats.org/officeDocument/2006/relationships/image" Target="../media/image105.png"/><Relationship Id="rId10" Type="http://schemas.openxmlformats.org/officeDocument/2006/relationships/image" Target="../media/image119.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8.png"/><Relationship Id="rId14" Type="http://schemas.openxmlformats.org/officeDocument/2006/relationships/image" Target="../media/image123.png"/></Relationships>
</file>

<file path=ppt/slides/_rels/slide2.xml.rels><?xml version="1.0" encoding="UTF-8" standalone="yes"?>
<Relationships xmlns="http://schemas.openxmlformats.org/package/2006/relationships"><Relationship Id="rId8" Type="http://schemas.openxmlformats.org/officeDocument/2006/relationships/image" Target="file:///O:\Mi%20unidad\OSPA\02.%20Datos%20Diarios\Mapas\Mapa%201_3Dias%20y%20Smart\octubre%20-%209%20-%2010%20-%2011.jpg" TargetMode="External"/><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file:///O:\Mi%20unidad\OSPA\02.%20Datos%20Diarios\Mapas\Mapa%201_3Dias%20y%20Smart\noviembre11.jpg" TargetMode="External"/><Relationship Id="rId5" Type="http://schemas.openxmlformats.org/officeDocument/2006/relationships/image" Target="../media/image68.jpeg"/><Relationship Id="rId4" Type="http://schemas.openxmlformats.org/officeDocument/2006/relationships/image" Target="../media/image67.png"/></Relationships>
</file>

<file path=ppt/slides/_rels/slide2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08.jpeg"/><Relationship Id="rId7" Type="http://schemas.openxmlformats.org/officeDocument/2006/relationships/image" Target="../media/image83.png"/><Relationship Id="rId12"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5" Type="http://schemas.openxmlformats.org/officeDocument/2006/relationships/image" Target="../media/image105.png"/><Relationship Id="rId10" Type="http://schemas.openxmlformats.org/officeDocument/2006/relationships/image" Target="../media/image119.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8.png"/><Relationship Id="rId14" Type="http://schemas.openxmlformats.org/officeDocument/2006/relationships/image" Target="../media/image123.png"/></Relationships>
</file>

<file path=ppt/slides/_rels/slide2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08.jpeg"/><Relationship Id="rId7" Type="http://schemas.openxmlformats.org/officeDocument/2006/relationships/image" Target="../media/image83.png"/><Relationship Id="rId12"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8.png"/><Relationship Id="rId14" Type="http://schemas.openxmlformats.org/officeDocument/2006/relationships/image" Target="../media/image123.png"/></Relationships>
</file>

<file path=ppt/slides/_rels/slide2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08.jpeg"/><Relationship Id="rId7" Type="http://schemas.openxmlformats.org/officeDocument/2006/relationships/image" Target="../media/image83.png"/><Relationship Id="rId12"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8.png"/><Relationship Id="rId14" Type="http://schemas.openxmlformats.org/officeDocument/2006/relationships/image" Target="../media/image123.png"/></Relationships>
</file>

<file path=ppt/slides/_rels/slide23.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08.jpeg"/><Relationship Id="rId7" Type="http://schemas.openxmlformats.org/officeDocument/2006/relationships/image" Target="../media/image83.png"/><Relationship Id="rId12"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8.png"/><Relationship Id="rId14" Type="http://schemas.openxmlformats.org/officeDocument/2006/relationships/image" Target="../media/image123.png"/></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08.jpeg"/><Relationship Id="rId7" Type="http://schemas.openxmlformats.org/officeDocument/2006/relationships/image" Target="../media/image83.png"/><Relationship Id="rId12"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8.png"/><Relationship Id="rId14" Type="http://schemas.openxmlformats.org/officeDocument/2006/relationships/image" Target="../media/image123.png"/></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6.png"/><Relationship Id="rId3" Type="http://schemas.openxmlformats.org/officeDocument/2006/relationships/image" Target="../media/image125.jpeg"/><Relationship Id="rId7" Type="http://schemas.openxmlformats.org/officeDocument/2006/relationships/image" Target="../media/image105.png"/><Relationship Id="rId12" Type="http://schemas.openxmlformats.org/officeDocument/2006/relationships/image" Target="../media/image115.png"/><Relationship Id="rId17" Type="http://schemas.openxmlformats.org/officeDocument/2006/relationships/image" Target="../media/image128.png"/><Relationship Id="rId2" Type="http://schemas.openxmlformats.org/officeDocument/2006/relationships/image" Target="../media/image124.png"/><Relationship Id="rId16" Type="http://schemas.microsoft.com/office/2007/relationships/hdphoto" Target="../media/hdphoto10.wdp"/><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00.png"/><Relationship Id="rId5" Type="http://schemas.openxmlformats.org/officeDocument/2006/relationships/image" Target="../media/image101.png"/><Relationship Id="rId15" Type="http://schemas.openxmlformats.org/officeDocument/2006/relationships/image" Target="../media/image127.png"/><Relationship Id="rId10" Type="http://schemas.openxmlformats.org/officeDocument/2006/relationships/image" Target="../media/image103.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106.png"/><Relationship Id="rId1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6.png"/><Relationship Id="rId3" Type="http://schemas.openxmlformats.org/officeDocument/2006/relationships/image" Target="../media/image125.jpeg"/><Relationship Id="rId7" Type="http://schemas.openxmlformats.org/officeDocument/2006/relationships/image" Target="../media/image105.png"/><Relationship Id="rId12" Type="http://schemas.openxmlformats.org/officeDocument/2006/relationships/image" Target="../media/image115.png"/><Relationship Id="rId17" Type="http://schemas.openxmlformats.org/officeDocument/2006/relationships/image" Target="../media/image129.png"/><Relationship Id="rId2" Type="http://schemas.openxmlformats.org/officeDocument/2006/relationships/image" Target="../media/image124.png"/><Relationship Id="rId16" Type="http://schemas.microsoft.com/office/2007/relationships/hdphoto" Target="../media/hdphoto10.wdp"/><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00.png"/><Relationship Id="rId5" Type="http://schemas.openxmlformats.org/officeDocument/2006/relationships/image" Target="../media/image101.png"/><Relationship Id="rId15" Type="http://schemas.openxmlformats.org/officeDocument/2006/relationships/image" Target="../media/image127.png"/><Relationship Id="rId10" Type="http://schemas.openxmlformats.org/officeDocument/2006/relationships/image" Target="../media/image103.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106.png"/><Relationship Id="rId1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83.png"/><Relationship Id="rId18" Type="http://schemas.openxmlformats.org/officeDocument/2006/relationships/image" Target="../media/image130.png"/><Relationship Id="rId3" Type="http://schemas.openxmlformats.org/officeDocument/2006/relationships/image" Target="file:///O:\Mi%20unidad\OSPA\01.%20Tematicas\02.%20Hidrologia\01.%20Productos\01.Mapas_Alertas_Hidrologicas\temporales\jpg\AH_Caribe.jpg" TargetMode="External"/><Relationship Id="rId7" Type="http://schemas.openxmlformats.org/officeDocument/2006/relationships/image" Target="../media/image105.png"/><Relationship Id="rId12" Type="http://schemas.openxmlformats.org/officeDocument/2006/relationships/image" Target="../media/image116.png"/><Relationship Id="rId17" Type="http://schemas.openxmlformats.org/officeDocument/2006/relationships/image" Target="../media/image129.png"/><Relationship Id="rId2" Type="http://schemas.openxmlformats.org/officeDocument/2006/relationships/image" Target="../media/image125.jpeg"/><Relationship Id="rId16" Type="http://schemas.openxmlformats.org/officeDocument/2006/relationships/image" Target="../media/image115.png"/><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00.png"/><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3.png"/><Relationship Id="rId4" Type="http://schemas.openxmlformats.org/officeDocument/2006/relationships/image" Target="../media/image124.png"/><Relationship Id="rId9" Type="http://schemas.openxmlformats.org/officeDocument/2006/relationships/image" Target="../media/image106.png"/><Relationship Id="rId14" Type="http://schemas.openxmlformats.org/officeDocument/2006/relationships/image" Target="../media/image127.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7.png"/><Relationship Id="rId3" Type="http://schemas.openxmlformats.org/officeDocument/2006/relationships/image" Target="file:///O:\Mi%20unidad\OSPA\01.%20Tematicas\02.%20Hidrologia\01.%20Productos\01.Mapas_Alertas_Hidrologicas\temporales\jpg\AH_Caribe.jpg" TargetMode="External"/><Relationship Id="rId7" Type="http://schemas.openxmlformats.org/officeDocument/2006/relationships/image" Target="../media/image102.png"/><Relationship Id="rId12" Type="http://schemas.openxmlformats.org/officeDocument/2006/relationships/image" Target="../media/image83.png"/><Relationship Id="rId17" Type="http://schemas.openxmlformats.org/officeDocument/2006/relationships/image" Target="../media/image103.png"/><Relationship Id="rId2" Type="http://schemas.openxmlformats.org/officeDocument/2006/relationships/image" Target="../media/image125.jpeg"/><Relationship Id="rId16" Type="http://schemas.openxmlformats.org/officeDocument/2006/relationships/image" Target="../media/image131.png"/><Relationship Id="rId1" Type="http://schemas.openxmlformats.org/officeDocument/2006/relationships/slideLayout" Target="../slideLayouts/slideLayout39.xml"/><Relationship Id="rId6" Type="http://schemas.openxmlformats.org/officeDocument/2006/relationships/image" Target="../media/image101.png"/><Relationship Id="rId11" Type="http://schemas.openxmlformats.org/officeDocument/2006/relationships/image" Target="../media/image116.png"/><Relationship Id="rId5" Type="http://schemas.openxmlformats.org/officeDocument/2006/relationships/image" Target="../media/image100.png"/><Relationship Id="rId15" Type="http://schemas.openxmlformats.org/officeDocument/2006/relationships/image" Target="../media/image115.png"/><Relationship Id="rId10" Type="http://schemas.openxmlformats.org/officeDocument/2006/relationships/image" Target="../media/image106.png"/><Relationship Id="rId4" Type="http://schemas.openxmlformats.org/officeDocument/2006/relationships/image" Target="../media/image124.png"/><Relationship Id="rId9" Type="http://schemas.openxmlformats.org/officeDocument/2006/relationships/image" Target="../media/image126.png"/><Relationship Id="rId1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openxmlformats.org/officeDocument/2006/relationships/image" Target="../media/image126.png"/><Relationship Id="rId13" Type="http://schemas.microsoft.com/office/2007/relationships/hdphoto" Target="../media/hdphoto10.wdp"/><Relationship Id="rId18" Type="http://schemas.openxmlformats.org/officeDocument/2006/relationships/image" Target="../media/image131.png"/><Relationship Id="rId3" Type="http://schemas.openxmlformats.org/officeDocument/2006/relationships/image" Target="file:///O:\Mi%20unidad\OSPA\01.%20Tematicas\02.%20Hidrologia\01.%20Productos\01.Mapas_Alertas_Hidrologicas\temporales\jpg\AH_Caribe.jpg" TargetMode="External"/><Relationship Id="rId7" Type="http://schemas.openxmlformats.org/officeDocument/2006/relationships/image" Target="../media/image105.png"/><Relationship Id="rId12" Type="http://schemas.openxmlformats.org/officeDocument/2006/relationships/image" Target="../media/image127.png"/><Relationship Id="rId17" Type="http://schemas.openxmlformats.org/officeDocument/2006/relationships/image" Target="../media/image129.png"/><Relationship Id="rId2" Type="http://schemas.openxmlformats.org/officeDocument/2006/relationships/image" Target="../media/image125.jpeg"/><Relationship Id="rId16" Type="http://schemas.openxmlformats.org/officeDocument/2006/relationships/image" Target="../media/image103.png"/><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16.png"/><Relationship Id="rId5" Type="http://schemas.openxmlformats.org/officeDocument/2006/relationships/image" Target="../media/image101.png"/><Relationship Id="rId15" Type="http://schemas.openxmlformats.org/officeDocument/2006/relationships/image" Target="../media/image83.png"/><Relationship Id="rId10" Type="http://schemas.openxmlformats.org/officeDocument/2006/relationships/image" Target="../media/image100.png"/><Relationship Id="rId4" Type="http://schemas.openxmlformats.org/officeDocument/2006/relationships/image" Target="../media/image124.png"/><Relationship Id="rId9" Type="http://schemas.openxmlformats.org/officeDocument/2006/relationships/image" Target="../media/image106.png"/><Relationship Id="rId1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file:///O:\Mi%20unidad\OSPA\01.%20Tematicas\06.%20Visualizacion%20y%20Radares\01.%20Productos\hidroestimador_satelital\noaa\salida\mapas\2025\11\NOAA_HE_COL_20251112.jpg" TargetMode="External"/><Relationship Id="rId4" Type="http://schemas.openxmlformats.org/officeDocument/2006/relationships/image" Target="../media/image71.jpeg"/></Relationships>
</file>

<file path=ppt/slides/_rels/slide3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6.png"/><Relationship Id="rId18" Type="http://schemas.openxmlformats.org/officeDocument/2006/relationships/image" Target="../media/image133.png"/><Relationship Id="rId3" Type="http://schemas.openxmlformats.org/officeDocument/2006/relationships/image" Target="file:///O:\Mi%20unidad\OSPA\01.%20Tematicas\02.%20Hidrologia\01.%20Productos\01.Mapas_Alertas_Hidrologicas\temporales\jpg\AH_Caribe.jpg" TargetMode="External"/><Relationship Id="rId7" Type="http://schemas.openxmlformats.org/officeDocument/2006/relationships/image" Target="../media/image105.png"/><Relationship Id="rId12" Type="http://schemas.openxmlformats.org/officeDocument/2006/relationships/image" Target="../media/image115.png"/><Relationship Id="rId17" Type="http://schemas.openxmlformats.org/officeDocument/2006/relationships/image" Target="../media/image132.png"/><Relationship Id="rId2" Type="http://schemas.openxmlformats.org/officeDocument/2006/relationships/image" Target="../media/image125.jpeg"/><Relationship Id="rId16" Type="http://schemas.microsoft.com/office/2007/relationships/hdphoto" Target="../media/hdphoto10.wdp"/><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00.png"/><Relationship Id="rId5" Type="http://schemas.openxmlformats.org/officeDocument/2006/relationships/image" Target="../media/image101.png"/><Relationship Id="rId15" Type="http://schemas.openxmlformats.org/officeDocument/2006/relationships/image" Target="../media/image127.png"/><Relationship Id="rId10" Type="http://schemas.openxmlformats.org/officeDocument/2006/relationships/image" Target="../media/image103.png"/><Relationship Id="rId19" Type="http://schemas.openxmlformats.org/officeDocument/2006/relationships/image" Target="../media/image134.png"/><Relationship Id="rId4" Type="http://schemas.openxmlformats.org/officeDocument/2006/relationships/image" Target="../media/image124.png"/><Relationship Id="rId9" Type="http://schemas.openxmlformats.org/officeDocument/2006/relationships/image" Target="../media/image106.png"/><Relationship Id="rId1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6.png"/><Relationship Id="rId3" Type="http://schemas.openxmlformats.org/officeDocument/2006/relationships/image" Target="file:///O:\Mi%20unidad\OSPA\01.%20Tematicas\02.%20Hidrologia\01.%20Productos\01.Mapas_Alertas_Hidrologicas\temporales\jpg\AH_Caribe.jpg" TargetMode="External"/><Relationship Id="rId7" Type="http://schemas.openxmlformats.org/officeDocument/2006/relationships/image" Target="../media/image105.png"/><Relationship Id="rId12" Type="http://schemas.openxmlformats.org/officeDocument/2006/relationships/image" Target="../media/image115.png"/><Relationship Id="rId17" Type="http://schemas.openxmlformats.org/officeDocument/2006/relationships/image" Target="../media/image132.png"/><Relationship Id="rId2" Type="http://schemas.openxmlformats.org/officeDocument/2006/relationships/image" Target="../media/image125.jpeg"/><Relationship Id="rId16" Type="http://schemas.microsoft.com/office/2007/relationships/hdphoto" Target="../media/hdphoto10.wdp"/><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00.png"/><Relationship Id="rId5" Type="http://schemas.openxmlformats.org/officeDocument/2006/relationships/image" Target="../media/image101.png"/><Relationship Id="rId15" Type="http://schemas.openxmlformats.org/officeDocument/2006/relationships/image" Target="../media/image127.png"/><Relationship Id="rId10" Type="http://schemas.openxmlformats.org/officeDocument/2006/relationships/image" Target="../media/image103.png"/><Relationship Id="rId4" Type="http://schemas.openxmlformats.org/officeDocument/2006/relationships/image" Target="../media/image124.png"/><Relationship Id="rId9" Type="http://schemas.openxmlformats.org/officeDocument/2006/relationships/image" Target="../media/image106.png"/><Relationship Id="rId1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AH_Caribe.jpg" TargetMode="External"/><Relationship Id="rId7" Type="http://schemas.openxmlformats.org/officeDocument/2006/relationships/image" Target="../media/image105.png"/><Relationship Id="rId12" Type="http://schemas.openxmlformats.org/officeDocument/2006/relationships/image" Target="../media/image116.png"/><Relationship Id="rId2" Type="http://schemas.openxmlformats.org/officeDocument/2006/relationships/image" Target="../media/image125.jpeg"/><Relationship Id="rId16" Type="http://schemas.openxmlformats.org/officeDocument/2006/relationships/image" Target="../media/image100.png"/><Relationship Id="rId1" Type="http://schemas.openxmlformats.org/officeDocument/2006/relationships/slideLayout" Target="../slideLayouts/slideLayout39.xml"/><Relationship Id="rId6" Type="http://schemas.openxmlformats.org/officeDocument/2006/relationships/image" Target="../media/image102.png"/><Relationship Id="rId11" Type="http://schemas.openxmlformats.org/officeDocument/2006/relationships/image" Target="../media/image115.png"/><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3.png"/><Relationship Id="rId4" Type="http://schemas.openxmlformats.org/officeDocument/2006/relationships/image" Target="../media/image124.png"/><Relationship Id="rId9" Type="http://schemas.openxmlformats.org/officeDocument/2006/relationships/image" Target="../media/image106.png"/><Relationship Id="rId14" Type="http://schemas.openxmlformats.org/officeDocument/2006/relationships/image" Target="../media/image127.png"/></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6.png"/><Relationship Id="rId18" Type="http://schemas.openxmlformats.org/officeDocument/2006/relationships/image" Target="../media/image136.png"/><Relationship Id="rId3" Type="http://schemas.openxmlformats.org/officeDocument/2006/relationships/image" Target="file:///O:\Mi%20unidad\OSPA\01.%20Tematicas\02.%20Hidrologia\01.%20Productos\01.Mapas_Alertas_Hidrologicas\temporales\jpg\AH_Pacifico.jpg" TargetMode="External"/><Relationship Id="rId7" Type="http://schemas.openxmlformats.org/officeDocument/2006/relationships/image" Target="../media/image102.png"/><Relationship Id="rId12" Type="http://schemas.openxmlformats.org/officeDocument/2006/relationships/image" Target="../media/image115.png"/><Relationship Id="rId17" Type="http://schemas.openxmlformats.org/officeDocument/2006/relationships/image" Target="../media/image129.png"/><Relationship Id="rId2" Type="http://schemas.openxmlformats.org/officeDocument/2006/relationships/image" Target="../media/image135.jpeg"/><Relationship Id="rId16" Type="http://schemas.microsoft.com/office/2007/relationships/hdphoto" Target="../media/hdphoto10.wdp"/><Relationship Id="rId1" Type="http://schemas.openxmlformats.org/officeDocument/2006/relationships/slideLayout" Target="../slideLayouts/slideLayout40.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100.png"/><Relationship Id="rId15" Type="http://schemas.openxmlformats.org/officeDocument/2006/relationships/image" Target="../media/image127.png"/><Relationship Id="rId10" Type="http://schemas.openxmlformats.org/officeDocument/2006/relationships/image" Target="../media/image106.png"/><Relationship Id="rId19" Type="http://schemas.openxmlformats.org/officeDocument/2006/relationships/image" Target="../media/image137.png"/><Relationship Id="rId4" Type="http://schemas.openxmlformats.org/officeDocument/2006/relationships/image" Target="../media/image124.png"/><Relationship Id="rId9" Type="http://schemas.openxmlformats.org/officeDocument/2006/relationships/image" Target="../media/image126.png"/><Relationship Id="rId14"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6.png"/><Relationship Id="rId18" Type="http://schemas.openxmlformats.org/officeDocument/2006/relationships/image" Target="../media/image129.png"/><Relationship Id="rId3" Type="http://schemas.openxmlformats.org/officeDocument/2006/relationships/image" Target="file:///O:\Mi%20unidad\OSPA\01.%20Tematicas\02.%20Hidrologia\01.%20Productos\01.Mapas_Alertas_Hidrologicas\temporales\jpg\AH_Pacifico.jpg" TargetMode="External"/><Relationship Id="rId7" Type="http://schemas.openxmlformats.org/officeDocument/2006/relationships/image" Target="../media/image102.png"/><Relationship Id="rId12" Type="http://schemas.openxmlformats.org/officeDocument/2006/relationships/image" Target="../media/image115.png"/><Relationship Id="rId17" Type="http://schemas.openxmlformats.org/officeDocument/2006/relationships/image" Target="../media/image136.png"/><Relationship Id="rId2" Type="http://schemas.openxmlformats.org/officeDocument/2006/relationships/image" Target="../media/image135.jpeg"/><Relationship Id="rId16" Type="http://schemas.microsoft.com/office/2007/relationships/hdphoto" Target="../media/hdphoto10.wdp"/><Relationship Id="rId1" Type="http://schemas.openxmlformats.org/officeDocument/2006/relationships/slideLayout" Target="../slideLayouts/slideLayout40.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100.png"/><Relationship Id="rId15" Type="http://schemas.openxmlformats.org/officeDocument/2006/relationships/image" Target="../media/image127.png"/><Relationship Id="rId10" Type="http://schemas.openxmlformats.org/officeDocument/2006/relationships/image" Target="../media/image106.png"/><Relationship Id="rId4" Type="http://schemas.openxmlformats.org/officeDocument/2006/relationships/image" Target="../media/image124.png"/><Relationship Id="rId9" Type="http://schemas.openxmlformats.org/officeDocument/2006/relationships/image" Target="../media/image126.png"/><Relationship Id="rId1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6.png"/><Relationship Id="rId3" Type="http://schemas.openxmlformats.org/officeDocument/2006/relationships/image" Target="file:///O:\Mi%20unidad\OSPA\01.%20Tematicas\02.%20Hidrologia\01.%20Productos\01.Mapas_Alertas_Hidrologicas\temporales\jpg\AH_Pacifico.jpg" TargetMode="External"/><Relationship Id="rId7" Type="http://schemas.openxmlformats.org/officeDocument/2006/relationships/image" Target="../media/image102.png"/><Relationship Id="rId12" Type="http://schemas.openxmlformats.org/officeDocument/2006/relationships/image" Target="../media/image115.png"/><Relationship Id="rId2" Type="http://schemas.openxmlformats.org/officeDocument/2006/relationships/image" Target="../media/image135.jpeg"/><Relationship Id="rId16" Type="http://schemas.microsoft.com/office/2007/relationships/hdphoto" Target="../media/hdphoto10.wdp"/><Relationship Id="rId1" Type="http://schemas.openxmlformats.org/officeDocument/2006/relationships/slideLayout" Target="../slideLayouts/slideLayout40.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100.png"/><Relationship Id="rId15" Type="http://schemas.openxmlformats.org/officeDocument/2006/relationships/image" Target="../media/image127.png"/><Relationship Id="rId10" Type="http://schemas.openxmlformats.org/officeDocument/2006/relationships/image" Target="../media/image106.png"/><Relationship Id="rId4" Type="http://schemas.openxmlformats.org/officeDocument/2006/relationships/image" Target="../media/image124.png"/><Relationship Id="rId9" Type="http://schemas.openxmlformats.org/officeDocument/2006/relationships/image" Target="../media/image126.png"/><Relationship Id="rId14"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6.png"/><Relationship Id="rId18" Type="http://schemas.openxmlformats.org/officeDocument/2006/relationships/image" Target="../media/image132.png"/><Relationship Id="rId3" Type="http://schemas.openxmlformats.org/officeDocument/2006/relationships/image" Target="file:///O:\Mi%20unidad\OSPA\01.%20Tematicas\02.%20Hidrologia\01.%20Productos\01.Mapas_Alertas_Hidrologicas\temporales\jpg\AH_Pacifico.jpg" TargetMode="External"/><Relationship Id="rId7" Type="http://schemas.openxmlformats.org/officeDocument/2006/relationships/image" Target="../media/image105.png"/><Relationship Id="rId12" Type="http://schemas.openxmlformats.org/officeDocument/2006/relationships/image" Target="../media/image115.png"/><Relationship Id="rId17" Type="http://schemas.openxmlformats.org/officeDocument/2006/relationships/image" Target="../media/image138.png"/><Relationship Id="rId2" Type="http://schemas.openxmlformats.org/officeDocument/2006/relationships/image" Target="../media/image135.jpeg"/><Relationship Id="rId16" Type="http://schemas.microsoft.com/office/2007/relationships/hdphoto" Target="../media/hdphoto10.wdp"/><Relationship Id="rId1" Type="http://schemas.openxmlformats.org/officeDocument/2006/relationships/slideLayout" Target="../slideLayouts/slideLayout40.xml"/><Relationship Id="rId6" Type="http://schemas.openxmlformats.org/officeDocument/2006/relationships/image" Target="../media/image102.png"/><Relationship Id="rId11" Type="http://schemas.openxmlformats.org/officeDocument/2006/relationships/image" Target="../media/image100.png"/><Relationship Id="rId5" Type="http://schemas.openxmlformats.org/officeDocument/2006/relationships/image" Target="../media/image101.png"/><Relationship Id="rId15" Type="http://schemas.openxmlformats.org/officeDocument/2006/relationships/image" Target="../media/image127.png"/><Relationship Id="rId10" Type="http://schemas.openxmlformats.org/officeDocument/2006/relationships/image" Target="../media/image103.png"/><Relationship Id="rId4" Type="http://schemas.openxmlformats.org/officeDocument/2006/relationships/image" Target="../media/image124.png"/><Relationship Id="rId9" Type="http://schemas.openxmlformats.org/officeDocument/2006/relationships/image" Target="../media/image106.png"/><Relationship Id="rId14"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6.png"/><Relationship Id="rId3" Type="http://schemas.openxmlformats.org/officeDocument/2006/relationships/image" Target="file:///O:\Mi%20unidad\OSPA\01.%20Tematicas\02.%20Hidrologia\01.%20Productos\01.Mapas_Alertas_Hidrologicas\temporales\jpg\AH_Pacifico.jpg" TargetMode="External"/><Relationship Id="rId7" Type="http://schemas.openxmlformats.org/officeDocument/2006/relationships/image" Target="../media/image105.png"/><Relationship Id="rId12" Type="http://schemas.openxmlformats.org/officeDocument/2006/relationships/image" Target="../media/image115.png"/><Relationship Id="rId17" Type="http://schemas.openxmlformats.org/officeDocument/2006/relationships/image" Target="../media/image132.png"/><Relationship Id="rId2" Type="http://schemas.openxmlformats.org/officeDocument/2006/relationships/image" Target="../media/image135.jpeg"/><Relationship Id="rId16" Type="http://schemas.microsoft.com/office/2007/relationships/hdphoto" Target="../media/hdphoto10.wdp"/><Relationship Id="rId1" Type="http://schemas.openxmlformats.org/officeDocument/2006/relationships/slideLayout" Target="../slideLayouts/slideLayout40.xml"/><Relationship Id="rId6" Type="http://schemas.openxmlformats.org/officeDocument/2006/relationships/image" Target="../media/image102.png"/><Relationship Id="rId11" Type="http://schemas.openxmlformats.org/officeDocument/2006/relationships/image" Target="../media/image100.png"/><Relationship Id="rId5" Type="http://schemas.openxmlformats.org/officeDocument/2006/relationships/image" Target="../media/image101.png"/><Relationship Id="rId15" Type="http://schemas.openxmlformats.org/officeDocument/2006/relationships/image" Target="../media/image127.png"/><Relationship Id="rId10" Type="http://schemas.openxmlformats.org/officeDocument/2006/relationships/image" Target="../media/image103.png"/><Relationship Id="rId4" Type="http://schemas.openxmlformats.org/officeDocument/2006/relationships/image" Target="../media/image124.png"/><Relationship Id="rId9" Type="http://schemas.openxmlformats.org/officeDocument/2006/relationships/image" Target="../media/image106.png"/><Relationship Id="rId14"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6.png"/><Relationship Id="rId3" Type="http://schemas.openxmlformats.org/officeDocument/2006/relationships/image" Target="file:///O:\Mi%20unidad\OSPA\01.%20Tematicas\02.%20Hidrologia\01.%20Productos\01.Mapas_Alertas_Hidrologicas\temporales\jpg\AH_Pacifico.jpg" TargetMode="External"/><Relationship Id="rId7" Type="http://schemas.openxmlformats.org/officeDocument/2006/relationships/image" Target="../media/image105.png"/><Relationship Id="rId12" Type="http://schemas.openxmlformats.org/officeDocument/2006/relationships/image" Target="../media/image115.png"/><Relationship Id="rId17" Type="http://schemas.openxmlformats.org/officeDocument/2006/relationships/image" Target="../media/image132.png"/><Relationship Id="rId2" Type="http://schemas.openxmlformats.org/officeDocument/2006/relationships/image" Target="../media/image135.jpeg"/><Relationship Id="rId16" Type="http://schemas.microsoft.com/office/2007/relationships/hdphoto" Target="../media/hdphoto10.wdp"/><Relationship Id="rId1" Type="http://schemas.openxmlformats.org/officeDocument/2006/relationships/slideLayout" Target="../slideLayouts/slideLayout40.xml"/><Relationship Id="rId6" Type="http://schemas.openxmlformats.org/officeDocument/2006/relationships/image" Target="../media/image102.png"/><Relationship Id="rId11" Type="http://schemas.openxmlformats.org/officeDocument/2006/relationships/image" Target="../media/image100.png"/><Relationship Id="rId5" Type="http://schemas.openxmlformats.org/officeDocument/2006/relationships/image" Target="../media/image101.png"/><Relationship Id="rId15" Type="http://schemas.openxmlformats.org/officeDocument/2006/relationships/image" Target="../media/image127.png"/><Relationship Id="rId10" Type="http://schemas.openxmlformats.org/officeDocument/2006/relationships/image" Target="../media/image103.png"/><Relationship Id="rId4" Type="http://schemas.openxmlformats.org/officeDocument/2006/relationships/image" Target="../media/image124.png"/><Relationship Id="rId9" Type="http://schemas.openxmlformats.org/officeDocument/2006/relationships/image" Target="../media/image106.png"/><Relationship Id="rId14" Type="http://schemas.openxmlformats.org/officeDocument/2006/relationships/image" Target="../media/image83.png"/></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15.png"/><Relationship Id="rId18" Type="http://schemas.openxmlformats.org/officeDocument/2006/relationships/image" Target="../media/image116.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101.png"/><Relationship Id="rId12" Type="http://schemas.openxmlformats.org/officeDocument/2006/relationships/image" Target="../media/image103.png"/><Relationship Id="rId17" Type="http://schemas.microsoft.com/office/2007/relationships/hdphoto" Target="../media/hdphoto10.wdp"/><Relationship Id="rId2" Type="http://schemas.openxmlformats.org/officeDocument/2006/relationships/image" Target="../media/image139.jpeg"/><Relationship Id="rId16" Type="http://schemas.openxmlformats.org/officeDocument/2006/relationships/image" Target="../media/image127.png"/><Relationship Id="rId1" Type="http://schemas.openxmlformats.org/officeDocument/2006/relationships/slideLayout" Target="../slideLayouts/slideLayout41.xml"/><Relationship Id="rId6" Type="http://schemas.openxmlformats.org/officeDocument/2006/relationships/image" Target="../media/image140.png"/><Relationship Id="rId11" Type="http://schemas.openxmlformats.org/officeDocument/2006/relationships/image" Target="../media/image106.png"/><Relationship Id="rId5" Type="http://schemas.openxmlformats.org/officeDocument/2006/relationships/slide" Target="slide16.xml"/><Relationship Id="rId15" Type="http://schemas.openxmlformats.org/officeDocument/2006/relationships/image" Target="../media/image100.png"/><Relationship Id="rId10" Type="http://schemas.openxmlformats.org/officeDocument/2006/relationships/image" Target="../media/image126.png"/><Relationship Id="rId19" Type="http://schemas.openxmlformats.org/officeDocument/2006/relationships/image" Target="../media/image141.png"/><Relationship Id="rId4" Type="http://schemas.openxmlformats.org/officeDocument/2006/relationships/image" Target="../media/image124.png"/><Relationship Id="rId9" Type="http://schemas.openxmlformats.org/officeDocument/2006/relationships/image" Target="../media/image105.png"/><Relationship Id="rId1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hyperlink" Target="https://firms.modaps.eosdis.nasa.gov/" TargetMode="External"/><Relationship Id="rId12" Type="http://schemas.openxmlformats.org/officeDocument/2006/relationships/image" Target="file:///O:\Mi%20unidad\OSPA\01.%20Tematicas\06.%20Visualizacion%20y%20Radares\01.%20Productos\estimativo_satelital_tmax\goes_r\salida\mapas\2025\11\GOESR_LST_COL_20251112.jpg"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rammb-slider.cira.colostate.edu/" TargetMode="External"/><Relationship Id="rId11" Type="http://schemas.openxmlformats.org/officeDocument/2006/relationships/image" Target="../media/image78.jpeg"/><Relationship Id="rId5" Type="http://schemas.openxmlformats.org/officeDocument/2006/relationships/image" Target="../media/image74.jpe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26.png"/><Relationship Id="rId12" Type="http://schemas.openxmlformats.org/officeDocument/2006/relationships/image" Target="../media/image116.png"/><Relationship Id="rId17" Type="http://schemas.openxmlformats.org/officeDocument/2006/relationships/image" Target="../media/image143.png"/><Relationship Id="rId2" Type="http://schemas.openxmlformats.org/officeDocument/2006/relationships/image" Target="../media/image142.jpeg"/><Relationship Id="rId16" Type="http://schemas.openxmlformats.org/officeDocument/2006/relationships/image" Target="../media/image124.png"/><Relationship Id="rId1" Type="http://schemas.openxmlformats.org/officeDocument/2006/relationships/slideLayout" Target="../slideLayouts/slideLayout42.xml"/><Relationship Id="rId6" Type="http://schemas.openxmlformats.org/officeDocument/2006/relationships/image" Target="../media/image105.png"/><Relationship Id="rId11" Type="http://schemas.openxmlformats.org/officeDocument/2006/relationships/image" Target="../media/image115.png"/><Relationship Id="rId5" Type="http://schemas.openxmlformats.org/officeDocument/2006/relationships/image" Target="../media/image102.png"/><Relationship Id="rId15" Type="http://schemas.microsoft.com/office/2007/relationships/hdphoto" Target="../media/hdphoto10.wdp"/><Relationship Id="rId10" Type="http://schemas.openxmlformats.org/officeDocument/2006/relationships/image" Target="../media/image100.png"/><Relationship Id="rId4" Type="http://schemas.openxmlformats.org/officeDocument/2006/relationships/image" Target="../media/image101.png"/><Relationship Id="rId9" Type="http://schemas.openxmlformats.org/officeDocument/2006/relationships/image" Target="../media/image103.png"/><Relationship Id="rId14" Type="http://schemas.openxmlformats.org/officeDocument/2006/relationships/image" Target="../media/image127.png"/></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83.png"/><Relationship Id="rId18" Type="http://schemas.openxmlformats.org/officeDocument/2006/relationships/image" Target="../media/image144.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26.png"/><Relationship Id="rId12" Type="http://schemas.openxmlformats.org/officeDocument/2006/relationships/image" Target="../media/image116.png"/><Relationship Id="rId17" Type="http://schemas.openxmlformats.org/officeDocument/2006/relationships/image" Target="../media/image143.png"/><Relationship Id="rId2" Type="http://schemas.openxmlformats.org/officeDocument/2006/relationships/image" Target="../media/image142.jpeg"/><Relationship Id="rId16" Type="http://schemas.openxmlformats.org/officeDocument/2006/relationships/image" Target="../media/image124.png"/><Relationship Id="rId1" Type="http://schemas.openxmlformats.org/officeDocument/2006/relationships/slideLayout" Target="../slideLayouts/slideLayout42.xml"/><Relationship Id="rId6" Type="http://schemas.openxmlformats.org/officeDocument/2006/relationships/image" Target="../media/image105.png"/><Relationship Id="rId11" Type="http://schemas.openxmlformats.org/officeDocument/2006/relationships/image" Target="../media/image115.png"/><Relationship Id="rId5" Type="http://schemas.openxmlformats.org/officeDocument/2006/relationships/image" Target="../media/image102.png"/><Relationship Id="rId15" Type="http://schemas.microsoft.com/office/2007/relationships/hdphoto" Target="../media/hdphoto10.wdp"/><Relationship Id="rId10" Type="http://schemas.openxmlformats.org/officeDocument/2006/relationships/image" Target="../media/image100.png"/><Relationship Id="rId4" Type="http://schemas.openxmlformats.org/officeDocument/2006/relationships/image" Target="../media/image101.png"/><Relationship Id="rId9" Type="http://schemas.openxmlformats.org/officeDocument/2006/relationships/image" Target="../media/image103.png"/><Relationship Id="rId14" Type="http://schemas.openxmlformats.org/officeDocument/2006/relationships/image" Target="../media/image127.png"/></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26.png"/><Relationship Id="rId12" Type="http://schemas.openxmlformats.org/officeDocument/2006/relationships/image" Target="../media/image116.png"/><Relationship Id="rId2" Type="http://schemas.openxmlformats.org/officeDocument/2006/relationships/image" Target="../media/image142.jpeg"/><Relationship Id="rId16" Type="http://schemas.openxmlformats.org/officeDocument/2006/relationships/image" Target="../media/image124.png"/><Relationship Id="rId1" Type="http://schemas.openxmlformats.org/officeDocument/2006/relationships/slideLayout" Target="../slideLayouts/slideLayout42.xml"/><Relationship Id="rId6" Type="http://schemas.openxmlformats.org/officeDocument/2006/relationships/image" Target="../media/image105.png"/><Relationship Id="rId11" Type="http://schemas.openxmlformats.org/officeDocument/2006/relationships/image" Target="../media/image115.png"/><Relationship Id="rId5" Type="http://schemas.openxmlformats.org/officeDocument/2006/relationships/image" Target="../media/image102.png"/><Relationship Id="rId15" Type="http://schemas.microsoft.com/office/2007/relationships/hdphoto" Target="../media/hdphoto10.wdp"/><Relationship Id="rId10" Type="http://schemas.openxmlformats.org/officeDocument/2006/relationships/image" Target="../media/image100.png"/><Relationship Id="rId4" Type="http://schemas.openxmlformats.org/officeDocument/2006/relationships/image" Target="../media/image101.png"/><Relationship Id="rId9" Type="http://schemas.openxmlformats.org/officeDocument/2006/relationships/image" Target="../media/image103.png"/><Relationship Id="rId14" Type="http://schemas.openxmlformats.org/officeDocument/2006/relationships/image" Target="../media/image127.png"/></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83.png"/><Relationship Id="rId18" Type="http://schemas.openxmlformats.org/officeDocument/2006/relationships/image" Target="../media/image145.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26.png"/><Relationship Id="rId12" Type="http://schemas.openxmlformats.org/officeDocument/2006/relationships/image" Target="../media/image116.png"/><Relationship Id="rId17" Type="http://schemas.openxmlformats.org/officeDocument/2006/relationships/image" Target="../media/image143.png"/><Relationship Id="rId2" Type="http://schemas.openxmlformats.org/officeDocument/2006/relationships/image" Target="../media/image142.jpeg"/><Relationship Id="rId16" Type="http://schemas.openxmlformats.org/officeDocument/2006/relationships/image" Target="../media/image124.png"/><Relationship Id="rId1" Type="http://schemas.openxmlformats.org/officeDocument/2006/relationships/slideLayout" Target="../slideLayouts/slideLayout42.xml"/><Relationship Id="rId6" Type="http://schemas.openxmlformats.org/officeDocument/2006/relationships/image" Target="../media/image105.png"/><Relationship Id="rId11" Type="http://schemas.openxmlformats.org/officeDocument/2006/relationships/image" Target="../media/image115.png"/><Relationship Id="rId5" Type="http://schemas.openxmlformats.org/officeDocument/2006/relationships/image" Target="../media/image102.png"/><Relationship Id="rId15" Type="http://schemas.microsoft.com/office/2007/relationships/hdphoto" Target="../media/hdphoto10.wdp"/><Relationship Id="rId10" Type="http://schemas.openxmlformats.org/officeDocument/2006/relationships/image" Target="../media/image100.png"/><Relationship Id="rId4" Type="http://schemas.openxmlformats.org/officeDocument/2006/relationships/image" Target="../media/image101.png"/><Relationship Id="rId9" Type="http://schemas.openxmlformats.org/officeDocument/2006/relationships/image" Target="../media/image103.png"/><Relationship Id="rId14" Type="http://schemas.openxmlformats.org/officeDocument/2006/relationships/image" Target="../media/image127.png"/></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26.png"/><Relationship Id="rId12" Type="http://schemas.openxmlformats.org/officeDocument/2006/relationships/image" Target="../media/image116.png"/><Relationship Id="rId2" Type="http://schemas.openxmlformats.org/officeDocument/2006/relationships/image" Target="../media/image142.jpeg"/><Relationship Id="rId16" Type="http://schemas.openxmlformats.org/officeDocument/2006/relationships/image" Target="../media/image124.png"/><Relationship Id="rId1" Type="http://schemas.openxmlformats.org/officeDocument/2006/relationships/slideLayout" Target="../slideLayouts/slideLayout42.xml"/><Relationship Id="rId6" Type="http://schemas.openxmlformats.org/officeDocument/2006/relationships/image" Target="../media/image105.png"/><Relationship Id="rId11" Type="http://schemas.openxmlformats.org/officeDocument/2006/relationships/image" Target="../media/image115.png"/><Relationship Id="rId5" Type="http://schemas.openxmlformats.org/officeDocument/2006/relationships/image" Target="../media/image102.png"/><Relationship Id="rId15" Type="http://schemas.microsoft.com/office/2007/relationships/hdphoto" Target="../media/hdphoto10.wdp"/><Relationship Id="rId10" Type="http://schemas.openxmlformats.org/officeDocument/2006/relationships/image" Target="../media/image100.png"/><Relationship Id="rId4" Type="http://schemas.openxmlformats.org/officeDocument/2006/relationships/image" Target="../media/image101.png"/><Relationship Id="rId9" Type="http://schemas.openxmlformats.org/officeDocument/2006/relationships/image" Target="../media/image103.png"/><Relationship Id="rId14" Type="http://schemas.openxmlformats.org/officeDocument/2006/relationships/image" Target="../media/image127.png"/></Relationships>
</file>

<file path=ppt/slides/_rels/slide4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Cuenca_alta_rio_Cauca.jpg" TargetMode="External"/><Relationship Id="rId7" Type="http://schemas.openxmlformats.org/officeDocument/2006/relationships/image" Target="../media/image105.png"/><Relationship Id="rId12" Type="http://schemas.openxmlformats.org/officeDocument/2006/relationships/image" Target="../media/image116.png"/><Relationship Id="rId17" Type="http://schemas.openxmlformats.org/officeDocument/2006/relationships/image" Target="../media/image132.png"/><Relationship Id="rId2" Type="http://schemas.openxmlformats.org/officeDocument/2006/relationships/image" Target="../media/image146.jpeg"/><Relationship Id="rId16" Type="http://schemas.openxmlformats.org/officeDocument/2006/relationships/image" Target="../media/image100.png"/><Relationship Id="rId1" Type="http://schemas.openxmlformats.org/officeDocument/2006/relationships/slideLayout" Target="../slideLayouts/slideLayout38.xml"/><Relationship Id="rId6" Type="http://schemas.openxmlformats.org/officeDocument/2006/relationships/image" Target="../media/image102.png"/><Relationship Id="rId11" Type="http://schemas.openxmlformats.org/officeDocument/2006/relationships/image" Target="../media/image115.png"/><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3.png"/><Relationship Id="rId4" Type="http://schemas.openxmlformats.org/officeDocument/2006/relationships/image" Target="../media/image147.png"/><Relationship Id="rId9" Type="http://schemas.openxmlformats.org/officeDocument/2006/relationships/image" Target="../media/image106.png"/><Relationship Id="rId14" Type="http://schemas.openxmlformats.org/officeDocument/2006/relationships/image" Target="../media/image127.png"/></Relationships>
</file>

<file path=ppt/slides/_rels/slide46.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Cuenca_alta_rio_Cauca.jpg" TargetMode="External"/><Relationship Id="rId7" Type="http://schemas.openxmlformats.org/officeDocument/2006/relationships/image" Target="../media/image105.png"/><Relationship Id="rId12" Type="http://schemas.openxmlformats.org/officeDocument/2006/relationships/image" Target="../media/image116.png"/><Relationship Id="rId17" Type="http://schemas.openxmlformats.org/officeDocument/2006/relationships/image" Target="../media/image131.png"/><Relationship Id="rId2" Type="http://schemas.openxmlformats.org/officeDocument/2006/relationships/image" Target="../media/image146.jpeg"/><Relationship Id="rId16" Type="http://schemas.openxmlformats.org/officeDocument/2006/relationships/image" Target="../media/image100.png"/><Relationship Id="rId1" Type="http://schemas.openxmlformats.org/officeDocument/2006/relationships/slideLayout" Target="../slideLayouts/slideLayout38.xml"/><Relationship Id="rId6" Type="http://schemas.openxmlformats.org/officeDocument/2006/relationships/image" Target="../media/image102.png"/><Relationship Id="rId11" Type="http://schemas.openxmlformats.org/officeDocument/2006/relationships/image" Target="../media/image115.png"/><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3.png"/><Relationship Id="rId4" Type="http://schemas.openxmlformats.org/officeDocument/2006/relationships/image" Target="../media/image147.png"/><Relationship Id="rId9" Type="http://schemas.openxmlformats.org/officeDocument/2006/relationships/image" Target="../media/image106.png"/><Relationship Id="rId14" Type="http://schemas.openxmlformats.org/officeDocument/2006/relationships/image" Target="../media/image127.png"/></Relationships>
</file>

<file path=ppt/slides/_rels/slide4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Cuenca_alta_rio_Cauca.jpg" TargetMode="External"/><Relationship Id="rId7" Type="http://schemas.openxmlformats.org/officeDocument/2006/relationships/image" Target="../media/image105.png"/><Relationship Id="rId12" Type="http://schemas.openxmlformats.org/officeDocument/2006/relationships/image" Target="../media/image116.png"/><Relationship Id="rId17" Type="http://schemas.openxmlformats.org/officeDocument/2006/relationships/image" Target="../media/image100.png"/><Relationship Id="rId2" Type="http://schemas.openxmlformats.org/officeDocument/2006/relationships/image" Target="../media/image146.jpeg"/><Relationship Id="rId16" Type="http://schemas.openxmlformats.org/officeDocument/2006/relationships/image" Target="../media/image132.png"/><Relationship Id="rId1" Type="http://schemas.openxmlformats.org/officeDocument/2006/relationships/slideLayout" Target="../slideLayouts/slideLayout38.xml"/><Relationship Id="rId6" Type="http://schemas.openxmlformats.org/officeDocument/2006/relationships/image" Target="../media/image102.png"/><Relationship Id="rId11" Type="http://schemas.openxmlformats.org/officeDocument/2006/relationships/image" Target="../media/image115.png"/><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3.png"/><Relationship Id="rId4" Type="http://schemas.openxmlformats.org/officeDocument/2006/relationships/image" Target="../media/image147.png"/><Relationship Id="rId9" Type="http://schemas.openxmlformats.org/officeDocument/2006/relationships/image" Target="../media/image106.png"/><Relationship Id="rId14" Type="http://schemas.openxmlformats.org/officeDocument/2006/relationships/image" Target="../media/image127.png"/></Relationships>
</file>

<file path=ppt/slides/_rels/slide4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Cuenca_alta_rio_Cauca.jpg" TargetMode="External"/><Relationship Id="rId7" Type="http://schemas.openxmlformats.org/officeDocument/2006/relationships/image" Target="../media/image105.png"/><Relationship Id="rId12" Type="http://schemas.openxmlformats.org/officeDocument/2006/relationships/image" Target="../media/image116.png"/><Relationship Id="rId2" Type="http://schemas.openxmlformats.org/officeDocument/2006/relationships/image" Target="../media/image146.jpeg"/><Relationship Id="rId16" Type="http://schemas.openxmlformats.org/officeDocument/2006/relationships/image" Target="../media/image100.png"/><Relationship Id="rId1" Type="http://schemas.openxmlformats.org/officeDocument/2006/relationships/slideLayout" Target="../slideLayouts/slideLayout38.xml"/><Relationship Id="rId6" Type="http://schemas.openxmlformats.org/officeDocument/2006/relationships/image" Target="../media/image102.png"/><Relationship Id="rId11" Type="http://schemas.openxmlformats.org/officeDocument/2006/relationships/image" Target="../media/image115.png"/><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3.png"/><Relationship Id="rId4" Type="http://schemas.openxmlformats.org/officeDocument/2006/relationships/image" Target="../media/image147.png"/><Relationship Id="rId9" Type="http://schemas.openxmlformats.org/officeDocument/2006/relationships/image" Target="../media/image106.png"/><Relationship Id="rId14" Type="http://schemas.openxmlformats.org/officeDocument/2006/relationships/image" Target="../media/image127.png"/></Relationships>
</file>

<file path=ppt/slides/_rels/slide4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Cuenca_alta_rio_Cauca.jpg" TargetMode="External"/><Relationship Id="rId7" Type="http://schemas.openxmlformats.org/officeDocument/2006/relationships/image" Target="../media/image105.png"/><Relationship Id="rId12" Type="http://schemas.openxmlformats.org/officeDocument/2006/relationships/image" Target="../media/image116.png"/><Relationship Id="rId17" Type="http://schemas.openxmlformats.org/officeDocument/2006/relationships/image" Target="../media/image100.png"/><Relationship Id="rId2" Type="http://schemas.openxmlformats.org/officeDocument/2006/relationships/image" Target="../media/image146.jpeg"/><Relationship Id="rId16" Type="http://schemas.openxmlformats.org/officeDocument/2006/relationships/image" Target="../media/image132.png"/><Relationship Id="rId1" Type="http://schemas.openxmlformats.org/officeDocument/2006/relationships/slideLayout" Target="../slideLayouts/slideLayout38.xml"/><Relationship Id="rId6" Type="http://schemas.openxmlformats.org/officeDocument/2006/relationships/image" Target="../media/image102.png"/><Relationship Id="rId11" Type="http://schemas.openxmlformats.org/officeDocument/2006/relationships/image" Target="../media/image115.png"/><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3.png"/><Relationship Id="rId4" Type="http://schemas.openxmlformats.org/officeDocument/2006/relationships/image" Target="../media/image147.png"/><Relationship Id="rId9" Type="http://schemas.openxmlformats.org/officeDocument/2006/relationships/image" Target="../media/image106.png"/><Relationship Id="rId14" Type="http://schemas.openxmlformats.org/officeDocument/2006/relationships/image" Target="../media/image127.png"/></Relationships>
</file>

<file path=ppt/slides/_rels/slide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Cuenca_alta_rio_Cauca.jpg" TargetMode="External"/><Relationship Id="rId7" Type="http://schemas.openxmlformats.org/officeDocument/2006/relationships/image" Target="../media/image105.png"/><Relationship Id="rId12" Type="http://schemas.openxmlformats.org/officeDocument/2006/relationships/image" Target="../media/image116.png"/><Relationship Id="rId2" Type="http://schemas.openxmlformats.org/officeDocument/2006/relationships/image" Target="../media/image146.jpeg"/><Relationship Id="rId16" Type="http://schemas.openxmlformats.org/officeDocument/2006/relationships/image" Target="../media/image100.png"/><Relationship Id="rId1" Type="http://schemas.openxmlformats.org/officeDocument/2006/relationships/slideLayout" Target="../slideLayouts/slideLayout38.xml"/><Relationship Id="rId6" Type="http://schemas.openxmlformats.org/officeDocument/2006/relationships/image" Target="../media/image102.png"/><Relationship Id="rId11" Type="http://schemas.openxmlformats.org/officeDocument/2006/relationships/image" Target="../media/image115.png"/><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3.png"/><Relationship Id="rId4" Type="http://schemas.openxmlformats.org/officeDocument/2006/relationships/image" Target="../media/image147.png"/><Relationship Id="rId9" Type="http://schemas.openxmlformats.org/officeDocument/2006/relationships/image" Target="../media/image106.png"/><Relationship Id="rId14" Type="http://schemas.openxmlformats.org/officeDocument/2006/relationships/image" Target="../media/image127.png"/></Relationships>
</file>

<file path=ppt/slides/_rels/slide5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0.png"/><Relationship Id="rId18" Type="http://schemas.openxmlformats.org/officeDocument/2006/relationships/image" Target="../media/image124.png"/><Relationship Id="rId3" Type="http://schemas.openxmlformats.org/officeDocument/2006/relationships/image" Target="../media/image148.jpeg"/><Relationship Id="rId7" Type="http://schemas.openxmlformats.org/officeDocument/2006/relationships/image" Target="../media/image101.png"/><Relationship Id="rId12" Type="http://schemas.openxmlformats.org/officeDocument/2006/relationships/image" Target="../media/image103.png"/><Relationship Id="rId17" Type="http://schemas.microsoft.com/office/2007/relationships/hdphoto" Target="../media/hdphoto10.wdp"/><Relationship Id="rId2" Type="http://schemas.openxmlformats.org/officeDocument/2006/relationships/notesSlide" Target="../notesSlides/notesSlide23.xml"/><Relationship Id="rId16" Type="http://schemas.openxmlformats.org/officeDocument/2006/relationships/image" Target="../media/image127.png"/><Relationship Id="rId1" Type="http://schemas.openxmlformats.org/officeDocument/2006/relationships/slideLayout" Target="../slideLayouts/slideLayout38.xml"/><Relationship Id="rId6" Type="http://schemas.openxmlformats.org/officeDocument/2006/relationships/image" Target="../media/image149.png"/><Relationship Id="rId11" Type="http://schemas.openxmlformats.org/officeDocument/2006/relationships/image" Target="../media/image106.png"/><Relationship Id="rId5" Type="http://schemas.openxmlformats.org/officeDocument/2006/relationships/image" Target="../media/image147.png"/><Relationship Id="rId15" Type="http://schemas.openxmlformats.org/officeDocument/2006/relationships/image" Target="../media/image83.png"/><Relationship Id="rId10" Type="http://schemas.openxmlformats.org/officeDocument/2006/relationships/image" Target="../media/image126.png"/><Relationship Id="rId19"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105.png"/><Relationship Id="rId14" Type="http://schemas.openxmlformats.org/officeDocument/2006/relationships/image" Target="../media/image115.png"/></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0.png"/><Relationship Id="rId18" Type="http://schemas.openxmlformats.org/officeDocument/2006/relationships/image" Target="../media/image124.png"/><Relationship Id="rId3" Type="http://schemas.openxmlformats.org/officeDocument/2006/relationships/image" Target="../media/image148.jpeg"/><Relationship Id="rId7" Type="http://schemas.openxmlformats.org/officeDocument/2006/relationships/image" Target="../media/image101.png"/><Relationship Id="rId12" Type="http://schemas.openxmlformats.org/officeDocument/2006/relationships/image" Target="../media/image103.png"/><Relationship Id="rId17" Type="http://schemas.microsoft.com/office/2007/relationships/hdphoto" Target="../media/hdphoto10.wdp"/><Relationship Id="rId2" Type="http://schemas.openxmlformats.org/officeDocument/2006/relationships/notesSlide" Target="../notesSlides/notesSlide24.xml"/><Relationship Id="rId16" Type="http://schemas.openxmlformats.org/officeDocument/2006/relationships/image" Target="../media/image127.png"/><Relationship Id="rId1" Type="http://schemas.openxmlformats.org/officeDocument/2006/relationships/slideLayout" Target="../slideLayouts/slideLayout38.xml"/><Relationship Id="rId6" Type="http://schemas.openxmlformats.org/officeDocument/2006/relationships/image" Target="../media/image149.png"/><Relationship Id="rId11" Type="http://schemas.openxmlformats.org/officeDocument/2006/relationships/image" Target="../media/image106.png"/><Relationship Id="rId5" Type="http://schemas.openxmlformats.org/officeDocument/2006/relationships/image" Target="../media/image147.png"/><Relationship Id="rId15" Type="http://schemas.openxmlformats.org/officeDocument/2006/relationships/image" Target="../media/image83.png"/><Relationship Id="rId10" Type="http://schemas.openxmlformats.org/officeDocument/2006/relationships/image" Target="../media/image126.png"/><Relationship Id="rId19" Type="http://schemas.openxmlformats.org/officeDocument/2006/relationships/image" Target="../media/image116.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105.png"/><Relationship Id="rId14" Type="http://schemas.openxmlformats.org/officeDocument/2006/relationships/image" Target="../media/image115.png"/></Relationships>
</file>

<file path=ppt/slides/_rels/slide53.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7.png"/><Relationship Id="rId18" Type="http://schemas.openxmlformats.org/officeDocument/2006/relationships/image" Target="../media/image116.png"/><Relationship Id="rId3" Type="http://schemas.openxmlformats.org/officeDocument/2006/relationships/image" Target="../media/image150.jpeg"/><Relationship Id="rId21" Type="http://schemas.openxmlformats.org/officeDocument/2006/relationships/image" Target="../media/image153.png"/><Relationship Id="rId7" Type="http://schemas.openxmlformats.org/officeDocument/2006/relationships/image" Target="../media/image102.png"/><Relationship Id="rId12" Type="http://schemas.openxmlformats.org/officeDocument/2006/relationships/image" Target="../media/image83.png"/><Relationship Id="rId17" Type="http://schemas.openxmlformats.org/officeDocument/2006/relationships/image" Target="../media/image115.png"/><Relationship Id="rId2" Type="http://schemas.openxmlformats.org/officeDocument/2006/relationships/notesSlide" Target="../notesSlides/notesSlide25.xml"/><Relationship Id="rId16" Type="http://schemas.openxmlformats.org/officeDocument/2006/relationships/image" Target="../media/image105.png"/><Relationship Id="rId20" Type="http://schemas.openxmlformats.org/officeDocument/2006/relationships/image" Target="../media/image152.png"/><Relationship Id="rId1" Type="http://schemas.openxmlformats.org/officeDocument/2006/relationships/slideLayout" Target="../slideLayouts/slideLayout43.xml"/><Relationship Id="rId6" Type="http://schemas.openxmlformats.org/officeDocument/2006/relationships/image" Target="../media/image101.png"/><Relationship Id="rId11" Type="http://schemas.openxmlformats.org/officeDocument/2006/relationships/image" Target="../media/image100.png"/><Relationship Id="rId5" Type="http://schemas.openxmlformats.org/officeDocument/2006/relationships/image" Target="../media/image151.png"/><Relationship Id="rId15" Type="http://schemas.openxmlformats.org/officeDocument/2006/relationships/image" Target="../media/image124.png"/><Relationship Id="rId23" Type="http://schemas.openxmlformats.org/officeDocument/2006/relationships/image" Target="../media/image144.png"/><Relationship Id="rId10" Type="http://schemas.openxmlformats.org/officeDocument/2006/relationships/image" Target="../media/image103.png"/><Relationship Id="rId19" Type="http://schemas.openxmlformats.org/officeDocument/2006/relationships/image" Target="../media/image143.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106.png"/><Relationship Id="rId14" Type="http://schemas.microsoft.com/office/2007/relationships/hdphoto" Target="../media/hdphoto10.wdp"/><Relationship Id="rId22" Type="http://schemas.openxmlformats.org/officeDocument/2006/relationships/image" Target="../media/image132.png"/></Relationships>
</file>

<file path=ppt/slides/_rels/slide5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150.jpeg"/><Relationship Id="rId7" Type="http://schemas.openxmlformats.org/officeDocument/2006/relationships/image" Target="../media/image153.png"/><Relationship Id="rId12" Type="http://schemas.openxmlformats.org/officeDocument/2006/relationships/image" Target="../media/image103.png"/><Relationship Id="rId17" Type="http://schemas.openxmlformats.org/officeDocument/2006/relationships/image" Target="../media/image124.png"/><Relationship Id="rId2" Type="http://schemas.openxmlformats.org/officeDocument/2006/relationships/notesSlide" Target="../notesSlides/notesSlide26.xml"/><Relationship Id="rId16" Type="http://schemas.microsoft.com/office/2007/relationships/hdphoto" Target="../media/hdphoto10.wdp"/><Relationship Id="rId20" Type="http://schemas.openxmlformats.org/officeDocument/2006/relationships/image" Target="../media/image116.png"/><Relationship Id="rId1" Type="http://schemas.openxmlformats.org/officeDocument/2006/relationships/slideLayout" Target="../slideLayouts/slideLayout43.xml"/><Relationship Id="rId6" Type="http://schemas.openxmlformats.org/officeDocument/2006/relationships/image" Target="../media/image154.png"/><Relationship Id="rId11" Type="http://schemas.openxmlformats.org/officeDocument/2006/relationships/image" Target="../media/image106.png"/><Relationship Id="rId5" Type="http://schemas.openxmlformats.org/officeDocument/2006/relationships/image" Target="../media/image151.png"/><Relationship Id="rId15" Type="http://schemas.openxmlformats.org/officeDocument/2006/relationships/image" Target="../media/image127.png"/><Relationship Id="rId10" Type="http://schemas.openxmlformats.org/officeDocument/2006/relationships/image" Target="../media/image126.png"/><Relationship Id="rId19" Type="http://schemas.openxmlformats.org/officeDocument/2006/relationships/image" Target="../media/image115.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102.png"/><Relationship Id="rId14" Type="http://schemas.openxmlformats.org/officeDocument/2006/relationships/image" Target="../media/image83.png"/></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6.png"/><Relationship Id="rId18" Type="http://schemas.openxmlformats.org/officeDocument/2006/relationships/image" Target="../media/image115.png"/><Relationship Id="rId3" Type="http://schemas.openxmlformats.org/officeDocument/2006/relationships/image" Target="../media/image155.jpeg"/><Relationship Id="rId7" Type="http://schemas.openxmlformats.org/officeDocument/2006/relationships/image" Target="../media/image102.png"/><Relationship Id="rId12" Type="http://schemas.openxmlformats.org/officeDocument/2006/relationships/image" Target="../media/image100.png"/><Relationship Id="rId17" Type="http://schemas.openxmlformats.org/officeDocument/2006/relationships/image" Target="../media/image124.png"/><Relationship Id="rId2" Type="http://schemas.openxmlformats.org/officeDocument/2006/relationships/notesSlide" Target="../notesSlides/notesSlide27.xml"/><Relationship Id="rId16" Type="http://schemas.microsoft.com/office/2007/relationships/hdphoto" Target="../media/hdphoto10.wdp"/><Relationship Id="rId1" Type="http://schemas.openxmlformats.org/officeDocument/2006/relationships/slideLayout" Target="../slideLayouts/slideLayout44.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154.png"/><Relationship Id="rId15" Type="http://schemas.openxmlformats.org/officeDocument/2006/relationships/image" Target="../media/image127.png"/><Relationship Id="rId10" Type="http://schemas.openxmlformats.org/officeDocument/2006/relationships/image" Target="../media/image106.png"/><Relationship Id="rId19" Type="http://schemas.openxmlformats.org/officeDocument/2006/relationships/image" Target="../media/image153.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126.png"/><Relationship Id="rId14" Type="http://schemas.openxmlformats.org/officeDocument/2006/relationships/image" Target="../media/image83.png"/></Relationships>
</file>

<file path=ppt/slides/_rels/slide56.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83.png"/><Relationship Id="rId18" Type="http://schemas.openxmlformats.org/officeDocument/2006/relationships/image" Target="../media/image153.png"/><Relationship Id="rId3" Type="http://schemas.openxmlformats.org/officeDocument/2006/relationships/image" Target="../media/image155.jpeg"/><Relationship Id="rId7" Type="http://schemas.openxmlformats.org/officeDocument/2006/relationships/image" Target="../media/image105.png"/><Relationship Id="rId12" Type="http://schemas.openxmlformats.org/officeDocument/2006/relationships/image" Target="../media/image116.png"/><Relationship Id="rId17" Type="http://schemas.openxmlformats.org/officeDocument/2006/relationships/image" Target="../media/image115.png"/><Relationship Id="rId2" Type="http://schemas.openxmlformats.org/officeDocument/2006/relationships/notesSlide" Target="../notesSlides/notesSlide28.xml"/><Relationship Id="rId16" Type="http://schemas.openxmlformats.org/officeDocument/2006/relationships/image" Target="../media/image124.png"/><Relationship Id="rId1" Type="http://schemas.openxmlformats.org/officeDocument/2006/relationships/slideLayout" Target="../slideLayouts/slideLayout44.xml"/><Relationship Id="rId6" Type="http://schemas.openxmlformats.org/officeDocument/2006/relationships/image" Target="../media/image102.png"/><Relationship Id="rId11" Type="http://schemas.openxmlformats.org/officeDocument/2006/relationships/image" Target="../media/image100.png"/><Relationship Id="rId5" Type="http://schemas.openxmlformats.org/officeDocument/2006/relationships/image" Target="../media/image101.png"/><Relationship Id="rId15" Type="http://schemas.microsoft.com/office/2007/relationships/hdphoto" Target="../media/hdphoto10.wdp"/><Relationship Id="rId10" Type="http://schemas.openxmlformats.org/officeDocument/2006/relationships/image" Target="../media/image103.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106.png"/><Relationship Id="rId14" Type="http://schemas.openxmlformats.org/officeDocument/2006/relationships/image" Target="../media/image127.png"/></Relationships>
</file>

<file path=ppt/slides/_rels/slide5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6.png"/><Relationship Id="rId18" Type="http://schemas.openxmlformats.org/officeDocument/2006/relationships/image" Target="../media/image131.png"/><Relationship Id="rId3" Type="http://schemas.openxmlformats.org/officeDocument/2006/relationships/image" Target="file:///O:\Mi%20unidad\OSPA\01.%20Tematicas\02.%20Hidrologia\01.%20Productos\01.Mapas_Alertas_Hidrologicas\temporales\jpg\AH_Orinoco.jpg" TargetMode="External"/><Relationship Id="rId7" Type="http://schemas.openxmlformats.org/officeDocument/2006/relationships/image" Target="../media/image102.png"/><Relationship Id="rId12" Type="http://schemas.openxmlformats.org/officeDocument/2006/relationships/image" Target="../media/image115.png"/><Relationship Id="rId17" Type="http://schemas.microsoft.com/office/2007/relationships/hdphoto" Target="../media/hdphoto10.wdp"/><Relationship Id="rId2" Type="http://schemas.openxmlformats.org/officeDocument/2006/relationships/image" Target="../media/image156.jpeg"/><Relationship Id="rId16" Type="http://schemas.openxmlformats.org/officeDocument/2006/relationships/image" Target="../media/image127.png"/><Relationship Id="rId1" Type="http://schemas.openxmlformats.org/officeDocument/2006/relationships/slideLayout" Target="../slideLayouts/slideLayout45.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140.png"/><Relationship Id="rId1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slide" Target="slide16.xml"/><Relationship Id="rId9" Type="http://schemas.openxmlformats.org/officeDocument/2006/relationships/image" Target="../media/image126.png"/><Relationship Id="rId14"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6.png"/><Relationship Id="rId3" Type="http://schemas.openxmlformats.org/officeDocument/2006/relationships/image" Target="file:///O:\Mi%20unidad\OSPA\01.%20Tematicas\02.%20Hidrologia\01.%20Productos\01.Mapas_Alertas_Hidrologicas\temporales\jpg\AH_Orinoco.jpg" TargetMode="External"/><Relationship Id="rId7" Type="http://schemas.openxmlformats.org/officeDocument/2006/relationships/image" Target="../media/image102.png"/><Relationship Id="rId12" Type="http://schemas.openxmlformats.org/officeDocument/2006/relationships/image" Target="../media/image115.png"/><Relationship Id="rId17" Type="http://schemas.microsoft.com/office/2007/relationships/hdphoto" Target="../media/hdphoto10.wdp"/><Relationship Id="rId2" Type="http://schemas.openxmlformats.org/officeDocument/2006/relationships/image" Target="../media/image156.jpeg"/><Relationship Id="rId16" Type="http://schemas.openxmlformats.org/officeDocument/2006/relationships/image" Target="../media/image127.png"/><Relationship Id="rId1" Type="http://schemas.openxmlformats.org/officeDocument/2006/relationships/slideLayout" Target="../slideLayouts/slideLayout45.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140.png"/><Relationship Id="rId1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slide" Target="slide16.xml"/><Relationship Id="rId9" Type="http://schemas.openxmlformats.org/officeDocument/2006/relationships/image" Target="../media/image126.png"/><Relationship Id="rId14"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6.png"/><Relationship Id="rId18" Type="http://schemas.openxmlformats.org/officeDocument/2006/relationships/image" Target="../media/image131.png"/><Relationship Id="rId3" Type="http://schemas.openxmlformats.org/officeDocument/2006/relationships/image" Target="file:///O:\Mi%20unidad\OSPA\01.%20Tematicas\02.%20Hidrologia\01.%20Productos\01.Mapas_Alertas_Hidrologicas\temporales\jpg\AH_Orinoco.jpg" TargetMode="External"/><Relationship Id="rId7" Type="http://schemas.openxmlformats.org/officeDocument/2006/relationships/image" Target="../media/image102.png"/><Relationship Id="rId12" Type="http://schemas.openxmlformats.org/officeDocument/2006/relationships/image" Target="../media/image115.png"/><Relationship Id="rId17" Type="http://schemas.microsoft.com/office/2007/relationships/hdphoto" Target="../media/hdphoto10.wdp"/><Relationship Id="rId2" Type="http://schemas.openxmlformats.org/officeDocument/2006/relationships/image" Target="../media/image156.jpeg"/><Relationship Id="rId16" Type="http://schemas.openxmlformats.org/officeDocument/2006/relationships/image" Target="../media/image127.png"/><Relationship Id="rId1" Type="http://schemas.openxmlformats.org/officeDocument/2006/relationships/slideLayout" Target="../slideLayouts/slideLayout45.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140.png"/><Relationship Id="rId1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slide" Target="slide16.xml"/><Relationship Id="rId9" Type="http://schemas.openxmlformats.org/officeDocument/2006/relationships/image" Target="../media/image126.png"/><Relationship Id="rId14" Type="http://schemas.openxmlformats.org/officeDocument/2006/relationships/image" Target="../media/image83.png"/></Relationships>
</file>

<file path=ppt/slides/_rels/slide6.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0.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6.png"/><Relationship Id="rId18" Type="http://schemas.openxmlformats.org/officeDocument/2006/relationships/image" Target="../media/image131.png"/><Relationship Id="rId3" Type="http://schemas.openxmlformats.org/officeDocument/2006/relationships/image" Target="file:///O:\Mi%20unidad\OSPA\01.%20Tematicas\02.%20Hidrologia\01.%20Productos\01.Mapas_Alertas_Hidrologicas\temporales\jpg\AH_Orinoco.jpg" TargetMode="External"/><Relationship Id="rId7" Type="http://schemas.openxmlformats.org/officeDocument/2006/relationships/image" Target="../media/image102.png"/><Relationship Id="rId12" Type="http://schemas.openxmlformats.org/officeDocument/2006/relationships/image" Target="../media/image115.png"/><Relationship Id="rId17" Type="http://schemas.microsoft.com/office/2007/relationships/hdphoto" Target="../media/hdphoto10.wdp"/><Relationship Id="rId2" Type="http://schemas.openxmlformats.org/officeDocument/2006/relationships/image" Target="../media/image156.jpeg"/><Relationship Id="rId16" Type="http://schemas.openxmlformats.org/officeDocument/2006/relationships/image" Target="../media/image127.png"/><Relationship Id="rId1" Type="http://schemas.openxmlformats.org/officeDocument/2006/relationships/slideLayout" Target="../slideLayouts/slideLayout45.xml"/><Relationship Id="rId6" Type="http://schemas.openxmlformats.org/officeDocument/2006/relationships/image" Target="../media/image101.png"/><Relationship Id="rId11" Type="http://schemas.openxmlformats.org/officeDocument/2006/relationships/image" Target="../media/image103.png"/><Relationship Id="rId5" Type="http://schemas.openxmlformats.org/officeDocument/2006/relationships/image" Target="../media/image140.png"/><Relationship Id="rId15" Type="http://schemas.openxmlformats.org/officeDocument/2006/relationships/image" Target="../media/image100.png"/><Relationship Id="rId10" Type="http://schemas.openxmlformats.org/officeDocument/2006/relationships/image" Target="../media/image106.png"/><Relationship Id="rId4" Type="http://schemas.openxmlformats.org/officeDocument/2006/relationships/slide" Target="slide16.xml"/><Relationship Id="rId9" Type="http://schemas.openxmlformats.org/officeDocument/2006/relationships/image" Target="../media/image126.png"/><Relationship Id="rId1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157.jpe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158.jpe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59.jpeg"/><Relationship Id="rId1" Type="http://schemas.openxmlformats.org/officeDocument/2006/relationships/slideLayout" Target="../slideLayouts/slideLayout35.xml"/><Relationship Id="rId6" Type="http://schemas.openxmlformats.org/officeDocument/2006/relationships/image" Target="../media/image161.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163.jpeg"/><Relationship Id="rId4" Type="http://schemas.openxmlformats.org/officeDocument/2006/relationships/image" Target="../media/image160.jpeg"/><Relationship Id="rId9" Type="http://schemas.openxmlformats.org/officeDocument/2006/relationships/image" Target="file:///O:\Mi%20unidad\OSPA\01.%20Tematicas\03.%20Deslizamientos\01.%20Productos\postmodelo_idd\temporales\orange_icv.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caribe.jpg" TargetMode="External"/><Relationship Id="rId7" Type="http://schemas.openxmlformats.org/officeDocument/2006/relationships/image" Target="../media/image82.png"/><Relationship Id="rId2" Type="http://schemas.openxmlformats.org/officeDocument/2006/relationships/image" Target="../media/image164.jpeg"/><Relationship Id="rId1" Type="http://schemas.openxmlformats.org/officeDocument/2006/relationships/slideLayout" Target="../slideLayouts/slideLayout35.xml"/><Relationship Id="rId6" Type="http://schemas.openxmlformats.org/officeDocument/2006/relationships/image" Target="../media/image166.png"/><Relationship Id="rId5" Type="http://schemas.openxmlformats.org/officeDocument/2006/relationships/image" Target="../media/image80.png"/><Relationship Id="rId4" Type="http://schemas.openxmlformats.org/officeDocument/2006/relationships/image" Target="../media/image165.png"/></Relationships>
</file>

<file path=ppt/slides/_rels/slide65.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7.jpe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80.png"/><Relationship Id="rId5" Type="http://schemas.openxmlformats.org/officeDocument/2006/relationships/image" Target="../media/image165.png"/><Relationship Id="rId4" Type="http://schemas.openxmlformats.org/officeDocument/2006/relationships/image" Target="file:///O:\Mi%20unidad\OSPA\01.%20Tematicas\03.%20Deslizamientos\01.%20Productos\postmodelo_idd\temporales\dandina.jpg"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7.jpeg"/><Relationship Id="rId7"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file:///O:\Mi%20unidad\OSPA\01.%20Tematicas\03.%20Deslizamientos\01.%20Productos\postmodelo_idd\temporales\dandina.jp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pacifico.jpg" TargetMode="External"/><Relationship Id="rId2" Type="http://schemas.openxmlformats.org/officeDocument/2006/relationships/image" Target="../media/image169.jpeg"/><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image" Target="../media/image80.png"/><Relationship Id="rId4" Type="http://schemas.openxmlformats.org/officeDocument/2006/relationships/image" Target="../media/image166.png"/></Relationships>
</file>

<file path=ppt/slides/_rels/slide68.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orinoquia.jpg" TargetMode="External"/><Relationship Id="rId7" Type="http://schemas.openxmlformats.org/officeDocument/2006/relationships/image" Target="../media/image165.png"/><Relationship Id="rId2" Type="http://schemas.openxmlformats.org/officeDocument/2006/relationships/image" Target="../media/image170.jpeg"/><Relationship Id="rId1" Type="http://schemas.openxmlformats.org/officeDocument/2006/relationships/slideLayout" Target="../slideLayouts/slideLayout35.xml"/><Relationship Id="rId6" Type="http://schemas.openxmlformats.org/officeDocument/2006/relationships/image" Target="../media/image166.png"/><Relationship Id="rId5" Type="http://schemas.openxmlformats.org/officeDocument/2006/relationships/image" Target="../media/image80.png"/><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7" Type="http://schemas.openxmlformats.org/officeDocument/2006/relationships/image" Target="../media/image166.png"/><Relationship Id="rId2" Type="http://schemas.openxmlformats.org/officeDocument/2006/relationships/image" Target="../media/image171.jpeg"/><Relationship Id="rId1" Type="http://schemas.openxmlformats.org/officeDocument/2006/relationships/slideLayout" Target="../slideLayouts/slideLayout35.xml"/><Relationship Id="rId6" Type="http://schemas.openxmlformats.org/officeDocument/2006/relationships/image" Target="../media/image80.png"/><Relationship Id="rId5" Type="http://schemas.openxmlformats.org/officeDocument/2006/relationships/image" Target="../media/image165.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83.png"/><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82.png"/></Relationships>
</file>

<file path=ppt/slides/_rels/slide70.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173.jpe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174.jpeg"/><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yellow_icv.jpg" TargetMode="External"/><Relationship Id="rId3" Type="http://schemas.openxmlformats.org/officeDocument/2006/relationships/image" Target="../media/image175.jpeg"/><Relationship Id="rId7" Type="http://schemas.openxmlformats.org/officeDocument/2006/relationships/image" Target="../media/image177.jpeg"/><Relationship Id="rId12" Type="http://schemas.openxmlformats.org/officeDocument/2006/relationships/image" Target="file:///O:\Mi%20unidad\OSPA\01.%20Tematicas\04.%20Incendios\01.%20Productos\postmodelo_icv\temporales\red_icv.jpg" TargetMode="External"/><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79.jpeg"/><Relationship Id="rId5" Type="http://schemas.openxmlformats.org/officeDocument/2006/relationships/image" Target="../media/image176.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torta_regiones_icv.jpg" TargetMode="External"/><Relationship Id="rId9" Type="http://schemas.openxmlformats.org/officeDocument/2006/relationships/image" Target="../media/image178.jpeg"/></Relationships>
</file>

<file path=ppt/slides/_rels/slide7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80.jpeg"/><Relationship Id="rId7" Type="http://schemas.openxmlformats.org/officeDocument/2006/relationships/image" Target="../media/image181.png"/><Relationship Id="rId2" Type="http://schemas.openxmlformats.org/officeDocument/2006/relationships/notesSlide" Target="../notesSlides/notesSlide32.xml"/><Relationship Id="rId1" Type="http://schemas.openxmlformats.org/officeDocument/2006/relationships/slideLayout" Target="../slideLayouts/slideLayout3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file:///O:\Mi%20unidad\OSPA\01.%20Tematicas\04.%20Incendios\01.%20Productos\postmodelo_icv\temporales\icaribe.jpg"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file:///O:\Mi%20unidad\OSPA\01.%20Tematicas\04.%20Incendios\01.%20Productos\postmodelo_icv\temporales\iandina.jpg" TargetMode="External"/><Relationship Id="rId7" Type="http://schemas.openxmlformats.org/officeDocument/2006/relationships/image" Target="../media/image181.png"/><Relationship Id="rId2" Type="http://schemas.openxmlformats.org/officeDocument/2006/relationships/image" Target="../media/image183.jpeg"/><Relationship Id="rId1" Type="http://schemas.openxmlformats.org/officeDocument/2006/relationships/slideLayout" Target="../slideLayouts/slideLayout32.xml"/><Relationship Id="rId6" Type="http://schemas.openxmlformats.org/officeDocument/2006/relationships/image" Target="../media/image184.png"/><Relationship Id="rId5" Type="http://schemas.openxmlformats.org/officeDocument/2006/relationships/image" Target="../media/image166.png"/><Relationship Id="rId4" Type="http://schemas.openxmlformats.org/officeDocument/2006/relationships/image" Target="../media/image165.png"/></Relationships>
</file>

<file path=ppt/slides/_rels/slide76.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pacifico.jpg" TargetMode="External"/><Relationship Id="rId2" Type="http://schemas.openxmlformats.org/officeDocument/2006/relationships/image" Target="../media/image185.jpeg"/><Relationship Id="rId1" Type="http://schemas.openxmlformats.org/officeDocument/2006/relationships/slideLayout" Target="../slideLayouts/slideLayout3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65.png"/></Relationships>
</file>

<file path=ppt/slides/_rels/slide77.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orinoquia.jpg" TargetMode="External"/><Relationship Id="rId2" Type="http://schemas.openxmlformats.org/officeDocument/2006/relationships/image" Target="../media/image186.jpeg"/><Relationship Id="rId1" Type="http://schemas.openxmlformats.org/officeDocument/2006/relationships/slideLayout" Target="../slideLayouts/slideLayout32.xml"/><Relationship Id="rId6" Type="http://schemas.openxmlformats.org/officeDocument/2006/relationships/image" Target="../media/image182.png"/><Relationship Id="rId5" Type="http://schemas.openxmlformats.org/officeDocument/2006/relationships/image" Target="../media/image165.png"/><Relationship Id="rId4" Type="http://schemas.openxmlformats.org/officeDocument/2006/relationships/image" Target="../media/image181.png"/></Relationships>
</file>

<file path=ppt/slides/_rels/slide7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file:///O:\Mi%20unidad\OSPA\01.%20Tematicas\04.%20Incendios\01.%20Productos\postmodelo_icv\temporales\iamazonia.jpg" TargetMode="External"/><Relationship Id="rId7" Type="http://schemas.openxmlformats.org/officeDocument/2006/relationships/image" Target="../media/image165.png"/><Relationship Id="rId2" Type="http://schemas.openxmlformats.org/officeDocument/2006/relationships/image" Target="../media/image187.jpeg"/><Relationship Id="rId1" Type="http://schemas.openxmlformats.org/officeDocument/2006/relationships/slideLayout" Target="../slideLayouts/slideLayout32.xml"/><Relationship Id="rId6" Type="http://schemas.openxmlformats.org/officeDocument/2006/relationships/image" Target="../media/image184.png"/><Relationship Id="rId5" Type="http://schemas.openxmlformats.org/officeDocument/2006/relationships/image" Target="../media/image181.png"/><Relationship Id="rId4" Type="http://schemas.openxmlformats.org/officeDocument/2006/relationships/image" Target="../media/image166.png"/></Relationships>
</file>

<file path=ppt/slides/_rels/slide79.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83.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82.png"/></Relationships>
</file>

<file path=ppt/slides/_rels/slide80.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 Id="rId9" Type="http://schemas.openxmlformats.org/officeDocument/2006/relationships/image" Target="../media/image195.png"/></Relationships>
</file>

<file path=ppt/slides/_rels/slide81.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image" Target="../media/image194.png"/><Relationship Id="rId5" Type="http://schemas.openxmlformats.org/officeDocument/2006/relationships/image" Target="../media/image165.png"/><Relationship Id="rId10" Type="http://schemas.openxmlformats.org/officeDocument/2006/relationships/image" Target="../media/image195.png"/><Relationship Id="rId4" Type="http://schemas.openxmlformats.org/officeDocument/2006/relationships/image" Target="../media/image190.png"/><Relationship Id="rId9" Type="http://schemas.openxmlformats.org/officeDocument/2006/relationships/image" Target="../media/image192.png"/></Relationships>
</file>

<file path=ppt/slides/_rels/slide82.xml.rels><?xml version="1.0" encoding="UTF-8" standalone="yes"?>
<Relationships xmlns="http://schemas.openxmlformats.org/package/2006/relationships"><Relationship Id="rId8" Type="http://schemas.openxmlformats.org/officeDocument/2006/relationships/hyperlink" Target="mailto:alertas@ideam.gov.co" TargetMode="External"/><Relationship Id="rId3" Type="http://schemas.openxmlformats.org/officeDocument/2006/relationships/image" Target="../media/image197.png"/><Relationship Id="rId7" Type="http://schemas.openxmlformats.org/officeDocument/2006/relationships/hyperlink" Target="mailto:servicio@ideam.gov.co" TargetMode="External"/><Relationship Id="rId2" Type="http://schemas.openxmlformats.org/officeDocument/2006/relationships/image" Target="../media/image196.png"/><Relationship Id="rId1" Type="http://schemas.openxmlformats.org/officeDocument/2006/relationships/slideLayout" Target="../slideLayouts/slideLayout13.xml"/><Relationship Id="rId6" Type="http://schemas.openxmlformats.org/officeDocument/2006/relationships/hyperlink" Target="https://www.ideam.gov.co/" TargetMode="External"/><Relationship Id="rId5" Type="http://schemas.openxmlformats.org/officeDocument/2006/relationships/image" Target="../media/image199.png"/><Relationship Id="rId4" Type="http://schemas.openxmlformats.org/officeDocument/2006/relationships/image" Target="../media/image198.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hyperlink" Target="../../../../04.%20Administrativo/02.%20Contratistas/11.%20ALEXANDER_MARTINEZ/Heladas_contador_municipios.xlsx" TargetMode="External"/><Relationship Id="rId5" Type="http://schemas.openxmlformats.org/officeDocument/2006/relationships/image" Target="../media/image84.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upo 3"/>
          <p:cNvGrpSpPr/>
          <p:nvPr/>
        </p:nvGrpSpPr>
        <p:grpSpPr>
          <a:xfrm>
            <a:off x="5177838" y="3879165"/>
            <a:ext cx="6784988" cy="2446824"/>
            <a:chOff x="4382421" y="3895807"/>
            <a:chExt cx="6784988" cy="2446824"/>
          </a:xfrm>
        </p:grpSpPr>
        <p:sp>
          <p:nvSpPr>
            <p:cNvPr id="6" name="CuadroTexto 5"/>
            <p:cNvSpPr txBox="1"/>
            <p:nvPr/>
          </p:nvSpPr>
          <p:spPr>
            <a:xfrm>
              <a:off x="5842948" y="3895807"/>
              <a:ext cx="5324461" cy="2446824"/>
            </a:xfrm>
            <a:prstGeom prst="rect">
              <a:avLst/>
            </a:prstGeom>
            <a:noFill/>
            <a:ln>
              <a:noFill/>
            </a:ln>
          </p:spPr>
          <p:txBody>
            <a:bodyPr wrap="square" rtlCol="0">
              <a:spAutoFit/>
            </a:bodyPr>
            <a:lstStyle/>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TOMAR ACCIÓN</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Advierte a </a:t>
              </a:r>
              <a:r>
                <a:rPr kumimoji="0" lang="es-ES"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los sistemas de prevención y atención de desastres </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sobre la amenaza que puede ocasionar un fenómeno con efectos adversos sobre la población, el cual requiere la atención inmediata </a:t>
              </a:r>
              <a:r>
                <a:rPr kumimoji="0" lang="es-ES"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por parte de la población y de los cuerpos de atención </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y socorro. Se emite una alerta sólo cuando </a:t>
              </a:r>
              <a:r>
                <a:rPr kumimoji="0" lang="es-ES"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la identificación de un </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evento extraordinario </a:t>
              </a: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indique </a:t>
              </a:r>
              <a:r>
                <a:rPr kumimoji="0" lang="es-CO"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la probabilidad de amenaza </a:t>
              </a: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inminente y cuando la gravedad del fenómeno implique </a:t>
              </a:r>
              <a:r>
                <a:rPr kumimoji="0" lang="es-CO"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la movilización de personas </a:t>
              </a: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y equipos, interrumpiendo el </a:t>
              </a:r>
              <a:r>
                <a:rPr kumimoji="0" lang="es-CO"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normal desarrollo de sus </a:t>
              </a: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actividades cotidianas.</a:t>
              </a: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p>
            <a:p>
              <a:pPr marL="63500" marR="0" lvl="0" indent="0" algn="just"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PREPARARSE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Indica </a:t>
              </a:r>
              <a:r>
                <a:rPr kumimoji="0" lang="es-ES"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la presencia de un </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fenómeno. No implica amenaza inmediata y como tanto es catalogado como un mensaje para informarse y prepararse. El aviso implica vigilancia continua ya que las condiciones son propicias para </a:t>
              </a:r>
              <a:r>
                <a:rPr kumimoji="0" lang="es-ES"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el desarrollo de un </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fenómeno, sin que se requiera permanecer alerta.</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INFORMARSE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Es un mensaje oficial por el cual se difunde información. Por lo regular se refiere a eventos observados, registrados o registrados y puede contener </a:t>
              </a:r>
              <a:r>
                <a:rPr kumimoji="0" lang="es-ES"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algunos elementos de pronóstico a manera de orientación</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Por sus características pretéritas y futuras difiere del </a:t>
              </a:r>
              <a:r>
                <a:rPr kumimoji="0" lang="es-ES"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aviso y de la </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alerta, y por lo general no está encaminado a alertar sino a informar.</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90170" marR="29845" lvl="0" indent="0" algn="just" defTabSz="914400" rtl="0" eaLnBrk="1" fontAlgn="auto" latinLnBrk="0" hangingPunct="1">
                <a:lnSpc>
                  <a:spcPct val="100000"/>
                </a:lnSpc>
                <a:spcBef>
                  <a:spcPts val="0"/>
                </a:spcBef>
                <a:spcAft>
                  <a:spcPts val="0"/>
                </a:spcAft>
                <a:buClrTx/>
                <a:buSzTx/>
                <a:buFontTx/>
                <a:buNone/>
                <a:tabLst>
                  <a:tab pos="1170305" algn="l"/>
                  <a:tab pos="7658100" algn="ctr"/>
                </a:tabLst>
                <a:defRPr/>
              </a:pPr>
              <a:r>
                <a:rPr kumimoji="0" lang="es-MX"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CONDICIONES NORMALES </a:t>
              </a:r>
              <a:r>
                <a:rPr kumimoji="0" lang="es-MX"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La información que se suministra se </a:t>
              </a:r>
              <a:r>
                <a:rPr kumimoji="0" lang="es-MX" sz="900" b="0" i="0" u="none" strike="noStrike" kern="1200" cap="none" spc="0" normalizeH="0" baseline="0" noProof="0">
                  <a:ln>
                    <a:noFill/>
                  </a:ln>
                  <a:solidFill>
                    <a:srgbClr val="181717"/>
                  </a:solidFill>
                  <a:effectLst/>
                  <a:uLnTx/>
                  <a:uFillTx/>
                  <a:latin typeface="Arial Narrow" panose="020B0606020202030204" pitchFamily="34" charset="0"/>
                  <a:ea typeface="PMingLiU"/>
                  <a:cs typeface="Calibri"/>
                </a:rPr>
                <a:t>encuentra dentro de los </a:t>
              </a:r>
              <a:r>
                <a:rPr kumimoji="0" lang="es-MX"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rangos normales.</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p:txBody>
        </p:sp>
        <p:pic>
          <p:nvPicPr>
            <p:cNvPr id="7" name="Picture 17" descr="Recurso 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421" y="4071081"/>
              <a:ext cx="1216932" cy="522130"/>
            </a:xfrm>
            <a:prstGeom prst="rect">
              <a:avLst/>
            </a:prstGeom>
          </p:spPr>
        </p:pic>
        <p:pic>
          <p:nvPicPr>
            <p:cNvPr id="8"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421" y="4854261"/>
              <a:ext cx="1216932" cy="510067"/>
            </a:xfrm>
            <a:prstGeom prst="rect">
              <a:avLst/>
            </a:prstGeom>
          </p:spPr>
        </p:pic>
        <p:pic>
          <p:nvPicPr>
            <p:cNvPr id="9"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421" y="5490108"/>
              <a:ext cx="1216932" cy="503421"/>
            </a:xfrm>
            <a:prstGeom prst="rect">
              <a:avLst/>
            </a:prstGeom>
          </p:spPr>
        </p:pic>
        <p:cxnSp>
          <p:nvCxnSpPr>
            <p:cNvPr id="10" name="Straight Connector 23"/>
            <p:cNvCxnSpPr/>
            <p:nvPr/>
          </p:nvCxnSpPr>
          <p:spPr>
            <a:xfrm>
              <a:off x="5819569" y="3961181"/>
              <a:ext cx="0" cy="746606"/>
            </a:xfrm>
            <a:prstGeom prst="line">
              <a:avLst/>
            </a:prstGeom>
            <a:ln w="28575" cmpd="sng">
              <a:solidFill>
                <a:srgbClr val="D8063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50"/>
            <p:cNvCxnSpPr/>
            <p:nvPr/>
          </p:nvCxnSpPr>
          <p:spPr>
            <a:xfrm>
              <a:off x="5819569" y="4946393"/>
              <a:ext cx="0" cy="346364"/>
            </a:xfrm>
            <a:prstGeom prst="line">
              <a:avLst/>
            </a:prstGeom>
            <a:ln w="28575" cmpd="sng">
              <a:solidFill>
                <a:srgbClr val="FC623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51"/>
            <p:cNvCxnSpPr/>
            <p:nvPr/>
          </p:nvCxnSpPr>
          <p:spPr>
            <a:xfrm>
              <a:off x="5819569" y="5485181"/>
              <a:ext cx="0" cy="472732"/>
            </a:xfrm>
            <a:prstGeom prst="line">
              <a:avLst/>
            </a:prstGeom>
            <a:ln w="28575" cmpd="sng">
              <a:solidFill>
                <a:srgbClr val="FEB03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3"/>
            <p:cNvCxnSpPr/>
            <p:nvPr/>
          </p:nvCxnSpPr>
          <p:spPr>
            <a:xfrm>
              <a:off x="5819569" y="6059144"/>
              <a:ext cx="0" cy="279794"/>
            </a:xfrm>
            <a:prstGeom prst="line">
              <a:avLst/>
            </a:prstGeom>
            <a:ln w="28575" cmpd="sng">
              <a:solidFill>
                <a:srgbClr val="99ECF5"/>
              </a:solidFill>
            </a:ln>
            <a:effectLst/>
          </p:spPr>
          <p:style>
            <a:lnRef idx="2">
              <a:schemeClr val="accent1"/>
            </a:lnRef>
            <a:fillRef idx="0">
              <a:schemeClr val="accent1"/>
            </a:fillRef>
            <a:effectRef idx="1">
              <a:schemeClr val="accent1"/>
            </a:effectRef>
            <a:fontRef idx="minor">
              <a:schemeClr val="tx1"/>
            </a:fontRef>
          </p:style>
        </p:cxnSp>
      </p:grpSp>
      <p:sp>
        <p:nvSpPr>
          <p:cNvPr id="2" name="CuadroTexto 1"/>
          <p:cNvSpPr txBox="1"/>
          <p:nvPr/>
        </p:nvSpPr>
        <p:spPr>
          <a:xfrm>
            <a:off x="447926" y="2344101"/>
            <a:ext cx="36094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a:t>
            </a:r>
            <a:r>
              <a:rPr lang="es-CO" sz="1400" dirty="0">
                <a:solidFill>
                  <a:prstClr val="white"/>
                </a:solidFill>
                <a:latin typeface="Arial Narrow" panose="020B0606020202030204" pitchFamily="34" charset="0"/>
              </a:rPr>
              <a:t>DE</a:t>
            </a:r>
            <a: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AM comunica al Sistema Nacional para la Gestión del Riesgo de desastres (SNGRD) y al Sistema Nacional Ambiental (SINA).</a:t>
            </a:r>
            <a:b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Bogotá D.C. </a:t>
            </a:r>
            <a:fld id="{0376E828-1238-4B20-9A83-7AEFED1EF645}" type="datetime4">
              <a:rPr kumimoji="0" lang="es-CO"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 de noviembre de 2025</a:t>
            </a:fld>
            <a:b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Hora de actualización 12:</a:t>
            </a:r>
            <a:r>
              <a:rPr lang="es-CO" sz="1400" b="1" dirty="0">
                <a:solidFill>
                  <a:prstClr val="white"/>
                </a:solidFill>
                <a:latin typeface="Arial Narrow" panose="020B0606020202030204" pitchFamily="34" charset="0"/>
              </a:rPr>
              <a:t>3</a:t>
            </a: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0</a:t>
            </a:r>
            <a:r>
              <a:rPr kumimoji="0" lang="es-CO" sz="1400" b="1" i="0" u="none" strike="noStrike" kern="1200" cap="none" spc="0" normalizeH="0" noProof="0" dirty="0">
                <a:ln>
                  <a:noFill/>
                </a:ln>
                <a:solidFill>
                  <a:prstClr val="white"/>
                </a:solidFill>
                <a:effectLst/>
                <a:uLnTx/>
                <a:uFillTx/>
                <a:latin typeface="Arial Narrow" panose="020B0606020202030204" pitchFamily="34" charset="0"/>
                <a:ea typeface="+mn-ea"/>
                <a:cs typeface="+mn-cs"/>
              </a:rPr>
              <a:t> </a:t>
            </a: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HLC</a:t>
            </a:r>
          </a:p>
        </p:txBody>
      </p:sp>
      <p:sp>
        <p:nvSpPr>
          <p:cNvPr id="14" name="CuadroTexto 13"/>
          <p:cNvSpPr txBox="1"/>
          <p:nvPr/>
        </p:nvSpPr>
        <p:spPr>
          <a:xfrm>
            <a:off x="447926" y="4273140"/>
            <a:ext cx="1844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400" b="1" dirty="0">
                <a:solidFill>
                  <a:srgbClr val="264890"/>
                </a:solidFill>
                <a:latin typeface="Arial Narrow" panose="020B0606020202030204" pitchFamily="34" charset="0"/>
              </a:rPr>
              <a:t>316</a:t>
            </a:r>
            <a:endParaRPr lang="es-CO" sz="2400" b="1" dirty="0">
              <a:solidFill>
                <a:srgbClr val="264890"/>
              </a:solidFill>
              <a:latin typeface="Arial Narrow" panose="020B0606020202030204" pitchFamily="34" charset="0"/>
            </a:endParaRPr>
          </a:p>
        </p:txBody>
      </p:sp>
      <p:sp>
        <p:nvSpPr>
          <p:cNvPr id="3" name="Rectángulo 2"/>
          <p:cNvSpPr/>
          <p:nvPr/>
        </p:nvSpPr>
        <p:spPr>
          <a:xfrm>
            <a:off x="5763203" y="6472833"/>
            <a:ext cx="6096000" cy="307777"/>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Alertas vigentes hasta </a:t>
            </a:r>
            <a:fld id="{68246EDC-BC2E-4124-98E5-2F0F84A99735}" type="datetime4">
              <a:rPr kumimoji="0" lang="es-ES"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 de noviembre de 2025</a:t>
            </a:fld>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 </a:t>
            </a:r>
            <a:r>
              <a:rPr lang="es-ES" sz="1400" b="1" dirty="0">
                <a:solidFill>
                  <a:prstClr val="white"/>
                </a:solidFill>
                <a:latin typeface="Arial Narrow" panose="020B0606020202030204" pitchFamily="34" charset="0"/>
              </a:rPr>
              <a:t>18</a:t>
            </a: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:00 HLC. </a:t>
            </a:r>
          </a:p>
        </p:txBody>
      </p:sp>
      <p:sp>
        <p:nvSpPr>
          <p:cNvPr id="16" name="Rectángulo 15"/>
          <p:cNvSpPr/>
          <p:nvPr/>
        </p:nvSpPr>
        <p:spPr>
          <a:xfrm>
            <a:off x="6757258" y="1128028"/>
            <a:ext cx="4383953" cy="22929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7" action="ppaction://hlinksldjump"/>
              </a:rPr>
              <a:t>Lo más destacado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8" action="ppaction://hlinksldjump"/>
              </a:rPr>
              <a:t>Precipitación</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9" action="ppaction://hlinksldjump"/>
              </a:rPr>
              <a:t>Temperaturas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Alerta por descensos significativos de las temperaturas mínimas del aire</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1" action="ppaction://hlinksldjump"/>
              </a:rPr>
              <a:t>Condiciones Hidrometeorológicas actuales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Pronóstico de precipitación de las próximas 24 horas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Pronóstico condiciones meteorológicas adicionales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Hidrológicas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deslizamientos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Incendios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Mar Caribe Colombiano</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Océano Pacífico Nacional</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por Ciclón Tropical Mar Caribe Colombiano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56377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p:cNvGraphicFramePr/>
          <p:nvPr/>
        </p:nvGraphicFramePr>
        <p:xfrm>
          <a:off x="871538" y="1651000"/>
          <a:ext cx="10731500" cy="2862271"/>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6650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a:solidFill>
                            <a:schemeClr val="lt1"/>
                          </a:solidFill>
                          <a:latin typeface="Verdana"/>
                          <a:ea typeface="Verdana"/>
                          <a:cs typeface="Verdana"/>
                          <a:sym typeface="Verdana"/>
                        </a:rPr>
                        <a:t>REGIÓN de LA </a:t>
                      </a:r>
                      <a:r>
                        <a:rPr lang="es-CO" sz="1200" b="1" u="none" strike="noStrike" cap="none" dirty="0">
                          <a:solidFill>
                            <a:schemeClr val="lt1"/>
                          </a:solidFill>
                          <a:latin typeface="Verdana"/>
                          <a:ea typeface="Verdana"/>
                          <a:cs typeface="Verdana"/>
                          <a:sym typeface="Verdana"/>
                        </a:rPr>
                        <a:t>ALERTA</a:t>
                      </a:r>
                      <a:endParaRPr sz="1200" b="1" u="none" strike="noStrike" cap="none" dirty="0">
                        <a:solidFill>
                          <a:schemeClr val="lt1"/>
                        </a:solidFill>
                        <a:latin typeface="Verdana"/>
                        <a:ea typeface="Verdana"/>
                        <a:cs typeface="Verdana"/>
                        <a:sym typeface="Verdana"/>
                      </a:endParaRPr>
                    </a:p>
                  </a:txBody>
                  <a:tcPr marL="74905" marR="74905" marT="37395" marB="3739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981">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395" marB="3739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60782">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5" marR="74905" marT="37395" marB="3739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endParaRPr lang="es-CO" sz="1000" b="1" u="none" strike="noStrike" cap="none" dirty="0">
                        <a:solidFill>
                          <a:srgbClr val="04945F"/>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rgbClr val="1D1B10"/>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MX" sz="1000" b="1" u="none" strike="noStrike" cap="none" dirty="0" err="1">
                          <a:solidFill>
                            <a:srgbClr val="04945F"/>
                          </a:solidFill>
                          <a:latin typeface="Verdana"/>
                          <a:ea typeface="Verdana"/>
                          <a:cs typeface="Verdana"/>
                          <a:sym typeface="Verdana"/>
                        </a:rPr>
                        <a:t>SANTANdeRES</a:t>
                      </a: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rgbClr val="1D1B10"/>
                          </a:solidFill>
                          <a:latin typeface="Verdana"/>
                          <a:ea typeface="Verdana"/>
                          <a:cs typeface="Verdana"/>
                          <a:sym typeface="Verdana"/>
                        </a:rPr>
                        <a:t>NORTE</a:t>
                      </a:r>
                      <a:r>
                        <a:rPr lang="es-MX" sz="1000" u="none" strike="noStrike" cap="none" dirty="0">
                          <a:solidFill>
                            <a:srgbClr val="1D1B10"/>
                          </a:solidFill>
                          <a:latin typeface="Verdana"/>
                          <a:ea typeface="Verdana"/>
                          <a:cs typeface="Verdana"/>
                          <a:sym typeface="Verdana"/>
                        </a:rPr>
                        <a:t> de </a:t>
                      </a:r>
                      <a:r>
                        <a:rPr lang="es-MX" sz="1000" b="1" u="none" strike="noStrike" cap="none" dirty="0" err="1">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Cácota, Mutiscua, Pamplona y Silos.</a:t>
                      </a: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err="1">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Bolívar, El Peñón, Jesús María, Sucre y Vélez.</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latin typeface="Verdana"/>
                        <a:ea typeface="Verdana"/>
                        <a:cs typeface="Verdana"/>
                        <a:sym typeface="Verdana"/>
                      </a:endParaRPr>
                    </a:p>
                  </a:txBody>
                  <a:tcPr marL="74905" marR="74905" marT="37395" marB="3739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888847" name="Google Shape;683;p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94957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8848" name="Google Shape;684;p7"/>
          <p:cNvGrpSpPr>
            <a:grpSpLocks/>
          </p:cNvGrpSpPr>
          <p:nvPr/>
        </p:nvGrpSpPr>
        <p:grpSpPr bwMode="auto">
          <a:xfrm>
            <a:off x="1746250" y="982663"/>
            <a:ext cx="8699500" cy="581025"/>
            <a:chOff x="1743616" y="1035694"/>
            <a:chExt cx="8699679" cy="579550"/>
          </a:xfrm>
        </p:grpSpPr>
        <p:sp>
          <p:nvSpPr>
            <p:cNvPr id="888861" name="Google Shape;685;p7"/>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8862" name="Google Shape;686;p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863" name="Google Shape;687;p7"/>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la probabilidad de descensos de la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temperatura del aire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en horas de la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madrugada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para zonas de altiplano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(entre los 2,500 y los 2,900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msnm) de los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siguientes municipios:</a:t>
              </a:r>
            </a:p>
          </p:txBody>
        </p:sp>
      </p:grpSp>
      <p:sp>
        <p:nvSpPr>
          <p:cNvPr id="888849" name="Google Shape;688;p7"/>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a:t>
            </a:r>
            <a:r>
              <a:rPr kumimoji="0" lang="es-CO" altLang="es-CO" sz="900" b="0" i="0" u="none" strike="noStrike" kern="1200" cap="none" spc="0" normalizeH="0" baseline="0" noProof="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en caso de ser </a:t>
            </a: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necesario emitirá nuevos comunicados. Por esto, se sugiere a los agricultores, ganaderos y floricultores estar atentos a los boletines y comunicados emitidos por la entidad.</a:t>
            </a:r>
          </a:p>
        </p:txBody>
      </p:sp>
      <p:sp>
        <p:nvSpPr>
          <p:cNvPr id="11" name="Rectángulo 10"/>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99</a:t>
            </a:r>
          </a:p>
        </p:txBody>
      </p:sp>
      <p:sp>
        <p:nvSpPr>
          <p:cNvPr id="12" name="Rectángulo 11"/>
          <p:cNvSpPr/>
          <p:nvPr/>
        </p:nvSpPr>
        <p:spPr>
          <a:xfrm>
            <a:off x="-1457325" y="553085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8</a:t>
            </a:r>
          </a:p>
        </p:txBody>
      </p:sp>
      <p:sp>
        <p:nvSpPr>
          <p:cNvPr id="14" name="Marcador de texto 1"/>
          <p:cNvSpPr txBox="1">
            <a:spLocks/>
          </p:cNvSpPr>
          <p:nvPr/>
        </p:nvSpPr>
        <p:spPr>
          <a:xfrm>
            <a:off x="3741738" y="657225"/>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a:t>
            </a:r>
            <a:fld id="{E5F557DC-F21D-4ED8-9466-13D062D946A0}" type="datetime4">
              <a:rPr kumimoji="0" lang="es-MX" sz="1200" b="1" i="0" u="none" strike="noStrike" kern="0" cap="none" spc="0" normalizeH="0" baseline="0" noProof="0" smtClean="0">
                <a:ln>
                  <a:noFill/>
                </a:ln>
                <a:solidFill>
                  <a:srgbClr val="00B0F0"/>
                </a:solidFill>
                <a:effectLst/>
                <a:uLnTx/>
                <a:uFillTx/>
                <a:latin typeface="Arial Narrow" panose="020B0606020202030204" pitchFamily="34" charset="0"/>
                <a:cs typeface="Arial"/>
                <a:sym typeface="Arial"/>
              </a:rPr>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t>12 de noviembre de 2025</a:t>
            </a:fld>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 | 12:00 HLC</a:t>
            </a:r>
          </a:p>
        </p:txBody>
      </p:sp>
      <p:pic>
        <p:nvPicPr>
          <p:cNvPr id="888853" name="Google Shape;682;p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263" y="2538413"/>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8854" name="Google Shape;681;p7" descr="Recurso 25.pn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49</a:t>
            </a:r>
          </a:p>
        </p:txBody>
      </p:sp>
      <p:pic>
        <p:nvPicPr>
          <p:cNvPr id="888856" name="Imagen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5688" y="3731419"/>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857" name="Rectángulo 3"/>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8"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sp>
        <p:nvSpPr>
          <p:cNvPr id="17" name="Rectángulo 16"/>
          <p:cNvSpPr/>
          <p:nvPr/>
        </p:nvSpPr>
        <p:spPr>
          <a:xfrm>
            <a:off x="-2112963" y="949325"/>
            <a:ext cx="1309688"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99</a:t>
            </a:r>
          </a:p>
        </p:txBody>
      </p:sp>
      <p:pic>
        <p:nvPicPr>
          <p:cNvPr id="888859" name="Google Shape;682;p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888" y="176053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p:cNvSpPr/>
          <p:nvPr/>
        </p:nvSpPr>
        <p:spPr>
          <a:xfrm>
            <a:off x="10255250" y="4225925"/>
            <a:ext cx="1309688" cy="177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99</a:t>
            </a:r>
          </a:p>
        </p:txBody>
      </p:sp>
      <p:sp>
        <p:nvSpPr>
          <p:cNvPr id="2" name="Rectángulo 1">
            <a:extLst>
              <a:ext uri="{FF2B5EF4-FFF2-40B4-BE49-F238E27FC236}">
                <a16:creationId xmlns:a16="http://schemas.microsoft.com/office/drawing/2014/main" id="{FBC8267F-2B5B-CADF-7F63-684B768A38ED}"/>
              </a:ext>
            </a:extLst>
          </p:cNvPr>
          <p:cNvSpPr/>
          <p:nvPr/>
        </p:nvSpPr>
        <p:spPr>
          <a:xfrm>
            <a:off x="120073" y="138545"/>
            <a:ext cx="1782618" cy="756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36379298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blob:https://web.whatsapp.com/fbd4b136-6e6f-4b43-b6d3-c8088572306f"/>
          <p:cNvSpPr>
            <a:spLocks noChangeAspect="1" noChangeArrowheads="1"/>
          </p:cNvSpPr>
          <p:nvPr/>
        </p:nvSpPr>
        <p:spPr bwMode="auto">
          <a:xfrm>
            <a:off x="155575" y="-9919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Rectángulo 15"/>
          <p:cNvSpPr/>
          <p:nvPr/>
        </p:nvSpPr>
        <p:spPr>
          <a:xfrm>
            <a:off x="7821165" y="5654563"/>
            <a:ext cx="3985265" cy="374461"/>
          </a:xfrm>
          <a:prstGeom prst="rect">
            <a:avLst/>
          </a:prstGeom>
          <a:solidFill>
            <a:schemeClr val="bg1"/>
          </a:solidFill>
        </p:spPr>
        <p:txBody>
          <a:bodyPr wrap="square">
            <a:spAutoFit/>
          </a:bodyPr>
          <a:lstStyle/>
          <a:p>
            <a:pPr marL="85725" lvl="1" algn="ctr">
              <a:lnSpc>
                <a:spcPts val="1100"/>
              </a:lnSpc>
              <a:defRPr/>
            </a:pPr>
            <a:r>
              <a:rPr lang="es-CO" altLang="es-CO" sz="1000" b="1" dirty="0">
                <a:solidFill>
                  <a:prstClr val="black"/>
                </a:solidFill>
                <a:latin typeface="Arial Narrow" panose="020B0606020202030204" pitchFamily="34" charset="0"/>
              </a:rPr>
              <a:t>Descargas eléctricas en las últimas cuatro horas. </a:t>
            </a:r>
            <a:r>
              <a:rPr lang="es-CO" altLang="es-CO" sz="1000" b="1" dirty="0">
                <a:latin typeface="Arial Narrow" panose="020B0606020202030204" pitchFamily="34" charset="0"/>
              </a:rPr>
              <a:t>Hora 12:05 HLC</a:t>
            </a:r>
          </a:p>
          <a:p>
            <a:pPr marL="85725" lvl="1" algn="ctr">
              <a:lnSpc>
                <a:spcPts val="1100"/>
              </a:lnSpc>
              <a:defRPr/>
            </a:pPr>
            <a:r>
              <a:rPr lang="es-CO" altLang="es-CO" sz="1000" b="1" dirty="0">
                <a:latin typeface="Arial Narrow" panose="020B0606020202030204" pitchFamily="34" charset="0"/>
              </a:rPr>
              <a:t>Fuente: IDEAM</a:t>
            </a:r>
            <a:endParaRPr lang="es-CO" altLang="es-CO" sz="1200" b="1" dirty="0">
              <a:latin typeface="Arial Narrow" panose="020B0606020202030204" pitchFamily="34" charset="0"/>
            </a:endParaRPr>
          </a:p>
        </p:txBody>
      </p:sp>
      <p:sp>
        <p:nvSpPr>
          <p:cNvPr id="5" name="AutoShape 2" descr="blob:https://web.whatsapp.com/5381b47e-f77d-4f5e-947e-6c73afbf5af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Rectángulo 8"/>
          <p:cNvSpPr/>
          <p:nvPr/>
        </p:nvSpPr>
        <p:spPr>
          <a:xfrm>
            <a:off x="4501354" y="858378"/>
            <a:ext cx="3284145" cy="513371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s-CO" sz="1170" dirty="0">
                <a:latin typeface="Arial Narrow" panose="020B0606020202030204" pitchFamily="34" charset="0"/>
              </a:rPr>
              <a:t>Durante las últimas horas sobre el territorio nacional se ha presentado abundante nubosidad con precipitaciones de variada intensidad. Especialmente, en las regiones Caribe, Pacífica y Andina.</a:t>
            </a:r>
          </a:p>
          <a:p>
            <a:r>
              <a:rPr lang="es-CO" sz="1170" dirty="0">
                <a:latin typeface="Arial Narrow" panose="020B0606020202030204" pitchFamily="34" charset="0"/>
              </a:rPr>
              <a:t>Las lluvias más persistentes y de mayor intensidad con tormentas eléctricas sectorizadas se han presentado sobre el área marítima de la cuenca del Pacífico, del litoral Caribe colombiano sur y del archipiélago de San Andrés, Providencia y Santa Catalina. Como también, en amplios sectores departamentales al sur de Cesar, noroccidente y sur de Sucre, norte y oriente de Córdoba, occidente de Chocó y Valle del Cauca, nororiente de Cauca, Norte de Santander y Antioquia, centro y oriente de Huila y Tolima, oriente de Meta, norte de Guaviare, occidente de Vichada y Putumayo.</a:t>
            </a:r>
          </a:p>
          <a:p>
            <a:r>
              <a:rPr lang="es-CO" sz="1170" dirty="0">
                <a:latin typeface="Arial Narrow" panose="020B0606020202030204" pitchFamily="34" charset="0"/>
              </a:rPr>
              <a:t>Lluvias sectorizadas de menor intensidad se han registrado en áreas puntuales intermedias de los departamentos citados anteriormente. Como también en sectores al sur de Magdalena, Bolívar y Caldas, en Nariño, oriente de Santander, Boyacá y Risaralda, norte de Cundinamarca, y al occidente de Arauca, Casanare y Caquetá. En los demás sectores del país, ha predominado el tiempo seco.</a:t>
            </a:r>
          </a:p>
          <a:p>
            <a:r>
              <a:rPr lang="es-CO" sz="1170" dirty="0">
                <a:latin typeface="Arial Narrow" panose="020B0606020202030204" pitchFamily="34" charset="0"/>
              </a:rPr>
              <a:t>En el archipiélago de San Andrés, Providencia y Santa Catalina, se ha registrado cielo entre parcial y mayormente nublado con lluvias de variada intensidad y tormentas eléctricas aisladas. Especialmente, al sur en el área insular y marítima.</a:t>
            </a:r>
          </a:p>
        </p:txBody>
      </p:sp>
      <p:sp>
        <p:nvSpPr>
          <p:cNvPr id="14" name="CuadroTexto 7">
            <a:extLst>
              <a:ext uri="{FF2B5EF4-FFF2-40B4-BE49-F238E27FC236}">
                <a16:creationId xmlns:a16="http://schemas.microsoft.com/office/drawing/2014/main" id="{E62FC5B5-C866-CC31-BD94-457B4EC443DF}"/>
              </a:ext>
            </a:extLst>
          </p:cNvPr>
          <p:cNvSpPr txBox="1">
            <a:spLocks noChangeArrowheads="1"/>
          </p:cNvSpPr>
          <p:nvPr/>
        </p:nvSpPr>
        <p:spPr bwMode="auto">
          <a:xfrm>
            <a:off x="367644" y="5654565"/>
            <a:ext cx="4098045" cy="374461"/>
          </a:xfrm>
          <a:prstGeom prst="rect">
            <a:avLst/>
          </a:prstGeom>
          <a:solidFill>
            <a:schemeClr val="bg1"/>
          </a:solidFill>
          <a:ln w="9525">
            <a:noFill/>
            <a:miter lim="800000"/>
            <a:headEnd/>
            <a:tailEnd/>
          </a:ln>
        </p:spPr>
        <p:txBody>
          <a:bodyPr wrap="square">
            <a:spAutoFit/>
          </a:bodyPr>
          <a:lstStyle/>
          <a:p>
            <a:pPr marL="85725" lvl="1" algn="ctr">
              <a:lnSpc>
                <a:spcPts val="1100"/>
              </a:lnSpc>
              <a:defRPr/>
            </a:pPr>
            <a:r>
              <a:rPr lang="es-CO" altLang="es-CO" sz="1000" b="1" dirty="0">
                <a:solidFill>
                  <a:prstClr val="black"/>
                </a:solidFill>
                <a:latin typeface="Arial Narrow" panose="020B0606020202030204" pitchFamily="34" charset="0"/>
              </a:rPr>
              <a:t>Imagen GOES 19 </a:t>
            </a:r>
            <a:r>
              <a:rPr lang="es-CO" altLang="es-CO" sz="1000" b="1" dirty="0">
                <a:latin typeface="Arial Narrow" panose="020B0606020202030204" pitchFamily="34" charset="0"/>
              </a:rPr>
              <a:t>East Canal Infrarrojo, </a:t>
            </a:r>
            <a:fld id="{F2BD7076-7B45-4926-B19F-0CBAFDFEDA32}" type="datetime4">
              <a:rPr lang="es-CO" altLang="es-CO" sz="1000" b="1" smtClean="0">
                <a:latin typeface="Arial Narrow" panose="020B0606020202030204" pitchFamily="34" charset="0"/>
              </a:rPr>
              <a:pPr marL="85725" lvl="1" algn="ctr">
                <a:lnSpc>
                  <a:spcPts val="1100"/>
                </a:lnSpc>
                <a:defRPr/>
              </a:pPr>
              <a:t>12 de noviembre de 2025</a:t>
            </a:fld>
            <a:r>
              <a:rPr lang="es-CO" altLang="es-CO" sz="1000" b="1" dirty="0">
                <a:latin typeface="Arial Narrow" panose="020B0606020202030204" pitchFamily="34" charset="0"/>
              </a:rPr>
              <a:t> - Hora 11:40 HLC. Fuente: IDEAM</a:t>
            </a:r>
            <a:endParaRPr lang="es-CO" altLang="es-CO" sz="1200" b="1" dirty="0">
              <a:latin typeface="Arial Narrow" panose="020B0606020202030204" pitchFamily="34" charset="0"/>
            </a:endParaRPr>
          </a:p>
        </p:txBody>
      </p:sp>
      <p:pic>
        <p:nvPicPr>
          <p:cNvPr id="12" name="Imagen 11">
            <a:extLst>
              <a:ext uri="{FF2B5EF4-FFF2-40B4-BE49-F238E27FC236}">
                <a16:creationId xmlns:a16="http://schemas.microsoft.com/office/drawing/2014/main" id="{B5B84D9A-BF88-8B7D-1E3B-0FE48DA3D097}"/>
              </a:ext>
            </a:extLst>
          </p:cNvPr>
          <p:cNvPicPr>
            <a:picLocks noChangeAspect="1"/>
          </p:cNvPicPr>
          <p:nvPr/>
        </p:nvPicPr>
        <p:blipFill>
          <a:blip r:embed="rId3"/>
          <a:stretch>
            <a:fillRect/>
          </a:stretch>
        </p:blipFill>
        <p:spPr>
          <a:xfrm>
            <a:off x="368317" y="5349761"/>
            <a:ext cx="4080119" cy="304802"/>
          </a:xfrm>
          <a:prstGeom prst="rect">
            <a:avLst/>
          </a:prstGeom>
        </p:spPr>
      </p:pic>
      <p:pic>
        <p:nvPicPr>
          <p:cNvPr id="8" name="Imagen 7">
            <a:extLst>
              <a:ext uri="{FF2B5EF4-FFF2-40B4-BE49-F238E27FC236}">
                <a16:creationId xmlns:a16="http://schemas.microsoft.com/office/drawing/2014/main" id="{66B746F7-DC6E-B8F9-777D-CC0E28096826}"/>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a:xfrm>
            <a:off x="7821164" y="858712"/>
            <a:ext cx="3985265" cy="4795851"/>
          </a:xfrm>
          <a:prstGeom prst="rect">
            <a:avLst/>
          </a:prstGeom>
        </p:spPr>
      </p:pic>
      <p:pic>
        <p:nvPicPr>
          <p:cNvPr id="3" name="Imagen 2">
            <a:extLst>
              <a:ext uri="{FF2B5EF4-FFF2-40B4-BE49-F238E27FC236}">
                <a16:creationId xmlns:a16="http://schemas.microsoft.com/office/drawing/2014/main" id="{98E1CAA6-4B46-89B9-1A72-B11CD3568AA3}"/>
              </a:ext>
            </a:extLst>
          </p:cNvPr>
          <p:cNvPicPr>
            <a:picLocks noChangeAspect="1"/>
          </p:cNvPicPr>
          <p:nvPr/>
        </p:nvPicPr>
        <p:blipFill>
          <a:blip r:embed="rId6"/>
          <a:stretch>
            <a:fillRect/>
          </a:stretch>
        </p:blipFill>
        <p:spPr>
          <a:xfrm>
            <a:off x="368316" y="858378"/>
            <a:ext cx="4080120" cy="4491382"/>
          </a:xfrm>
          <a:prstGeom prst="rect">
            <a:avLst/>
          </a:prstGeom>
        </p:spPr>
      </p:pic>
    </p:spTree>
    <p:extLst>
      <p:ext uri="{BB962C8B-B14F-4D97-AF65-F5344CB8AC3E}">
        <p14:creationId xmlns:p14="http://schemas.microsoft.com/office/powerpoint/2010/main" val="2040611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3a7c61fa-5d28-4979-aef2-d567754a48a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AutoShape 2" descr="blob:https://web.whatsapp.com/e834e4ef-9cf1-402f-99fa-ee88910cb50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8" name="Imagen 7">
            <a:extLst>
              <a:ext uri="{FF2B5EF4-FFF2-40B4-BE49-F238E27FC236}">
                <a16:creationId xmlns:a16="http://schemas.microsoft.com/office/drawing/2014/main" id="{4ACBEF4E-B7BC-46D0-A4CD-286F1130C41A}"/>
              </a:ext>
            </a:extLst>
          </p:cNvPr>
          <p:cNvPicPr>
            <a:picLocks noChangeAspect="1"/>
          </p:cNvPicPr>
          <p:nvPr/>
        </p:nvPicPr>
        <p:blipFill>
          <a:blip r:embed="rId3"/>
          <a:stretch>
            <a:fillRect/>
          </a:stretch>
        </p:blipFill>
        <p:spPr>
          <a:xfrm>
            <a:off x="6327649" y="5417809"/>
            <a:ext cx="5202935" cy="504895"/>
          </a:xfrm>
          <a:prstGeom prst="rect">
            <a:avLst/>
          </a:prstGeom>
        </p:spPr>
      </p:pic>
      <p:sp>
        <p:nvSpPr>
          <p:cNvPr id="11" name="Rectángulo 10"/>
          <p:cNvSpPr/>
          <p:nvPr/>
        </p:nvSpPr>
        <p:spPr>
          <a:xfrm>
            <a:off x="6327649" y="721897"/>
            <a:ext cx="5202936" cy="546854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7000"/>
              </a:lnSpc>
              <a:spcAft>
                <a:spcPts val="800"/>
              </a:spcAft>
            </a:pPr>
            <a:r>
              <a:rPr lang="es-CO" sz="137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Durante las próximas horas sobre el territorio nacional se estima abundante nubosidad con probables lluvias de variada intensidad en amplios sectores del país. Especialmente, en las regiones Caribe, Pacífica y Andina.</a:t>
            </a:r>
          </a:p>
          <a:p>
            <a:pPr algn="just">
              <a:lnSpc>
                <a:spcPct val="107000"/>
              </a:lnSpc>
              <a:spcAft>
                <a:spcPts val="800"/>
              </a:spcAft>
            </a:pPr>
            <a:r>
              <a:rPr lang="es-CO" sz="137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Las lluvias de mayor intensidad con probables tormentas eléctricas sectorizadas se estiman en áreas departamentales al norte y sur de Cesar, Magdalena, Atlántico, Bolívar, Sucre y Córdoba, en Chocó, Valle del Cauca, Cauca y Nariño, norte y occidente de Norte de Santander, en Santander, Antioquia, Caldas, Risaralda y Quindío, norte y oriente de Tolima, centro y norte de Huila, norte y sur de Boyacá, oriente y occidente de Cundinamarca, oriente de Casanare, centro y occidente de Meta, norte de Vichada, Guainía, Guaviare y Vaupés, oriente de Caquetá, occidente de Putumayo y en Amazonas. Correspondientemente, acumulados significativos de precipitación se esperan en inmediaciones de la Sierra Nevada de Santa Marta, las regiones de La Mojana y El Catatumbo, el Eje Cafetero, los valles interandinos del Cauca y Magdalena, el piedemonte Llanero y sobre aguas marítimas y costeras de la bahía de Santa Marta, los golfos de Morrosquillo y Urabá, del mar Caribe y de la cuenca del Pacífico colombiano. Lluvias de menor intensidad se esperan en áreas intermedias de estos departamentos y al Sur de La Guajira.</a:t>
            </a:r>
          </a:p>
          <a:p>
            <a:pPr algn="just">
              <a:lnSpc>
                <a:spcPct val="107000"/>
              </a:lnSpc>
              <a:spcAft>
                <a:spcPts val="800"/>
              </a:spcAft>
            </a:pPr>
            <a:r>
              <a:rPr lang="es-CO" sz="1370" dirty="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En el archipiélago de San Andrés, Providencia y Santa Catalina se estima cielo entre parcial y mayormente nublado con probables lluvias de variada intensidad con probables tormentas eléctricas sectorizadas. Especialmente, al sur sobre el área insular y marítima.</a:t>
            </a:r>
          </a:p>
        </p:txBody>
      </p:sp>
      <p:pic>
        <p:nvPicPr>
          <p:cNvPr id="1026" name="Picture 2">
            <a:extLst>
              <a:ext uri="{FF2B5EF4-FFF2-40B4-BE49-F238E27FC236}">
                <a16:creationId xmlns:a16="http://schemas.microsoft.com/office/drawing/2014/main" id="{135C24A8-8A6C-461C-A116-B856FA1BB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598" y="785004"/>
            <a:ext cx="5875547" cy="528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74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4083775" y="114381"/>
            <a:ext cx="4143264" cy="461665"/>
          </a:xfrm>
          <a:prstGeom prst="rect">
            <a:avLst/>
          </a:prstGeom>
          <a:solidFill>
            <a:srgbClr val="2E598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prstClr val="white"/>
                </a:solidFill>
                <a:effectLst/>
                <a:uLnTx/>
                <a:uFillTx/>
                <a:latin typeface="Calibri" panose="020F0502020204030204"/>
                <a:ea typeface="+mn-ea"/>
                <a:cs typeface="+mn-cs"/>
              </a:rPr>
              <a:t>Estado de los </a:t>
            </a:r>
            <a:r>
              <a:rPr kumimoji="0" lang="es-CO" sz="2400" b="1" i="0" u="none" strike="noStrike" kern="1200" cap="none" spc="0" normalizeH="0" baseline="0" noProof="0" dirty="0">
                <a:ln>
                  <a:noFill/>
                </a:ln>
                <a:solidFill>
                  <a:prstClr val="white"/>
                </a:solidFill>
                <a:effectLst/>
                <a:uLnTx/>
                <a:uFillTx/>
                <a:latin typeface="Calibri" panose="020F0502020204030204"/>
                <a:ea typeface="+mn-ea"/>
                <a:cs typeface="+mn-cs"/>
              </a:rPr>
              <a:t>Embalses</a:t>
            </a:r>
            <a:endParaRPr kumimoji="0" lang="es-E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Imagen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769320"/>
            <a:ext cx="4517679" cy="5974299"/>
          </a:xfrm>
          <a:prstGeom prst="rect">
            <a:avLst/>
          </a:prstGeom>
        </p:spPr>
      </p:pic>
      <p:sp>
        <p:nvSpPr>
          <p:cNvPr id="25" name="CuadroTexto 24"/>
          <p:cNvSpPr txBox="1"/>
          <p:nvPr/>
        </p:nvSpPr>
        <p:spPr>
          <a:xfrm>
            <a:off x="4663440" y="915962"/>
            <a:ext cx="7193280" cy="323165"/>
          </a:xfrm>
          <a:prstGeom prst="rect">
            <a:avLst/>
          </a:prstGeom>
          <a:solidFill>
            <a:schemeClr val="accent1"/>
          </a:solidFill>
        </p:spPr>
        <p:txBody>
          <a:bodyPr wrap="square" lIns="36000" tIns="0" rIns="36000" bIns="0" rtlCol="0" anchor="ctr" anchorCtr="1">
            <a:spAutoFit/>
          </a:bodyPr>
          <a:lstStyle/>
          <a:p>
            <a:pPr marR="28575" lvl="0" algn="just">
              <a:tabLst>
                <a:tab pos="1170305" algn="l"/>
                <a:tab pos="7658100" algn="ctr"/>
                <a:tab pos="7658100" algn="ctr"/>
              </a:tabLst>
              <a:defRPr/>
            </a:pP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A continuación, se relaciona el volumen útil diario de los principales embalses del país (expresado en porcentaje), de acuerdo con la información reportada por </a:t>
            </a:r>
            <a:r>
              <a:rPr kumimoji="0" lang="es-MX" sz="1050" b="1"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XM S.A. E.S.P</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 en la siguiente dirección electrónica</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Verdana" panose="020B0604030504040204" pitchFamily="34" charset="0"/>
              </a:rPr>
              <a:t>: </a:t>
            </a:r>
            <a:r>
              <a:rPr lang="es-MX" sz="1050" dirty="0">
                <a:solidFill>
                  <a:prstClr val="white"/>
                </a:solidFill>
                <a:latin typeface="Arial Narrow" panose="020B0606020202030204" pitchFamily="34" charset="0"/>
                <a:ea typeface="Cambria" panose="02040503050406030204" pitchFamily="18" charset="0"/>
                <a:cs typeface="Verdana" panose="020B0604030504040204" pitchFamily="34" charset="0"/>
              </a:rPr>
              <a:t>https://www.xm.com.co/soluciones/informe-diario-de-operacion</a:t>
            </a:r>
            <a:endParaRPr kumimoji="0" lang="es-CO" sz="1050" b="0" i="0" u="none" strike="noStrike" kern="1200" cap="none" spc="-30" normalizeH="0" baseline="0" noProof="0" dirty="0">
              <a:ln>
                <a:noFill/>
              </a:ln>
              <a:solidFill>
                <a:prstClr val="white"/>
              </a:solidFill>
              <a:effectLst/>
              <a:uLnTx/>
              <a:uFillTx/>
              <a:latin typeface="Calibri" panose="020F0502020204030204"/>
              <a:ea typeface="Cambria" panose="02040503050406030204" pitchFamily="18" charset="0"/>
              <a:cs typeface="Calibri" panose="020F0502020204030204" pitchFamily="34" charset="0"/>
            </a:endParaRPr>
          </a:p>
        </p:txBody>
      </p:sp>
      <p:pic>
        <p:nvPicPr>
          <p:cNvPr id="9" name="Imagen 8">
            <a:extLst>
              <a:ext uri="{FF2B5EF4-FFF2-40B4-BE49-F238E27FC236}">
                <a16:creationId xmlns:a16="http://schemas.microsoft.com/office/drawing/2014/main" id="{4C3DE0F2-DF93-843E-68CF-7064F6EFD634}"/>
              </a:ext>
            </a:extLst>
          </p:cNvPr>
          <p:cNvPicPr>
            <a:picLocks noChangeAspect="1"/>
          </p:cNvPicPr>
          <p:nvPr/>
        </p:nvPicPr>
        <p:blipFill>
          <a:blip r:embed="rId4"/>
          <a:stretch>
            <a:fillRect/>
          </a:stretch>
        </p:blipFill>
        <p:spPr>
          <a:xfrm>
            <a:off x="4663439" y="1515285"/>
            <a:ext cx="7193279" cy="4499720"/>
          </a:xfrm>
          <a:prstGeom prst="rect">
            <a:avLst/>
          </a:prstGeom>
        </p:spPr>
      </p:pic>
    </p:spTree>
    <p:extLst>
      <p:ext uri="{BB962C8B-B14F-4D97-AF65-F5344CB8AC3E}">
        <p14:creationId xmlns:p14="http://schemas.microsoft.com/office/powerpoint/2010/main" val="2363973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276E-F931-B47A-1729-FFFFF2454B5E}"/>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5BF8939-C249-4CDB-6605-57561AF2644C}"/>
              </a:ext>
            </a:extLst>
          </p:cNvPr>
          <p:cNvSpPr/>
          <p:nvPr/>
        </p:nvSpPr>
        <p:spPr>
          <a:xfrm>
            <a:off x="560717" y="1328468"/>
            <a:ext cx="5158596" cy="53915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pic>
        <p:nvPicPr>
          <p:cNvPr id="2" name="Imagen 1">
            <a:extLst>
              <a:ext uri="{FF2B5EF4-FFF2-40B4-BE49-F238E27FC236}">
                <a16:creationId xmlns:a16="http://schemas.microsoft.com/office/drawing/2014/main" id="{5C9A0852-8C75-0B6C-2770-23F9E132A195}"/>
              </a:ext>
            </a:extLst>
          </p:cNvPr>
          <p:cNvPicPr>
            <a:picLocks noChangeAspect="1"/>
          </p:cNvPicPr>
          <p:nvPr/>
        </p:nvPicPr>
        <p:blipFill>
          <a:blip r:embed="rId3"/>
          <a:stretch>
            <a:fillRect/>
          </a:stretch>
        </p:blipFill>
        <p:spPr>
          <a:xfrm>
            <a:off x="6305909" y="1171577"/>
            <a:ext cx="5667555" cy="5546785"/>
          </a:xfrm>
          <a:prstGeom prst="rect">
            <a:avLst/>
          </a:prstGeom>
        </p:spPr>
      </p:pic>
      <p:pic>
        <p:nvPicPr>
          <p:cNvPr id="5" name="Imagen 4">
            <a:extLst>
              <a:ext uri="{FF2B5EF4-FFF2-40B4-BE49-F238E27FC236}">
                <a16:creationId xmlns:a16="http://schemas.microsoft.com/office/drawing/2014/main" id="{F19DB6DA-8085-3AFD-3968-CF10F04F4C59}"/>
              </a:ext>
            </a:extLst>
          </p:cNvPr>
          <p:cNvPicPr>
            <a:picLocks noChangeAspect="1"/>
          </p:cNvPicPr>
          <p:nvPr/>
        </p:nvPicPr>
        <p:blipFill>
          <a:blip r:embed="rId4"/>
          <a:stretch>
            <a:fillRect/>
          </a:stretch>
        </p:blipFill>
        <p:spPr>
          <a:xfrm>
            <a:off x="560717" y="1328468"/>
            <a:ext cx="5158596" cy="5389894"/>
          </a:xfrm>
          <a:prstGeom prst="rect">
            <a:avLst/>
          </a:prstGeom>
        </p:spPr>
      </p:pic>
    </p:spTree>
    <p:extLst>
      <p:ext uri="{BB962C8B-B14F-4D97-AF65-F5344CB8AC3E}">
        <p14:creationId xmlns:p14="http://schemas.microsoft.com/office/powerpoint/2010/main" val="326111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1447" y="1257300"/>
            <a:ext cx="5654221" cy="5600700"/>
          </a:xfrm>
          <a:prstGeom prst="rect">
            <a:avLst/>
          </a:prstGeom>
        </p:spPr>
      </p:pic>
      <p:sp>
        <p:nvSpPr>
          <p:cNvPr id="7" name="Rectángulo 6"/>
          <p:cNvSpPr/>
          <p:nvPr/>
        </p:nvSpPr>
        <p:spPr>
          <a:xfrm>
            <a:off x="487706" y="1514729"/>
            <a:ext cx="5295600" cy="47820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pic>
        <p:nvPicPr>
          <p:cNvPr id="5" name="Imagen 4">
            <a:extLst>
              <a:ext uri="{FF2B5EF4-FFF2-40B4-BE49-F238E27FC236}">
                <a16:creationId xmlns:a16="http://schemas.microsoft.com/office/drawing/2014/main" id="{80B817BC-762E-9AA4-FFB5-74E8D241C86F}"/>
              </a:ext>
            </a:extLst>
          </p:cNvPr>
          <p:cNvPicPr>
            <a:picLocks noChangeAspect="1"/>
          </p:cNvPicPr>
          <p:nvPr/>
        </p:nvPicPr>
        <p:blipFill>
          <a:blip r:embed="rId4"/>
          <a:stretch>
            <a:fillRect/>
          </a:stretch>
        </p:blipFill>
        <p:spPr>
          <a:xfrm>
            <a:off x="496333" y="1523355"/>
            <a:ext cx="5295600" cy="4782036"/>
          </a:xfrm>
          <a:prstGeom prst="rect">
            <a:avLst/>
          </a:prstGeom>
        </p:spPr>
      </p:pic>
    </p:spTree>
    <p:extLst>
      <p:ext uri="{BB962C8B-B14F-4D97-AF65-F5344CB8AC3E}">
        <p14:creationId xmlns:p14="http://schemas.microsoft.com/office/powerpoint/2010/main" val="140822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 name="Google Shape;3031;p14">
            <a:extLst>
              <a:ext uri="{FF2B5EF4-FFF2-40B4-BE49-F238E27FC236}">
                <a16:creationId xmlns:a16="http://schemas.microsoft.com/office/drawing/2014/main" id="{FA3CBCED-4642-4E83-CDD3-27E06C27F283}"/>
              </a:ext>
            </a:extLst>
          </p:cNvPr>
          <p:cNvSpPr txBox="1">
            <a:spLocks noGrp="1"/>
          </p:cNvSpPr>
          <p:nvPr>
            <p:ph type="body" idx="1"/>
          </p:nvPr>
        </p:nvSpPr>
        <p:spPr>
          <a:xfrm>
            <a:off x="4994275" y="5484813"/>
            <a:ext cx="6351588" cy="1130300"/>
          </a:xfrm>
        </p:spPr>
        <p:txBody>
          <a:bodyPr>
            <a:normAutofit fontScale="92500" lnSpcReduction="10000"/>
          </a:bodyPr>
          <a:lstStyle/>
          <a:p>
            <a:pPr marL="0" indent="0" algn="just" eaLnBrk="1" fontAlgn="auto" hangingPunct="1">
              <a:lnSpc>
                <a:spcPct val="100000"/>
              </a:lnSpc>
              <a:spcBef>
                <a:spcPts val="0"/>
              </a:spcBef>
              <a:buClr>
                <a:srgbClr val="273D95"/>
              </a:buClr>
              <a:buSzPct val="108107"/>
              <a:buFont typeface="Arial"/>
              <a:buNone/>
              <a:defRPr/>
            </a:pPr>
            <a:r>
              <a:rPr lang="es-CO" b="1" dirty="0"/>
              <a:t>Nota 1: </a:t>
            </a:r>
            <a:r>
              <a:rPr lang="es-CO" dirty="0"/>
              <a:t>Las alertas hidrológicas pueden ser corregidas y/o actualizadas en el futuro. No representa una certificación oficial del IDEAM.</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2: </a:t>
            </a:r>
            <a:r>
              <a:rPr lang="es-CO" dirty="0"/>
              <a:t>Es probable que los eventos hidrológicos reportados en las alertas emitidas no se estén presentando sobre los ríos principales sino sobre sus afluentes.</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3: </a:t>
            </a:r>
            <a:r>
              <a:rPr lang="es-CO" dirty="0"/>
              <a:t>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4: </a:t>
            </a:r>
            <a:r>
              <a:rPr lang="es-CO" dirty="0"/>
              <a:t>Dentro de las alertas emitidas no se contemplan aquellas asociadas a desabastecimientos. En caso de requerir información asociada a estos reportes consultar en contactenos@gestiondelriesgo.gov.co </a:t>
            </a:r>
            <a:endParaRPr dirty="0"/>
          </a:p>
        </p:txBody>
      </p:sp>
      <p:sp>
        <p:nvSpPr>
          <p:cNvPr id="3032" name="Google Shape;3032;p14">
            <a:extLst>
              <a:ext uri="{FF2B5EF4-FFF2-40B4-BE49-F238E27FC236}">
                <a16:creationId xmlns:a16="http://schemas.microsoft.com/office/drawing/2014/main" id="{F5A1C31F-6807-2439-85F2-2E148775341F}"/>
              </a:ext>
            </a:extLst>
          </p:cNvPr>
          <p:cNvSpPr txBox="1">
            <a:spLocks noGrp="1"/>
          </p:cNvSpPr>
          <p:nvPr>
            <p:ph type="body" idx="2"/>
          </p:nvPr>
        </p:nvSpPr>
        <p:spPr>
          <a:xfrm>
            <a:off x="5111750" y="4049713"/>
            <a:ext cx="6076950" cy="298450"/>
          </a:xfrm>
        </p:spPr>
        <p:txBody>
          <a:bodyPr>
            <a:normAutofit fontScale="77500" lnSpcReduction="20000"/>
          </a:bodyPr>
          <a:lstStyle/>
          <a:p>
            <a:pPr marL="0" indent="0" eaLnBrk="1" fontAlgn="auto" hangingPunct="1">
              <a:spcBef>
                <a:spcPts val="0"/>
              </a:spcBef>
              <a:buSzPct val="100000"/>
              <a:buFont typeface="Arial"/>
              <a:buNone/>
              <a:defRPr/>
            </a:pPr>
            <a:r>
              <a:rPr lang="es-CO" dirty="0"/>
              <a:t>Caño Cristales el río de los cinco colores, paraíso tropical! (Sierra de La Macarena – Meta, Colombia). – Autor: Mcleods, 19 de Febrero de 1918</a:t>
            </a:r>
            <a:br>
              <a:rPr lang="es-CO" dirty="0"/>
            </a:br>
            <a:r>
              <a:rPr lang="es-CO" dirty="0"/>
              <a:t>Fuente: https://upload.wikimedia.org/wikipedia/commons/3/3e/Flashpacker_Connect_-_Cano_Cristales_.webp </a:t>
            </a:r>
            <a:endParaRPr dirty="0"/>
          </a:p>
        </p:txBody>
      </p:sp>
      <p:pic>
        <p:nvPicPr>
          <p:cNvPr id="433159" name="Google Shape;3034;p14">
            <a:extLst>
              <a:ext uri="{FF2B5EF4-FFF2-40B4-BE49-F238E27FC236}">
                <a16:creationId xmlns:a16="http://schemas.microsoft.com/office/drawing/2014/main" id="{2A40F333-D623-C4EB-F0C5-89618D0018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1130300"/>
            <a:ext cx="51641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61F45303-BC7F-D6E3-FED6-75F17EF35106}"/>
              </a:ext>
            </a:extLst>
          </p:cNvPr>
          <p:cNvSpPr/>
          <p:nvPr/>
        </p:nvSpPr>
        <p:spPr>
          <a:xfrm>
            <a:off x="225425" y="-1"/>
            <a:ext cx="1912937" cy="828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ángulo 4">
            <a:extLst>
              <a:ext uri="{FF2B5EF4-FFF2-40B4-BE49-F238E27FC236}">
                <a16:creationId xmlns:a16="http://schemas.microsoft.com/office/drawing/2014/main" id="{FC36C17C-FB8A-4CDB-762C-90B46774A01F}"/>
              </a:ext>
            </a:extLst>
          </p:cNvPr>
          <p:cNvSpPr/>
          <p:nvPr/>
        </p:nvSpPr>
        <p:spPr>
          <a:xfrm>
            <a:off x="10194925" y="21207"/>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33162" name="Imagen 3" descr="Logotipo&#10;&#10;Descripción generada automáticamente">
            <a:extLst>
              <a:ext uri="{FF2B5EF4-FFF2-40B4-BE49-F238E27FC236}">
                <a16:creationId xmlns:a16="http://schemas.microsoft.com/office/drawing/2014/main" id="{A0E075DE-66B0-6BAD-9182-4E6F0A2D22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5863" y="123825"/>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030;p14">
            <a:extLst>
              <a:ext uri="{FF2B5EF4-FFF2-40B4-BE49-F238E27FC236}">
                <a16:creationId xmlns:a16="http://schemas.microsoft.com/office/drawing/2014/main" id="{A9B1471F-B3B6-6C17-5C9F-97889C93C204}"/>
              </a:ext>
            </a:extLst>
          </p:cNvPr>
          <p:cNvPicPr preferRelativeResize="0">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25425" y="881063"/>
            <a:ext cx="44672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texto 7">
            <a:extLst>
              <a:ext uri="{FF2B5EF4-FFF2-40B4-BE49-F238E27FC236}">
                <a16:creationId xmlns:a16="http://schemas.microsoft.com/office/drawing/2014/main" id="{11F9F049-5DF6-92C1-A615-9420C050D4D4}"/>
              </a:ext>
            </a:extLst>
          </p:cNvPr>
          <p:cNvSpPr>
            <a:spLocks noGrp="1"/>
          </p:cNvSpPr>
          <p:nvPr>
            <p:ph type="body" idx="3"/>
          </p:nvPr>
        </p:nvSpPr>
        <p:spPr>
          <a:xfrm>
            <a:off x="7320058" y="4598429"/>
            <a:ext cx="3473448" cy="671512"/>
          </a:xfrm>
        </p:spPr>
        <p:txBody>
          <a:bodyPr>
            <a:normAutofit/>
          </a:bodyPr>
          <a:lstStyle/>
          <a:p>
            <a:pPr lvl="0" eaLnBrk="1" hangingPunct="1">
              <a:lnSpc>
                <a:spcPct val="90000"/>
              </a:lnSpc>
              <a:buClr>
                <a:srgbClr val="7F7F7F"/>
              </a:buClr>
              <a:buSzPts val="800"/>
            </a:pPr>
            <a:r>
              <a:rPr lang="es-MX" sz="800" dirty="0">
                <a:solidFill>
                  <a:srgbClr val="7F7F7F"/>
                </a:solidFill>
                <a:latin typeface="Verdana" panose="020B0604030504040204" pitchFamily="34" charset="0"/>
                <a:ea typeface="Verdana"/>
                <a:cs typeface="Arial" panose="020B0604020202020204" pitchFamily="34" charset="0"/>
                <a:sym typeface="Calibri"/>
              </a:rPr>
              <a:t>Consulte aquí el estado de los niveles en los ríos del país:</a:t>
            </a:r>
          </a:p>
          <a:p>
            <a:pPr marL="0" indent="0" algn="ctr">
              <a:buNone/>
            </a:pPr>
            <a:r>
              <a:rPr lang="es-CO" sz="800" b="1" u="sng" dirty="0">
                <a:solidFill>
                  <a:srgbClr val="0000FF"/>
                </a:solidFill>
                <a:ea typeface="Verdana" panose="020B0604030504040204" pitchFamily="34" charset="0"/>
                <a:cs typeface="Calibri" panose="020F0502020204030204" pitchFamily="34" charset="0"/>
                <a:sym typeface="Calibri"/>
              </a:rPr>
              <a:t>http://fews.ideam.gov.co/</a:t>
            </a:r>
            <a:endParaRPr lang="es-MX" sz="800" b="1" u="sng" dirty="0">
              <a:solidFill>
                <a:srgbClr val="0000FF"/>
              </a:solidFill>
              <a:ea typeface="Verdana" panose="020B0604030504040204" pitchFamily="34" charset="0"/>
              <a:cs typeface="Calibri" panose="020F0502020204030204" pitchFamily="34" charset="0"/>
              <a:sym typeface="Verdana"/>
            </a:endParaRPr>
          </a:p>
          <a:p>
            <a:endParaRPr lang="es-CO" dirty="0"/>
          </a:p>
        </p:txBody>
      </p:sp>
      <p:pic>
        <p:nvPicPr>
          <p:cNvPr id="9" name="Imagen 8">
            <a:extLst>
              <a:ext uri="{FF2B5EF4-FFF2-40B4-BE49-F238E27FC236}">
                <a16:creationId xmlns:a16="http://schemas.microsoft.com/office/drawing/2014/main" id="{6B15D22A-2A1B-6DB1-60A4-024D68EAD492}"/>
              </a:ext>
            </a:extLst>
          </p:cNvPr>
          <p:cNvPicPr>
            <a:picLocks noChangeAspect="1"/>
          </p:cNvPicPr>
          <p:nvPr/>
        </p:nvPicPr>
        <p:blipFill>
          <a:blip r:embed="rId7"/>
          <a:stretch>
            <a:fillRect/>
          </a:stretch>
        </p:blipFill>
        <p:spPr>
          <a:xfrm>
            <a:off x="5623395" y="4504756"/>
            <a:ext cx="1696663" cy="858857"/>
          </a:xfrm>
          <a:prstGeom prst="rect">
            <a:avLst/>
          </a:prstGeom>
        </p:spPr>
      </p:pic>
      <p:sp>
        <p:nvSpPr>
          <p:cNvPr id="6" name="Google Shape;3036;p14">
            <a:extLst>
              <a:ext uri="{FF2B5EF4-FFF2-40B4-BE49-F238E27FC236}">
                <a16:creationId xmlns:a16="http://schemas.microsoft.com/office/drawing/2014/main" id="{8DEF5F37-9503-3749-8927-BCF91FAF4EA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endParaRPr>
          </a:p>
        </p:txBody>
      </p:sp>
      <p:sp>
        <p:nvSpPr>
          <p:cNvPr id="3" name="Google Shape;3036;p14">
            <a:extLst>
              <a:ext uri="{FF2B5EF4-FFF2-40B4-BE49-F238E27FC236}">
                <a16:creationId xmlns:a16="http://schemas.microsoft.com/office/drawing/2014/main" id="{7909453F-2BC1-8F2F-94A6-AAB4CDE4C385}"/>
              </a:ext>
            </a:extLst>
          </p:cNvPr>
          <p:cNvSpPr txBox="1">
            <a:spLocks noChangeArrowheads="1"/>
          </p:cNvSpPr>
          <p:nvPr/>
        </p:nvSpPr>
        <p:spPr bwMode="auto">
          <a:xfrm>
            <a:off x="3806051" y="675722"/>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550;p321">
            <a:extLst>
              <a:ext uri="{FF2B5EF4-FFF2-40B4-BE49-F238E27FC236}">
                <a16:creationId xmlns:a16="http://schemas.microsoft.com/office/drawing/2014/main" id="{F4768548-400C-4C4B-9FAE-5C388715EE33}"/>
              </a:ext>
            </a:extLst>
          </p:cNvPr>
          <p:cNvGraphicFramePr/>
          <p:nvPr/>
        </p:nvGraphicFramePr>
        <p:xfrm>
          <a:off x="627436" y="1019082"/>
          <a:ext cx="10417175" cy="5503862"/>
        </p:xfrm>
        <a:graphic>
          <a:graphicData uri="http://schemas.openxmlformats.org/drawingml/2006/table">
            <a:tbl>
              <a:tblPr firstRow="1" bandRow="1">
                <a:tableStyleId>{5C22544A-7EE6-4342-B048-85BDC9FD1C3A}</a:tableStyleId>
              </a:tblPr>
              <a:tblGrid>
                <a:gridCol w="1444172">
                  <a:extLst>
                    <a:ext uri="{9D8B030D-6E8A-4147-A177-3AD203B41FA5}">
                      <a16:colId xmlns:a16="http://schemas.microsoft.com/office/drawing/2014/main" val="20000"/>
                    </a:ext>
                  </a:extLst>
                </a:gridCol>
                <a:gridCol w="1087873">
                  <a:extLst>
                    <a:ext uri="{9D8B030D-6E8A-4147-A177-3AD203B41FA5}">
                      <a16:colId xmlns:a16="http://schemas.microsoft.com/office/drawing/2014/main" val="20001"/>
                    </a:ext>
                  </a:extLst>
                </a:gridCol>
                <a:gridCol w="7885130">
                  <a:extLst>
                    <a:ext uri="{9D8B030D-6E8A-4147-A177-3AD203B41FA5}">
                      <a16:colId xmlns:a16="http://schemas.microsoft.com/office/drawing/2014/main" val="20002"/>
                    </a:ext>
                  </a:extLst>
                </a:gridCol>
              </a:tblGrid>
              <a:tr h="646576">
                <a:tc gridSpan="3">
                  <a:txBody>
                    <a:bodyPr/>
                    <a:lstStyle/>
                    <a:p>
                      <a:pPr marL="0" marR="0" lvl="0" indent="0" algn="ctr" rtl="0">
                        <a:lnSpc>
                          <a:spcPct val="100000"/>
                        </a:lnSpc>
                        <a:spcBef>
                          <a:spcPts val="0"/>
                        </a:spcBef>
                        <a:spcAft>
                          <a:spcPts val="0"/>
                        </a:spcAft>
                        <a:buClr>
                          <a:srgbClr val="273D95"/>
                        </a:buClr>
                        <a:buSzPts val="1400"/>
                        <a:buFont typeface="Arial Narrow"/>
                        <a:buNone/>
                      </a:pPr>
                      <a:r>
                        <a:rPr lang="es-CO" sz="1100" dirty="0">
                          <a:latin typeface="Verdana" panose="020B0604030504040204" pitchFamily="34" charset="0"/>
                          <a:ea typeface="Verdana" panose="020B0604030504040204" pitchFamily="34" charset="0"/>
                          <a:sym typeface="Arial Narrow"/>
                        </a:rPr>
                        <a:t>CONVENCIONES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Lluvias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Lluvias antecedentes intensas o continuas y/o pronóstico de las mismas, las cuales pueden generar crecientes súbitas en los ríos principales y sus afluentes.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1"/>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bajos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Nivel de referencia del río cuyos valores iguales o inferiores pueden generar restricciones para navegabilidad, captación de agua para acueductos, actividades de pesca entre otros sectores que pudieran verse afectados por la disminución de los caudales.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2"/>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altos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Nivel de referencia del río cuyos valores iguales o superiores pueden generar afectaciones en las zonas ribereñas.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3"/>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Creciente súbita</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Fenómeno natural que se presenta en los ríos de montaña como consecuencia de la ocurrencia de lluvias intensas o torrenciales en zonas de alta pendiente del cauce principal y sus afluentes.</a:t>
                      </a:r>
                      <a:endParaRPr sz="110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4"/>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Tránsito de crecientes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Es el desplazamiento de una onda de creciente de aguas arriba hacia aguas abajo de la corriente.</a:t>
                      </a:r>
                      <a:endParaRPr sz="110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5"/>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Creciente por desembalse</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Proceso de tránsito del flujo de agua por descarga controlada desde un embalse.</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6"/>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Inundación</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Aumento en los niveles y/o caudales de los ríos que superan la capacidad máxima de transporte o modificación de la sección transversal que la reduce, ocasionando el desbordamiento e inundación en zonas aledañas al cauce principal.</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7"/>
                  </a:ext>
                </a:extLst>
              </a:tr>
            </a:tbl>
          </a:graphicData>
        </a:graphic>
      </p:graphicFrame>
      <p:sp>
        <p:nvSpPr>
          <p:cNvPr id="435242" name="Google Shape;7554;p321" descr="Recurso 37.png">
            <a:extLst>
              <a:ext uri="{FF2B5EF4-FFF2-40B4-BE49-F238E27FC236}">
                <a16:creationId xmlns:a16="http://schemas.microsoft.com/office/drawing/2014/main" id="{204C9D4E-6210-5796-E02A-B77EAC776C11}"/>
              </a:ext>
            </a:extLst>
          </p:cNvPr>
          <p:cNvSpPr>
            <a:spLocks noChangeAspect="1" noChangeArrowheads="1"/>
          </p:cNvSpPr>
          <p:nvPr/>
        </p:nvSpPr>
        <p:spPr bwMode="auto">
          <a:xfrm>
            <a:off x="-643747" y="1749423"/>
            <a:ext cx="432144" cy="44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19" name="Grupo 18">
            <a:extLst>
              <a:ext uri="{FF2B5EF4-FFF2-40B4-BE49-F238E27FC236}">
                <a16:creationId xmlns:a16="http://schemas.microsoft.com/office/drawing/2014/main" id="{5493ACFE-19FE-F3AD-9778-B2AD773BC34E}"/>
              </a:ext>
            </a:extLst>
          </p:cNvPr>
          <p:cNvGrpSpPr/>
          <p:nvPr/>
        </p:nvGrpSpPr>
        <p:grpSpPr>
          <a:xfrm>
            <a:off x="1086017" y="1806841"/>
            <a:ext cx="519045" cy="4593661"/>
            <a:chOff x="1408745" y="1792387"/>
            <a:chExt cx="519045" cy="4593661"/>
          </a:xfrm>
        </p:grpSpPr>
        <p:grpSp>
          <p:nvGrpSpPr>
            <p:cNvPr id="18" name="Grupo 17">
              <a:extLst>
                <a:ext uri="{FF2B5EF4-FFF2-40B4-BE49-F238E27FC236}">
                  <a16:creationId xmlns:a16="http://schemas.microsoft.com/office/drawing/2014/main" id="{F28F1F37-4875-E1B5-CF21-1E4E59707476}"/>
                </a:ext>
              </a:extLst>
            </p:cNvPr>
            <p:cNvGrpSpPr/>
            <p:nvPr/>
          </p:nvGrpSpPr>
          <p:grpSpPr>
            <a:xfrm>
              <a:off x="1452563" y="1792387"/>
              <a:ext cx="472848" cy="2509596"/>
              <a:chOff x="1452563" y="1792387"/>
              <a:chExt cx="472848" cy="2509596"/>
            </a:xfrm>
          </p:grpSpPr>
          <p:grpSp>
            <p:nvGrpSpPr>
              <p:cNvPr id="14" name="Grupo 13">
                <a:extLst>
                  <a:ext uri="{FF2B5EF4-FFF2-40B4-BE49-F238E27FC236}">
                    <a16:creationId xmlns:a16="http://schemas.microsoft.com/office/drawing/2014/main" id="{4546FDF2-7321-00D2-B1C9-BA4C2F7ECD63}"/>
                  </a:ext>
                </a:extLst>
              </p:cNvPr>
              <p:cNvGrpSpPr/>
              <p:nvPr/>
            </p:nvGrpSpPr>
            <p:grpSpPr>
              <a:xfrm>
                <a:off x="1452563" y="1792387"/>
                <a:ext cx="454519" cy="1121418"/>
                <a:chOff x="1452563" y="1792387"/>
                <a:chExt cx="454519" cy="1121418"/>
              </a:xfrm>
            </p:grpSpPr>
            <p:pic>
              <p:nvPicPr>
                <p:cNvPr id="435239" name="Google Shape;7554;p321" descr="Recurso 37.png">
                  <a:extLst>
                    <a:ext uri="{FF2B5EF4-FFF2-40B4-BE49-F238E27FC236}">
                      <a16:creationId xmlns:a16="http://schemas.microsoft.com/office/drawing/2014/main" id="{FBD6009C-BD76-1E66-9B27-F80CD941B511}"/>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b="18539"/>
                <a:stretch>
                  <a:fillRect/>
                </a:stretch>
              </p:blipFill>
              <p:spPr bwMode="auto">
                <a:xfrm>
                  <a:off x="1452563" y="1792387"/>
                  <a:ext cx="431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552;p321">
                  <a:extLst>
                    <a:ext uri="{FF2B5EF4-FFF2-40B4-BE49-F238E27FC236}">
                      <a16:creationId xmlns:a16="http://schemas.microsoft.com/office/drawing/2014/main" id="{806D5382-CF8E-0E2E-9F29-59C4B1279D3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2486152"/>
                  <a:ext cx="454519" cy="42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upo 14">
                <a:extLst>
                  <a:ext uri="{FF2B5EF4-FFF2-40B4-BE49-F238E27FC236}">
                    <a16:creationId xmlns:a16="http://schemas.microsoft.com/office/drawing/2014/main" id="{6D1EB506-3923-B986-45B5-684FE45B12CF}"/>
                  </a:ext>
                </a:extLst>
              </p:cNvPr>
              <p:cNvGrpSpPr/>
              <p:nvPr/>
            </p:nvGrpSpPr>
            <p:grpSpPr>
              <a:xfrm>
                <a:off x="1452563" y="3189075"/>
                <a:ext cx="472848" cy="1112908"/>
                <a:chOff x="1452563" y="3189075"/>
                <a:chExt cx="472848" cy="1112908"/>
              </a:xfrm>
            </p:grpSpPr>
            <p:pic>
              <p:nvPicPr>
                <p:cNvPr id="4" name="Google Shape;7553;p321">
                  <a:extLst>
                    <a:ext uri="{FF2B5EF4-FFF2-40B4-BE49-F238E27FC236}">
                      <a16:creationId xmlns:a16="http://schemas.microsoft.com/office/drawing/2014/main" id="{6001AAB8-B74E-4476-C06E-79C173436F7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735" y="3189075"/>
                  <a:ext cx="434347" cy="42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557;p321" descr="Recurso 31.png">
                  <a:extLst>
                    <a:ext uri="{FF2B5EF4-FFF2-40B4-BE49-F238E27FC236}">
                      <a16:creationId xmlns:a16="http://schemas.microsoft.com/office/drawing/2014/main" id="{4134E7BE-EFB0-7690-1526-302DBA2A565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11145" r="26974"/>
                <a:stretch>
                  <a:fillRect/>
                </a:stretch>
              </p:blipFill>
              <p:spPr bwMode="auto">
                <a:xfrm>
                  <a:off x="1452563" y="3873976"/>
                  <a:ext cx="472848" cy="42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 name="Grupo 15">
              <a:extLst>
                <a:ext uri="{FF2B5EF4-FFF2-40B4-BE49-F238E27FC236}">
                  <a16:creationId xmlns:a16="http://schemas.microsoft.com/office/drawing/2014/main" id="{48AC0614-3E18-4682-15C3-3FADE03BFBE4}"/>
                </a:ext>
              </a:extLst>
            </p:cNvPr>
            <p:cNvGrpSpPr/>
            <p:nvPr/>
          </p:nvGrpSpPr>
          <p:grpSpPr>
            <a:xfrm>
              <a:off x="1408745" y="4579684"/>
              <a:ext cx="519045" cy="1806364"/>
              <a:chOff x="1408745" y="4579684"/>
              <a:chExt cx="519045" cy="1806364"/>
            </a:xfrm>
          </p:grpSpPr>
          <p:pic>
            <p:nvPicPr>
              <p:cNvPr id="7" name="Google Shape;7555;p321" descr="Recurso 32.png">
                <a:extLst>
                  <a:ext uri="{FF2B5EF4-FFF2-40B4-BE49-F238E27FC236}">
                    <a16:creationId xmlns:a16="http://schemas.microsoft.com/office/drawing/2014/main" id="{303F5BF0-45C7-34DE-FFC3-86C85EBFE9B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1422611" y="5253587"/>
                <a:ext cx="491704" cy="4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7556;p321">
                <a:extLst>
                  <a:ext uri="{FF2B5EF4-FFF2-40B4-BE49-F238E27FC236}">
                    <a16:creationId xmlns:a16="http://schemas.microsoft.com/office/drawing/2014/main" id="{5B6E5F63-665A-2D64-4A4B-222C3C29E48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745" y="5960404"/>
                <a:ext cx="516666" cy="42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7558;p321">
                <a:extLst>
                  <a:ext uri="{FF2B5EF4-FFF2-40B4-BE49-F238E27FC236}">
                    <a16:creationId xmlns:a16="http://schemas.microsoft.com/office/drawing/2014/main" id="{DA62808D-B1CD-B468-1675-3D5FCBDC638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1464799" y="4579684"/>
                <a:ext cx="462991" cy="44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A10E190-E027-5F5F-7751-1D47000974E7}"/>
              </a:ext>
            </a:extLst>
          </p:cNvPr>
          <p:cNvSpPr>
            <a:spLocks noGrp="1"/>
          </p:cNvSpPr>
          <p:nvPr>
            <p:ph type="body" sz="quarter" idx="4294967295"/>
          </p:nvPr>
        </p:nvSpPr>
        <p:spPr>
          <a:xfrm>
            <a:off x="4691065" y="5721358"/>
            <a:ext cx="4979987" cy="742951"/>
          </a:xfrm>
        </p:spPr>
        <p:txBody>
          <a:bodyPr rtlCol="0">
            <a:noAutofit/>
          </a:bodyPr>
          <a:lstStyle/>
          <a:p>
            <a:pPr marL="0" indent="0" defTabSz="913606">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606">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606">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606">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13" indent="-228413" defTabSz="913606">
              <a:spcBef>
                <a:spcPts val="0"/>
              </a:spcBef>
              <a:buClr>
                <a:srgbClr val="273D95"/>
              </a:buClr>
              <a:buSzPts val="900"/>
              <a:defRPr/>
            </a:pPr>
            <a:endParaRPr lang="es-ES" sz="500" b="1" dirty="0">
              <a:solidFill>
                <a:schemeClr val="tx2"/>
              </a:solidFill>
            </a:endParaRPr>
          </a:p>
        </p:txBody>
      </p:sp>
      <p:sp>
        <p:nvSpPr>
          <p:cNvPr id="33795" name="Google Shape;347;p9" descr="Recurso 25.png">
            <a:extLst>
              <a:ext uri="{FF2B5EF4-FFF2-40B4-BE49-F238E27FC236}">
                <a16:creationId xmlns:a16="http://schemas.microsoft.com/office/drawing/2014/main" id="{0D23D9BE-0D1A-9725-5634-6704E06EC482}"/>
              </a:ext>
            </a:extLst>
          </p:cNvPr>
          <p:cNvSpPr>
            <a:spLocks noChangeAspect="1" noChangeArrowheads="1"/>
          </p:cNvSpPr>
          <p:nvPr/>
        </p:nvSpPr>
        <p:spPr bwMode="auto">
          <a:xfrm>
            <a:off x="-617539" y="4735522"/>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808" name="Google Shape;201;p3">
            <a:extLst>
              <a:ext uri="{FF2B5EF4-FFF2-40B4-BE49-F238E27FC236}">
                <a16:creationId xmlns:a16="http://schemas.microsoft.com/office/drawing/2014/main" id="{63E5171F-8114-D61B-259B-0393EB36F823}"/>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33809" name="AutoShape 2">
            <a:extLst>
              <a:ext uri="{FF2B5EF4-FFF2-40B4-BE49-F238E27FC236}">
                <a16:creationId xmlns:a16="http://schemas.microsoft.com/office/drawing/2014/main" id="{DC53D0C4-3940-815C-628D-53FD769BE1DE}"/>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cxnSp>
        <p:nvCxnSpPr>
          <p:cNvPr id="19" name="Conector recto 18">
            <a:extLst>
              <a:ext uri="{FF2B5EF4-FFF2-40B4-BE49-F238E27FC236}">
                <a16:creationId xmlns:a16="http://schemas.microsoft.com/office/drawing/2014/main" id="{C8926105-00F9-C6CA-9200-924A411CAE4E}"/>
              </a:ext>
            </a:extLst>
          </p:cNvPr>
          <p:cNvCxnSpPr>
            <a:cxnSpLocks/>
          </p:cNvCxnSpPr>
          <p:nvPr/>
        </p:nvCxnSpPr>
        <p:spPr>
          <a:xfrm>
            <a:off x="4816477" y="3592522"/>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837" name="AutoShape 2">
            <a:extLst>
              <a:ext uri="{FF2B5EF4-FFF2-40B4-BE49-F238E27FC236}">
                <a16:creationId xmlns:a16="http://schemas.microsoft.com/office/drawing/2014/main" id="{8023F6B6-2FF8-ECAE-BDDA-27532ED7549C}"/>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96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96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948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3838" name="AutoShape 2">
            <a:extLst>
              <a:ext uri="{FF2B5EF4-FFF2-40B4-BE49-F238E27FC236}">
                <a16:creationId xmlns:a16="http://schemas.microsoft.com/office/drawing/2014/main" id="{F69D6ED0-36F9-ACCA-0640-CA9099E97A09}"/>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148D74D8-BB93-8685-E8F6-2BF613706973}"/>
              </a:ext>
            </a:extLst>
          </p:cNvPr>
          <p:cNvSpPr txBox="1">
            <a:spLocks/>
          </p:cNvSpPr>
          <p:nvPr/>
        </p:nvSpPr>
        <p:spPr>
          <a:xfrm>
            <a:off x="4791077" y="1095383"/>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B3696B46-B9C3-ADA2-8D15-A189B9361D04}"/>
              </a:ext>
            </a:extLst>
          </p:cNvPr>
          <p:cNvSpPr txBox="1">
            <a:spLocks/>
          </p:cNvSpPr>
          <p:nvPr/>
        </p:nvSpPr>
        <p:spPr>
          <a:xfrm>
            <a:off x="5386397" y="3694116"/>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D91D18B7-EB59-E9D1-A776-A3B739E76B0F}"/>
              </a:ext>
            </a:extLst>
          </p:cNvPr>
          <p:cNvSpPr txBox="1">
            <a:spLocks/>
          </p:cNvSpPr>
          <p:nvPr/>
        </p:nvSpPr>
        <p:spPr>
          <a:xfrm>
            <a:off x="8685222" y="3692534"/>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a:ln>
                <a:noFill/>
              </a:ln>
              <a:solidFill>
                <a:srgbClr val="0070C0"/>
              </a:solidFill>
              <a:effectLst/>
              <a:uLnTx/>
              <a:uFillTx/>
              <a:latin typeface="Arial Narrow" panose="020B0606020202030204" pitchFamily="34" charset="0"/>
              <a:cs typeface="Arial"/>
              <a:sym typeface="Arial"/>
            </a:endParaRPr>
          </a:p>
        </p:txBody>
      </p:sp>
      <p:pic>
        <p:nvPicPr>
          <p:cNvPr id="33842" name="Imagen 49">
            <a:extLst>
              <a:ext uri="{FF2B5EF4-FFF2-40B4-BE49-F238E27FC236}">
                <a16:creationId xmlns:a16="http://schemas.microsoft.com/office/drawing/2014/main" id="{A7064137-9B34-E475-D051-C16FF9DEDA85}"/>
              </a:ext>
            </a:extLst>
          </p:cNvPr>
          <p:cNvPicPr>
            <a:picLocks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681351" y="4078104"/>
            <a:ext cx="2277116" cy="85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Google Shape;3085;p17">
            <a:extLst>
              <a:ext uri="{FF2B5EF4-FFF2-40B4-BE49-F238E27FC236}">
                <a16:creationId xmlns:a16="http://schemas.microsoft.com/office/drawing/2014/main" id="{211ABEF3-6393-ECCF-12AC-848CF44E1A70}"/>
              </a:ext>
            </a:extLst>
          </p:cNvPr>
          <p:cNvPicPr preferRelativeResize="0">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135030" y="963613"/>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45" name="Google Shape;6137;p257">
            <a:extLst>
              <a:ext uri="{FF2B5EF4-FFF2-40B4-BE49-F238E27FC236}">
                <a16:creationId xmlns:a16="http://schemas.microsoft.com/office/drawing/2014/main" id="{6FF71F0B-1164-3331-2AA2-E368B446CC9A}"/>
              </a:ext>
            </a:extLst>
          </p:cNvPr>
          <p:cNvSpPr>
            <a:spLocks noChangeAspect="1" noChangeArrowheads="1"/>
          </p:cNvSpPr>
          <p:nvPr/>
        </p:nvSpPr>
        <p:spPr bwMode="auto">
          <a:xfrm>
            <a:off x="1524009" y="2624146"/>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81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46" name="Imagen 16">
            <a:extLst>
              <a:ext uri="{FF2B5EF4-FFF2-40B4-BE49-F238E27FC236}">
                <a16:creationId xmlns:a16="http://schemas.microsoft.com/office/drawing/2014/main" id="{833DBD51-B697-8ABA-4C63-845B4D0D76FE}"/>
              </a:ext>
            </a:extLst>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t="68382" b="-2"/>
          <a:stretch>
            <a:fillRect/>
          </a:stretch>
        </p:blipFill>
        <p:spPr bwMode="auto">
          <a:xfrm>
            <a:off x="6373822" y="3181352"/>
            <a:ext cx="32797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Imagen 6" descr="Interfaz de usuario gráfica, Texto, Aplicación&#10;&#10;Descripción generada automáticamente">
            <a:extLst>
              <a:ext uri="{FF2B5EF4-FFF2-40B4-BE49-F238E27FC236}">
                <a16:creationId xmlns:a16="http://schemas.microsoft.com/office/drawing/2014/main" id="{3C795F92-1B7B-A4DC-4888-6FDD023BC809}"/>
              </a:ext>
            </a:extLst>
          </p:cNvPr>
          <p:cNvPicPr>
            <a:picLocks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4655721" y="1365739"/>
            <a:ext cx="2166939" cy="120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Imagen 10" descr="Interfaz de usuario gráfica, Texto, Aplicación&#10;&#10;Descripción generada automáticamente">
            <a:extLst>
              <a:ext uri="{FF2B5EF4-FFF2-40B4-BE49-F238E27FC236}">
                <a16:creationId xmlns:a16="http://schemas.microsoft.com/office/drawing/2014/main" id="{5D8159D6-1F90-E6BF-7AE6-6DBC1E2035DE}"/>
              </a:ext>
            </a:extLst>
          </p:cNvPr>
          <p:cNvPicPr>
            <a:picLocks noChangeAspect="1" noChangeArrowheads="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8812485" y="4102449"/>
            <a:ext cx="2166937" cy="49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Imagen 15" descr="Tabla&#10;&#10;Descripción generada automáticamente">
            <a:extLst>
              <a:ext uri="{FF2B5EF4-FFF2-40B4-BE49-F238E27FC236}">
                <a16:creationId xmlns:a16="http://schemas.microsoft.com/office/drawing/2014/main" id="{E5B40D20-AC20-D39C-D2FD-AECBAEDD1A4F}"/>
              </a:ext>
            </a:extLst>
          </p:cNvPr>
          <p:cNvPicPr>
            <a:picLocks noChangeArrowheads="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a:off x="9260309" y="1365739"/>
            <a:ext cx="2167200" cy="161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Imagen 38">
            <a:extLst>
              <a:ext uri="{FF2B5EF4-FFF2-40B4-BE49-F238E27FC236}">
                <a16:creationId xmlns:a16="http://schemas.microsoft.com/office/drawing/2014/main" id="{90F41F79-4978-7DDB-1E18-C08CC7256D70}"/>
              </a:ext>
            </a:extLst>
          </p:cNvPr>
          <p:cNvPicPr>
            <a:picLocks noChangeArrowheads="1"/>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a:off x="6958016" y="1365739"/>
            <a:ext cx="2166937" cy="1402870"/>
          </a:xfrm>
          <a:prstGeom prst="rect">
            <a:avLst/>
          </a:prstGeom>
          <a:solidFill>
            <a:schemeClr val="accent2"/>
          </a:solidFill>
          <a:ln>
            <a:noFill/>
          </a:ln>
        </p:spPr>
      </p:pic>
      <p:grpSp>
        <p:nvGrpSpPr>
          <p:cNvPr id="33851" name="Grupo 20">
            <a:extLst>
              <a:ext uri="{FF2B5EF4-FFF2-40B4-BE49-F238E27FC236}">
                <a16:creationId xmlns:a16="http://schemas.microsoft.com/office/drawing/2014/main" id="{13FC8B5B-34C5-FF32-4880-BEF6B0175188}"/>
              </a:ext>
            </a:extLst>
          </p:cNvPr>
          <p:cNvGrpSpPr>
            <a:grpSpLocks/>
          </p:cNvGrpSpPr>
          <p:nvPr/>
        </p:nvGrpSpPr>
        <p:grpSpPr bwMode="auto">
          <a:xfrm>
            <a:off x="9731375" y="5519748"/>
            <a:ext cx="2171700" cy="1100137"/>
            <a:chOff x="9731381" y="5519942"/>
            <a:chExt cx="2172003" cy="1099589"/>
          </a:xfrm>
        </p:grpSpPr>
        <p:sp>
          <p:nvSpPr>
            <p:cNvPr id="10" name="Rectángulo redondeado 29">
              <a:extLst>
                <a:ext uri="{FF2B5EF4-FFF2-40B4-BE49-F238E27FC236}">
                  <a16:creationId xmlns:a16="http://schemas.microsoft.com/office/drawing/2014/main" id="{30450AF5-E74F-B606-83F6-946FE8D08798}"/>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017" rtl="0" eaLnBrk="0" fontAlgn="base" latinLnBrk="0" hangingPunct="0">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33856" name="Imagen 17">
              <a:extLst>
                <a:ext uri="{FF2B5EF4-FFF2-40B4-BE49-F238E27FC236}">
                  <a16:creationId xmlns:a16="http://schemas.microsoft.com/office/drawing/2014/main" id="{3C45C81E-85C9-B78E-9DC8-B80D29D4D10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11343" y="5548995"/>
              <a:ext cx="1209184" cy="6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Marcador de texto 3">
            <a:extLst>
              <a:ext uri="{FF2B5EF4-FFF2-40B4-BE49-F238E27FC236}">
                <a16:creationId xmlns:a16="http://schemas.microsoft.com/office/drawing/2014/main" id="{69C32B4A-013D-9474-FD18-9792E7AC38AA}"/>
              </a:ext>
            </a:extLst>
          </p:cNvPr>
          <p:cNvSpPr txBox="1">
            <a:spLocks/>
          </p:cNvSpPr>
          <p:nvPr/>
        </p:nvSpPr>
        <p:spPr bwMode="auto">
          <a:xfrm>
            <a:off x="9731375" y="6173788"/>
            <a:ext cx="2249488" cy="279400"/>
          </a:xfrm>
          <a:prstGeom prst="rect">
            <a:avLst/>
          </a:prstGeom>
          <a:noFill/>
          <a:ln>
            <a:noFill/>
          </a:ln>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606"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a:ln>
                  <a:noFill/>
                </a:ln>
                <a:solidFill>
                  <a:prstClr val="black"/>
                </a:solidFill>
                <a:effectLst/>
                <a:uLnTx/>
                <a:uFillTx/>
                <a:latin typeface="Calibri" panose="020F0502020204030204"/>
                <a:ea typeface="+mn-ea"/>
                <a:cs typeface="+mn-cs"/>
                <a:hlinkClick r:id="rId18"/>
              </a:rPr>
              <a:t>https://fews.ideam.gov.co/visorfews/nacional/estacion</a:t>
            </a:r>
            <a:endParaRPr kumimoji="0" lang="es-MX" sz="1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3853" name="Google Shape;698;p13" descr="Recurso 24.png">
            <a:extLst>
              <a:ext uri="{FF2B5EF4-FFF2-40B4-BE49-F238E27FC236}">
                <a16:creationId xmlns:a16="http://schemas.microsoft.com/office/drawing/2014/main" id="{3B06342A-18EE-5DE7-46FE-79451BBBCED6}"/>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47B1D848-ED65-EAEF-8511-8E8923DBC9F6}"/>
              </a:ext>
            </a:extLst>
          </p:cNvPr>
          <p:cNvSpPr txBox="1">
            <a:spLocks noChangeArrowheads="1"/>
          </p:cNvSpPr>
          <p:nvPr/>
        </p:nvSpPr>
        <p:spPr bwMode="auto">
          <a:xfrm>
            <a:off x="3806052" y="819161"/>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p:txBody>
      </p:sp>
    </p:spTree>
  </p:cSld>
  <p:clrMapOvr>
    <a:masterClrMapping/>
  </p:clrMapOvr>
  <p:transition spd="slow" advTm="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BE7DD-6C29-F0A1-06FC-1D7DB68D8516}"/>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B7A96C92-5D82-4F0C-DE8E-DB5E7F5C519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27372" y="1014425"/>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A1B3C35A-4B38-45D8-19A4-791D93E12FF7}"/>
              </a:ext>
            </a:extLst>
          </p:cNvPr>
          <p:cNvSpPr>
            <a:spLocks noChangeAspect="1" noChangeArrowheads="1"/>
          </p:cNvSpPr>
          <p:nvPr/>
        </p:nvSpPr>
        <p:spPr bwMode="auto">
          <a:xfrm>
            <a:off x="-617539" y="473552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0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20ECFAEE-0D74-2A51-541E-4E112C7AEB4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6C52C9B8-AA4B-1833-EFDD-AF0E8A7B331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1927A1E1-2CBA-0CC9-19E5-A71BBA9C3D2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8348F5BB-B042-C62B-4598-EB4D91E931B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FA38097A-136E-1F92-62B8-8465B20AD0B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312769D3-E202-556A-F6D4-2426FFAF9ED1}"/>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7"/>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8CC7C9C4-7D6E-D2CE-3F7E-4284BBE9262E}"/>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850" y="2366974"/>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099;p17">
            <a:extLst>
              <a:ext uri="{FF2B5EF4-FFF2-40B4-BE49-F238E27FC236}">
                <a16:creationId xmlns:a16="http://schemas.microsoft.com/office/drawing/2014/main" id="{1770CF31-7938-8221-661B-FA641603897F}"/>
              </a:ext>
            </a:extLst>
          </p:cNvPr>
          <p:cNvGraphicFramePr>
            <a:graphicFrameLocks noGrp="1"/>
          </p:cNvGraphicFramePr>
          <p:nvPr/>
        </p:nvGraphicFramePr>
        <p:xfrm>
          <a:off x="4415292" y="1254265"/>
          <a:ext cx="7628346" cy="5073626"/>
        </p:xfrm>
        <a:graphic>
          <a:graphicData uri="http://schemas.openxmlformats.org/drawingml/2006/table">
            <a:tbl>
              <a:tblPr/>
              <a:tblGrid>
                <a:gridCol w="1264475">
                  <a:extLst>
                    <a:ext uri="{9D8B030D-6E8A-4147-A177-3AD203B41FA5}">
                      <a16:colId xmlns:a16="http://schemas.microsoft.com/office/drawing/2014/main" val="20000"/>
                    </a:ext>
                  </a:extLst>
                </a:gridCol>
                <a:gridCol w="6363871">
                  <a:extLst>
                    <a:ext uri="{9D8B030D-6E8A-4147-A177-3AD203B41FA5}">
                      <a16:colId xmlns:a16="http://schemas.microsoft.com/office/drawing/2014/main" val="20001"/>
                    </a:ext>
                  </a:extLst>
                </a:gridCol>
              </a:tblGrid>
              <a:tr h="255022">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2758010">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Caribe</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alta del río Atrato y sus afluentes, se recomienda especial atención en los municipios de El Carmen de Atrato, Lloró, Bagadó, Cértegui, Quibdó y Unión Panamericana (Animas).</a:t>
                      </a:r>
                      <a:r>
                        <a:rPr lang="es-CO" sz="1000" b="1" u="none" strike="noStrike" cap="none" dirty="0">
                          <a:latin typeface="Verdana" panose="020B0604030504040204" pitchFamily="34" charset="0"/>
                          <a:ea typeface="Verdana" panose="020B0604030504040204" pitchFamily="34" charset="0"/>
                          <a:cs typeface="Arial Narrow"/>
                          <a:sym typeface="Arial Narrow"/>
                        </a:rPr>
                        <a:t> 1)</a:t>
                      </a:r>
                      <a:r>
                        <a:rPr lang="es-CO" sz="1000" b="0" u="none" strike="noStrike" cap="none" dirty="0">
                          <a:latin typeface="Verdana" panose="020B0604030504040204" pitchFamily="34" charset="0"/>
                          <a:ea typeface="Verdana" panose="020B0604030504040204" pitchFamily="34" charset="0"/>
                          <a:cs typeface="Arial Narrow"/>
                          <a:sym typeface="Arial Narrow"/>
                        </a:rPr>
                        <a:t> Inundaciones por el desbordamiento del río Atrato, generando afectaciones </a:t>
                      </a:r>
                      <a:r>
                        <a:rPr lang="es-CO" sz="1000" u="none" strike="noStrike" cap="none" dirty="0">
                          <a:latin typeface="Verdana" panose="020B0604030504040204" pitchFamily="34" charset="0"/>
                          <a:ea typeface="Verdana" panose="020B0604030504040204" pitchFamily="34" charset="0"/>
                          <a:cs typeface="Arial Narrow"/>
                          <a:sym typeface="Arial Narrow"/>
                        </a:rPr>
                        <a:t>en el municipio de Lloró – Chocó (27/10/2025). </a:t>
                      </a:r>
                      <a:r>
                        <a:rPr lang="es-CO" sz="1000" b="1" u="none" strike="noStrike" cap="none" dirty="0">
                          <a:latin typeface="Verdana" panose="020B0604030504040204" pitchFamily="34" charset="0"/>
                          <a:ea typeface="Verdana" panose="020B0604030504040204" pitchFamily="34" charset="0"/>
                          <a:cs typeface="Arial Narrow"/>
                          <a:sym typeface="Arial Narrow"/>
                        </a:rPr>
                        <a:t>2)</a:t>
                      </a:r>
                      <a:r>
                        <a:rPr lang="es-CO" sz="1000" u="none" strike="noStrike" cap="none" dirty="0">
                          <a:latin typeface="Verdana" panose="020B0604030504040204" pitchFamily="34" charset="0"/>
                          <a:ea typeface="Verdana" panose="020B0604030504040204" pitchFamily="34" charset="0"/>
                          <a:cs typeface="Arial Narrow"/>
                          <a:sym typeface="Arial Narrow"/>
                        </a:rPr>
                        <a:t> Se reporta inundaciones del río Icho afectado las comunicades de Icho y </a:t>
                      </a:r>
                      <a:r>
                        <a:rPr lang="es-CO" sz="1000" u="none" strike="noStrike" cap="none" dirty="0" err="1">
                          <a:latin typeface="Verdana" panose="020B0604030504040204" pitchFamily="34" charset="0"/>
                          <a:ea typeface="Verdana" panose="020B0604030504040204" pitchFamily="34" charset="0"/>
                          <a:cs typeface="Arial Narrow"/>
                          <a:sym typeface="Arial Narrow"/>
                        </a:rPr>
                        <a:t>Pacurita</a:t>
                      </a:r>
                      <a:r>
                        <a:rPr lang="es-CO" sz="1000" u="none" strike="noStrike" cap="none" dirty="0">
                          <a:latin typeface="Verdana" panose="020B0604030504040204" pitchFamily="34" charset="0"/>
                          <a:ea typeface="Verdana" panose="020B0604030504040204" pitchFamily="34" charset="0"/>
                          <a:cs typeface="Arial Narrow"/>
                          <a:sym typeface="Arial Narrow"/>
                        </a:rPr>
                        <a:t> (1/11/2025)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Andágueda y sus aportantes. Se recomienda especial atención en los municipios de Bagadó y Cértegui (Chocó). Notas: 1) Se reportan afectaciones por inundaciones en el municipio de Bagadó – Chocó (27/10/2025). 2) Inundaciones por el desbordamiento del río </a:t>
                      </a:r>
                      <a:r>
                        <a:rPr lang="es-CO" sz="10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Andagueda</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generando afectaciones en el municipio de Lloró – Chocó (27/10/2025).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Especial atención en los municipios de Cantón de San Pablo, Unión Panamericana, Cértegui, Río Quito y Atrato (Chocó). </a:t>
                      </a:r>
                      <a:r>
                        <a:rPr lang="es-CO" sz="1000" b="1" u="none" strike="noStrike" cap="none" dirty="0">
                          <a:latin typeface="Verdana" panose="020B0604030504040204" pitchFamily="34" charset="0"/>
                          <a:ea typeface="Verdana" panose="020B0604030504040204" pitchFamily="34" charset="0"/>
                          <a:cs typeface="Arial Narrow"/>
                          <a:sym typeface="Arial Narrow"/>
                        </a:rPr>
                        <a:t>Nota</a:t>
                      </a:r>
                      <a:r>
                        <a:rPr lang="es-CO" sz="1000" u="none" strike="noStrike" cap="none" dirty="0">
                          <a:latin typeface="Verdana" panose="020B0604030504040204" pitchFamily="34" charset="0"/>
                          <a:ea typeface="Verdana" panose="020B0604030504040204" pitchFamily="34" charset="0"/>
                          <a:cs typeface="Arial Narrow"/>
                          <a:sym typeface="Arial Narrow"/>
                        </a:rPr>
                        <a:t>: Inundación por el desbordamiento del río Atrato, generando afectaciones en las comunidades de la Soledad, </a:t>
                      </a:r>
                      <a:r>
                        <a:rPr lang="es-CO" sz="1000" u="none" strike="noStrike" cap="none" dirty="0" err="1">
                          <a:latin typeface="Verdana" panose="020B0604030504040204" pitchFamily="34" charset="0"/>
                          <a:ea typeface="Verdana" panose="020B0604030504040204" pitchFamily="34" charset="0"/>
                          <a:cs typeface="Arial Narrow"/>
                          <a:sym typeface="Arial Narrow"/>
                        </a:rPr>
                        <a:t>Guayabalito</a:t>
                      </a:r>
                      <a:r>
                        <a:rPr lang="es-CO" sz="1000" u="none" strike="noStrike" cap="none" dirty="0">
                          <a:latin typeface="Verdana" panose="020B0604030504040204" pitchFamily="34" charset="0"/>
                          <a:ea typeface="Verdana" panose="020B0604030504040204" pitchFamily="34" charset="0"/>
                          <a:cs typeface="Arial Narrow"/>
                          <a:sym typeface="Arial Narrow"/>
                        </a:rPr>
                        <a:t> y Calle Larga del municipio de río Quito, Choco (27/10/2025).</a:t>
                      </a:r>
                      <a:endParaRPr lang="es-CO" sz="1000" b="0" u="none" strike="noStrike" cap="none"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Bebaramá y otros Directos</a:t>
                      </a:r>
                      <a:r>
                        <a:rPr lang="es-CO" sz="10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Atrato (</a:t>
                      </a:r>
                      <a:r>
                        <a:rPr lang="es-CO" sz="1000" b="0" u="none" strike="noStrike" cap="none" baseline="0"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10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al municipio de Medio Atrato y su cabecera municipal </a:t>
                      </a:r>
                      <a:r>
                        <a:rPr lang="es-CO" sz="10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Beté</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(Chocó). </a:t>
                      </a:r>
                      <a:r>
                        <a:rPr lang="es-CO" sz="10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reportaron inundaciones en comunidades del río Bebaramá del municipio del Medio Atrato, Chocó (24/10/2025).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Directos al Atrato entre los ríos Quito y Bojayá (mi), especialmente los ríos </a:t>
                      </a:r>
                      <a:r>
                        <a:rPr lang="es-CO" sz="1000" b="0" u="none" strike="noStrike" cap="none" dirty="0" err="1">
                          <a:latin typeface="Verdana" panose="020B0604030504040204" pitchFamily="34" charset="0"/>
                          <a:ea typeface="Verdana" panose="020B0604030504040204" pitchFamily="34" charset="0"/>
                          <a:cs typeface="Arial Narrow"/>
                          <a:sym typeface="Arial Narrow"/>
                        </a:rPr>
                        <a:t>Beté</a:t>
                      </a:r>
                      <a:r>
                        <a:rPr lang="es-CO" sz="1000" b="0" u="none" strike="noStrike" cap="none" dirty="0">
                          <a:latin typeface="Verdana" panose="020B0604030504040204" pitchFamily="34" charset="0"/>
                          <a:ea typeface="Verdana" panose="020B0604030504040204" pitchFamily="34" charset="0"/>
                          <a:cs typeface="Arial Narrow"/>
                          <a:sym typeface="Arial Narrow"/>
                        </a:rPr>
                        <a:t> y </a:t>
                      </a:r>
                      <a:r>
                        <a:rPr lang="es-CO" sz="1000" b="0" u="none" strike="noStrike" cap="none" dirty="0" err="1">
                          <a:latin typeface="Verdana" panose="020B0604030504040204" pitchFamily="34" charset="0"/>
                          <a:ea typeface="Verdana" panose="020B0604030504040204" pitchFamily="34" charset="0"/>
                          <a:cs typeface="Arial Narrow"/>
                          <a:sym typeface="Arial Narrow"/>
                        </a:rPr>
                        <a:t>Tanguí</a:t>
                      </a:r>
                      <a:r>
                        <a:rPr lang="es-CO" sz="1000" b="0" u="none" strike="noStrike" cap="none" dirty="0">
                          <a:latin typeface="Verdana" panose="020B0604030504040204" pitchFamily="34" charset="0"/>
                          <a:ea typeface="Verdana" panose="020B0604030504040204" pitchFamily="34" charset="0"/>
                          <a:cs typeface="Arial Narrow"/>
                          <a:sym typeface="Arial Narrow"/>
                        </a:rPr>
                        <a:t>, en la zona rural del municipio Medio Atrato</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río Atrato a la altura de Vigía de Fuerte (Antioquia).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afluentes directos al Atrato, entre Bebaramá y Murrí (</a:t>
                      </a:r>
                      <a:r>
                        <a:rPr lang="es-CO" sz="10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municipio de Vigía del Fuerte y sus centros poblados (Antioquia).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inundaciones en comunidades localizadas en zonas ribereñas de los ríos: Atrato, Murrí y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Arquía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del municipio de Vigía del Fuerte, Antioquía (03/11/2025).</a:t>
                      </a:r>
                      <a:endPar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Murrí y sus afluentes, especialmente el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Ocaidó</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entre otros directos a la parte media del río Atrato. </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en el municipio de Urrao y Vigía del Fuerte (Antioquia).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inundaciones en comunidades localizadas en zonas ribereñas de los ríos: Atrato, Murrí y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Arquía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del municipio de Vigía del Fuerte, Antioquía (03/11/2025).</a:t>
                      </a: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656338751"/>
                  </a:ext>
                </a:extLst>
              </a:tr>
            </a:tbl>
          </a:graphicData>
        </a:graphic>
      </p:graphicFrame>
      <p:pic>
        <p:nvPicPr>
          <p:cNvPr id="7" name="Google Shape;719;p10" descr="Recurso 37.png">
            <a:extLst>
              <a:ext uri="{FF2B5EF4-FFF2-40B4-BE49-F238E27FC236}">
                <a16:creationId xmlns:a16="http://schemas.microsoft.com/office/drawing/2014/main" id="{C99C38EE-0EDE-762F-33AF-F58D28ABD6F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3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AAE53E33-416A-12D9-E370-882AC5809AB4}"/>
              </a:ext>
            </a:extLst>
          </p:cNvPr>
          <p:cNvSpPr txBox="1">
            <a:spLocks noChangeArrowheads="1"/>
          </p:cNvSpPr>
          <p:nvPr/>
        </p:nvSpPr>
        <p:spPr bwMode="auto">
          <a:xfrm>
            <a:off x="3806052" y="819161"/>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p:txBody>
      </p:sp>
      <p:pic>
        <p:nvPicPr>
          <p:cNvPr id="2" name="Google Shape;742;p15">
            <a:extLst>
              <a:ext uri="{FF2B5EF4-FFF2-40B4-BE49-F238E27FC236}">
                <a16:creationId xmlns:a16="http://schemas.microsoft.com/office/drawing/2014/main" id="{2527829E-2118-75A6-A045-F2B1E97D79A5}"/>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573" y="267113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4;p9" descr="Recurso 31.png">
            <a:extLst>
              <a:ext uri="{FF2B5EF4-FFF2-40B4-BE49-F238E27FC236}">
                <a16:creationId xmlns:a16="http://schemas.microsoft.com/office/drawing/2014/main" id="{0F537F72-0A72-A5DC-E1F5-AB3471260AE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47926" y="2057235"/>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0;p9">
            <a:extLst>
              <a:ext uri="{FF2B5EF4-FFF2-40B4-BE49-F238E27FC236}">
                <a16:creationId xmlns:a16="http://schemas.microsoft.com/office/drawing/2014/main" id="{4529C3F2-9FB6-A544-1E43-5252551C74C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9;p10" descr="Recurso 37.png">
            <a:extLst>
              <a:ext uri="{FF2B5EF4-FFF2-40B4-BE49-F238E27FC236}">
                <a16:creationId xmlns:a16="http://schemas.microsoft.com/office/drawing/2014/main" id="{4E104DC1-51B7-6388-4113-6B5B4528527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095086" y="317407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19;p10" descr="Recurso 37.png">
            <a:extLst>
              <a:ext uri="{FF2B5EF4-FFF2-40B4-BE49-F238E27FC236}">
                <a16:creationId xmlns:a16="http://schemas.microsoft.com/office/drawing/2014/main" id="{AA48902F-04C3-B47D-F61E-4D06863799C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236362" y="3152025"/>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42;p15">
            <a:extLst>
              <a:ext uri="{FF2B5EF4-FFF2-40B4-BE49-F238E27FC236}">
                <a16:creationId xmlns:a16="http://schemas.microsoft.com/office/drawing/2014/main" id="{535B3256-9673-8B9D-16E5-B660CCB91ADE}"/>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91387" y="3021523"/>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741;p15">
            <a:extLst>
              <a:ext uri="{FF2B5EF4-FFF2-40B4-BE49-F238E27FC236}">
                <a16:creationId xmlns:a16="http://schemas.microsoft.com/office/drawing/2014/main" id="{A161DAB3-8040-B5EB-D106-1715BB65EA56}"/>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90242" y="3296488"/>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410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flipH="1">
            <a:off x="4078224" y="1090580"/>
            <a:ext cx="31552" cy="47231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AutoShape 2" descr="blob:https://web.whatsapp.com/8798452e-e9a2-4d7f-a9d8-6b96b6efe37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AutoShape 2" descr="blob:https://web.whatsapp.com/2849b5c8-6676-4244-8d4e-4217d241474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CuadroTexto 7"/>
          <p:cNvSpPr txBox="1">
            <a:spLocks noChangeArrowheads="1"/>
          </p:cNvSpPr>
          <p:nvPr/>
        </p:nvSpPr>
        <p:spPr bwMode="auto">
          <a:xfrm>
            <a:off x="37351" y="5771365"/>
            <a:ext cx="4003864" cy="616002"/>
          </a:xfrm>
          <a:prstGeom prst="rect">
            <a:avLst/>
          </a:prstGeom>
          <a:noFill/>
          <a:ln w="9525">
            <a:noFill/>
            <a:miter lim="800000"/>
            <a:headEnd/>
            <a:tailEnd/>
          </a:ln>
        </p:spPr>
        <p:txBody>
          <a:bodyPr wrap="square">
            <a:spAutoFit/>
          </a:bodyPr>
          <a:lstStyle/>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Precipitación diaria desde las 07:00 HLC del martes </a:t>
            </a:r>
            <a:r>
              <a:rPr lang="es-CO" altLang="es-CO" sz="1050" dirty="0">
                <a:solidFill>
                  <a:prstClr val="black"/>
                </a:solidFill>
                <a:latin typeface="Arial Narrow" panose="020B0606020202030204" pitchFamily="34" charset="0"/>
              </a:rPr>
              <a:t>11, </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hasta las 07:00 HLC del </a:t>
            </a:r>
            <a:fld id="{F3A4B0C4-7B9A-43A6-81A7-2A4CF2512AAA}"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85725" marR="0" lvl="1" indent="0" algn="ctr" defTabSz="914400" rtl="0" eaLnBrk="1" fontAlgn="auto" latinLnBrk="0" hangingPunct="1">
                <a:lnSpc>
                  <a:spcPts val="1400"/>
                </a:lnSpc>
                <a:spcBef>
                  <a:spcPts val="0"/>
                </a:spcBef>
                <a:spcAft>
                  <a:spcPts val="0"/>
                </a:spcAft>
                <a:buClrTx/>
                <a:buSzTx/>
                <a:buFontTx/>
                <a:buNone/>
                <a:tabLst/>
                <a:defRPr/>
              </a:pPr>
              <a:t>miércoles, 12 de noviembre de 2025</a:t>
            </a:fld>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Fuente:</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s-CO" altLang="es-CO" sz="1050" b="1" dirty="0">
                <a:solidFill>
                  <a:prstClr val="black"/>
                </a:solidFill>
                <a:latin typeface="Arial Narrow" panose="020B0606020202030204" pitchFamily="34" charset="0"/>
              </a:rPr>
              <a:t>IDE</a:t>
            </a: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AM</a:t>
            </a:r>
          </a:p>
        </p:txBody>
      </p:sp>
      <p:sp>
        <p:nvSpPr>
          <p:cNvPr id="18" name="CuadroTexto 7"/>
          <p:cNvSpPr txBox="1">
            <a:spLocks noChangeArrowheads="1"/>
          </p:cNvSpPr>
          <p:nvPr/>
        </p:nvSpPr>
        <p:spPr bwMode="auto">
          <a:xfrm>
            <a:off x="4018602" y="5776097"/>
            <a:ext cx="4003864" cy="615810"/>
          </a:xfrm>
          <a:prstGeom prst="rect">
            <a:avLst/>
          </a:prstGeom>
          <a:noFill/>
          <a:ln w="9525">
            <a:noFill/>
            <a:miter lim="800000"/>
            <a:headEnd/>
            <a:tailEnd/>
          </a:ln>
        </p:spPr>
        <p:txBody>
          <a:bodyPr wrap="square">
            <a:spAutoFit/>
          </a:bodyPr>
          <a:lstStyle/>
          <a:p>
            <a:pPr marL="85725" lvl="1" algn="ctr">
              <a:lnSpc>
                <a:spcPts val="1400"/>
              </a:lnSpc>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Precipitación últimas 72 horas desde las 07:00 HLC del domingo</a:t>
            </a:r>
            <a:r>
              <a:rPr lang="es-CO" altLang="es-CO" sz="1050" dirty="0">
                <a:solidFill>
                  <a:prstClr val="black"/>
                </a:solidFill>
                <a:latin typeface="Arial Narrow" panose="020B0606020202030204" pitchFamily="34" charset="0"/>
              </a:rPr>
              <a:t> 9</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hasta las 07:00 HLC del </a:t>
            </a:r>
            <a:fld id="{576A5BB2-8AEA-46ED-8E47-251F4C00E611}"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85725" lvl="1" algn="ctr">
                <a:lnSpc>
                  <a:spcPts val="1400"/>
                </a:lnSpc>
                <a:defRPr/>
              </a:pPr>
              <a:t>miércoles, 12 de noviembre de 2025</a:t>
            </a:fld>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Fuente:  I</a:t>
            </a:r>
            <a:r>
              <a:rPr lang="es-CO" altLang="es-CO" sz="1050" b="1" dirty="0">
                <a:solidFill>
                  <a:prstClr val="black"/>
                </a:solidFill>
                <a:latin typeface="Arial Narrow" panose="020B0606020202030204" pitchFamily="34" charset="0"/>
              </a:rPr>
              <a:t>DE</a:t>
            </a: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AM</a:t>
            </a:r>
          </a:p>
        </p:txBody>
      </p:sp>
      <p:sp>
        <p:nvSpPr>
          <p:cNvPr id="20" name="Google Shape;1184;p2"/>
          <p:cNvSpPr txBox="1"/>
          <p:nvPr/>
        </p:nvSpPr>
        <p:spPr>
          <a:xfrm>
            <a:off x="8135214" y="3480402"/>
            <a:ext cx="4017172" cy="2873094"/>
          </a:xfrm>
          <a:prstGeom prst="rect">
            <a:avLst/>
          </a:prstGeom>
          <a:noFill/>
          <a:ln w="9525" cap="flat" cmpd="sng">
            <a:solidFill>
              <a:schemeClr val="tx1"/>
            </a:solidFill>
            <a:prstDash val="solid"/>
            <a:round/>
            <a:headEnd type="none" w="sm" len="sm"/>
            <a:tailEnd type="none" w="sm" len="sm"/>
          </a:ln>
        </p:spPr>
        <p:txBody>
          <a:bodyPr spcFirstLastPara="1" wrap="square" lIns="36000" tIns="0" rIns="36000" bIns="0" anchor="t" anchorCtr="0">
            <a:spAutoFit/>
          </a:bodyPr>
          <a:lstStyle/>
          <a:p>
            <a:pPr marL="171450" indent="-171450" algn="just">
              <a:spcAft>
                <a:spcPts val="300"/>
              </a:spcAft>
              <a:buClr>
                <a:schemeClr val="dk1"/>
              </a:buClr>
              <a:buSzPts val="1000"/>
              <a:buFont typeface="Arial" panose="020B0604020202020204" pitchFamily="34" charset="0"/>
              <a:buChar char="•"/>
            </a:pPr>
            <a:endParaRPr lang="es-ES" sz="940" dirty="0">
              <a:solidFill>
                <a:srgbClr val="FF0000"/>
              </a:solidFill>
              <a:highlight>
                <a:srgbClr val="FFFF00"/>
              </a:highlight>
              <a:latin typeface="Arial Narrow" panose="020B0606020202030204" pitchFamily="34" charset="0"/>
              <a:ea typeface="Verdana" panose="020B0604030504040204" pitchFamily="34" charset="0"/>
              <a:cs typeface="Arial Narrow"/>
              <a:sym typeface="Arial Narrow"/>
            </a:endParaRPr>
          </a:p>
          <a:p>
            <a:pPr marL="171450" indent="-171450" algn="just">
              <a:spcAft>
                <a:spcPts val="300"/>
              </a:spcAft>
              <a:buClr>
                <a:schemeClr val="dk1"/>
              </a:buClr>
              <a:buSzPts val="1000"/>
              <a:buFont typeface="Arial" panose="020B0604020202020204" pitchFamily="34" charset="0"/>
              <a:buChar char="•"/>
            </a:pPr>
            <a:endParaRPr lang="es-ES" sz="940" dirty="0">
              <a:solidFill>
                <a:srgbClr val="FF0000"/>
              </a:solidFill>
              <a:highlight>
                <a:srgbClr val="FFFF00"/>
              </a:highlight>
              <a:latin typeface="Arial Narrow" panose="020B0606020202030204" pitchFamily="34" charset="0"/>
              <a:ea typeface="Verdana" panose="020B0604030504040204" pitchFamily="34" charset="0"/>
              <a:cs typeface="Arial Narrow"/>
              <a:sym typeface="Arial Narrow"/>
            </a:endParaRPr>
          </a:p>
          <a:p>
            <a:pPr marL="171450" indent="-171450" algn="just">
              <a:spcAft>
                <a:spcPts val="300"/>
              </a:spcAft>
              <a:buClr>
                <a:schemeClr val="dk1"/>
              </a:buClr>
              <a:buSzPts val="1000"/>
              <a:buFont typeface="Arial" panose="020B0604020202020204" pitchFamily="34" charset="0"/>
              <a:buChar char="•"/>
            </a:pPr>
            <a:r>
              <a:rPr lang="es-ES" sz="940" dirty="0">
                <a:latin typeface="Arial Narrow" panose="020B0606020202030204" pitchFamily="34" charset="0"/>
                <a:ea typeface="Verdana" panose="020B0604030504040204" pitchFamily="34" charset="0"/>
                <a:cs typeface="Arial Narrow"/>
                <a:sym typeface="Arial Narrow"/>
              </a:rPr>
              <a:t>Por moderada probabilidad de crecientes súbitas o niveles altos en las cuencas de los ríos que comprenden las zonas </a:t>
            </a:r>
            <a:r>
              <a:rPr lang="es-MX" sz="940" dirty="0">
                <a:latin typeface="Arial Narrow" panose="020B0606020202030204" pitchFamily="34" charset="0"/>
                <a:ea typeface="Verdana" panose="020B0604030504040204" pitchFamily="34" charset="0"/>
                <a:cs typeface="Arial Narrow"/>
                <a:sym typeface="Arial Narrow"/>
              </a:rPr>
              <a:t>Atrato - Darién, Caribe - Litoral, Sinú, Catatumbo, Medio Magdalena, Sogamoso, Bajo Magdalena- Cauca -San Jorge, Cauca, Nechí, Cesar, Bajo Magdalena, Inírida, Guaviare, Vichada, Meta, Orinoco Directos, Caquetá, Putumayo, Patía, </a:t>
            </a:r>
            <a:r>
              <a:rPr lang="es-MX" sz="940" dirty="0" err="1">
                <a:latin typeface="Arial Narrow" panose="020B0606020202030204" pitchFamily="34" charset="0"/>
                <a:ea typeface="Verdana" panose="020B0604030504040204" pitchFamily="34" charset="0"/>
                <a:cs typeface="Arial Narrow"/>
                <a:sym typeface="Arial Narrow"/>
              </a:rPr>
              <a:t>Tapaje</a:t>
            </a:r>
            <a:r>
              <a:rPr lang="es-MX" sz="940" dirty="0">
                <a:latin typeface="Arial Narrow" panose="020B0606020202030204" pitchFamily="34" charset="0"/>
                <a:ea typeface="Verdana" panose="020B0604030504040204" pitchFamily="34" charset="0"/>
                <a:cs typeface="Arial Narrow"/>
                <a:sym typeface="Arial Narrow"/>
              </a:rPr>
              <a:t> - Dagua - Directos, San Juan, Baudó - Directos Pacifico, Pacífico - Directos.</a:t>
            </a:r>
          </a:p>
          <a:p>
            <a:pPr marL="171450" indent="-171450" algn="just">
              <a:spcAft>
                <a:spcPts val="300"/>
              </a:spcAft>
              <a:buClr>
                <a:schemeClr val="dk1"/>
              </a:buClr>
              <a:buSzPts val="1000"/>
              <a:buFont typeface="Arial" panose="020B0604020202020204" pitchFamily="34" charset="0"/>
              <a:buChar char="•"/>
            </a:pPr>
            <a:r>
              <a:rPr lang="es-ES" sz="940" dirty="0">
                <a:latin typeface="Arial Narrow" panose="020B0606020202030204" pitchFamily="34" charset="0"/>
                <a:ea typeface="Verdana" panose="020B0604030504040204" pitchFamily="34" charset="0"/>
                <a:cs typeface="Arial Narrow"/>
                <a:sym typeface="Arial Narrow"/>
              </a:rPr>
              <a:t>Por moderada probabilidad de ocurrencia de deslizamientos de tierra en algunos municipios de los departamentos de </a:t>
            </a:r>
            <a:r>
              <a:rPr lang="es-ES" sz="940" kern="0" dirty="0">
                <a:latin typeface="Arial Narrow" panose="020B0606020202030204" pitchFamily="34" charset="0"/>
                <a:ea typeface="Verdana" panose="020B0604030504040204" pitchFamily="34" charset="0"/>
                <a:cs typeface="Arial Narrow"/>
                <a:sym typeface="Arial Narrow"/>
              </a:rPr>
              <a:t>Antioquia, Arauca, Atlántico, Bolívar, Caldas, Caquetá, Cauca, Cesar, Chocó, Cundinamarca, Córdoba, Huila, La Guajira, Meta, Nariño, Norte de Santander, Putumayo, Quindío, Risaralda, Santander y Valle del Cauca.</a:t>
            </a:r>
          </a:p>
          <a:p>
            <a:pPr marL="171450" indent="-171450" algn="just">
              <a:spcAft>
                <a:spcPts val="300"/>
              </a:spcAft>
              <a:buClr>
                <a:schemeClr val="dk1"/>
              </a:buClr>
              <a:buSzPts val="1000"/>
              <a:buFont typeface="Arial" panose="020B0604020202020204" pitchFamily="34" charset="0"/>
              <a:buChar char="•"/>
            </a:pPr>
            <a:r>
              <a:rPr lang="es-MX" sz="940" kern="0" dirty="0">
                <a:latin typeface="Arial Narrow" panose="020B0606020202030204" pitchFamily="34" charset="0"/>
                <a:ea typeface="Verdana" panose="020B0604030504040204" pitchFamily="34" charset="0"/>
                <a:cs typeface="Arial Narrow"/>
                <a:sym typeface="Arial Narrow"/>
              </a:rPr>
              <a:t>Por moderada probabilidad de ocurrencia de incendios de la cobertura vegetal en algunos municipios de los departamentos de La Guajira y Boyacá.</a:t>
            </a:r>
            <a:endParaRPr lang="es-CO" sz="940" kern="0" dirty="0">
              <a:latin typeface="Arial Narrow" panose="020B0606020202030204" pitchFamily="34" charset="0"/>
              <a:ea typeface="Verdana" panose="020B0604030504040204" pitchFamily="34" charset="0"/>
              <a:cs typeface="Arial Narrow"/>
              <a:sym typeface="Arial Narrow"/>
            </a:endParaRPr>
          </a:p>
          <a:p>
            <a:pPr marL="171450" indent="-171450" algn="just">
              <a:spcAft>
                <a:spcPts val="300"/>
              </a:spcAft>
              <a:buClr>
                <a:schemeClr val="dk1"/>
              </a:buClr>
              <a:buSzPts val="1000"/>
              <a:buFont typeface="Arial" panose="020B0604020202020204" pitchFamily="34" charset="0"/>
              <a:buChar char="•"/>
            </a:pPr>
            <a:r>
              <a:rPr lang="es-CO" sz="940" kern="0" dirty="0">
                <a:latin typeface="Arial Narrow" panose="020B0606020202030204" pitchFamily="34" charset="0"/>
                <a:ea typeface="Verdana" panose="020B0604030504040204" pitchFamily="34" charset="0"/>
                <a:cs typeface="Arial Narrow"/>
                <a:sym typeface="Arial Narrow"/>
              </a:rPr>
              <a:t>Por moderada probabilidad de tiempo lluvioso al occidente y viento y oleaje en el mar Caribe central.</a:t>
            </a:r>
          </a:p>
          <a:p>
            <a:pPr marL="171450" indent="-171450" algn="just">
              <a:spcAft>
                <a:spcPts val="300"/>
              </a:spcAft>
              <a:buClr>
                <a:schemeClr val="dk1"/>
              </a:buClr>
              <a:buSzPts val="1000"/>
              <a:buFont typeface="Arial" panose="020B0604020202020204" pitchFamily="34" charset="0"/>
              <a:buChar char="•"/>
            </a:pPr>
            <a:r>
              <a:rPr lang="es-CO" sz="940" kern="0" dirty="0">
                <a:latin typeface="Arial Narrow" panose="020B0606020202030204" pitchFamily="34" charset="0"/>
                <a:ea typeface="Verdana" panose="020B0604030504040204" pitchFamily="34" charset="0"/>
                <a:cs typeface="Arial Narrow"/>
                <a:sym typeface="Arial Narrow"/>
              </a:rPr>
              <a:t>Por moderada probabilidad de tiempo lluvioso en el océano Pacífico.</a:t>
            </a:r>
          </a:p>
        </p:txBody>
      </p:sp>
      <p:sp>
        <p:nvSpPr>
          <p:cNvPr id="21" name="Google Shape;1185;p2"/>
          <p:cNvSpPr/>
          <p:nvPr/>
        </p:nvSpPr>
        <p:spPr>
          <a:xfrm>
            <a:off x="8135214" y="1969407"/>
            <a:ext cx="4017172" cy="1466555"/>
          </a:xfrm>
          <a:prstGeom prst="rect">
            <a:avLst/>
          </a:prstGeom>
          <a:noFill/>
          <a:ln w="9525" cap="flat" cmpd="sng">
            <a:solidFill>
              <a:schemeClr val="tx1"/>
            </a:solidFill>
            <a:prstDash val="solid"/>
            <a:round/>
            <a:headEnd type="none" w="sm" len="sm"/>
            <a:tailEnd type="none" w="sm" len="sm"/>
          </a:ln>
        </p:spPr>
        <p:txBody>
          <a:bodyPr spcFirstLastPara="1" wrap="square" lIns="36000" tIns="0" rIns="36000" bIns="0" anchor="t" anchorCtr="0">
            <a:spAutoFit/>
          </a:bodyPr>
          <a:lstStyle/>
          <a:p>
            <a:pPr algn="just">
              <a:spcAft>
                <a:spcPts val="300"/>
              </a:spcAft>
              <a:buClr>
                <a:schemeClr val="dk1"/>
              </a:buClr>
              <a:buSzPts val="1000"/>
            </a:pPr>
            <a:endParaRPr lang="es-ES" sz="940" dirty="0">
              <a:solidFill>
                <a:srgbClr val="FF0000"/>
              </a:solidFill>
              <a:highlight>
                <a:srgbClr val="FFFF00"/>
              </a:highlight>
              <a:latin typeface="Arial Narrow" panose="020B0606020202030204" pitchFamily="34" charset="0"/>
              <a:ea typeface="Verdana" panose="020B0604030504040204" pitchFamily="34" charset="0"/>
              <a:cs typeface="Arial Narrow"/>
              <a:sym typeface="Arial Narrow"/>
            </a:endParaRPr>
          </a:p>
          <a:p>
            <a:pPr algn="just">
              <a:spcAft>
                <a:spcPts val="300"/>
              </a:spcAft>
              <a:buClr>
                <a:schemeClr val="dk1"/>
              </a:buClr>
              <a:buSzPts val="1000"/>
            </a:pPr>
            <a:endParaRPr lang="es-MX" sz="940" dirty="0">
              <a:solidFill>
                <a:srgbClr val="FF0000"/>
              </a:solidFill>
              <a:highlight>
                <a:srgbClr val="FFFF00"/>
              </a:highlight>
              <a:latin typeface="Arial Narrow" panose="020B0606020202030204" pitchFamily="34" charset="0"/>
              <a:ea typeface="Verdana" panose="020B0604030504040204" pitchFamily="34" charset="0"/>
              <a:cs typeface="Arial Narrow"/>
              <a:sym typeface="Arial Narrow"/>
            </a:endParaRPr>
          </a:p>
          <a:p>
            <a:pPr marL="171450" indent="-171450" algn="just">
              <a:spcAft>
                <a:spcPts val="300"/>
              </a:spcAft>
              <a:buClr>
                <a:schemeClr val="dk1"/>
              </a:buClr>
              <a:buSzPts val="1000"/>
              <a:buFont typeface="Arial"/>
              <a:buChar char="•"/>
            </a:pPr>
            <a:r>
              <a:rPr lang="es-MX" sz="800" dirty="0">
                <a:latin typeface="Arial Narrow" panose="020B0606020202030204" pitchFamily="34" charset="0"/>
                <a:ea typeface="Verdana" panose="020B0604030504040204" pitchFamily="34" charset="0"/>
                <a:cs typeface="Arial Narrow"/>
                <a:sym typeface="Arial Narrow"/>
              </a:rPr>
              <a:t>Por alta probabilidad de crecientes súbitas o niveles altos en las cuencas de los ríos que comprenden las zonas de Medio Magdalena, Bajo Magdalena- Cauca -San Jorge, Cauca, Nechí, Inírida, Guaviare, Meta, Orinoco Directos, Baudó - Directos Pacifico.</a:t>
            </a:r>
          </a:p>
          <a:p>
            <a:pPr marL="171450" indent="-171450" algn="just">
              <a:spcAft>
                <a:spcPts val="300"/>
              </a:spcAft>
              <a:buClr>
                <a:schemeClr val="dk1"/>
              </a:buClr>
              <a:buSzPts val="1000"/>
              <a:buFont typeface="Arial"/>
              <a:buChar char="•"/>
            </a:pPr>
            <a:r>
              <a:rPr lang="es-MX" sz="800" dirty="0">
                <a:latin typeface="Arial Narrow" panose="020B0606020202030204" pitchFamily="34" charset="0"/>
                <a:ea typeface="Verdana" panose="020B0604030504040204" pitchFamily="34" charset="0"/>
                <a:cs typeface="Arial Narrow"/>
                <a:sym typeface="Arial Narrow"/>
              </a:rPr>
              <a:t>Por alta probabilidad de ocurrencia de deslizamientos de tierra en algunos municipios de los departamentos de Antioquia, Bolívar, Boyacá, Cauca, Cesar, Chocó, Cundinamarca, Huila, Magdalena, Meta, Nariño, Norte de Santander, Putumayo, Santander y Valle del Cauca.</a:t>
            </a:r>
          </a:p>
          <a:p>
            <a:pPr marL="171450" indent="-171450" algn="just">
              <a:spcAft>
                <a:spcPts val="300"/>
              </a:spcAft>
              <a:buClr>
                <a:schemeClr val="dk1"/>
              </a:buClr>
              <a:buSzPts val="1000"/>
              <a:buFont typeface="Arial"/>
              <a:buChar char="•"/>
            </a:pPr>
            <a:r>
              <a:rPr lang="es-MX" sz="800" kern="0" dirty="0">
                <a:latin typeface="Arial Narrow" panose="020B0606020202030204" pitchFamily="34" charset="0"/>
                <a:ea typeface="Verdana" panose="020B0604030504040204" pitchFamily="34" charset="0"/>
                <a:cs typeface="Arial Narrow"/>
                <a:sym typeface="Arial Narrow"/>
              </a:rPr>
              <a:t>Por alta probabilidad de ocurrencia de incendios de la cobertura vegetal en algunos municipios de los departamentos de Cesar y La Guajira.</a:t>
            </a:r>
          </a:p>
        </p:txBody>
      </p:sp>
      <p:pic>
        <p:nvPicPr>
          <p:cNvPr id="23" name="Google Shape;1187;p2" descr="AN.pn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9775264" y="3550390"/>
            <a:ext cx="649475" cy="291262"/>
          </a:xfrm>
          <a:prstGeom prst="rect">
            <a:avLst/>
          </a:prstGeom>
          <a:noFill/>
          <a:ln>
            <a:noFill/>
          </a:ln>
        </p:spPr>
      </p:pic>
      <p:pic>
        <p:nvPicPr>
          <p:cNvPr id="24" name="Google Shape;1188;p2"/>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9821314" y="2046109"/>
            <a:ext cx="557375" cy="267475"/>
          </a:xfrm>
          <a:prstGeom prst="rect">
            <a:avLst/>
          </a:prstGeom>
          <a:noFill/>
          <a:ln>
            <a:noFill/>
          </a:ln>
        </p:spPr>
      </p:pic>
      <p:sp>
        <p:nvSpPr>
          <p:cNvPr id="9" name="CuadroTexto 8">
            <a:extLst>
              <a:ext uri="{FF2B5EF4-FFF2-40B4-BE49-F238E27FC236}">
                <a16:creationId xmlns:a16="http://schemas.microsoft.com/office/drawing/2014/main" id="{DF981D43-FA67-CE19-5FB7-A56E997A39C8}"/>
              </a:ext>
            </a:extLst>
          </p:cNvPr>
          <p:cNvSpPr txBox="1"/>
          <p:nvPr/>
        </p:nvSpPr>
        <p:spPr>
          <a:xfrm>
            <a:off x="8135214" y="1115061"/>
            <a:ext cx="4017172" cy="815608"/>
          </a:xfrm>
          <a:prstGeom prst="rect">
            <a:avLst/>
          </a:prstGeom>
          <a:noFill/>
          <a:ln>
            <a:solidFill>
              <a:schemeClr val="tx1"/>
            </a:solidFill>
            <a:prstDash val="solid"/>
          </a:ln>
        </p:spPr>
        <p:txBody>
          <a:bodyPr wrap="square">
            <a:spAutoFit/>
          </a:bodyPr>
          <a:lstStyle/>
          <a:p>
            <a:pPr algn="just"/>
            <a:r>
              <a:rPr lang="es-MX" sz="940" dirty="0">
                <a:latin typeface="Arial Narrow" panose="020B0606020202030204" pitchFamily="34" charset="0"/>
                <a:ea typeface="Verdana" panose="020B0604030504040204" pitchFamily="34" charset="0"/>
              </a:rPr>
              <a:t>Se registró un </a:t>
            </a:r>
            <a:r>
              <a:rPr lang="es-MX" sz="940" b="1" dirty="0">
                <a:latin typeface="Arial Narrow" panose="020B0606020202030204" pitchFamily="34" charset="0"/>
                <a:ea typeface="Verdana" panose="020B0604030504040204" pitchFamily="34" charset="0"/>
              </a:rPr>
              <a:t>aumento del 14 %</a:t>
            </a:r>
            <a:r>
              <a:rPr lang="es-MX" sz="940" dirty="0">
                <a:latin typeface="Arial Narrow" panose="020B0606020202030204" pitchFamily="34" charset="0"/>
                <a:ea typeface="Verdana" panose="020B0604030504040204" pitchFamily="34" charset="0"/>
              </a:rPr>
              <a:t> en los volúmenes de precipitación con respecto al día anterior. Las lluvias más intensas se han concentrado en varios municipios de los departamentos </a:t>
            </a:r>
            <a:r>
              <a:rPr lang="es-CO" sz="940" b="1" noProof="0" dirty="0">
                <a:latin typeface="Arial Narrow" panose="020B0606020202030204" pitchFamily="34" charset="0"/>
                <a:ea typeface="Verdana" panose="020B0604030504040204" pitchFamily="34" charset="0"/>
              </a:rPr>
              <a:t>Antioquia, Boyacá, Cauca, Chocó, Meta, Nariño y Santander</a:t>
            </a:r>
            <a:r>
              <a:rPr lang="es-MX" sz="940" dirty="0">
                <a:latin typeface="Arial Narrow" panose="020B0606020202030204" pitchFamily="34" charset="0"/>
                <a:ea typeface="Verdana" panose="020B0604030504040204" pitchFamily="34" charset="0"/>
              </a:rPr>
              <a:t>. El valor </a:t>
            </a:r>
            <a:r>
              <a:rPr lang="es-MX" sz="940" b="1" dirty="0">
                <a:latin typeface="Arial Narrow" panose="020B0606020202030204" pitchFamily="34" charset="0"/>
                <a:ea typeface="Verdana" panose="020B0604030504040204" pitchFamily="34" charset="0"/>
              </a:rPr>
              <a:t>más alto</a:t>
            </a:r>
            <a:r>
              <a:rPr lang="es-MX" sz="940" dirty="0">
                <a:latin typeface="Arial Narrow" panose="020B0606020202030204" pitchFamily="34" charset="0"/>
                <a:ea typeface="Verdana" panose="020B0604030504040204" pitchFamily="34" charset="0"/>
              </a:rPr>
              <a:t> de precipitación en un periodo </a:t>
            </a:r>
            <a:r>
              <a:rPr lang="es-MX" sz="940" b="1" dirty="0">
                <a:latin typeface="Arial Narrow" panose="020B0606020202030204" pitchFamily="34" charset="0"/>
                <a:ea typeface="Verdana" panose="020B0604030504040204" pitchFamily="34" charset="0"/>
              </a:rPr>
              <a:t>de 24 horas </a:t>
            </a:r>
            <a:r>
              <a:rPr lang="es-MX" sz="940" dirty="0">
                <a:latin typeface="Arial Narrow" panose="020B0606020202030204" pitchFamily="34" charset="0"/>
                <a:ea typeface="Verdana" panose="020B0604030504040204" pitchFamily="34" charset="0"/>
              </a:rPr>
              <a:t>se reportó en el municipio de </a:t>
            </a:r>
            <a:r>
              <a:rPr lang="es-MX" sz="940" b="1" dirty="0">
                <a:latin typeface="Arial Narrow" panose="020B0606020202030204" pitchFamily="34" charset="0"/>
                <a:ea typeface="Verdana" panose="020B0604030504040204" pitchFamily="34" charset="0"/>
              </a:rPr>
              <a:t>López de Micay</a:t>
            </a:r>
            <a:r>
              <a:rPr lang="es-MX" sz="940" dirty="0">
                <a:latin typeface="Arial Narrow" panose="020B0606020202030204" pitchFamily="34" charset="0"/>
                <a:ea typeface="Verdana" panose="020B0604030504040204" pitchFamily="34" charset="0"/>
              </a:rPr>
              <a:t>, departamento del </a:t>
            </a:r>
            <a:r>
              <a:rPr lang="es-MX" sz="940" b="1" dirty="0">
                <a:latin typeface="Arial Narrow" panose="020B0606020202030204" pitchFamily="34" charset="0"/>
                <a:ea typeface="Verdana" panose="020B0604030504040204" pitchFamily="34" charset="0"/>
              </a:rPr>
              <a:t>Cauca</a:t>
            </a:r>
            <a:r>
              <a:rPr lang="es-MX" sz="940" dirty="0">
                <a:latin typeface="Arial Narrow" panose="020B0606020202030204" pitchFamily="34" charset="0"/>
                <a:ea typeface="Verdana" panose="020B0604030504040204" pitchFamily="34" charset="0"/>
              </a:rPr>
              <a:t>, con </a:t>
            </a:r>
            <a:r>
              <a:rPr lang="es-MX" sz="940" b="1" dirty="0">
                <a:latin typeface="Arial Narrow" panose="020B0606020202030204" pitchFamily="34" charset="0"/>
                <a:ea typeface="Verdana" panose="020B0604030504040204" pitchFamily="34" charset="0"/>
              </a:rPr>
              <a:t>116,0 milímetros de precipitación</a:t>
            </a:r>
            <a:r>
              <a:rPr lang="es-MX" sz="940" dirty="0">
                <a:latin typeface="Arial Narrow" panose="020B0606020202030204" pitchFamily="34" charset="0"/>
                <a:ea typeface="Verdana" panose="020B0604030504040204" pitchFamily="34" charset="0"/>
              </a:rPr>
              <a:t>.</a:t>
            </a:r>
            <a:endParaRPr lang="es-CO" sz="940" b="1" dirty="0">
              <a:latin typeface="Arial Narrow" panose="020B0606020202030204" pitchFamily="34" charset="0"/>
              <a:ea typeface="Verdana" panose="020B0604030504040204" pitchFamily="34" charset="0"/>
            </a:endParaRPr>
          </a:p>
        </p:txBody>
      </p:sp>
      <p:pic>
        <p:nvPicPr>
          <p:cNvPr id="2" name="Imagen 1">
            <a:extLst>
              <a:ext uri="{FF2B5EF4-FFF2-40B4-BE49-F238E27FC236}">
                <a16:creationId xmlns:a16="http://schemas.microsoft.com/office/drawing/2014/main" id="{02B76927-4B1D-A7CF-3F26-B5B24EA8FC92}"/>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a:xfrm>
            <a:off x="10652" y="1096655"/>
            <a:ext cx="4089726" cy="4674710"/>
          </a:xfrm>
          <a:prstGeom prst="rect">
            <a:avLst/>
          </a:prstGeom>
        </p:spPr>
      </p:pic>
      <p:pic>
        <p:nvPicPr>
          <p:cNvPr id="12" name="Imagen 11">
            <a:extLst>
              <a:ext uri="{FF2B5EF4-FFF2-40B4-BE49-F238E27FC236}">
                <a16:creationId xmlns:a16="http://schemas.microsoft.com/office/drawing/2014/main" id="{578AFE80-74B0-4116-ED27-5C155CDCA772}"/>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a:xfrm>
            <a:off x="4101150" y="1099206"/>
            <a:ext cx="3972311" cy="4668213"/>
          </a:xfrm>
          <a:prstGeom prst="rect">
            <a:avLst/>
          </a:prstGeom>
        </p:spPr>
      </p:pic>
    </p:spTree>
    <p:extLst>
      <p:ext uri="{BB962C8B-B14F-4D97-AF65-F5344CB8AC3E}">
        <p14:creationId xmlns:p14="http://schemas.microsoft.com/office/powerpoint/2010/main" val="185570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27C54-738D-56A8-ADDF-2BA66C616219}"/>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07642682-5C71-47E3-53EB-B244AB3E4E12}"/>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27372" y="1014425"/>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88B0D0AC-BC17-A7F4-3A59-399E239F5686}"/>
              </a:ext>
            </a:extLst>
          </p:cNvPr>
          <p:cNvSpPr>
            <a:spLocks noChangeAspect="1" noChangeArrowheads="1"/>
          </p:cNvSpPr>
          <p:nvPr/>
        </p:nvSpPr>
        <p:spPr bwMode="auto">
          <a:xfrm>
            <a:off x="-617539" y="473552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0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AF98B70C-1C02-483A-3A30-B25F25039A0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0E8BFEF7-4E0E-9C61-4B1E-058CDEADDC2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23B92089-31EE-98B4-4FB1-0B33AE2F47F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65E7073B-D988-828A-BB09-77AD3CB3490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5EB92F79-3CF0-692C-EA2E-7D2D39CE649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137D97C2-278E-7B55-D6EB-546339B71BEC}"/>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7"/>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7CEBE39D-417B-C2E1-D522-9A92F2315DC1}"/>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850" y="2366974"/>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099;p17">
            <a:extLst>
              <a:ext uri="{FF2B5EF4-FFF2-40B4-BE49-F238E27FC236}">
                <a16:creationId xmlns:a16="http://schemas.microsoft.com/office/drawing/2014/main" id="{90E2F8FD-F884-1C8F-5825-8E3EFABCD313}"/>
              </a:ext>
            </a:extLst>
          </p:cNvPr>
          <p:cNvGraphicFramePr>
            <a:graphicFrameLocks noGrp="1"/>
          </p:cNvGraphicFramePr>
          <p:nvPr/>
        </p:nvGraphicFramePr>
        <p:xfrm>
          <a:off x="4397746" y="1222399"/>
          <a:ext cx="7628346" cy="5073626"/>
        </p:xfrm>
        <a:graphic>
          <a:graphicData uri="http://schemas.openxmlformats.org/drawingml/2006/table">
            <a:tbl>
              <a:tblPr/>
              <a:tblGrid>
                <a:gridCol w="1264475">
                  <a:extLst>
                    <a:ext uri="{9D8B030D-6E8A-4147-A177-3AD203B41FA5}">
                      <a16:colId xmlns:a16="http://schemas.microsoft.com/office/drawing/2014/main" val="20000"/>
                    </a:ext>
                  </a:extLst>
                </a:gridCol>
                <a:gridCol w="6363871">
                  <a:extLst>
                    <a:ext uri="{9D8B030D-6E8A-4147-A177-3AD203B41FA5}">
                      <a16:colId xmlns:a16="http://schemas.microsoft.com/office/drawing/2014/main" val="20001"/>
                    </a:ext>
                  </a:extLst>
                </a:gridCol>
              </a:tblGrid>
              <a:tr h="192435">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757640">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Caribe</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Bojayá </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Bojayá (Chocó). </a:t>
                      </a:r>
                      <a:r>
                        <a:rPr lang="es-CO" sz="10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afectaciones por crecientes súbita en los ríos </a:t>
                      </a:r>
                      <a:r>
                        <a:rPr lang="es-CO" sz="10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Buchado</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Bojayá en el municipio de Bojayá – Chocó (28/10/2025).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a:t>
                      </a:r>
                      <a:r>
                        <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Napipí – río Opogadó </a:t>
                      </a:r>
                      <a:r>
                        <a:rPr lang="es-ES" sz="1000" u="none" strike="noStrike" cap="none" dirty="0">
                          <a:latin typeface="Verdana" panose="020B0604030504040204" pitchFamily="34" charset="0"/>
                          <a:ea typeface="Verdana" panose="020B0604030504040204" pitchFamily="34" charset="0"/>
                          <a:cs typeface="Arial Narrow"/>
                          <a:sym typeface="Arial Narrow"/>
                        </a:rPr>
                        <a:t>y sus aportantes.</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afectaciones por crecientes súbita en los ríos </a:t>
                      </a:r>
                      <a:r>
                        <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Napipí y Opogadó </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el municipio de Bojayá – Chocó (28/10/2025).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kern="12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del río Murindó y sus afluentes. Especial atención en los municipios de Murindó, Vigía del Fuerte (Antioquia) y Carmen del Darién (Chocó). </a:t>
                      </a:r>
                      <a:r>
                        <a:rPr lang="es-CO" sz="1000" b="1" kern="1200" dirty="0">
                          <a:solidFill>
                            <a:srgbClr val="000000"/>
                          </a:solidFill>
                          <a:latin typeface="Verdana" panose="020B0604030504040204" pitchFamily="34" charset="0"/>
                          <a:ea typeface="Verdana" panose="020B0604030504040204" pitchFamily="34" charset="0"/>
                          <a:cs typeface="Arial Narrow"/>
                          <a:sym typeface="Arial Narrow"/>
                        </a:rPr>
                        <a:t>Notas: 1)</a:t>
                      </a:r>
                      <a:r>
                        <a:rPr lang="es-CO" sz="1000" b="1" kern="1200" dirty="0">
                          <a:solidFill>
                            <a:srgbClr val="000000"/>
                          </a:solidFill>
                          <a:latin typeface="Verdana" panose="020B0604030504040204" pitchFamily="34" charset="0"/>
                          <a:ea typeface="Verdana" panose="020B0604030504040204" pitchFamily="34" charset="0"/>
                          <a:cs typeface="+mn-cs"/>
                          <a:sym typeface="Arial Narrow"/>
                        </a:rPr>
                        <a:t> </a:t>
                      </a:r>
                      <a:r>
                        <a:rPr lang="es-CO" sz="1000" kern="1200" dirty="0">
                          <a:solidFill>
                            <a:srgbClr val="000000"/>
                          </a:solidFill>
                          <a:latin typeface="Verdana" panose="020B0604030504040204" pitchFamily="34" charset="0"/>
                          <a:ea typeface="Verdana" panose="020B0604030504040204" pitchFamily="34" charset="0"/>
                          <a:cs typeface="+mn-cs"/>
                        </a:rPr>
                        <a:t>Desbordamiento de los ríos Atrato y Murindó, generando afectaciones en las comunidades: </a:t>
                      </a:r>
                      <a:r>
                        <a:rPr lang="es-CO" sz="1000" kern="1200" dirty="0" err="1">
                          <a:solidFill>
                            <a:srgbClr val="000000"/>
                          </a:solidFill>
                          <a:latin typeface="Verdana" panose="020B0604030504040204" pitchFamily="34" charset="0"/>
                          <a:ea typeface="Verdana" panose="020B0604030504040204" pitchFamily="34" charset="0"/>
                          <a:cs typeface="+mn-cs"/>
                        </a:rPr>
                        <a:t>Coredo</a:t>
                      </a:r>
                      <a:r>
                        <a:rPr lang="es-CO" sz="1000" kern="1200" dirty="0">
                          <a:solidFill>
                            <a:srgbClr val="000000"/>
                          </a:solidFill>
                          <a:latin typeface="Verdana" panose="020B0604030504040204" pitchFamily="34" charset="0"/>
                          <a:ea typeface="Verdana" panose="020B0604030504040204" pitchFamily="34" charset="0"/>
                          <a:cs typeface="+mn-cs"/>
                        </a:rPr>
                        <a:t>, Guagua, Isla,  No Hay Como Dios, </a:t>
                      </a:r>
                      <a:r>
                        <a:rPr lang="es-CO" sz="1000" kern="1200" dirty="0" err="1">
                          <a:solidFill>
                            <a:srgbClr val="000000"/>
                          </a:solidFill>
                          <a:latin typeface="Verdana" panose="020B0604030504040204" pitchFamily="34" charset="0"/>
                          <a:ea typeface="Verdana" panose="020B0604030504040204" pitchFamily="34" charset="0"/>
                          <a:cs typeface="+mn-cs"/>
                        </a:rPr>
                        <a:t>Legiada</a:t>
                      </a:r>
                      <a:r>
                        <a:rPr lang="es-CO" sz="1000" kern="1200" dirty="0">
                          <a:solidFill>
                            <a:srgbClr val="000000"/>
                          </a:solidFill>
                          <a:latin typeface="Verdana" panose="020B0604030504040204" pitchFamily="34" charset="0"/>
                          <a:ea typeface="Verdana" panose="020B0604030504040204" pitchFamily="34" charset="0"/>
                          <a:cs typeface="+mn-cs"/>
                        </a:rPr>
                        <a:t>, </a:t>
                      </a:r>
                      <a:r>
                        <a:rPr lang="es-CO" sz="1000" kern="1200" dirty="0" err="1">
                          <a:solidFill>
                            <a:srgbClr val="000000"/>
                          </a:solidFill>
                          <a:latin typeface="Verdana" panose="020B0604030504040204" pitchFamily="34" charset="0"/>
                          <a:ea typeface="Verdana" panose="020B0604030504040204" pitchFamily="34" charset="0"/>
                          <a:cs typeface="+mn-cs"/>
                        </a:rPr>
                        <a:t>Ñarague</a:t>
                      </a:r>
                      <a:r>
                        <a:rPr lang="es-CO" sz="1000" kern="1200" dirty="0">
                          <a:solidFill>
                            <a:srgbClr val="000000"/>
                          </a:solidFill>
                          <a:latin typeface="Verdana" panose="020B0604030504040204" pitchFamily="34" charset="0"/>
                          <a:ea typeface="Verdana" panose="020B0604030504040204" pitchFamily="34" charset="0"/>
                          <a:cs typeface="+mn-cs"/>
                        </a:rPr>
                        <a:t>, </a:t>
                      </a:r>
                      <a:r>
                        <a:rPr lang="es-CO" sz="1000" kern="1200" dirty="0" err="1">
                          <a:solidFill>
                            <a:srgbClr val="000000"/>
                          </a:solidFill>
                          <a:latin typeface="Verdana" panose="020B0604030504040204" pitchFamily="34" charset="0"/>
                          <a:ea typeface="Verdana" panose="020B0604030504040204" pitchFamily="34" charset="0"/>
                          <a:cs typeface="+mn-cs"/>
                        </a:rPr>
                        <a:t>Chimiado</a:t>
                      </a:r>
                      <a:r>
                        <a:rPr lang="es-CO" sz="1000" kern="1200" dirty="0">
                          <a:solidFill>
                            <a:srgbClr val="000000"/>
                          </a:solidFill>
                          <a:latin typeface="Verdana" panose="020B0604030504040204" pitchFamily="34" charset="0"/>
                          <a:ea typeface="Verdana" panose="020B0604030504040204" pitchFamily="34" charset="0"/>
                          <a:cs typeface="+mn-cs"/>
                        </a:rPr>
                        <a:t>,  </a:t>
                      </a:r>
                      <a:r>
                        <a:rPr lang="es-CO" sz="1000" kern="1200" dirty="0" err="1">
                          <a:solidFill>
                            <a:srgbClr val="000000"/>
                          </a:solidFill>
                          <a:latin typeface="Verdana" panose="020B0604030504040204" pitchFamily="34" charset="0"/>
                          <a:ea typeface="Verdana" panose="020B0604030504040204" pitchFamily="34" charset="0"/>
                          <a:cs typeface="+mn-cs"/>
                        </a:rPr>
                        <a:t>Opogado</a:t>
                      </a:r>
                      <a:r>
                        <a:rPr lang="es-CO" sz="1000" kern="1200" dirty="0">
                          <a:solidFill>
                            <a:srgbClr val="000000"/>
                          </a:solidFill>
                          <a:latin typeface="Verdana" panose="020B0604030504040204" pitchFamily="34" charset="0"/>
                          <a:ea typeface="Verdana" panose="020B0604030504040204" pitchFamily="34" charset="0"/>
                          <a:cs typeface="+mn-cs"/>
                        </a:rPr>
                        <a:t>, Casco Urbano- Campo Alegre, Bella Luz, </a:t>
                      </a:r>
                      <a:r>
                        <a:rPr lang="es-CO" sz="1000" kern="1200" dirty="0" err="1">
                          <a:solidFill>
                            <a:srgbClr val="000000"/>
                          </a:solidFill>
                          <a:latin typeface="Verdana" panose="020B0604030504040204" pitchFamily="34" charset="0"/>
                          <a:ea typeface="Verdana" panose="020B0604030504040204" pitchFamily="34" charset="0"/>
                          <a:cs typeface="+mn-cs"/>
                        </a:rPr>
                        <a:t>Jedega</a:t>
                      </a:r>
                      <a:r>
                        <a:rPr lang="es-CO" sz="1000" kern="1200" dirty="0">
                          <a:solidFill>
                            <a:srgbClr val="000000"/>
                          </a:solidFill>
                          <a:latin typeface="Verdana" panose="020B0604030504040204" pitchFamily="34" charset="0"/>
                          <a:ea typeface="Verdana" panose="020B0604030504040204" pitchFamily="34" charset="0"/>
                          <a:cs typeface="+mn-cs"/>
                        </a:rPr>
                        <a:t>, </a:t>
                      </a:r>
                      <a:r>
                        <a:rPr lang="es-CO" sz="1000" kern="1200" dirty="0" err="1">
                          <a:solidFill>
                            <a:srgbClr val="000000"/>
                          </a:solidFill>
                          <a:latin typeface="Verdana" panose="020B0604030504040204" pitchFamily="34" charset="0"/>
                          <a:ea typeface="Verdana" panose="020B0604030504040204" pitchFamily="34" charset="0"/>
                          <a:cs typeface="+mn-cs"/>
                        </a:rPr>
                        <a:t>Bebarameño</a:t>
                      </a:r>
                      <a:r>
                        <a:rPr lang="es-CO" sz="1000" kern="1200" dirty="0">
                          <a:solidFill>
                            <a:srgbClr val="000000"/>
                          </a:solidFill>
                          <a:latin typeface="Verdana" panose="020B0604030504040204" pitchFamily="34" charset="0"/>
                          <a:ea typeface="Verdana" panose="020B0604030504040204" pitchFamily="34" charset="0"/>
                          <a:cs typeface="+mn-cs"/>
                        </a:rPr>
                        <a:t>, Canal y Pital, Bartolo, Marina, Loma Cruce, Murindó Viejo, </a:t>
                      </a:r>
                      <a:r>
                        <a:rPr lang="es-CO" sz="1000" kern="1200" dirty="0" err="1">
                          <a:solidFill>
                            <a:srgbClr val="000000"/>
                          </a:solidFill>
                          <a:latin typeface="Verdana" panose="020B0604030504040204" pitchFamily="34" charset="0"/>
                          <a:ea typeface="Verdana" panose="020B0604030504040204" pitchFamily="34" charset="0"/>
                          <a:cs typeface="+mn-cs"/>
                        </a:rPr>
                        <a:t>Chagerado</a:t>
                      </a:r>
                      <a:r>
                        <a:rPr lang="es-CO" sz="1000" kern="1200" dirty="0">
                          <a:solidFill>
                            <a:srgbClr val="000000"/>
                          </a:solidFill>
                          <a:latin typeface="Verdana" panose="020B0604030504040204" pitchFamily="34" charset="0"/>
                          <a:ea typeface="Verdana" panose="020B0604030504040204" pitchFamily="34" charset="0"/>
                          <a:cs typeface="+mn-cs"/>
                        </a:rPr>
                        <a:t>, </a:t>
                      </a:r>
                      <a:r>
                        <a:rPr lang="es-CO" sz="1000" kern="1200" dirty="0" err="1">
                          <a:solidFill>
                            <a:srgbClr val="000000"/>
                          </a:solidFill>
                          <a:latin typeface="Verdana" panose="020B0604030504040204" pitchFamily="34" charset="0"/>
                          <a:ea typeface="Verdana" panose="020B0604030504040204" pitchFamily="34" charset="0"/>
                          <a:cs typeface="+mn-cs"/>
                        </a:rPr>
                        <a:t>Chibugado</a:t>
                      </a:r>
                      <a:r>
                        <a:rPr lang="es-CO" sz="1000" kern="1200" dirty="0">
                          <a:solidFill>
                            <a:srgbClr val="000000"/>
                          </a:solidFill>
                          <a:latin typeface="Verdana" panose="020B0604030504040204" pitchFamily="34" charset="0"/>
                          <a:ea typeface="Verdana" panose="020B0604030504040204" pitchFamily="34" charset="0"/>
                          <a:cs typeface="+mn-cs"/>
                        </a:rPr>
                        <a:t>, </a:t>
                      </a:r>
                      <a:r>
                        <a:rPr lang="es-CO" sz="1000" kern="1200" dirty="0" err="1">
                          <a:solidFill>
                            <a:srgbClr val="000000"/>
                          </a:solidFill>
                          <a:latin typeface="Verdana" panose="020B0604030504040204" pitchFamily="34" charset="0"/>
                          <a:ea typeface="Verdana" panose="020B0604030504040204" pitchFamily="34" charset="0"/>
                          <a:cs typeface="+mn-cs"/>
                        </a:rPr>
                        <a:t>Bachidubi</a:t>
                      </a:r>
                      <a:r>
                        <a:rPr lang="es-CO" sz="1000" kern="1200" dirty="0">
                          <a:solidFill>
                            <a:srgbClr val="000000"/>
                          </a:solidFill>
                          <a:latin typeface="Verdana" panose="020B0604030504040204" pitchFamily="34" charset="0"/>
                          <a:ea typeface="Verdana" panose="020B0604030504040204" pitchFamily="34" charset="0"/>
                          <a:cs typeface="+mn-cs"/>
                        </a:rPr>
                        <a:t> y </a:t>
                      </a:r>
                      <a:r>
                        <a:rPr lang="es-CO" sz="1000" kern="1200" dirty="0" err="1">
                          <a:solidFill>
                            <a:srgbClr val="000000"/>
                          </a:solidFill>
                          <a:latin typeface="Verdana" panose="020B0604030504040204" pitchFamily="34" charset="0"/>
                          <a:ea typeface="Verdana" panose="020B0604030504040204" pitchFamily="34" charset="0"/>
                          <a:cs typeface="+mn-cs"/>
                        </a:rPr>
                        <a:t>Chado</a:t>
                      </a:r>
                      <a:r>
                        <a:rPr lang="es-CO" sz="1000" kern="1200" dirty="0">
                          <a:solidFill>
                            <a:srgbClr val="000000"/>
                          </a:solidFill>
                          <a:latin typeface="Verdana" panose="020B0604030504040204" pitchFamily="34" charset="0"/>
                          <a:ea typeface="Verdana" panose="020B0604030504040204" pitchFamily="34" charset="0"/>
                          <a:cs typeface="+mn-cs"/>
                        </a:rPr>
                        <a:t> del municipio de Murindó, Antioquía (6/11/2025). </a:t>
                      </a:r>
                      <a:r>
                        <a:rPr lang="es-CO" sz="1000" b="1" kern="1200" dirty="0">
                          <a:solidFill>
                            <a:srgbClr val="000000"/>
                          </a:solidFill>
                          <a:latin typeface="Verdana" panose="020B0604030504040204" pitchFamily="34" charset="0"/>
                          <a:ea typeface="Verdana" panose="020B0604030504040204" pitchFamily="34" charset="0"/>
                          <a:cs typeface="Arial Narrow"/>
                          <a:sym typeface="Arial Narrow"/>
                        </a:rPr>
                        <a:t>2)</a:t>
                      </a:r>
                      <a:r>
                        <a:rPr lang="es-CO" sz="1000" kern="1200" dirty="0">
                          <a:solidFill>
                            <a:srgbClr val="000000"/>
                          </a:solidFill>
                          <a:latin typeface="Verdana" panose="020B0604030504040204" pitchFamily="34" charset="0"/>
                          <a:ea typeface="Verdana" panose="020B0604030504040204" pitchFamily="34" charset="0"/>
                          <a:cs typeface="Arial Narrow"/>
                          <a:sym typeface="Arial Narrow"/>
                        </a:rPr>
                        <a:t> Se reportan inundaciones en las comunidades de Campo alegre del municipio de Murindó – Chocó (08/11/2025).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1" dirty="0">
                          <a:solidFill>
                            <a:srgbClr val="000000"/>
                          </a:solidFill>
                          <a:latin typeface="Verdana" panose="020B0604030504040204" pitchFamily="34" charset="0"/>
                          <a:ea typeface="Verdana" panose="020B0604030504040204" pitchFamily="34" charset="0"/>
                          <a:cs typeface="Arial Narrow"/>
                          <a:sym typeface="Arial Narrow"/>
                        </a:rPr>
                        <a:t>Alerta puntual</a:t>
                      </a:r>
                      <a:r>
                        <a:rPr lang="es-CO" sz="1000" b="0" dirty="0">
                          <a:solidFill>
                            <a:srgbClr val="000000"/>
                          </a:solidFill>
                          <a:latin typeface="Verdana" panose="020B0604030504040204" pitchFamily="34" charset="0"/>
                          <a:ea typeface="Verdana" panose="020B0604030504040204" pitchFamily="34" charset="0"/>
                          <a:cs typeface="Arial Narrow"/>
                          <a:sym typeface="Arial Narrow"/>
                        </a:rPr>
                        <a:t>: Desbordamiento por niveles altos de los ríos: Atrato, </a:t>
                      </a:r>
                      <a:r>
                        <a:rPr lang="es-CO" sz="1000" b="0" dirty="0" err="1">
                          <a:solidFill>
                            <a:srgbClr val="000000"/>
                          </a:solidFill>
                          <a:latin typeface="Verdana" panose="020B0604030504040204" pitchFamily="34" charset="0"/>
                          <a:ea typeface="Verdana" panose="020B0604030504040204" pitchFamily="34" charset="0"/>
                          <a:cs typeface="Arial Narrow"/>
                          <a:sym typeface="Arial Narrow"/>
                        </a:rPr>
                        <a:t>Salaquí</a:t>
                      </a:r>
                      <a:r>
                        <a:rPr lang="es-CO" sz="1000" b="0" dirty="0">
                          <a:solidFill>
                            <a:srgbClr val="000000"/>
                          </a:solidFill>
                          <a:latin typeface="Verdana" panose="020B0604030504040204" pitchFamily="34" charset="0"/>
                          <a:ea typeface="Verdana" panose="020B0604030504040204" pitchFamily="34" charset="0"/>
                          <a:cs typeface="Arial Narrow"/>
                          <a:sym typeface="Arial Narrow"/>
                        </a:rPr>
                        <a:t> afectando el casco urbano y la zona rural del municipio de Riosucio, Chocó (05/11/2025).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dirty="0">
                          <a:solidFill>
                            <a:srgbClr val="000000"/>
                          </a:solidFill>
                          <a:latin typeface="Verdana" panose="020B0604030504040204" pitchFamily="34" charset="0"/>
                          <a:ea typeface="Verdana" panose="020B0604030504040204" pitchFamily="34" charset="0"/>
                          <a:cs typeface="Arial Narrow"/>
                          <a:sym typeface="Arial Narrow"/>
                        </a:rPr>
                        <a:t>Niveles altos del río Atrato entre el municipio de Carmen del Darién y el municipio de Riosucio (Chocó).</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1000" u="none" strike="noStrike" cap="none" dirty="0" err="1">
                          <a:latin typeface="Verdana" panose="020B0604030504040204" pitchFamily="34" charset="0"/>
                          <a:ea typeface="Verdana" panose="020B0604030504040204" pitchFamily="34" charset="0"/>
                          <a:cs typeface="Arial Narrow"/>
                          <a:sym typeface="Arial Narrow"/>
                        </a:rPr>
                        <a:t>Salaquí</a:t>
                      </a:r>
                      <a:r>
                        <a:rPr lang="es-CO" sz="1000" u="none" strike="noStrike" cap="none" dirty="0">
                          <a:latin typeface="Verdana" panose="020B0604030504040204" pitchFamily="34" charset="0"/>
                          <a:ea typeface="Verdana" panose="020B0604030504040204" pitchFamily="34" charset="0"/>
                          <a:cs typeface="Arial Narrow"/>
                          <a:sym typeface="Arial Narrow"/>
                        </a:rPr>
                        <a:t> y </a:t>
                      </a:r>
                      <a:r>
                        <a:rPr lang="es-CO" sz="1000" b="0" u="none" strike="noStrike" cap="none" dirty="0" err="1">
                          <a:latin typeface="Verdana" panose="020B0604030504040204" pitchFamily="34" charset="0"/>
                          <a:ea typeface="Verdana" panose="020B0604030504040204" pitchFamily="34" charset="0"/>
                          <a:cs typeface="Arial Narrow"/>
                          <a:sym typeface="Arial Narrow"/>
                        </a:rPr>
                        <a:t>Truandó</a:t>
                      </a:r>
                      <a:r>
                        <a:rPr lang="es-CO" sz="1000" b="0" u="none" strike="noStrike" cap="none" dirty="0">
                          <a:latin typeface="Verdana" panose="020B0604030504040204" pitchFamily="34" charset="0"/>
                          <a:ea typeface="Verdana" panose="020B0604030504040204" pitchFamily="34" charset="0"/>
                          <a:cs typeface="Arial Narrow"/>
                          <a:sym typeface="Arial Narrow"/>
                        </a:rPr>
                        <a:t>, y </a:t>
                      </a:r>
                      <a:r>
                        <a:rPr lang="es-CO" sz="1000" u="none" strike="noStrike" cap="none" dirty="0">
                          <a:latin typeface="Verdana" panose="020B0604030504040204" pitchFamily="34" charset="0"/>
                          <a:ea typeface="Verdana" panose="020B0604030504040204" pitchFamily="34" charset="0"/>
                          <a:cs typeface="Arial Narrow"/>
                          <a:sym typeface="Arial Narrow"/>
                        </a:rPr>
                        <a:t>sus aportantes a la cuenca baja del río Atrato, espacialmente el río </a:t>
                      </a:r>
                      <a:r>
                        <a:rPr lang="es-CO" sz="1000" u="none" strike="noStrike" cap="none" dirty="0" err="1">
                          <a:latin typeface="Verdana" panose="020B0604030504040204" pitchFamily="34" charset="0"/>
                          <a:ea typeface="Verdana" panose="020B0604030504040204" pitchFamily="34" charset="0"/>
                          <a:cs typeface="Arial Narrow"/>
                          <a:sym typeface="Arial Narrow"/>
                        </a:rPr>
                        <a:t>Truandó</a:t>
                      </a:r>
                      <a:r>
                        <a:rPr lang="es-CO" sz="1000" u="none" strike="noStrike" cap="none" dirty="0">
                          <a:latin typeface="Verdana" panose="020B0604030504040204" pitchFamily="34" charset="0"/>
                          <a:ea typeface="Verdana" panose="020B0604030504040204" pitchFamily="34" charset="0"/>
                          <a:cs typeface="Arial Narrow"/>
                          <a:sym typeface="Arial Narrow"/>
                        </a:rPr>
                        <a:t> en el municipio de Riosucio (Chocó). </a:t>
                      </a:r>
                      <a:r>
                        <a:rPr lang="es-CO" sz="1000" b="1" u="none" strike="noStrike" cap="none" dirty="0">
                          <a:latin typeface="Verdana" panose="020B0604030504040204" pitchFamily="34" charset="0"/>
                          <a:ea typeface="Verdana" panose="020B0604030504040204" pitchFamily="34" charset="0"/>
                          <a:cs typeface="Arial Narrow"/>
                          <a:sym typeface="Arial Narrow"/>
                        </a:rPr>
                        <a:t>Nota: </a:t>
                      </a:r>
                      <a:r>
                        <a:rPr lang="es-CO" sz="1000" b="0" u="none" strike="noStrike" cap="none" dirty="0">
                          <a:latin typeface="Verdana" panose="020B0604030504040204" pitchFamily="34" charset="0"/>
                          <a:ea typeface="Verdana" panose="020B0604030504040204" pitchFamily="34" charset="0"/>
                          <a:cs typeface="Arial Narrow"/>
                          <a:sym typeface="Arial Narrow"/>
                        </a:rPr>
                        <a:t>Desbordamiento por niveles altos de los ríos: Atrato, </a:t>
                      </a:r>
                      <a:r>
                        <a:rPr lang="es-CO" sz="1000" b="0" u="none" strike="noStrike" cap="none" dirty="0" err="1">
                          <a:latin typeface="Verdana" panose="020B0604030504040204" pitchFamily="34" charset="0"/>
                          <a:ea typeface="Verdana" panose="020B0604030504040204" pitchFamily="34" charset="0"/>
                          <a:cs typeface="Arial Narrow"/>
                          <a:sym typeface="Arial Narrow"/>
                        </a:rPr>
                        <a:t>Salaquí</a:t>
                      </a:r>
                      <a:r>
                        <a:rPr lang="es-CO" sz="1000" b="0" u="none" strike="noStrike" cap="none" dirty="0">
                          <a:latin typeface="Verdana" panose="020B0604030504040204" pitchFamily="34" charset="0"/>
                          <a:ea typeface="Verdana" panose="020B0604030504040204" pitchFamily="34" charset="0"/>
                          <a:cs typeface="Arial Narrow"/>
                          <a:sym typeface="Arial Narrow"/>
                        </a:rPr>
                        <a:t> afectando el casco urbano y la zona rural del municipio de Riosucio, Chocó (05/11/2025).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el nivel del</a:t>
                      </a:r>
                      <a:r>
                        <a:rPr lang="es-ES" sz="1000" u="none" strike="noStrike" cap="none" dirty="0">
                          <a:latin typeface="Verdana" panose="020B0604030504040204" pitchFamily="34" charset="0"/>
                          <a:ea typeface="Verdana" panose="020B0604030504040204" pitchFamily="34" charset="0"/>
                          <a:cs typeface="Arial Narrow"/>
                          <a:sym typeface="Arial Narrow"/>
                        </a:rPr>
                        <a:t> río </a:t>
                      </a:r>
                      <a:r>
                        <a:rPr lang="es-CO" sz="1000" u="none" strike="noStrike" cap="none" dirty="0">
                          <a:latin typeface="Verdana" panose="020B0604030504040204" pitchFamily="34" charset="0"/>
                          <a:ea typeface="Verdana" panose="020B0604030504040204" pitchFamily="34" charset="0"/>
                          <a:cs typeface="Arial Narrow"/>
                          <a:sym typeface="Arial Narrow"/>
                        </a:rPr>
                        <a:t>Perancho</a:t>
                      </a:r>
                      <a:r>
                        <a:rPr lang="es-ES" sz="1000" u="none" strike="noStrike" cap="none" dirty="0">
                          <a:latin typeface="Verdana" panose="020B0604030504040204" pitchFamily="34" charset="0"/>
                          <a:ea typeface="Verdana" panose="020B0604030504040204" pitchFamily="34" charset="0"/>
                          <a:cs typeface="Arial Narrow"/>
                          <a:sym typeface="Arial Narrow"/>
                        </a:rPr>
                        <a:t> y sus afluentes, especialmente en el río </a:t>
                      </a:r>
                      <a:r>
                        <a:rPr lang="es-ES" sz="1000" u="none" strike="noStrike" cap="none" dirty="0" err="1">
                          <a:latin typeface="Verdana" panose="020B0604030504040204" pitchFamily="34" charset="0"/>
                          <a:ea typeface="Verdana" panose="020B0604030504040204" pitchFamily="34" charset="0"/>
                          <a:cs typeface="Arial Narrow"/>
                          <a:sym typeface="Arial Narrow"/>
                        </a:rPr>
                        <a:t>Domingodó</a:t>
                      </a:r>
                      <a:r>
                        <a:rPr lang="es-ES" sz="1000" u="none" strike="noStrike" cap="none" baseline="0" dirty="0">
                          <a:latin typeface="Verdana" panose="020B0604030504040204" pitchFamily="34" charset="0"/>
                          <a:ea typeface="Verdana" panose="020B0604030504040204" pitchFamily="34" charset="0"/>
                          <a:cs typeface="Arial Narrow"/>
                          <a:sym typeface="Arial Narrow"/>
                        </a:rPr>
                        <a:t>, aportante a la cuenca baja del río Atrato. Especial atención en los municipios Carmen de Darién y </a:t>
                      </a:r>
                      <a:r>
                        <a:rPr lang="es-ES" sz="1000" u="none" strike="noStrike" cap="none" dirty="0">
                          <a:latin typeface="Verdana" panose="020B0604030504040204" pitchFamily="34" charset="0"/>
                          <a:ea typeface="Verdana" panose="020B0604030504040204" pitchFamily="34" charset="0"/>
                          <a:cs typeface="Arial Narrow"/>
                          <a:sym typeface="Arial Narrow"/>
                        </a:rPr>
                        <a:t>Riosucio (Chocó).</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a:t>
                      </a:r>
                      <a:r>
                        <a:rPr lang="es-CO" sz="1000" u="none" strike="noStrike" cap="none" dirty="0">
                          <a:latin typeface="Verdana" panose="020B0604030504040204" pitchFamily="34" charset="0"/>
                          <a:ea typeface="Verdana" panose="020B0604030504040204" pitchFamily="34" charset="0"/>
                          <a:cs typeface="Arial Narrow"/>
                          <a:sym typeface="Arial Narrow"/>
                        </a:rPr>
                        <a:t>la SZH Directos al Bajo Atrato entre río Sucio y Desembocadura al Mar Caribe</a:t>
                      </a:r>
                      <a:r>
                        <a:rPr lang="es-ES" sz="1000" dirty="0">
                          <a:solidFill>
                            <a:srgbClr val="000000"/>
                          </a:solidFill>
                          <a:latin typeface="Verdana" panose="020B0604030504040204" pitchFamily="34" charset="0"/>
                          <a:ea typeface="Verdana" panose="020B0604030504040204" pitchFamily="34" charset="0"/>
                          <a:cs typeface="Arial Narrow"/>
                          <a:sym typeface="Arial Narrow"/>
                        </a:rPr>
                        <a:t>.  Especial atención en los municipios de Riosucio, Unguía (Chocó) y Turbo (Antioquia).</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kern="1200" dirty="0">
                          <a:solidFill>
                            <a:schemeClr val="tx1"/>
                          </a:solidFill>
                          <a:latin typeface="Verdana" panose="020B0604030504040204" pitchFamily="34" charset="0"/>
                          <a:ea typeface="Verdana" panose="020B0604030504040204" pitchFamily="34" charset="0"/>
                        </a:rPr>
                        <a:t>Probabilidad de crecientes súbitas de los ríos Apartadó, Carepa, Chigorodó, Grande, León y Vijagual, los cuales desembocan al Golfo de Urabá. Especial atención en los municipios de Apartadó, Carepa, Chigorodó, Mutatá y Turbo (Antioquia).</a:t>
                      </a:r>
                      <a:endParaRPr lang="es-ES" sz="1000" u="none" strike="noStrike" kern="1200" dirty="0">
                        <a:solidFill>
                          <a:schemeClr val="tx1"/>
                        </a:solidFill>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656338751"/>
                  </a:ext>
                </a:extLst>
              </a:tr>
            </a:tbl>
          </a:graphicData>
        </a:graphic>
      </p:graphicFrame>
      <p:pic>
        <p:nvPicPr>
          <p:cNvPr id="7" name="Google Shape;719;p10" descr="Recurso 37.png">
            <a:extLst>
              <a:ext uri="{FF2B5EF4-FFF2-40B4-BE49-F238E27FC236}">
                <a16:creationId xmlns:a16="http://schemas.microsoft.com/office/drawing/2014/main" id="{C23EADFC-19BE-69AB-459D-A5E9617FA0E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3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E7FAC642-B309-BDC9-57ED-3AEE7403090A}"/>
              </a:ext>
            </a:extLst>
          </p:cNvPr>
          <p:cNvSpPr txBox="1">
            <a:spLocks noChangeArrowheads="1"/>
          </p:cNvSpPr>
          <p:nvPr/>
        </p:nvSpPr>
        <p:spPr bwMode="auto">
          <a:xfrm>
            <a:off x="3806052" y="819161"/>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p:txBody>
      </p:sp>
      <p:pic>
        <p:nvPicPr>
          <p:cNvPr id="2" name="Google Shape;742;p15">
            <a:extLst>
              <a:ext uri="{FF2B5EF4-FFF2-40B4-BE49-F238E27FC236}">
                <a16:creationId xmlns:a16="http://schemas.microsoft.com/office/drawing/2014/main" id="{BF0A502D-780C-EB7A-40F2-7EA91CD6AF9A}"/>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573" y="267113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4;p9" descr="Recurso 31.png">
            <a:extLst>
              <a:ext uri="{FF2B5EF4-FFF2-40B4-BE49-F238E27FC236}">
                <a16:creationId xmlns:a16="http://schemas.microsoft.com/office/drawing/2014/main" id="{358B93A5-FE3C-919E-2DE5-172013A86C3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47926" y="2057235"/>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0;p9">
            <a:extLst>
              <a:ext uri="{FF2B5EF4-FFF2-40B4-BE49-F238E27FC236}">
                <a16:creationId xmlns:a16="http://schemas.microsoft.com/office/drawing/2014/main" id="{99E9AD09-BE0C-F22B-AA45-45F084701CE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742;p15">
            <a:extLst>
              <a:ext uri="{FF2B5EF4-FFF2-40B4-BE49-F238E27FC236}">
                <a16:creationId xmlns:a16="http://schemas.microsoft.com/office/drawing/2014/main" id="{F8CBE54E-4A0B-543F-05AE-4DD6551A8E7C}"/>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8188" y="2769935"/>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741;p15">
            <a:extLst>
              <a:ext uri="{FF2B5EF4-FFF2-40B4-BE49-F238E27FC236}">
                <a16:creationId xmlns:a16="http://schemas.microsoft.com/office/drawing/2014/main" id="{6773D0E0-585E-02A5-89D7-C98F2FEDAA6F}"/>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6762" y="2632452"/>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42;p15">
            <a:extLst>
              <a:ext uri="{FF2B5EF4-FFF2-40B4-BE49-F238E27FC236}">
                <a16:creationId xmlns:a16="http://schemas.microsoft.com/office/drawing/2014/main" id="{8C34CD51-6625-4A59-E295-DAABF928CD82}"/>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6762" y="2986166"/>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742;p15">
            <a:extLst>
              <a:ext uri="{FF2B5EF4-FFF2-40B4-BE49-F238E27FC236}">
                <a16:creationId xmlns:a16="http://schemas.microsoft.com/office/drawing/2014/main" id="{D405F397-D4A5-8859-B010-B0B0A88BCDB1}"/>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8770" y="2907418"/>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42;p15">
            <a:extLst>
              <a:ext uri="{FF2B5EF4-FFF2-40B4-BE49-F238E27FC236}">
                <a16:creationId xmlns:a16="http://schemas.microsoft.com/office/drawing/2014/main" id="{96FEF29D-66B5-C85F-A4DA-58C6FD0561FF}"/>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62813" y="2643571"/>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025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1724C-47ED-1516-F00F-333A5F733A8A}"/>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25BD5F96-EBAC-C5E2-EE9F-3972E4081ACC}"/>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27372" y="1014425"/>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3CB63728-739A-EEA1-B6EB-4DE8685F121F}"/>
              </a:ext>
            </a:extLst>
          </p:cNvPr>
          <p:cNvSpPr>
            <a:spLocks noChangeAspect="1" noChangeArrowheads="1"/>
          </p:cNvSpPr>
          <p:nvPr/>
        </p:nvSpPr>
        <p:spPr bwMode="auto">
          <a:xfrm>
            <a:off x="-617539" y="473552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0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56D64DD6-88AD-3F96-B84E-9D912B16D1F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57C82736-9BB6-FFE0-E0EC-5EC805BC0FF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DA80D821-4F58-F17D-D08B-1A34D23F02D1}"/>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C054A8E5-BD83-765C-BE4E-59FC363B293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368E6886-C70A-0F17-5D5F-A72E5A8115A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44837CD8-094A-7D63-6077-3DFBD5350863}"/>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7"/>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6ED80F85-51F4-2F0A-B2DC-8641AEC78D70}"/>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850" y="2366974"/>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099;p17">
            <a:extLst>
              <a:ext uri="{FF2B5EF4-FFF2-40B4-BE49-F238E27FC236}">
                <a16:creationId xmlns:a16="http://schemas.microsoft.com/office/drawing/2014/main" id="{A6AC6887-2100-B593-A6B3-6518CBCA9C18}"/>
              </a:ext>
            </a:extLst>
          </p:cNvPr>
          <p:cNvGraphicFramePr>
            <a:graphicFrameLocks noGrp="1"/>
          </p:cNvGraphicFramePr>
          <p:nvPr/>
        </p:nvGraphicFramePr>
        <p:xfrm>
          <a:off x="4386424" y="2221809"/>
          <a:ext cx="7628346" cy="3092426"/>
        </p:xfrm>
        <a:graphic>
          <a:graphicData uri="http://schemas.openxmlformats.org/drawingml/2006/table">
            <a:tbl>
              <a:tblPr/>
              <a:tblGrid>
                <a:gridCol w="1264475">
                  <a:extLst>
                    <a:ext uri="{9D8B030D-6E8A-4147-A177-3AD203B41FA5}">
                      <a16:colId xmlns:a16="http://schemas.microsoft.com/office/drawing/2014/main" val="20000"/>
                    </a:ext>
                  </a:extLst>
                </a:gridCol>
                <a:gridCol w="6363871">
                  <a:extLst>
                    <a:ext uri="{9D8B030D-6E8A-4147-A177-3AD203B41FA5}">
                      <a16:colId xmlns:a16="http://schemas.microsoft.com/office/drawing/2014/main" val="20001"/>
                    </a:ext>
                  </a:extLst>
                </a:gridCol>
              </a:tblGrid>
              <a:tr h="142485">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2381692">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Pacífico</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incrementos súbitos en el nivel de los ríos Valle, </a:t>
                      </a:r>
                      <a:r>
                        <a:rPr lang="es-ES" sz="10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Jella</a:t>
                      </a:r>
                      <a:r>
                        <a:rPr lang="es-ES" sz="10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Chocolatal, Jurado, </a:t>
                      </a:r>
                      <a:r>
                        <a:rPr lang="es-ES" sz="10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Piliza</a:t>
                      </a:r>
                      <a:r>
                        <a:rPr lang="es-ES" sz="10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10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Pavasa</a:t>
                      </a:r>
                      <a:r>
                        <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10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Purricha</a:t>
                      </a:r>
                      <a:r>
                        <a:rPr lang="es-ES" sz="10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10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Catripe</a:t>
                      </a:r>
                      <a:r>
                        <a:rPr lang="es-ES" sz="10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10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Abaquia</a:t>
                      </a:r>
                      <a:r>
                        <a:rPr lang="es-ES" sz="10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Bahía Solano y Juradó. </a:t>
                      </a:r>
                      <a:r>
                        <a:rPr lang="es-CO" sz="10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afectaciones por crecientes súbita en los ríos </a:t>
                      </a:r>
                      <a:r>
                        <a:rPr lang="es-ES" sz="10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Pavasa</a:t>
                      </a:r>
                      <a:r>
                        <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a:t>
                      </a:r>
                      <a:r>
                        <a:rPr lang="es-ES" sz="10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Purricha</a:t>
                      </a:r>
                      <a:r>
                        <a:rPr lang="es-ES"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el municipio de Bajo Baudó – Chocó (04/11/2025).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Baudó y sus afluentes, especialmente los ríos </a:t>
                      </a:r>
                      <a:r>
                        <a:rPr lang="es-CO" sz="1000" u="none" strike="noStrike" cap="none" dirty="0" err="1">
                          <a:latin typeface="Verdana" panose="020B0604030504040204" pitchFamily="34" charset="0"/>
                          <a:ea typeface="Verdana" panose="020B0604030504040204" pitchFamily="34" charset="0"/>
                          <a:cs typeface="Arial Narrow"/>
                          <a:sym typeface="Arial Narrow"/>
                        </a:rPr>
                        <a:t>Dubaza</a:t>
                      </a:r>
                      <a:r>
                        <a:rPr lang="es-CO" sz="1000" u="none" strike="noStrike" cap="none" dirty="0">
                          <a:latin typeface="Verdana" panose="020B0604030504040204" pitchFamily="34" charset="0"/>
                          <a:ea typeface="Verdana" panose="020B0604030504040204" pitchFamily="34" charset="0"/>
                          <a:cs typeface="Arial Narrow"/>
                          <a:sym typeface="Arial Narrow"/>
                        </a:rPr>
                        <a:t> </a:t>
                      </a:r>
                      <a:r>
                        <a:rPr lang="es-CO" sz="1000" u="none" strike="noStrike" cap="none" dirty="0" err="1">
                          <a:latin typeface="Verdana" panose="020B0604030504040204" pitchFamily="34" charset="0"/>
                          <a:ea typeface="Verdana" panose="020B0604030504040204" pitchFamily="34" charset="0"/>
                          <a:cs typeface="Arial Narrow"/>
                          <a:sym typeface="Arial Narrow"/>
                        </a:rPr>
                        <a:t>Catrú</a:t>
                      </a:r>
                      <a:r>
                        <a:rPr lang="es-CO" sz="1000" u="none" strike="noStrike" cap="none" dirty="0">
                          <a:latin typeface="Verdana" panose="020B0604030504040204" pitchFamily="34" charset="0"/>
                          <a:ea typeface="Verdana" panose="020B0604030504040204" pitchFamily="34" charset="0"/>
                          <a:cs typeface="Arial Narrow"/>
                          <a:sym typeface="Arial Narrow"/>
                        </a:rPr>
                        <a:t> Cedro, </a:t>
                      </a:r>
                      <a:r>
                        <a:rPr lang="es-CO" sz="1000" u="none" strike="noStrike" cap="none" dirty="0" err="1">
                          <a:latin typeface="Verdana" panose="020B0604030504040204" pitchFamily="34" charset="0"/>
                          <a:ea typeface="Verdana" panose="020B0604030504040204" pitchFamily="34" charset="0"/>
                          <a:cs typeface="Arial Narrow"/>
                          <a:sym typeface="Arial Narrow"/>
                        </a:rPr>
                        <a:t>Ancosó</a:t>
                      </a:r>
                      <a:r>
                        <a:rPr lang="es-CO" sz="1000" u="none" strike="noStrike" cap="none" dirty="0">
                          <a:latin typeface="Verdana" panose="020B0604030504040204" pitchFamily="34" charset="0"/>
                          <a:ea typeface="Verdana" panose="020B0604030504040204" pitchFamily="34" charset="0"/>
                          <a:cs typeface="Arial Narrow"/>
                          <a:sym typeface="Arial Narrow"/>
                        </a:rPr>
                        <a:t> </a:t>
                      </a:r>
                      <a:r>
                        <a:rPr lang="es-CO" sz="1000" u="none" strike="noStrike" cap="none" dirty="0" err="1">
                          <a:latin typeface="Verdana" panose="020B0604030504040204" pitchFamily="34" charset="0"/>
                          <a:ea typeface="Verdana" panose="020B0604030504040204" pitchFamily="34" charset="0"/>
                          <a:cs typeface="Arial Narrow"/>
                          <a:sym typeface="Arial Narrow"/>
                        </a:rPr>
                        <a:t>Cuguchó</a:t>
                      </a:r>
                      <a:r>
                        <a:rPr lang="es-CO" sz="1000" u="none" strike="noStrike" cap="none" dirty="0">
                          <a:latin typeface="Verdana" panose="020B0604030504040204" pitchFamily="34" charset="0"/>
                          <a:ea typeface="Verdana" panose="020B0604030504040204" pitchFamily="34" charset="0"/>
                          <a:cs typeface="Arial Narrow"/>
                          <a:sym typeface="Arial Narrow"/>
                        </a:rPr>
                        <a:t> </a:t>
                      </a:r>
                      <a:r>
                        <a:rPr lang="es-CO" sz="1000" u="none" strike="noStrike" cap="none" dirty="0" err="1">
                          <a:latin typeface="Verdana" panose="020B0604030504040204" pitchFamily="34" charset="0"/>
                          <a:ea typeface="Verdana" panose="020B0604030504040204" pitchFamily="34" charset="0"/>
                          <a:cs typeface="Arial Narrow"/>
                          <a:sym typeface="Arial Narrow"/>
                        </a:rPr>
                        <a:t>Berreberre</a:t>
                      </a:r>
                      <a:r>
                        <a:rPr lang="es-CO" sz="1000" u="none" strike="noStrike" cap="none" dirty="0">
                          <a:latin typeface="Verdana" panose="020B0604030504040204" pitchFamily="34" charset="0"/>
                          <a:ea typeface="Verdana" panose="020B0604030504040204" pitchFamily="34" charset="0"/>
                          <a:cs typeface="Arial Narrow"/>
                          <a:sym typeface="Arial Narrow"/>
                        </a:rPr>
                        <a:t>, </a:t>
                      </a:r>
                      <a:r>
                        <a:rPr lang="es-CO" sz="1000" u="none" strike="noStrike" cap="none" dirty="0" err="1">
                          <a:latin typeface="Verdana" panose="020B0604030504040204" pitchFamily="34" charset="0"/>
                          <a:ea typeface="Verdana" panose="020B0604030504040204" pitchFamily="34" charset="0"/>
                          <a:cs typeface="Arial Narrow"/>
                          <a:sym typeface="Arial Narrow"/>
                        </a:rPr>
                        <a:t>Pepé</a:t>
                      </a:r>
                      <a:r>
                        <a:rPr lang="es-CO" sz="1000" u="none" strike="noStrike" cap="none" dirty="0">
                          <a:latin typeface="Verdana" panose="020B0604030504040204" pitchFamily="34" charset="0"/>
                          <a:ea typeface="Verdana" panose="020B0604030504040204" pitchFamily="34" charset="0"/>
                          <a:cs typeface="Arial Narrow"/>
                          <a:sym typeface="Arial Narrow"/>
                        </a:rPr>
                        <a:t>, Misará, </a:t>
                      </a:r>
                      <a:r>
                        <a:rPr lang="es-CO" sz="1000" u="none" strike="noStrike" cap="none" dirty="0" err="1">
                          <a:latin typeface="Verdana" panose="020B0604030504040204" pitchFamily="34" charset="0"/>
                          <a:ea typeface="Verdana" panose="020B0604030504040204" pitchFamily="34" charset="0"/>
                          <a:cs typeface="Arial Narrow"/>
                          <a:sym typeface="Arial Narrow"/>
                        </a:rPr>
                        <a:t>Torreidó</a:t>
                      </a:r>
                      <a:r>
                        <a:rPr lang="es-CO" sz="1000" u="none" strike="noStrike" cap="none" dirty="0">
                          <a:latin typeface="Verdana" panose="020B0604030504040204" pitchFamily="34" charset="0"/>
                          <a:ea typeface="Verdana" panose="020B0604030504040204" pitchFamily="34" charset="0"/>
                          <a:cs typeface="Arial Narrow"/>
                          <a:sym typeface="Arial Narrow"/>
                        </a:rPr>
                        <a:t>, </a:t>
                      </a:r>
                      <a:r>
                        <a:rPr lang="es-CO" sz="1000" u="none" strike="noStrike" cap="none" dirty="0" err="1">
                          <a:latin typeface="Verdana" panose="020B0604030504040204" pitchFamily="34" charset="0"/>
                          <a:ea typeface="Verdana" panose="020B0604030504040204" pitchFamily="34" charset="0"/>
                          <a:cs typeface="Arial Narrow"/>
                          <a:sym typeface="Arial Narrow"/>
                        </a:rPr>
                        <a:t>Pavasa</a:t>
                      </a:r>
                      <a:r>
                        <a:rPr lang="es-CO" sz="1000" u="none" strike="noStrike" cap="none" dirty="0">
                          <a:latin typeface="Verdana" panose="020B0604030504040204" pitchFamily="34" charset="0"/>
                          <a:ea typeface="Verdana" panose="020B0604030504040204" pitchFamily="34" charset="0"/>
                          <a:cs typeface="Arial Narrow"/>
                          <a:sym typeface="Arial Narrow"/>
                        </a:rPr>
                        <a:t> </a:t>
                      </a:r>
                      <a:r>
                        <a:rPr lang="es-CO" sz="1000" u="none" strike="noStrike" cap="none" dirty="0" err="1">
                          <a:latin typeface="Verdana" panose="020B0604030504040204" pitchFamily="34" charset="0"/>
                          <a:ea typeface="Verdana" panose="020B0604030504040204" pitchFamily="34" charset="0"/>
                          <a:cs typeface="Arial Narrow"/>
                          <a:sym typeface="Arial Narrow"/>
                        </a:rPr>
                        <a:t>Siguirisua</a:t>
                      </a:r>
                      <a:r>
                        <a:rPr lang="es-CO" sz="1000" u="none" strike="noStrike" cap="none" dirty="0">
                          <a:latin typeface="Verdana" panose="020B0604030504040204" pitchFamily="34" charset="0"/>
                          <a:ea typeface="Verdana" panose="020B0604030504040204" pitchFamily="34" charset="0"/>
                          <a:cs typeface="Arial Narrow"/>
                          <a:sym typeface="Arial Narrow"/>
                        </a:rPr>
                        <a:t> y </a:t>
                      </a:r>
                      <a:r>
                        <a:rPr lang="es-CO" sz="1000" u="none" strike="noStrike" cap="none" dirty="0" err="1">
                          <a:latin typeface="Verdana" panose="020B0604030504040204" pitchFamily="34" charset="0"/>
                          <a:ea typeface="Verdana" panose="020B0604030504040204" pitchFamily="34" charset="0"/>
                          <a:cs typeface="Arial Narrow"/>
                          <a:sym typeface="Arial Narrow"/>
                        </a:rPr>
                        <a:t>Purricha</a:t>
                      </a:r>
                      <a:r>
                        <a:rPr lang="es-CO" sz="1000" u="none" strike="noStrike" cap="none" dirty="0">
                          <a:latin typeface="Verdana" panose="020B0604030504040204" pitchFamily="34" charset="0"/>
                          <a:ea typeface="Verdana" panose="020B0604030504040204" pitchFamily="34" charset="0"/>
                          <a:cs typeface="Arial Narrow"/>
                          <a:sym typeface="Arial Narrow"/>
                        </a:rPr>
                        <a:t>. Se recomienda especial atención en los corregimientos de Santa María, </a:t>
                      </a:r>
                      <a:r>
                        <a:rPr lang="es-CO" sz="1000" u="none" strike="noStrike" cap="none" dirty="0" err="1">
                          <a:latin typeface="Verdana" panose="020B0604030504040204" pitchFamily="34" charset="0"/>
                          <a:ea typeface="Verdana" panose="020B0604030504040204" pitchFamily="34" charset="0"/>
                          <a:cs typeface="Arial Narrow"/>
                          <a:sym typeface="Arial Narrow"/>
                        </a:rPr>
                        <a:t>Miacorá</a:t>
                      </a:r>
                      <a:r>
                        <a:rPr lang="es-CO" sz="1000" u="none" strike="noStrike" cap="none" dirty="0">
                          <a:latin typeface="Verdana" panose="020B0604030504040204" pitchFamily="34" charset="0"/>
                          <a:ea typeface="Verdana" panose="020B0604030504040204" pitchFamily="34" charset="0"/>
                          <a:cs typeface="Arial Narrow"/>
                          <a:sym typeface="Arial Narrow"/>
                        </a:rPr>
                        <a:t>, Divisa, Cohecho, Chachajo, Santa Rita, La Pureza, </a:t>
                      </a:r>
                      <a:r>
                        <a:rPr lang="es-CO" sz="1000" u="none" strike="noStrike" cap="none" dirty="0" err="1">
                          <a:latin typeface="Verdana" panose="020B0604030504040204" pitchFamily="34" charset="0"/>
                          <a:ea typeface="Verdana" panose="020B0604030504040204" pitchFamily="34" charset="0"/>
                          <a:cs typeface="Arial Narrow"/>
                          <a:sym typeface="Arial Narrow"/>
                        </a:rPr>
                        <a:t>Nauca</a:t>
                      </a:r>
                      <a:r>
                        <a:rPr lang="es-CO" sz="1000" u="none" strike="noStrike" cap="none" dirty="0">
                          <a:latin typeface="Verdana" panose="020B0604030504040204" pitchFamily="34" charset="0"/>
                          <a:ea typeface="Verdana" panose="020B0604030504040204" pitchFamily="34" charset="0"/>
                          <a:cs typeface="Arial Narrow"/>
                          <a:sym typeface="Arial Narrow"/>
                        </a:rPr>
                        <a:t>, Almendro, Bellavista y Puerto </a:t>
                      </a:r>
                      <a:r>
                        <a:rPr lang="es-CO" sz="1000" u="none" strike="noStrike" cap="none" dirty="0" err="1">
                          <a:latin typeface="Verdana" panose="020B0604030504040204" pitchFamily="34" charset="0"/>
                          <a:ea typeface="Verdana" panose="020B0604030504040204" pitchFamily="34" charset="0"/>
                          <a:cs typeface="Arial Narrow"/>
                          <a:sym typeface="Arial Narrow"/>
                        </a:rPr>
                        <a:t>Elacio</a:t>
                      </a:r>
                      <a:r>
                        <a:rPr lang="es-CO" sz="1000" u="none" strike="noStrike" cap="none" dirty="0">
                          <a:latin typeface="Verdana" panose="020B0604030504040204" pitchFamily="34" charset="0"/>
                          <a:ea typeface="Verdana" panose="020B0604030504040204" pitchFamily="34" charset="0"/>
                          <a:cs typeface="Arial Narrow"/>
                          <a:sym typeface="Arial Narrow"/>
                        </a:rPr>
                        <a:t>, en los municipios de Alto, Medio y Bajo Baudó. </a:t>
                      </a:r>
                      <a:r>
                        <a:rPr lang="es-CO" sz="1000" b="1" u="none" strike="noStrike" cap="none" dirty="0">
                          <a:latin typeface="Verdana" panose="020B0604030504040204" pitchFamily="34" charset="0"/>
                          <a:ea typeface="Verdana" panose="020B0604030504040204" pitchFamily="34" charset="0"/>
                          <a:cs typeface="Arial Narrow"/>
                          <a:sym typeface="Arial Narrow"/>
                        </a:rPr>
                        <a:t>Notas:</a:t>
                      </a:r>
                      <a:r>
                        <a:rPr lang="es-CO" sz="1000" u="none" strike="noStrike" cap="none" dirty="0">
                          <a:latin typeface="Verdana" panose="020B0604030504040204" pitchFamily="34" charset="0"/>
                          <a:ea typeface="Verdana" panose="020B0604030504040204" pitchFamily="34" charset="0"/>
                          <a:cs typeface="Arial Narrow"/>
                          <a:sym typeface="Arial Narrow"/>
                        </a:rPr>
                        <a:t> </a:t>
                      </a:r>
                      <a:r>
                        <a:rPr lang="es-CO" sz="1000" b="1" u="none" strike="noStrike" cap="none" dirty="0">
                          <a:latin typeface="Verdana" panose="020B0604030504040204" pitchFamily="34" charset="0"/>
                          <a:ea typeface="Verdana" panose="020B0604030504040204" pitchFamily="34" charset="0"/>
                          <a:cs typeface="Arial Narrow"/>
                          <a:sym typeface="Arial Narrow"/>
                        </a:rPr>
                        <a:t>1)</a:t>
                      </a:r>
                      <a:r>
                        <a:rPr lang="es-CO" sz="1000" u="none" strike="noStrike" cap="none" dirty="0">
                          <a:latin typeface="Verdana" panose="020B0604030504040204" pitchFamily="34" charset="0"/>
                          <a:ea typeface="Verdana" panose="020B0604030504040204" pitchFamily="34" charset="0"/>
                          <a:cs typeface="Arial Narrow"/>
                          <a:sym typeface="Arial Narrow"/>
                        </a:rPr>
                        <a:t>Se reportó crecientes en los ríos </a:t>
                      </a:r>
                      <a:r>
                        <a:rPr lang="es-CO" sz="1000" u="none" strike="noStrike" cap="none" dirty="0" err="1">
                          <a:latin typeface="Verdana" panose="020B0604030504040204" pitchFamily="34" charset="0"/>
                          <a:ea typeface="Verdana" panose="020B0604030504040204" pitchFamily="34" charset="0"/>
                          <a:cs typeface="Arial Narrow"/>
                          <a:sym typeface="Arial Narrow"/>
                        </a:rPr>
                        <a:t>Purricha</a:t>
                      </a:r>
                      <a:r>
                        <a:rPr lang="es-CO" sz="1000" u="none" strike="noStrike" cap="none" dirty="0">
                          <a:latin typeface="Verdana" panose="020B0604030504040204" pitchFamily="34" charset="0"/>
                          <a:ea typeface="Verdana" panose="020B0604030504040204" pitchFamily="34" charset="0"/>
                          <a:cs typeface="Arial Narrow"/>
                          <a:sym typeface="Arial Narrow"/>
                        </a:rPr>
                        <a:t> y </a:t>
                      </a:r>
                      <a:r>
                        <a:rPr lang="es-CO" sz="1000" u="none" strike="noStrike" cap="none" dirty="0" err="1">
                          <a:latin typeface="Verdana" panose="020B0604030504040204" pitchFamily="34" charset="0"/>
                          <a:ea typeface="Verdana" panose="020B0604030504040204" pitchFamily="34" charset="0"/>
                          <a:cs typeface="Arial Narrow"/>
                          <a:sym typeface="Arial Narrow"/>
                        </a:rPr>
                        <a:t>Pavasa</a:t>
                      </a:r>
                      <a:r>
                        <a:rPr lang="es-CO" sz="1000" u="none" strike="noStrike" cap="none" dirty="0">
                          <a:latin typeface="Verdana" panose="020B0604030504040204" pitchFamily="34" charset="0"/>
                          <a:ea typeface="Verdana" panose="020B0604030504040204" pitchFamily="34" charset="0"/>
                          <a:cs typeface="Arial Narrow"/>
                          <a:sym typeface="Arial Narrow"/>
                        </a:rPr>
                        <a:t> generando inundaciones en comunidades ribereñas en el municipio de Bajo Baudó, Chocó (04/11/2025). </a:t>
                      </a:r>
                      <a:r>
                        <a:rPr lang="es-CO" sz="1000" b="1" u="none" strike="noStrike" cap="none" dirty="0">
                          <a:latin typeface="Verdana" panose="020B0604030504040204" pitchFamily="34" charset="0"/>
                          <a:ea typeface="Verdana" panose="020B0604030504040204" pitchFamily="34" charset="0"/>
                          <a:cs typeface="Arial Narrow"/>
                          <a:sym typeface="Arial Narrow"/>
                        </a:rPr>
                        <a:t>2)</a:t>
                      </a:r>
                      <a:r>
                        <a:rPr lang="es-CO" sz="1000" u="none" strike="noStrike" cap="none" dirty="0">
                          <a:latin typeface="Verdana" panose="020B0604030504040204" pitchFamily="34" charset="0"/>
                          <a:ea typeface="Verdana" panose="020B0604030504040204" pitchFamily="34" charset="0"/>
                          <a:cs typeface="Arial Narrow"/>
                          <a:sym typeface="Arial Narrow"/>
                        </a:rPr>
                        <a:t>Desbordamiento del río Baudó bajo, generando afectaciones en la cabecera municipal y área rural del municipio de Alto Baudó, Choco (27/10/2025).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ES" sz="10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10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1000" u="none" strike="noStrike" cap="none" dirty="0" err="1">
                          <a:latin typeface="Verdana" panose="020B0604030504040204" pitchFamily="34" charset="0"/>
                          <a:ea typeface="Verdana" panose="020B0604030504040204" pitchFamily="34" charset="0"/>
                          <a:cs typeface="Arial Narrow"/>
                          <a:sym typeface="Arial Narrow"/>
                        </a:rPr>
                        <a:t>Ijuá</a:t>
                      </a:r>
                      <a:r>
                        <a:rPr lang="es-ES" sz="1000" u="none" strike="noStrike" cap="none" dirty="0">
                          <a:latin typeface="Verdana" panose="020B0604030504040204" pitchFamily="34" charset="0"/>
                          <a:ea typeface="Verdana" panose="020B0604030504040204" pitchFamily="34" charset="0"/>
                          <a:cs typeface="Arial Narrow"/>
                          <a:sym typeface="Arial Narrow"/>
                        </a:rPr>
                        <a:t>, Capiro, </a:t>
                      </a:r>
                      <a:r>
                        <a:rPr lang="es-ES" sz="10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Ordó</a:t>
                      </a:r>
                      <a:r>
                        <a:rPr lang="es-ES"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a:t>
                      </a:r>
                      <a:r>
                        <a:rPr lang="es-ES" sz="1000" u="none" strike="noStrike" cap="none" dirty="0">
                          <a:latin typeface="Verdana" panose="020B0604030504040204" pitchFamily="34" charset="0"/>
                          <a:ea typeface="Verdana" panose="020B0604030504040204" pitchFamily="34" charset="0"/>
                          <a:cs typeface="Arial Narrow"/>
                          <a:sym typeface="Arial Narrow"/>
                        </a:rPr>
                        <a:t> </a:t>
                      </a:r>
                      <a:r>
                        <a:rPr lang="es-ES" sz="10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Sivirú</a:t>
                      </a:r>
                      <a:r>
                        <a:rPr lang="es-ES"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Bajo Baudó y Litoral de San Juan (Chocó). </a:t>
                      </a:r>
                      <a:r>
                        <a:rPr lang="es-ES"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a:t>
                      </a:r>
                      <a:r>
                        <a:rPr lang="es-ES"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1000" u="none" strike="noStrike" cap="none" dirty="0">
                          <a:latin typeface="Verdana" panose="020B0604030504040204" pitchFamily="34" charset="0"/>
                          <a:ea typeface="Verdana" panose="020B0604030504040204" pitchFamily="34" charset="0"/>
                          <a:cs typeface="Arial Narrow"/>
                          <a:sym typeface="Arial Narrow"/>
                        </a:rPr>
                        <a:t>Se reportó crecientes en los ríos </a:t>
                      </a:r>
                      <a:r>
                        <a:rPr lang="es-ES" sz="1000" u="none" strike="noStrike" cap="none" dirty="0" err="1">
                          <a:latin typeface="Verdana" panose="020B0604030504040204" pitchFamily="34" charset="0"/>
                          <a:ea typeface="Verdana" panose="020B0604030504040204" pitchFamily="34" charset="0"/>
                          <a:cs typeface="Arial Narrow"/>
                          <a:sym typeface="Arial Narrow"/>
                        </a:rPr>
                        <a:t>Sivirú</a:t>
                      </a:r>
                      <a:r>
                        <a:rPr lang="es-ES" sz="1000" u="none" strike="noStrike" cap="none" dirty="0">
                          <a:latin typeface="Verdana" panose="020B0604030504040204" pitchFamily="34" charset="0"/>
                          <a:ea typeface="Verdana" panose="020B0604030504040204" pitchFamily="34" charset="0"/>
                          <a:cs typeface="Arial Narrow"/>
                          <a:sym typeface="Arial Narrow"/>
                        </a:rPr>
                        <a:t>, </a:t>
                      </a:r>
                      <a:r>
                        <a:rPr lang="es-ES" sz="1000" u="none" strike="noStrike" cap="none" dirty="0" err="1">
                          <a:latin typeface="Verdana" panose="020B0604030504040204" pitchFamily="34" charset="0"/>
                          <a:ea typeface="Verdana" panose="020B0604030504040204" pitchFamily="34" charset="0"/>
                          <a:cs typeface="Arial Narrow"/>
                          <a:sym typeface="Arial Narrow"/>
                        </a:rPr>
                        <a:t>Ordó</a:t>
                      </a:r>
                      <a:r>
                        <a:rPr lang="es-ES" sz="1000" u="none" strike="noStrike" cap="none" dirty="0">
                          <a:latin typeface="Verdana" panose="020B0604030504040204" pitchFamily="34" charset="0"/>
                          <a:ea typeface="Verdana" panose="020B0604030504040204" pitchFamily="34" charset="0"/>
                          <a:cs typeface="Arial Narrow"/>
                          <a:sym typeface="Arial Narrow"/>
                        </a:rPr>
                        <a:t>, </a:t>
                      </a:r>
                      <a:r>
                        <a:rPr lang="es-ES" sz="10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a:t>
                      </a:r>
                      <a:r>
                        <a:rPr lang="es-ES" sz="10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1000" u="none" strike="noStrike" cap="none" dirty="0">
                          <a:latin typeface="Verdana" panose="020B0604030504040204" pitchFamily="34" charset="0"/>
                          <a:ea typeface="Verdana" panose="020B0604030504040204" pitchFamily="34" charset="0"/>
                          <a:cs typeface="Arial Narrow"/>
                          <a:sym typeface="Arial Narrow"/>
                        </a:rPr>
                        <a:t> generando inundaciones en comunidades ribereñas en el municipio de Bajo Baudó, Chocó (04/11/2025).</a:t>
                      </a:r>
                      <a:endPar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656338751"/>
                  </a:ext>
                </a:extLst>
              </a:tr>
            </a:tbl>
          </a:graphicData>
        </a:graphic>
      </p:graphicFrame>
      <p:pic>
        <p:nvPicPr>
          <p:cNvPr id="7" name="Google Shape;719;p10" descr="Recurso 37.png">
            <a:extLst>
              <a:ext uri="{FF2B5EF4-FFF2-40B4-BE49-F238E27FC236}">
                <a16:creationId xmlns:a16="http://schemas.microsoft.com/office/drawing/2014/main" id="{A018A3F9-83EA-5590-3715-088F6D830C1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3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649E8DEE-920B-8E9B-43E2-01CBAB2F6412}"/>
              </a:ext>
            </a:extLst>
          </p:cNvPr>
          <p:cNvSpPr txBox="1">
            <a:spLocks noChangeArrowheads="1"/>
          </p:cNvSpPr>
          <p:nvPr/>
        </p:nvSpPr>
        <p:spPr bwMode="auto">
          <a:xfrm>
            <a:off x="3806052" y="74451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p:txBody>
      </p:sp>
      <p:pic>
        <p:nvPicPr>
          <p:cNvPr id="2" name="Google Shape;742;p15">
            <a:extLst>
              <a:ext uri="{FF2B5EF4-FFF2-40B4-BE49-F238E27FC236}">
                <a16:creationId xmlns:a16="http://schemas.microsoft.com/office/drawing/2014/main" id="{2036AF78-898B-1E4D-2D10-F47D0A524274}"/>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573" y="267113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4;p9" descr="Recurso 31.png">
            <a:extLst>
              <a:ext uri="{FF2B5EF4-FFF2-40B4-BE49-F238E27FC236}">
                <a16:creationId xmlns:a16="http://schemas.microsoft.com/office/drawing/2014/main" id="{676E3730-4D09-E4C8-628E-4FF0F606E3A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47926" y="2057235"/>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19;p10" descr="Recurso 37.png">
            <a:extLst>
              <a:ext uri="{FF2B5EF4-FFF2-40B4-BE49-F238E27FC236}">
                <a16:creationId xmlns:a16="http://schemas.microsoft.com/office/drawing/2014/main" id="{3CFFF8A6-EF68-A3F6-73AB-B64135DEA2C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020218" y="35012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9;p10" descr="Recurso 37.png">
            <a:extLst>
              <a:ext uri="{FF2B5EF4-FFF2-40B4-BE49-F238E27FC236}">
                <a16:creationId xmlns:a16="http://schemas.microsoft.com/office/drawing/2014/main" id="{318F945F-D1DC-8F0E-B4E5-DCADC4803A2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944281" y="3088520"/>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42;p15">
            <a:extLst>
              <a:ext uri="{FF2B5EF4-FFF2-40B4-BE49-F238E27FC236}">
                <a16:creationId xmlns:a16="http://schemas.microsoft.com/office/drawing/2014/main" id="{2A40D527-30DB-1B99-7AE7-5A2EF8868C89}"/>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1190" y="3326186"/>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42;p15">
            <a:extLst>
              <a:ext uri="{FF2B5EF4-FFF2-40B4-BE49-F238E27FC236}">
                <a16:creationId xmlns:a16="http://schemas.microsoft.com/office/drawing/2014/main" id="{4DFB9B2C-4F32-4730-96F5-E24B775F0EB4}"/>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3120" y="3307975"/>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07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6DB0C-A9DC-A655-2FAA-BF0AE83B33E9}"/>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584A5A68-E426-C227-1473-7DBBF8E9BE7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27372" y="1014425"/>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7B1C420D-A527-C742-A443-38B3679C4C86}"/>
              </a:ext>
            </a:extLst>
          </p:cNvPr>
          <p:cNvSpPr>
            <a:spLocks noChangeAspect="1" noChangeArrowheads="1"/>
          </p:cNvSpPr>
          <p:nvPr/>
        </p:nvSpPr>
        <p:spPr bwMode="auto">
          <a:xfrm>
            <a:off x="-617539" y="473552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0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55C6ACC1-9024-186D-78E4-783813961F8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CE11A69E-2B36-DBF2-2F4F-4C8C6BF0FC6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32378297-70C7-9830-EB09-25378B65B9A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068F72D1-09CC-9EFC-9B92-40715A5555E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82ECA506-17BF-CC4D-1DA6-3B00545E44E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53BD4FDA-6F1E-4AE6-334C-2E99D473A5FA}"/>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7"/>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2230839B-B591-CEE0-F944-0DFA086B7FC0}"/>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850" y="2366974"/>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099;p17">
            <a:extLst>
              <a:ext uri="{FF2B5EF4-FFF2-40B4-BE49-F238E27FC236}">
                <a16:creationId xmlns:a16="http://schemas.microsoft.com/office/drawing/2014/main" id="{0114D16C-F4C2-C0B8-46E4-592C2AAF648F}"/>
              </a:ext>
            </a:extLst>
          </p:cNvPr>
          <p:cNvGraphicFramePr>
            <a:graphicFrameLocks noGrp="1"/>
          </p:cNvGraphicFramePr>
          <p:nvPr/>
        </p:nvGraphicFramePr>
        <p:xfrm>
          <a:off x="4369172" y="2069652"/>
          <a:ext cx="7628346" cy="3244826"/>
        </p:xfrm>
        <a:graphic>
          <a:graphicData uri="http://schemas.openxmlformats.org/drawingml/2006/table">
            <a:tbl>
              <a:tblPr/>
              <a:tblGrid>
                <a:gridCol w="1264475">
                  <a:extLst>
                    <a:ext uri="{9D8B030D-6E8A-4147-A177-3AD203B41FA5}">
                      <a16:colId xmlns:a16="http://schemas.microsoft.com/office/drawing/2014/main" val="20000"/>
                    </a:ext>
                  </a:extLst>
                </a:gridCol>
                <a:gridCol w="6363871">
                  <a:extLst>
                    <a:ext uri="{9D8B030D-6E8A-4147-A177-3AD203B41FA5}">
                      <a16:colId xmlns:a16="http://schemas.microsoft.com/office/drawing/2014/main" val="20001"/>
                    </a:ext>
                  </a:extLst>
                </a:gridCol>
              </a:tblGrid>
              <a:tr h="142485">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2381692">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Pacífico</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ES" sz="1000" u="none" strike="noStrike" cap="none" dirty="0">
                          <a:latin typeface="Verdana" panose="020B0604030504040204" pitchFamily="34" charset="0"/>
                          <a:ea typeface="Verdana" panose="020B0604030504040204" pitchFamily="34" charset="0"/>
                          <a:cs typeface="Arial Narrow"/>
                          <a:sym typeface="Arial Narrow"/>
                        </a:rPr>
                        <a:t>en el río San Juan Alto y sus afluentes, especialmente en los ríos </a:t>
                      </a:r>
                      <a:r>
                        <a:rPr lang="es-ES" sz="1000" u="none" strike="noStrike" cap="none" dirty="0" err="1">
                          <a:latin typeface="Verdana" panose="020B0604030504040204" pitchFamily="34" charset="0"/>
                          <a:ea typeface="Verdana" panose="020B0604030504040204" pitchFamily="34" charset="0"/>
                          <a:cs typeface="Arial Narrow"/>
                          <a:sym typeface="Arial Narrow"/>
                        </a:rPr>
                        <a:t>Pureto</a:t>
                      </a:r>
                      <a:r>
                        <a:rPr lang="es-ES" sz="1000" u="none" strike="noStrike" cap="none" dirty="0">
                          <a:latin typeface="Verdana" panose="020B0604030504040204" pitchFamily="34" charset="0"/>
                          <a:ea typeface="Verdana" panose="020B0604030504040204" pitchFamily="34" charset="0"/>
                          <a:cs typeface="Arial Narrow"/>
                          <a:sym typeface="Arial Narrow"/>
                        </a:rPr>
                        <a:t> y Muerto. Se recomienda especial atención en los municipios de Mistrató y Pueblo Rico (Risaralda), y Tadó y Istmina (Chocó). </a:t>
                      </a:r>
                      <a:r>
                        <a:rPr lang="es-ES" sz="1000" b="1" u="none" strike="noStrike" cap="none" dirty="0">
                          <a:latin typeface="Verdana" panose="020B0604030504040204" pitchFamily="34" charset="0"/>
                          <a:ea typeface="Verdana" panose="020B0604030504040204" pitchFamily="34" charset="0"/>
                          <a:cs typeface="Arial Narrow"/>
                          <a:sym typeface="Arial Narrow"/>
                        </a:rPr>
                        <a:t>Notas</a:t>
                      </a:r>
                      <a:r>
                        <a:rPr lang="es-ES" sz="1000" u="none" strike="noStrike" cap="none" dirty="0">
                          <a:latin typeface="Verdana" panose="020B0604030504040204" pitchFamily="34" charset="0"/>
                          <a:ea typeface="Verdana" panose="020B0604030504040204" pitchFamily="34" charset="0"/>
                          <a:cs typeface="Arial Narrow"/>
                          <a:sym typeface="Arial Narrow"/>
                        </a:rPr>
                        <a:t>: </a:t>
                      </a:r>
                      <a:r>
                        <a:rPr lang="es-ES" sz="1000" b="1" u="none" strike="noStrike" cap="none" dirty="0">
                          <a:latin typeface="Verdana" panose="020B0604030504040204" pitchFamily="34" charset="0"/>
                          <a:ea typeface="Verdana" panose="020B0604030504040204" pitchFamily="34" charset="0"/>
                          <a:cs typeface="Arial Narrow"/>
                          <a:sym typeface="Arial Narrow"/>
                        </a:rPr>
                        <a:t>1)</a:t>
                      </a:r>
                      <a:r>
                        <a:rPr lang="es-ES" sz="1000" u="none" strike="noStrike" cap="none" dirty="0">
                          <a:latin typeface="Verdana" panose="020B0604030504040204" pitchFamily="34" charset="0"/>
                          <a:ea typeface="Verdana" panose="020B0604030504040204" pitchFamily="34" charset="0"/>
                          <a:cs typeface="Arial Narrow"/>
                          <a:sym typeface="Arial Narrow"/>
                        </a:rPr>
                        <a:t> Se reportó inundaciones por incremento de nivel del río San Juan en la cabecera municipal y comunidades ribereñas en el municipio de Istmina, Chocó (26/10/2025). </a:t>
                      </a:r>
                      <a:r>
                        <a:rPr lang="es-ES" sz="1000" b="1" u="none" strike="noStrike" cap="none" dirty="0">
                          <a:latin typeface="Verdana" panose="020B0604030504040204" pitchFamily="34" charset="0"/>
                          <a:ea typeface="Verdana" panose="020B0604030504040204" pitchFamily="34" charset="0"/>
                          <a:cs typeface="Arial Narrow"/>
                          <a:sym typeface="Arial Narrow"/>
                        </a:rPr>
                        <a:t>2) </a:t>
                      </a:r>
                      <a:r>
                        <a:rPr lang="es-ES" sz="1000" b="0" u="none" strike="noStrike" cap="none" dirty="0">
                          <a:latin typeface="Verdana" panose="020B0604030504040204" pitchFamily="34" charset="0"/>
                          <a:ea typeface="Verdana" panose="020B0604030504040204" pitchFamily="34" charset="0"/>
                          <a:cs typeface="Arial Narrow"/>
                          <a:sym typeface="Arial Narrow"/>
                        </a:rPr>
                        <a:t>Desbordamiento del río San Juan en la zona urbana y rural del municipio de Tadó, Chocó (27/10/2025).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Iró, Tamaná, Condoto, entre otros aportantes a la cuenca media del río San Juan. </a:t>
                      </a:r>
                      <a:r>
                        <a:rPr lang="es-ES" sz="10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Iró, Condoto, Novita y Medio San Juan </a:t>
                      </a:r>
                      <a:r>
                        <a:rPr lang="es-ES" sz="1000" u="none" strike="noStrike" baseline="0" dirty="0">
                          <a:latin typeface="Verdana" panose="020B0604030504040204" pitchFamily="34" charset="0"/>
                          <a:ea typeface="Verdana" panose="020B0604030504040204" pitchFamily="34" charset="0"/>
                          <a:cs typeface="Arial Narrow"/>
                          <a:sym typeface="Arial Narrow"/>
                        </a:rPr>
                        <a:t>(Chocó). </a:t>
                      </a:r>
                      <a:r>
                        <a:rPr lang="es-ES" sz="1000" b="1" u="none" strike="noStrike" baseline="0" dirty="0">
                          <a:latin typeface="Verdana" panose="020B0604030504040204" pitchFamily="34" charset="0"/>
                          <a:ea typeface="Verdana" panose="020B0604030504040204" pitchFamily="34" charset="0"/>
                          <a:cs typeface="Arial Narrow"/>
                          <a:sym typeface="Arial Narrow"/>
                        </a:rPr>
                        <a:t>Nota:</a:t>
                      </a:r>
                      <a:r>
                        <a:rPr lang="es-ES" sz="1000" u="none" strike="noStrike" baseline="0" dirty="0">
                          <a:latin typeface="Verdana" panose="020B0604030504040204" pitchFamily="34" charset="0"/>
                          <a:ea typeface="Verdana" panose="020B0604030504040204" pitchFamily="34" charset="0"/>
                          <a:cs typeface="Arial Narrow"/>
                          <a:sym typeface="Arial Narrow"/>
                        </a:rPr>
                        <a:t> Se reportó inundación en el casco urbano y rural en el municipio de Medio San Juan, Chocó (26/10/2025).</a:t>
                      </a:r>
                      <a:endParaRPr lang="es-ES" sz="10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 las cuencas del río Cajón entre otros aportantes a la cuenca media del río San Juan. </a:t>
                      </a:r>
                      <a:r>
                        <a:rPr lang="es-CO" sz="10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a:t>
                      </a:r>
                      <a:r>
                        <a:rPr lang="es-CO" sz="1000" u="none" strike="noStrike" dirty="0" err="1">
                          <a:latin typeface="Verdana" panose="020B0604030504040204" pitchFamily="34" charset="0"/>
                          <a:ea typeface="Verdana" panose="020B0604030504040204" pitchFamily="34" charset="0"/>
                          <a:cs typeface="Arial Narrow"/>
                          <a:sym typeface="Arial Narrow"/>
                        </a:rPr>
                        <a:t>Nóvita</a:t>
                      </a:r>
                      <a:r>
                        <a:rPr lang="es-CO" sz="1000" u="none" strike="noStrike" dirty="0">
                          <a:latin typeface="Verdana" panose="020B0604030504040204" pitchFamily="34" charset="0"/>
                          <a:ea typeface="Verdana" panose="020B0604030504040204" pitchFamily="34" charset="0"/>
                          <a:cs typeface="Arial Narrow"/>
                          <a:sym typeface="Arial Narrow"/>
                        </a:rPr>
                        <a:t> y Medio San Juan. </a:t>
                      </a:r>
                      <a:endPar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la cuenca del río </a:t>
                      </a:r>
                      <a:r>
                        <a:rPr lang="es-ES"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en los ríos </a:t>
                      </a:r>
                      <a:r>
                        <a:rPr lang="es-ES" sz="1000" b="0" u="none" strike="noStrike" cap="none" dirty="0" err="1">
                          <a:latin typeface="Verdana" panose="020B0604030504040204" pitchFamily="34" charset="0"/>
                          <a:ea typeface="Verdana" panose="020B0604030504040204" pitchFamily="34" charset="0"/>
                          <a:cs typeface="Arial Narrow"/>
                          <a:sym typeface="Arial Narrow"/>
                        </a:rPr>
                        <a:t>Taparal</a:t>
                      </a:r>
                      <a:r>
                        <a:rPr lang="es-ES" sz="1000" b="0" u="none" strike="noStrike" cap="none" dirty="0">
                          <a:latin typeface="Verdana" panose="020B0604030504040204" pitchFamily="34" charset="0"/>
                          <a:ea typeface="Verdana" panose="020B0604030504040204" pitchFamily="34" charset="0"/>
                          <a:cs typeface="Arial Narrow"/>
                          <a:sym typeface="Arial Narrow"/>
                        </a:rPr>
                        <a:t>, San Agustín y Garrapatas, </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a la altura del municipio de </a:t>
                      </a:r>
                      <a:r>
                        <a:rPr lang="es-ES"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(Chocó) y río </a:t>
                      </a:r>
                      <a:r>
                        <a:rPr lang="es-ES"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Sanquinini</a:t>
                      </a:r>
                      <a:r>
                        <a:rPr lang="es-ES" sz="100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Bolívar (Valle del Cauca). </a:t>
                      </a:r>
                      <a:r>
                        <a:rPr lang="es-CO" sz="1000" b="1" u="none" strike="noStrike" cap="none" dirty="0">
                          <a:latin typeface="Verdana" panose="020B0604030504040204" pitchFamily="34" charset="0"/>
                          <a:ea typeface="Verdana" panose="020B0604030504040204" pitchFamily="34" charset="0"/>
                          <a:cs typeface="Arial Narrow"/>
                          <a:sym typeface="Arial Narrow"/>
                        </a:rPr>
                        <a:t>Nota: </a:t>
                      </a:r>
                      <a:r>
                        <a:rPr lang="es-CO" sz="1000" u="none" strike="noStrike" cap="none" dirty="0">
                          <a:latin typeface="Verdana" panose="020B0604030504040204" pitchFamily="34" charset="0"/>
                          <a:ea typeface="Verdana" panose="020B0604030504040204" pitchFamily="34" charset="0"/>
                          <a:cs typeface="Arial Narrow"/>
                          <a:sym typeface="Arial Narrow"/>
                        </a:rPr>
                        <a:t>Se reportan afectaciones por inundaciones en el municipio de </a:t>
                      </a:r>
                      <a:r>
                        <a:rPr lang="es-CO" sz="1000" u="none" strike="noStrike" cap="none" dirty="0" err="1">
                          <a:latin typeface="Verdana" panose="020B0604030504040204" pitchFamily="34" charset="0"/>
                          <a:ea typeface="Verdana" panose="020B0604030504040204" pitchFamily="34" charset="0"/>
                          <a:cs typeface="Arial Narrow"/>
                          <a:sym typeface="Arial Narrow"/>
                        </a:rPr>
                        <a:t>Sipí</a:t>
                      </a:r>
                      <a:r>
                        <a:rPr lang="es-CO" sz="1000" u="none" strike="noStrike" cap="none" dirty="0">
                          <a:latin typeface="Verdana" panose="020B0604030504040204" pitchFamily="34" charset="0"/>
                          <a:ea typeface="Verdana" panose="020B0604030504040204" pitchFamily="34" charset="0"/>
                          <a:cs typeface="Arial Narrow"/>
                          <a:sym typeface="Arial Narrow"/>
                        </a:rPr>
                        <a:t> – Chocó (27/10/2025).</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en la parte media del río San Juan. </a:t>
                      </a:r>
                      <a:r>
                        <a:rPr lang="es-ES" sz="1000" u="none" strike="noStrike" dirty="0">
                          <a:latin typeface="Verdana" panose="020B0604030504040204" pitchFamily="34" charset="0"/>
                          <a:ea typeface="Verdana" panose="020B0604030504040204" pitchFamily="34" charset="0"/>
                          <a:cs typeface="Arial Narrow"/>
                          <a:sym typeface="Arial Narrow"/>
                        </a:rPr>
                        <a:t>Especial atención a la altura del municipio Medio San Juan e Istmina (Chocó). </a:t>
                      </a:r>
                      <a:endParaRPr lang="es-CO" sz="1000" u="none" strike="noStrike" cap="none" dirty="0">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656338751"/>
                  </a:ext>
                </a:extLst>
              </a:tr>
            </a:tbl>
          </a:graphicData>
        </a:graphic>
      </p:graphicFrame>
      <p:pic>
        <p:nvPicPr>
          <p:cNvPr id="7" name="Google Shape;719;p10" descr="Recurso 37.png">
            <a:extLst>
              <a:ext uri="{FF2B5EF4-FFF2-40B4-BE49-F238E27FC236}">
                <a16:creationId xmlns:a16="http://schemas.microsoft.com/office/drawing/2014/main" id="{218E0521-FA22-EE48-C1AF-9D3049A3D55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3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C7D65471-150C-ABC9-F8F9-D124E0DFCD11}"/>
              </a:ext>
            </a:extLst>
          </p:cNvPr>
          <p:cNvSpPr txBox="1">
            <a:spLocks noChangeArrowheads="1"/>
          </p:cNvSpPr>
          <p:nvPr/>
        </p:nvSpPr>
        <p:spPr bwMode="auto">
          <a:xfrm>
            <a:off x="3806052" y="74451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p:txBody>
      </p:sp>
      <p:pic>
        <p:nvPicPr>
          <p:cNvPr id="2" name="Google Shape;742;p15">
            <a:extLst>
              <a:ext uri="{FF2B5EF4-FFF2-40B4-BE49-F238E27FC236}">
                <a16:creationId xmlns:a16="http://schemas.microsoft.com/office/drawing/2014/main" id="{ECE0D32B-6BAE-C0BC-F6B4-4C62C136B6AB}"/>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573" y="267113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4;p9" descr="Recurso 31.png">
            <a:extLst>
              <a:ext uri="{FF2B5EF4-FFF2-40B4-BE49-F238E27FC236}">
                <a16:creationId xmlns:a16="http://schemas.microsoft.com/office/drawing/2014/main" id="{D9E7D298-4F52-F908-F423-227DF03B758D}"/>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47926" y="2057235"/>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19;p10" descr="Recurso 37.png">
            <a:extLst>
              <a:ext uri="{FF2B5EF4-FFF2-40B4-BE49-F238E27FC236}">
                <a16:creationId xmlns:a16="http://schemas.microsoft.com/office/drawing/2014/main" id="{70F13713-19A7-FDD2-6495-178D9780DCF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237599" y="3564330"/>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9;p10" descr="Recurso 37.png">
            <a:extLst>
              <a:ext uri="{FF2B5EF4-FFF2-40B4-BE49-F238E27FC236}">
                <a16:creationId xmlns:a16="http://schemas.microsoft.com/office/drawing/2014/main" id="{BC9B3FF3-6777-42FE-C93E-EB55A42EE99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246226" y="339841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19;p10" descr="Recurso 37.png">
            <a:extLst>
              <a:ext uri="{FF2B5EF4-FFF2-40B4-BE49-F238E27FC236}">
                <a16:creationId xmlns:a16="http://schemas.microsoft.com/office/drawing/2014/main" id="{F9A42429-2829-096A-2193-C3960FDB63F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111168" y="343873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392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4A23-9A9D-CB5F-DBA4-1CF5F0A84699}"/>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FCD3A3B0-67DF-582C-45FA-7D1D562E924B}"/>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27372" y="1014425"/>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34064918-C9C4-AE69-13B5-07EAEEB488E9}"/>
              </a:ext>
            </a:extLst>
          </p:cNvPr>
          <p:cNvSpPr>
            <a:spLocks noChangeAspect="1" noChangeArrowheads="1"/>
          </p:cNvSpPr>
          <p:nvPr/>
        </p:nvSpPr>
        <p:spPr bwMode="auto">
          <a:xfrm>
            <a:off x="-617539" y="473552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0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93041DB1-8088-3901-A6D6-EAE3A3CF2E3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6B964D3F-B135-380D-56B6-FBFDF7FD631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51131605-AD91-985E-0B1B-4DEDF874AA3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699F203C-D939-FB44-A6B3-6059728F528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951CFFD2-6130-CCE1-4E65-9EC1B0EB3ED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40EDAA69-E632-04D7-D1DB-FC56203E03C2}"/>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7"/>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3FDA2D4D-A207-9741-6FB0-28D2B16FE7C2}"/>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850" y="2366974"/>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099;p17">
            <a:extLst>
              <a:ext uri="{FF2B5EF4-FFF2-40B4-BE49-F238E27FC236}">
                <a16:creationId xmlns:a16="http://schemas.microsoft.com/office/drawing/2014/main" id="{A8CF01D9-6B25-DA67-CA41-07CA46ADDC72}"/>
              </a:ext>
            </a:extLst>
          </p:cNvPr>
          <p:cNvGraphicFramePr>
            <a:graphicFrameLocks noGrp="1"/>
          </p:cNvGraphicFramePr>
          <p:nvPr/>
        </p:nvGraphicFramePr>
        <p:xfrm>
          <a:off x="4369172" y="2019324"/>
          <a:ext cx="7628346" cy="3549626"/>
        </p:xfrm>
        <a:graphic>
          <a:graphicData uri="http://schemas.openxmlformats.org/drawingml/2006/table">
            <a:tbl>
              <a:tblPr/>
              <a:tblGrid>
                <a:gridCol w="1264475">
                  <a:extLst>
                    <a:ext uri="{9D8B030D-6E8A-4147-A177-3AD203B41FA5}">
                      <a16:colId xmlns:a16="http://schemas.microsoft.com/office/drawing/2014/main" val="20000"/>
                    </a:ext>
                  </a:extLst>
                </a:gridCol>
                <a:gridCol w="6363871">
                  <a:extLst>
                    <a:ext uri="{9D8B030D-6E8A-4147-A177-3AD203B41FA5}">
                      <a16:colId xmlns:a16="http://schemas.microsoft.com/office/drawing/2014/main" val="20001"/>
                    </a:ext>
                  </a:extLst>
                </a:gridCol>
              </a:tblGrid>
              <a:tr h="214526">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2512796">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endParaRP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La Miel y Nare, especialmente en el río Claro (Cocorná Sur). Especial atención a la altura de los municipios de Sonsón, Puerto Triunfo, Puerto Nare y San Francisco (Antioquia). </a:t>
                      </a:r>
                      <a:endParaRPr lang="es-CO" sz="1000" b="0"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MX"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Nare y sus afluentes, especialmente en los ríos Samaná, Guatapé, </a:t>
                      </a:r>
                      <a:r>
                        <a:rPr lang="es-MX"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Nus</a:t>
                      </a:r>
                      <a:r>
                        <a:rPr lang="es-MX"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Negro, Pantanillo y las quebradas </a:t>
                      </a:r>
                      <a:r>
                        <a:rPr lang="es-ES" sz="1000" dirty="0" err="1">
                          <a:latin typeface="Verdana" panose="020B0604030504040204" pitchFamily="34" charset="0"/>
                          <a:ea typeface="Verdana" panose="020B0604030504040204" pitchFamily="34" charset="0"/>
                        </a:rPr>
                        <a:t>Iraka</a:t>
                      </a:r>
                      <a:r>
                        <a:rPr lang="es-ES" sz="1000" dirty="0">
                          <a:latin typeface="Verdana" panose="020B0604030504040204" pitchFamily="34" charset="0"/>
                          <a:ea typeface="Verdana" panose="020B0604030504040204" pitchFamily="34" charset="0"/>
                        </a:rPr>
                        <a:t> (Natalia), </a:t>
                      </a:r>
                      <a:r>
                        <a:rPr lang="es-MX"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San Roque, La Pereira, La Grande, Marinilla, El Arenal, La Mosca, Santa Gertrudis, Guayabal, </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La Villa,</a:t>
                      </a:r>
                      <a:r>
                        <a:rPr lang="es-MX"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La Chorrera, La Paisanita, La Aguada, La Cristalina, Bodegas, Tenería y La Reina. Se recomienda estar atentos en los municipios de Guarne, El Retiro, La Ceja, Cisneros, San German, San Roque, Caracolí, Santo Domingo, Concepción, Rionegro, Santuario, Marinilla, Cocorná, Granada, San Luis, Yolombó, Puerto Nare, San Francisco, San Carlos y San Rafael (Antioquia).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Creci</a:t>
                      </a:r>
                      <a:r>
                        <a:rPr lang="es-CO" sz="1000" u="none" strike="noStrike" cap="none" baseline="0" dirty="0">
                          <a:latin typeface="Verdana" panose="020B0604030504040204" pitchFamily="34" charset="0"/>
                          <a:ea typeface="Verdana" panose="020B0604030504040204" pitchFamily="34" charset="0"/>
                          <a:cs typeface="Arial Narrow"/>
                          <a:sym typeface="Arial Narrow"/>
                        </a:rPr>
                        <a:t>entes </a:t>
                      </a:r>
                      <a:r>
                        <a:rPr lang="es-CO" sz="1000" u="none" strike="noStrike" cap="none" dirty="0">
                          <a:latin typeface="Verdana" panose="020B0604030504040204" pitchFamily="34" charset="0"/>
                          <a:ea typeface="Verdana" panose="020B0604030504040204" pitchFamily="34" charset="0"/>
                          <a:cs typeface="Arial Narrow"/>
                          <a:sym typeface="Arial Narrow"/>
                        </a:rPr>
                        <a:t>súbitas en el río Medellín y sus aportantes en el Valle de Aburra. </a:t>
                      </a:r>
                      <a:r>
                        <a:rPr lang="es-CO" sz="1000" dirty="0">
                          <a:latin typeface="Verdana" panose="020B0604030504040204" pitchFamily="34" charset="0"/>
                          <a:ea typeface="Verdana" panose="020B0604030504040204" pitchFamily="34" charset="0"/>
                        </a:rPr>
                        <a:t>Se recomienda mantener especial atención sobre el río Medellín y sus principales afluentes, entre ellos las quebradas AltaVista, Cafetal, Doña María, El Sesteadero, Jabalona–Aguacatala, La Honda, La </a:t>
                      </a:r>
                      <a:r>
                        <a:rPr lang="es-CO" sz="1000" dirty="0" err="1">
                          <a:latin typeface="Verdana" panose="020B0604030504040204" pitchFamily="34" charset="0"/>
                          <a:ea typeface="Verdana" panose="020B0604030504040204" pitchFamily="34" charset="0"/>
                        </a:rPr>
                        <a:t>Iguaná</a:t>
                      </a:r>
                      <a:r>
                        <a:rPr lang="es-CO" sz="1000" dirty="0">
                          <a:latin typeface="Verdana" panose="020B0604030504040204" pitchFamily="34" charset="0"/>
                          <a:ea typeface="Verdana" panose="020B0604030504040204" pitchFamily="34" charset="0"/>
                        </a:rPr>
                        <a:t>, La Loca, La Madera, La Magdalena, La Muñoz, La </a:t>
                      </a:r>
                      <a:r>
                        <a:rPr lang="es-CO" sz="1000" dirty="0" err="1">
                          <a:latin typeface="Verdana" panose="020B0604030504040204" pitchFamily="34" charset="0"/>
                          <a:ea typeface="Verdana" panose="020B0604030504040204" pitchFamily="34" charset="0"/>
                        </a:rPr>
                        <a:t>Picacha</a:t>
                      </a:r>
                      <a:r>
                        <a:rPr lang="es-CO" sz="1000" dirty="0">
                          <a:latin typeface="Verdana" panose="020B0604030504040204" pitchFamily="34" charset="0"/>
                          <a:ea typeface="Verdana" panose="020B0604030504040204" pitchFamily="34" charset="0"/>
                        </a:rPr>
                        <a:t>, La Presidenta, La Santa Elena, Olivares y La Toscana–Zenú. </a:t>
                      </a:r>
                      <a:r>
                        <a:rPr lang="es-CO" sz="1000" u="none" strike="noStrike" cap="none" dirty="0">
                          <a:latin typeface="Verdana" panose="020B0604030504040204" pitchFamily="34" charset="0"/>
                          <a:ea typeface="Verdana" panose="020B0604030504040204" pitchFamily="34" charset="0"/>
                          <a:cs typeface="Arial Narrow"/>
                          <a:sym typeface="Arial Narrow"/>
                        </a:rPr>
                        <a:t>Especial atención a los municipios de Bello, Caldas, Copacabana, Girardota, Itagüí, La Estrella, Medellín, Sabaneta y Barbosa (Antioquia).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Nechí y sus aportantes en la cuenca baja, especialmente en </a:t>
                      </a:r>
                      <a:r>
                        <a:rPr lang="es-CO" sz="1000" b="0" u="none" strike="noStrike" cap="none" dirty="0">
                          <a:latin typeface="Verdana" panose="020B0604030504040204" pitchFamily="34" charset="0"/>
                          <a:ea typeface="Verdana" panose="020B0604030504040204" pitchFamily="34" charset="0"/>
                          <a:cs typeface="Arial Narrow"/>
                          <a:sym typeface="Arial Narrow"/>
                        </a:rPr>
                        <a:t>las quebradas La Oca – Villa Mena, Villa - Puente Villa,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Juan Vara </a:t>
                      </a:r>
                      <a:r>
                        <a:rPr lang="es-CO" sz="1000" b="0" u="none" strike="noStrike" cap="none" dirty="0">
                          <a:latin typeface="Verdana" panose="020B0604030504040204" pitchFamily="34" charset="0"/>
                          <a:ea typeface="Verdana" panose="020B0604030504040204" pitchFamily="34" charset="0"/>
                          <a:cs typeface="Arial Narrow"/>
                          <a:sym typeface="Arial Narrow"/>
                        </a:rPr>
                        <a:t>y los ríos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Pocuné</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CO" sz="1000" b="0" u="none" strike="noStrike" cap="none" dirty="0">
                          <a:latin typeface="Verdana" panose="020B0604030504040204" pitchFamily="34" charset="0"/>
                          <a:ea typeface="Verdana" panose="020B0604030504040204" pitchFamily="34" charset="0"/>
                          <a:cs typeface="Arial Narrow"/>
                          <a:sym typeface="Arial Narrow"/>
                        </a:rPr>
                        <a:t> </a:t>
                      </a:r>
                      <a:r>
                        <a:rPr lang="es-CO" sz="1000" b="0" u="none" strike="noStrike" cap="none" dirty="0" err="1">
                          <a:latin typeface="Verdana" panose="020B0604030504040204" pitchFamily="34" charset="0"/>
                          <a:ea typeface="Verdana" panose="020B0604030504040204" pitchFamily="34" charset="0"/>
                          <a:cs typeface="Arial Narrow"/>
                          <a:sym typeface="Arial Narrow"/>
                        </a:rPr>
                        <a:t>Tiguí</a:t>
                      </a:r>
                      <a:r>
                        <a:rPr lang="es-CO" sz="1000" b="0" u="none" strike="noStrike" cap="none" dirty="0">
                          <a:latin typeface="Verdana" panose="020B0604030504040204" pitchFamily="34" charset="0"/>
                          <a:ea typeface="Verdana" panose="020B0604030504040204" pitchFamily="34" charset="0"/>
                          <a:cs typeface="Arial Narrow"/>
                          <a:sym typeface="Arial Narrow"/>
                        </a:rPr>
                        <a:t> y El Bagre. Se recomienda especial atención en los municipios de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Segovia,</a:t>
                      </a:r>
                      <a:r>
                        <a:rPr lang="es-CO" sz="1000" b="0" u="none" strike="noStrike" cap="none" dirty="0">
                          <a:latin typeface="Verdana" panose="020B0604030504040204" pitchFamily="34" charset="0"/>
                          <a:ea typeface="Verdana" panose="020B0604030504040204" pitchFamily="34" charset="0"/>
                          <a:cs typeface="Arial Narrow"/>
                          <a:sym typeface="Arial Narrow"/>
                        </a:rPr>
                        <a:t> Zaragoza, Caucasia, El Bagre y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Nechí </a:t>
                      </a:r>
                      <a:r>
                        <a:rPr lang="es-CO" sz="1000" b="0" u="none" strike="noStrike" cap="none" dirty="0">
                          <a:latin typeface="Verdana" panose="020B0604030504040204" pitchFamily="34" charset="0"/>
                          <a:ea typeface="Verdana" panose="020B0604030504040204" pitchFamily="34" charset="0"/>
                          <a:cs typeface="Arial Narrow"/>
                          <a:sym typeface="Arial Narrow"/>
                        </a:rPr>
                        <a:t>(Antioquia)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Desbordamiento del río Nechí en el municipio de El Bagre, Antioquia (10/11/2025).</a:t>
                      </a:r>
                      <a:endParaRPr lang="es-MX"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515907480"/>
                  </a:ext>
                </a:extLst>
              </a:tr>
            </a:tbl>
          </a:graphicData>
        </a:graphic>
      </p:graphicFrame>
      <p:pic>
        <p:nvPicPr>
          <p:cNvPr id="7" name="Google Shape;719;p10" descr="Recurso 37.png">
            <a:extLst>
              <a:ext uri="{FF2B5EF4-FFF2-40B4-BE49-F238E27FC236}">
                <a16:creationId xmlns:a16="http://schemas.microsoft.com/office/drawing/2014/main" id="{EC2EA833-C2E9-EE67-F3E6-72DA9FC6B8A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3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D74745FB-D609-5EE4-39FA-C5C81DDE0310}"/>
              </a:ext>
            </a:extLst>
          </p:cNvPr>
          <p:cNvSpPr txBox="1">
            <a:spLocks noChangeArrowheads="1"/>
          </p:cNvSpPr>
          <p:nvPr/>
        </p:nvSpPr>
        <p:spPr bwMode="auto">
          <a:xfrm>
            <a:off x="3806052" y="819161"/>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p:txBody>
      </p:sp>
      <p:pic>
        <p:nvPicPr>
          <p:cNvPr id="2" name="Google Shape;742;p15">
            <a:extLst>
              <a:ext uri="{FF2B5EF4-FFF2-40B4-BE49-F238E27FC236}">
                <a16:creationId xmlns:a16="http://schemas.microsoft.com/office/drawing/2014/main" id="{F590B805-1C6F-34E9-DCAF-70CB3834C7D3}"/>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573" y="267113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95F5598B-D2E1-F079-36F8-FCA9B35263E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47926" y="2057235"/>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4;p9" descr="Recurso 31.png">
            <a:extLst>
              <a:ext uri="{FF2B5EF4-FFF2-40B4-BE49-F238E27FC236}">
                <a16:creationId xmlns:a16="http://schemas.microsoft.com/office/drawing/2014/main" id="{BBA06174-0D28-CF7D-5F1C-7AA19B751CD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1591242" y="3114705"/>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4;p9" descr="Recurso 31.png">
            <a:extLst>
              <a:ext uri="{FF2B5EF4-FFF2-40B4-BE49-F238E27FC236}">
                <a16:creationId xmlns:a16="http://schemas.microsoft.com/office/drawing/2014/main" id="{E10CD36F-9009-C53E-49C2-988F50CF067D}"/>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1443212" y="3052330"/>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19;p10" descr="Recurso 37.png">
            <a:extLst>
              <a:ext uri="{FF2B5EF4-FFF2-40B4-BE49-F238E27FC236}">
                <a16:creationId xmlns:a16="http://schemas.microsoft.com/office/drawing/2014/main" id="{7F54256D-6912-EED7-15A2-8EAED1E7B86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724290" y="3186242"/>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4;p9" descr="Recurso 31.png">
            <a:extLst>
              <a:ext uri="{FF2B5EF4-FFF2-40B4-BE49-F238E27FC236}">
                <a16:creationId xmlns:a16="http://schemas.microsoft.com/office/drawing/2014/main" id="{D5E18BD9-C1C7-AE7F-B3B9-AB329D16954D}"/>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1691968" y="2645965"/>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742;p15">
            <a:extLst>
              <a:ext uri="{FF2B5EF4-FFF2-40B4-BE49-F238E27FC236}">
                <a16:creationId xmlns:a16="http://schemas.microsoft.com/office/drawing/2014/main" id="{5B5FF4C6-3EC5-55F5-BF96-FD4063025B4C}"/>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96959" y="281559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374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A3DAE-A004-8121-A4F1-BD239E6211DD}"/>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33654D9F-EE29-3AB1-AA2C-F15C2D0715FC}"/>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27372" y="1014425"/>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E401849F-BE02-DEB0-3C3A-A337AFBC63E6}"/>
              </a:ext>
            </a:extLst>
          </p:cNvPr>
          <p:cNvSpPr>
            <a:spLocks noChangeAspect="1" noChangeArrowheads="1"/>
          </p:cNvSpPr>
          <p:nvPr/>
        </p:nvSpPr>
        <p:spPr bwMode="auto">
          <a:xfrm>
            <a:off x="-617539" y="473552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0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4425A3F3-CF24-7611-F31C-73882C11886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696F60B9-DAFE-36FF-B0B9-15188D34F45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DEDA252C-739C-2932-E5C1-3A06977871D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C6F8ADCC-E9C9-2935-7E04-31B22D04B4D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5E96CC4C-8462-5EE4-A85D-BFA2669049F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8E49C264-B7A9-CAD8-86F7-20383E3E64AC}"/>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7"/>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377EE45D-209A-EDEC-5FC8-CD30BE5B8213}"/>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850" y="2366974"/>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099;p17">
            <a:extLst>
              <a:ext uri="{FF2B5EF4-FFF2-40B4-BE49-F238E27FC236}">
                <a16:creationId xmlns:a16="http://schemas.microsoft.com/office/drawing/2014/main" id="{D2868ED0-6144-B8BB-27FE-DC39AB855E50}"/>
              </a:ext>
            </a:extLst>
          </p:cNvPr>
          <p:cNvGraphicFramePr>
            <a:graphicFrameLocks noGrp="1"/>
          </p:cNvGraphicFramePr>
          <p:nvPr/>
        </p:nvGraphicFramePr>
        <p:xfrm>
          <a:off x="4369172" y="2340414"/>
          <a:ext cx="7628346" cy="2482826"/>
        </p:xfrm>
        <a:graphic>
          <a:graphicData uri="http://schemas.openxmlformats.org/drawingml/2006/table">
            <a:tbl>
              <a:tblPr/>
              <a:tblGrid>
                <a:gridCol w="1264475">
                  <a:extLst>
                    <a:ext uri="{9D8B030D-6E8A-4147-A177-3AD203B41FA5}">
                      <a16:colId xmlns:a16="http://schemas.microsoft.com/office/drawing/2014/main" val="20000"/>
                    </a:ext>
                  </a:extLst>
                </a:gridCol>
                <a:gridCol w="6363871">
                  <a:extLst>
                    <a:ext uri="{9D8B030D-6E8A-4147-A177-3AD203B41FA5}">
                      <a16:colId xmlns:a16="http://schemas.microsoft.com/office/drawing/2014/main" val="20001"/>
                    </a:ext>
                  </a:extLst>
                </a:gridCol>
              </a:tblGrid>
              <a:tr h="22526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760183">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endParaRP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10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10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10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del río San Jorge en el tramo </a:t>
                      </a:r>
                      <a:r>
                        <a:rPr lang="es-ES"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Jegua</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 San Antonio y los sistemas de caños y ciénagas asociados. Adicionalmente, persisten las áreas inundadas en los municipios de San Jacinto del Cauca, Caimito, San Benito Abad, Ayapel, Guaranda, San Marcos y Sucre, asociadas al ingreso de agua del río Cauca a través del boquete en </a:t>
                      </a:r>
                      <a:r>
                        <a:rPr lang="es-ES"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Notas:</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1) </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Se reportó el rompimiento del río San Jorge a la altura de las haciendas La Palmira y Monte Flor en el municipio de San Marcos (Sucre) (12/05/2025). </a:t>
                      </a:r>
                      <a:r>
                        <a:rPr lang="es-ES"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2)</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b="0" u="none" strike="noStrike" kern="1200" dirty="0">
                          <a:solidFill>
                            <a:schemeClr val="dk1"/>
                          </a:solidFill>
                          <a:latin typeface="Verdana" panose="020B0604030504040204" pitchFamily="34" charset="0"/>
                          <a:ea typeface="Verdana" panose="020B0604030504040204" pitchFamily="34" charset="0"/>
                          <a:cs typeface="+mn-cs"/>
                        </a:rPr>
                        <a:t>Inundación en los corregimientos de Puerto Franco y San José Rivera del municipio de Galeras, Cesar (04/07/2025). </a:t>
                      </a:r>
                      <a:r>
                        <a:rPr lang="es-CO" sz="1000" b="1" u="none" strike="noStrike" kern="1200" dirty="0">
                          <a:solidFill>
                            <a:schemeClr val="dk1"/>
                          </a:solidFill>
                          <a:latin typeface="Verdana" panose="020B0604030504040204" pitchFamily="34" charset="0"/>
                          <a:ea typeface="Verdana" panose="020B0604030504040204" pitchFamily="34" charset="0"/>
                          <a:cs typeface="+mn-cs"/>
                        </a:rPr>
                        <a:t>3) </a:t>
                      </a:r>
                      <a:r>
                        <a:rPr lang="es-CO" sz="1000" b="0" u="none" strike="noStrike" kern="1200" dirty="0">
                          <a:solidFill>
                            <a:schemeClr val="dk1"/>
                          </a:solidFill>
                          <a:latin typeface="Verdana" panose="020B0604030504040204" pitchFamily="34" charset="0"/>
                          <a:ea typeface="Verdana" panose="020B0604030504040204" pitchFamily="34" charset="0"/>
                          <a:cs typeface="+mn-cs"/>
                        </a:rPr>
                        <a:t>Se reportan afectaciones en zona urbana y rural del municipio de Sahagún (Córdoba) por desbordamiento de diferentes canales (16/08/2025). </a:t>
                      </a:r>
                      <a:r>
                        <a:rPr lang="es-CO" sz="1000" b="1" u="none" strike="noStrike" kern="1200" dirty="0">
                          <a:solidFill>
                            <a:schemeClr val="dk1"/>
                          </a:solidFill>
                          <a:latin typeface="Verdana" panose="020B0604030504040204" pitchFamily="34" charset="0"/>
                          <a:ea typeface="Verdana" panose="020B0604030504040204" pitchFamily="34" charset="0"/>
                          <a:cs typeface="+mn-cs"/>
                        </a:rPr>
                        <a:t>4) </a:t>
                      </a:r>
                      <a:r>
                        <a:rPr lang="es-CO" sz="1000" b="0" u="none" strike="noStrike" kern="1200" dirty="0">
                          <a:solidFill>
                            <a:schemeClr val="dk1"/>
                          </a:solidFill>
                          <a:latin typeface="Verdana" panose="020B0604030504040204" pitchFamily="34" charset="0"/>
                          <a:ea typeface="Verdana" panose="020B0604030504040204" pitchFamily="34" charset="0"/>
                          <a:cs typeface="+mn-cs"/>
                        </a:rPr>
                        <a:t>Se reportaron inundaciones por fuertes lluvias en el casco urbano de Sincelejo, Sucre (11/10/2025). </a:t>
                      </a:r>
                      <a:r>
                        <a:rPr lang="es-CO" sz="1000" b="1" u="none" strike="noStrike" kern="1200" dirty="0">
                          <a:solidFill>
                            <a:schemeClr val="dk1"/>
                          </a:solidFill>
                          <a:latin typeface="Verdana" panose="020B0604030504040204" pitchFamily="34" charset="0"/>
                          <a:ea typeface="Verdana" panose="020B0604030504040204" pitchFamily="34" charset="0"/>
                          <a:cs typeface="+mn-cs"/>
                        </a:rPr>
                        <a:t>5) </a:t>
                      </a:r>
                      <a:r>
                        <a:rPr lang="es-CO" sz="1000" b="0" u="none" strike="noStrike" kern="1200" dirty="0">
                          <a:solidFill>
                            <a:schemeClr val="dk1"/>
                          </a:solidFill>
                          <a:latin typeface="Verdana" panose="020B0604030504040204" pitchFamily="34" charset="0"/>
                          <a:ea typeface="Verdana" panose="020B0604030504040204" pitchFamily="34" charset="0"/>
                          <a:cs typeface="+mn-cs"/>
                        </a:rPr>
                        <a:t>Se reportaron inundaciones por fuertes lluvias en el casco urbano de Magangué, Bolívar (27/10/2025).</a:t>
                      </a:r>
                      <a:endPar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515907480"/>
                  </a:ext>
                </a:extLst>
              </a:tr>
            </a:tbl>
          </a:graphicData>
        </a:graphic>
      </p:graphicFrame>
      <p:pic>
        <p:nvPicPr>
          <p:cNvPr id="7" name="Google Shape;719;p10" descr="Recurso 37.png">
            <a:extLst>
              <a:ext uri="{FF2B5EF4-FFF2-40B4-BE49-F238E27FC236}">
                <a16:creationId xmlns:a16="http://schemas.microsoft.com/office/drawing/2014/main" id="{E97B3F8F-0F16-610E-2722-E4FDC28BA7B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3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981617B9-4E72-4FB0-B9C4-4003009B2FCC}"/>
              </a:ext>
            </a:extLst>
          </p:cNvPr>
          <p:cNvSpPr txBox="1">
            <a:spLocks noChangeArrowheads="1"/>
          </p:cNvSpPr>
          <p:nvPr/>
        </p:nvSpPr>
        <p:spPr bwMode="auto">
          <a:xfrm>
            <a:off x="3806052" y="819161"/>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p:txBody>
      </p:sp>
      <p:pic>
        <p:nvPicPr>
          <p:cNvPr id="2" name="Google Shape;742;p15">
            <a:extLst>
              <a:ext uri="{FF2B5EF4-FFF2-40B4-BE49-F238E27FC236}">
                <a16:creationId xmlns:a16="http://schemas.microsoft.com/office/drawing/2014/main" id="{B8CDF72B-C215-2328-14E4-F3C43AFD3C80}"/>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573" y="267113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0848A037-E6D4-E184-AA13-F72FE6D57C4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47926" y="2057235"/>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742;p15">
            <a:extLst>
              <a:ext uri="{FF2B5EF4-FFF2-40B4-BE49-F238E27FC236}">
                <a16:creationId xmlns:a16="http://schemas.microsoft.com/office/drawing/2014/main" id="{CB18B205-3182-9A32-F64D-A6F84F2D7402}"/>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20866" y="25114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42;p15">
            <a:extLst>
              <a:ext uri="{FF2B5EF4-FFF2-40B4-BE49-F238E27FC236}">
                <a16:creationId xmlns:a16="http://schemas.microsoft.com/office/drawing/2014/main" id="{216074E4-87E1-0B0C-8CE7-FBC85F4CE6F9}"/>
              </a:ext>
            </a:extLst>
          </p:cNvPr>
          <p:cNvPicPr preferRelativeResize="0">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75604" y="2367139"/>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260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62D04-6428-06E0-DA81-1D0FAEFA47AD}"/>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9AD9AD33-8043-1C2A-B05A-8AA54848EDD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5078AC3B-7801-B083-D572-2356D111FE83}"/>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FF9DC807-E2BB-0303-3B94-EC224B489216}"/>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92A46F2E-FFA4-5ECF-C516-5B24DB6324DF}"/>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0A588AB0-4B30-F58B-2EC2-DCD328F3BA70}"/>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87731095-5BA7-7D99-4C82-73605EDF4841}"/>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BB42C25D-8BE1-3195-C96E-E9E70F1C6E00}"/>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3ABCAB78-0E24-1F73-1E4C-81322A8C58DE}"/>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87224" y="1195324"/>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98E08643-C400-BE70-79A5-29B4571ACC76}"/>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735C6D0F-4C0E-0206-3D77-275A22ECA32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7" name="Google Shape;3394;p29">
            <a:extLst>
              <a:ext uri="{FF2B5EF4-FFF2-40B4-BE49-F238E27FC236}">
                <a16:creationId xmlns:a16="http://schemas.microsoft.com/office/drawing/2014/main" id="{87BD62FC-0BDE-387A-E286-D43C7D7841D0}"/>
              </a:ext>
            </a:extLst>
          </p:cNvPr>
          <p:cNvGraphicFramePr/>
          <p:nvPr/>
        </p:nvGraphicFramePr>
        <p:xfrm>
          <a:off x="4342692" y="1710328"/>
          <a:ext cx="7527600" cy="4297138"/>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Atrato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alta del río Atrato y sus afluentes, se recomienda especial atención en los municipios de El Carmen de Atrato, Lloró, Bagadó, Cértegui, Quibdó y Unión Panamericana (Animas). </a:t>
                      </a:r>
                      <a:r>
                        <a:rPr lang="es-CO" sz="900" b="1" u="none" strike="noStrike" cap="none" dirty="0">
                          <a:latin typeface="Verdana" panose="020B0604030504040204" pitchFamily="34" charset="0"/>
                          <a:ea typeface="Verdana" panose="020B0604030504040204" pitchFamily="34" charset="0"/>
                          <a:cs typeface="Arial Narrow"/>
                          <a:sym typeface="Arial Narrow"/>
                        </a:rPr>
                        <a:t>Nota:</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1" u="none" strike="noStrike" cap="none" dirty="0">
                          <a:latin typeface="Verdana" panose="020B0604030504040204" pitchFamily="34" charset="0"/>
                          <a:ea typeface="Verdana" panose="020B0604030504040204" pitchFamily="34" charset="0"/>
                          <a:cs typeface="Arial Narrow"/>
                          <a:sym typeface="Arial Narrow"/>
                        </a:rPr>
                        <a:t>1)</a:t>
                      </a:r>
                      <a:r>
                        <a:rPr lang="es-CO" sz="900" b="0" u="none" strike="noStrike" cap="none" dirty="0">
                          <a:latin typeface="Verdana" panose="020B0604030504040204" pitchFamily="34" charset="0"/>
                          <a:ea typeface="Verdana" panose="020B0604030504040204" pitchFamily="34" charset="0"/>
                          <a:cs typeface="Arial Narrow"/>
                          <a:sym typeface="Arial Narrow"/>
                        </a:rPr>
                        <a:t> Inundaciones por el desbordamiento del río Atrato, generando afectaciones </a:t>
                      </a:r>
                      <a:r>
                        <a:rPr lang="es-CO" sz="900" u="none" strike="noStrike" cap="none" dirty="0">
                          <a:latin typeface="Verdana" panose="020B0604030504040204" pitchFamily="34" charset="0"/>
                          <a:ea typeface="Verdana" panose="020B0604030504040204" pitchFamily="34" charset="0"/>
                          <a:cs typeface="Arial Narrow"/>
                          <a:sym typeface="Arial Narrow"/>
                        </a:rPr>
                        <a:t>en el municipio de Lloró – Chocó (27/10/2025). </a:t>
                      </a:r>
                      <a:r>
                        <a:rPr lang="es-CO" sz="900" b="1" u="none" strike="noStrike" cap="none" dirty="0">
                          <a:latin typeface="Verdana" panose="020B0604030504040204" pitchFamily="34" charset="0"/>
                          <a:ea typeface="Verdana" panose="020B0604030504040204" pitchFamily="34" charset="0"/>
                          <a:cs typeface="Arial Narrow"/>
                          <a:sym typeface="Arial Narrow"/>
                        </a:rPr>
                        <a:t>2)</a:t>
                      </a:r>
                      <a:r>
                        <a:rPr lang="es-CO" sz="900" u="none" strike="noStrike" cap="none" dirty="0">
                          <a:latin typeface="Verdana" panose="020B0604030504040204" pitchFamily="34" charset="0"/>
                          <a:ea typeface="Verdana" panose="020B0604030504040204" pitchFamily="34" charset="0"/>
                          <a:cs typeface="Arial Narrow"/>
                          <a:sym typeface="Arial Narrow"/>
                        </a:rPr>
                        <a:t> Se reporta inundaciones del río Icho afectado las comunicades de Icho y </a:t>
                      </a:r>
                      <a:r>
                        <a:rPr lang="es-CO" sz="900" u="none" strike="noStrike" cap="none" dirty="0" err="1">
                          <a:latin typeface="Verdana" panose="020B0604030504040204" pitchFamily="34" charset="0"/>
                          <a:ea typeface="Verdana" panose="020B0604030504040204" pitchFamily="34" charset="0"/>
                          <a:cs typeface="Arial Narrow"/>
                          <a:sym typeface="Arial Narrow"/>
                        </a:rPr>
                        <a:t>Pacurita</a:t>
                      </a:r>
                      <a:r>
                        <a:rPr lang="es-CO" sz="900" u="none" strike="noStrike" cap="none" dirty="0">
                          <a:latin typeface="Verdana" panose="020B0604030504040204" pitchFamily="34" charset="0"/>
                          <a:ea typeface="Verdana" panose="020B0604030504040204" pitchFamily="34" charset="0"/>
                          <a:cs typeface="Arial Narrow"/>
                          <a:sym typeface="Arial Narrow"/>
                        </a:rPr>
                        <a:t> (1/11/2025)</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Andágueda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Andágueda y sus aportantes. Se recomienda especial atención en los municipios de Bagadó y Cértegui (Chocó). </a:t>
                      </a:r>
                      <a:r>
                        <a:rPr lang="es-CO" sz="900" b="1" u="none" strike="noStrike" cap="none" dirty="0">
                          <a:latin typeface="Verdana" panose="020B0604030504040204" pitchFamily="34" charset="0"/>
                          <a:ea typeface="Verdana" panose="020B0604030504040204" pitchFamily="34" charset="0"/>
                          <a:cs typeface="Arial Narrow"/>
                          <a:sym typeface="Arial Narrow"/>
                        </a:rPr>
                        <a:t>Notas: 1)</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a:latin typeface="Verdana" panose="020B0604030504040204" pitchFamily="34" charset="0"/>
                          <a:ea typeface="Verdana" panose="020B0604030504040204" pitchFamily="34" charset="0"/>
                          <a:cs typeface="Arial Narrow"/>
                          <a:sym typeface="Arial Narrow"/>
                        </a:rPr>
                        <a:t>Se </a:t>
                      </a:r>
                      <a:r>
                        <a:rPr lang="es-CO" sz="900" b="0" u="none" strike="noStrike" cap="none" dirty="0">
                          <a:latin typeface="Verdana" panose="020B0604030504040204" pitchFamily="34" charset="0"/>
                          <a:ea typeface="Verdana" panose="020B0604030504040204" pitchFamily="34" charset="0"/>
                          <a:cs typeface="Arial Narrow"/>
                          <a:sym typeface="Arial Narrow"/>
                        </a:rPr>
                        <a:t>reportan afectaciones por inundaciones en el municipio de Bagadó – Chocó (27/10/2025). </a:t>
                      </a:r>
                      <a:r>
                        <a:rPr lang="es-CO" sz="900" b="1" u="none" strike="noStrike" cap="none" dirty="0">
                          <a:latin typeface="Verdana" panose="020B0604030504040204" pitchFamily="34" charset="0"/>
                          <a:ea typeface="Verdana" panose="020B0604030504040204" pitchFamily="34" charset="0"/>
                          <a:cs typeface="Arial Narrow"/>
                          <a:sym typeface="Arial Narrow"/>
                        </a:rPr>
                        <a:t>2)</a:t>
                      </a:r>
                      <a:r>
                        <a:rPr lang="es-CO" sz="900" b="0" u="none" strike="noStrike" cap="none" dirty="0">
                          <a:latin typeface="Verdana" panose="020B0604030504040204" pitchFamily="34" charset="0"/>
                          <a:ea typeface="Verdana" panose="020B0604030504040204" pitchFamily="34" charset="0"/>
                          <a:cs typeface="Arial Narrow"/>
                          <a:sym typeface="Arial Narrow"/>
                        </a:rPr>
                        <a:t> Inundaciones por el desbordamiento del río Andágueda, generando afectaciones </a:t>
                      </a:r>
                      <a:r>
                        <a:rPr lang="es-CO" sz="900" u="none" strike="noStrike" cap="none" dirty="0">
                          <a:latin typeface="Verdana" panose="020B0604030504040204" pitchFamily="34" charset="0"/>
                          <a:ea typeface="Verdana" panose="020B0604030504040204" pitchFamily="34" charset="0"/>
                          <a:cs typeface="Arial Narrow"/>
                          <a:sym typeface="Arial Narrow"/>
                        </a:rPr>
                        <a:t>en el municipio de Lloró – Chocó (27/10/2025).</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Quito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Especial atención en los municipios de Cantón de San Pablo, Unión Panamericana, Cértegui, Río Quito y Atrato (Chocó). </a:t>
                      </a:r>
                      <a:r>
                        <a:rPr lang="es-CO" sz="900" b="1" u="none" strike="noStrike" cap="none" dirty="0">
                          <a:latin typeface="Verdana" panose="020B0604030504040204" pitchFamily="34" charset="0"/>
                          <a:ea typeface="Verdana" panose="020B0604030504040204" pitchFamily="34" charset="0"/>
                          <a:cs typeface="Arial Narrow"/>
                          <a:sym typeface="Arial Narrow"/>
                        </a:rPr>
                        <a:t>Nota</a:t>
                      </a:r>
                      <a:r>
                        <a:rPr lang="es-CO" sz="900" u="none" strike="noStrike" cap="none" dirty="0">
                          <a:latin typeface="Verdana" panose="020B0604030504040204" pitchFamily="34" charset="0"/>
                          <a:ea typeface="Verdana" panose="020B0604030504040204" pitchFamily="34" charset="0"/>
                          <a:cs typeface="Arial Narrow"/>
                          <a:sym typeface="Arial Narrow"/>
                        </a:rPr>
                        <a:t>: Inundación por el desbordamiento del río Atrato, generando afectaciones en las comunidades de la Soledad, </a:t>
                      </a:r>
                      <a:r>
                        <a:rPr lang="es-CO" sz="900" u="none" strike="noStrike" cap="none" dirty="0" err="1">
                          <a:latin typeface="Verdana" panose="020B0604030504040204" pitchFamily="34" charset="0"/>
                          <a:ea typeface="Verdana" panose="020B0604030504040204" pitchFamily="34" charset="0"/>
                          <a:cs typeface="Arial Narrow"/>
                          <a:sym typeface="Arial Narrow"/>
                        </a:rPr>
                        <a:t>Guayabalito</a:t>
                      </a:r>
                      <a:r>
                        <a:rPr lang="es-CO" sz="900" u="none" strike="noStrike" cap="none" dirty="0">
                          <a:latin typeface="Verdana" panose="020B0604030504040204" pitchFamily="34" charset="0"/>
                          <a:ea typeface="Verdana" panose="020B0604030504040204" pitchFamily="34" charset="0"/>
                          <a:cs typeface="Arial Narrow"/>
                          <a:sym typeface="Arial Narrow"/>
                        </a:rPr>
                        <a:t> y Calle Larga del municipio de río Quito, Choco (27/10/2025).</a:t>
                      </a:r>
                      <a:endParaRPr lang="es-CO" sz="900" b="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Cabí</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Cabí</a:t>
                      </a:r>
                      <a:r>
                        <a:rPr lang="es-CO" sz="900" u="none" strike="noStrike" cap="none" dirty="0">
                          <a:latin typeface="Verdana" panose="020B0604030504040204" pitchFamily="34" charset="0"/>
                          <a:ea typeface="Verdana" panose="020B0604030504040204" pitchFamily="34" charset="0"/>
                          <a:cs typeface="Arial Narrow"/>
                          <a:sym typeface="Arial Narrow"/>
                        </a:rPr>
                        <a:t> entre otros directos al río Atrato, así como en el río Atrato en su recorrido por el municipio de Quibdó. Especial atención en los municipios de Atrato y Quibdó (Chocó). </a:t>
                      </a:r>
                      <a:r>
                        <a:rPr lang="es-CO" sz="900" b="1" u="none" strike="noStrike" cap="none" dirty="0">
                          <a:latin typeface="Verdana" panose="020B0604030504040204" pitchFamily="34" charset="0"/>
                          <a:ea typeface="Verdana" panose="020B0604030504040204" pitchFamily="34" charset="0"/>
                          <a:cs typeface="Arial Narrow"/>
                          <a:sym typeface="Arial Narrow"/>
                        </a:rPr>
                        <a:t>Nota: </a:t>
                      </a:r>
                      <a:r>
                        <a:rPr lang="es-CO" sz="900" u="none" strike="noStrike" cap="none" dirty="0">
                          <a:latin typeface="Verdana" panose="020B0604030504040204" pitchFamily="34" charset="0"/>
                          <a:ea typeface="Verdana" panose="020B0604030504040204" pitchFamily="34" charset="0"/>
                          <a:cs typeface="Arial Narrow"/>
                          <a:sym typeface="Arial Narrow"/>
                        </a:rPr>
                        <a:t>Se reportan afectaciones por inundaciones en los corregimientos de Yuto, Doña Josefa, Molana, Los Naranjos y Vuelta </a:t>
                      </a:r>
                      <a:r>
                        <a:rPr lang="es-CO" sz="900" u="none" strike="noStrike" cap="none" dirty="0" err="1">
                          <a:latin typeface="Verdana" panose="020B0604030504040204" pitchFamily="34" charset="0"/>
                          <a:ea typeface="Verdana" panose="020B0604030504040204" pitchFamily="34" charset="0"/>
                          <a:cs typeface="Arial Narrow"/>
                          <a:sym typeface="Arial Narrow"/>
                        </a:rPr>
                        <a:t>Manza</a:t>
                      </a:r>
                      <a:r>
                        <a:rPr lang="es-CO" sz="900" u="none" strike="noStrike" cap="none" dirty="0">
                          <a:latin typeface="Verdana" panose="020B0604030504040204" pitchFamily="34" charset="0"/>
                          <a:ea typeface="Verdana" panose="020B0604030504040204" pitchFamily="34" charset="0"/>
                          <a:cs typeface="Arial Narrow"/>
                          <a:sym typeface="Arial Narrow"/>
                        </a:rPr>
                        <a:t> del municipio de Atrato – Chocó (27/10/2025).</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bl>
          </a:graphicData>
        </a:graphic>
      </p:graphicFrame>
      <p:sp>
        <p:nvSpPr>
          <p:cNvPr id="35" name="Google Shape;353;p9" descr="Recurso 37.png">
            <a:extLst>
              <a:ext uri="{FF2B5EF4-FFF2-40B4-BE49-F238E27FC236}">
                <a16:creationId xmlns:a16="http://schemas.microsoft.com/office/drawing/2014/main" id="{2E1101DD-5343-4687-3CB7-C50A64F356E8}"/>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D8CEA44A-904C-62A4-D8DE-65B4F17467C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pic>
        <p:nvPicPr>
          <p:cNvPr id="6" name="Google Shape;348;p9">
            <a:extLst>
              <a:ext uri="{FF2B5EF4-FFF2-40B4-BE49-F238E27FC236}">
                <a16:creationId xmlns:a16="http://schemas.microsoft.com/office/drawing/2014/main" id="{52738D72-5472-3A7D-99E5-5F741432D40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29C557BB-DAAD-AFA6-6932-F70F4969A84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A02A7EEA-87A3-4330-0DC4-F908B216B1B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882BF262-44D7-4DFB-687E-17E2DF305E4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AE9C9570-60D3-AC49-3E9C-1EEEB908F44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155BBFED-F09A-A503-41CA-112AD190603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F64FA709-FFDC-C2BF-2B51-0D5641D5EB0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60734735-56DE-2E71-B481-774C1E28DBA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B262EBFD-C377-76B2-8F5D-79AAEFAF347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4345F9F5-0194-9564-BC52-C9E944AEC442}"/>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B7CAA03F-F9F8-C292-1021-FC89EE7B6F78}"/>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931;p22" descr="Recurso 37.png">
            <a:extLst>
              <a:ext uri="{FF2B5EF4-FFF2-40B4-BE49-F238E27FC236}">
                <a16:creationId xmlns:a16="http://schemas.microsoft.com/office/drawing/2014/main" id="{3C694E7D-510B-4547-9B54-981DD816D249}"/>
              </a:ext>
            </a:extLst>
          </p:cNvPr>
          <p:cNvPicPr preferRelativeResize="0">
            <a:picLocks noChangeAspect="1"/>
          </p:cNvPicPr>
          <p:nvPr/>
        </p:nvPicPr>
        <p:blipFill rotWithShape="1">
          <a:blip r:embed="rId11">
            <a:alphaModFix/>
          </a:blip>
          <a:srcRect b="18540"/>
          <a:stretch/>
        </p:blipFill>
        <p:spPr>
          <a:xfrm>
            <a:off x="756669" y="5435090"/>
            <a:ext cx="288000" cy="293120"/>
          </a:xfrm>
          <a:prstGeom prst="rect">
            <a:avLst/>
          </a:prstGeom>
          <a:noFill/>
          <a:ln>
            <a:noFill/>
          </a:ln>
        </p:spPr>
      </p:pic>
      <p:pic>
        <p:nvPicPr>
          <p:cNvPr id="4" name="Google Shape;357;p9">
            <a:extLst>
              <a:ext uri="{FF2B5EF4-FFF2-40B4-BE49-F238E27FC236}">
                <a16:creationId xmlns:a16="http://schemas.microsoft.com/office/drawing/2014/main" id="{DD2C8925-7CCA-997C-F144-57C7E2165DB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3539" y="2446147"/>
            <a:ext cx="46701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2BD01825-AC5B-9EB5-F5E7-76726ACF3F2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3539" y="3455021"/>
            <a:ext cx="46701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EC28E978-B8D9-6CCB-C287-AC9BAB8F40C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2381" y="4397414"/>
            <a:ext cx="46701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931;p22" descr="Recurso 37.png">
            <a:extLst>
              <a:ext uri="{FF2B5EF4-FFF2-40B4-BE49-F238E27FC236}">
                <a16:creationId xmlns:a16="http://schemas.microsoft.com/office/drawing/2014/main" id="{6D392077-9CCC-1401-A726-F4AE1B4F5C9E}"/>
              </a:ext>
            </a:extLst>
          </p:cNvPr>
          <p:cNvPicPr preferRelativeResize="0">
            <a:picLocks noChangeAspect="1"/>
          </p:cNvPicPr>
          <p:nvPr/>
        </p:nvPicPr>
        <p:blipFill rotWithShape="1">
          <a:blip r:embed="rId11">
            <a:alphaModFix/>
          </a:blip>
          <a:srcRect b="18540"/>
          <a:stretch/>
        </p:blipFill>
        <p:spPr>
          <a:xfrm>
            <a:off x="1074531" y="5345112"/>
            <a:ext cx="288000" cy="293120"/>
          </a:xfrm>
          <a:prstGeom prst="rect">
            <a:avLst/>
          </a:prstGeom>
          <a:noFill/>
          <a:ln>
            <a:noFill/>
          </a:ln>
        </p:spPr>
      </p:pic>
      <p:pic>
        <p:nvPicPr>
          <p:cNvPr id="10" name="Google Shape;150;p1" descr="Recurso 25.png">
            <a:extLst>
              <a:ext uri="{FF2B5EF4-FFF2-40B4-BE49-F238E27FC236}">
                <a16:creationId xmlns:a16="http://schemas.microsoft.com/office/drawing/2014/main" id="{69F79CB3-D3E3-D4B0-ED33-64EFA1A505E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0506" y="5321523"/>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931;p22" descr="Recurso 37.png">
            <a:extLst>
              <a:ext uri="{FF2B5EF4-FFF2-40B4-BE49-F238E27FC236}">
                <a16:creationId xmlns:a16="http://schemas.microsoft.com/office/drawing/2014/main" id="{C7D5A25F-FE34-531E-EE6E-CA02187A49AA}"/>
              </a:ext>
            </a:extLst>
          </p:cNvPr>
          <p:cNvPicPr preferRelativeResize="0">
            <a:picLocks noChangeAspect="1"/>
          </p:cNvPicPr>
          <p:nvPr/>
        </p:nvPicPr>
        <p:blipFill rotWithShape="1">
          <a:blip r:embed="rId11">
            <a:alphaModFix/>
          </a:blip>
          <a:srcRect b="18540"/>
          <a:stretch/>
        </p:blipFill>
        <p:spPr>
          <a:xfrm>
            <a:off x="861517" y="5174963"/>
            <a:ext cx="288000" cy="293120"/>
          </a:xfrm>
          <a:prstGeom prst="rect">
            <a:avLst/>
          </a:prstGeom>
          <a:noFill/>
          <a:ln>
            <a:noFill/>
          </a:ln>
        </p:spPr>
      </p:pic>
    </p:spTree>
    <p:extLst>
      <p:ext uri="{BB962C8B-B14F-4D97-AF65-F5344CB8AC3E}">
        <p14:creationId xmlns:p14="http://schemas.microsoft.com/office/powerpoint/2010/main" val="383879197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7C5821D-54A2-6A19-AC13-FDFE61BCB6B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87EE6A4B-A715-768A-5DCD-34F88D2AE99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235592A3-926A-C846-64DC-E551B9577E4B}"/>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3BDCF5F0-4B24-1676-F610-270F3111698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31417D54-2957-C728-5AE7-582168482D1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CC075D2E-B9E1-3942-285A-41AB39494586}"/>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48449DEA-D76F-F180-FC12-F973FDE571CC}"/>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7B59CD49-E97A-822A-C69A-18DA712DB8B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87224" y="1195324"/>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99E5CB46-CB32-B6B3-DD0C-C06E0FD9BC9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242A9823-6F5B-A246-BD6C-F06FDB6A07A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7" name="Google Shape;3394;p29">
            <a:extLst>
              <a:ext uri="{FF2B5EF4-FFF2-40B4-BE49-F238E27FC236}">
                <a16:creationId xmlns:a16="http://schemas.microsoft.com/office/drawing/2014/main" id="{2BAFD910-2F54-B4A4-2D03-D33380669FCC}"/>
              </a:ext>
            </a:extLst>
          </p:cNvPr>
          <p:cNvGraphicFramePr/>
          <p:nvPr/>
        </p:nvGraphicFramePr>
        <p:xfrm>
          <a:off x="4342326" y="2028036"/>
          <a:ext cx="7527600" cy="374855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Bebaramá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Bebaramá y otros Directos</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Atrato (</a:t>
                      </a:r>
                      <a:r>
                        <a:rPr lang="es-CO" sz="900" b="0" u="none" strike="noStrike" cap="none" baseline="0"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al municipio de Medio Atrato y su cabecera municipal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Beté</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(Chocó). </a:t>
                      </a:r>
                      <a:r>
                        <a:rPr lang="es-CO"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reportaron inundaciones en comunidades del río Bebaramá del municipio del Medio Atrato, Chocó (24/10/2025).</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Directos al Atrato entre los ríos Quito y Bojayá (mi), especialmente los ríos </a:t>
                      </a:r>
                      <a:r>
                        <a:rPr lang="es-CO" sz="900" b="0" u="none" strike="noStrike" cap="none" dirty="0" err="1">
                          <a:latin typeface="Verdana" panose="020B0604030504040204" pitchFamily="34" charset="0"/>
                          <a:ea typeface="Verdana" panose="020B0604030504040204" pitchFamily="34" charset="0"/>
                          <a:cs typeface="Arial Narrow"/>
                          <a:sym typeface="Arial Narrow"/>
                        </a:rPr>
                        <a:t>Beté</a:t>
                      </a:r>
                      <a:r>
                        <a:rPr lang="es-CO" sz="900" b="0" u="none" strike="noStrike" cap="none" dirty="0">
                          <a:latin typeface="Verdana" panose="020B0604030504040204" pitchFamily="34" charset="0"/>
                          <a:ea typeface="Verdana" panose="020B0604030504040204" pitchFamily="34" charset="0"/>
                          <a:cs typeface="Arial Narrow"/>
                          <a:sym typeface="Arial Narrow"/>
                        </a:rPr>
                        <a:t> y </a:t>
                      </a:r>
                      <a:r>
                        <a:rPr lang="es-CO" sz="900" b="0" u="none" strike="noStrike" cap="none" dirty="0" err="1">
                          <a:latin typeface="Verdana" panose="020B0604030504040204" pitchFamily="34" charset="0"/>
                          <a:ea typeface="Verdana" panose="020B0604030504040204" pitchFamily="34" charset="0"/>
                          <a:cs typeface="Arial Narrow"/>
                          <a:sym typeface="Arial Narrow"/>
                        </a:rPr>
                        <a:t>Tanguí</a:t>
                      </a:r>
                      <a:r>
                        <a:rPr lang="es-CO" sz="900" b="0" u="none" strike="noStrike" cap="none" dirty="0">
                          <a:latin typeface="Verdana" panose="020B0604030504040204" pitchFamily="34" charset="0"/>
                          <a:ea typeface="Verdana" panose="020B0604030504040204" pitchFamily="34" charset="0"/>
                          <a:cs typeface="Arial Narrow"/>
                          <a:sym typeface="Arial Narrow"/>
                        </a:rPr>
                        <a:t>, en la zona rural del municipio Medio Atrato</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río Atrato a la altura de Vigía de Fuerte (Antioquia). </a:t>
                      </a:r>
                      <a:endParaRPr lang="es-CO" sz="900" dirty="0">
                        <a:latin typeface="Verdana" panose="020B0604030504040204" pitchFamily="34" charset="0"/>
                        <a:ea typeface="Verdana" panose="020B0604030504040204" pitchFamily="34" charset="0"/>
                      </a:endParaRPr>
                    </a:p>
                  </a:txBody>
                  <a:tcPr marL="91430" marR="91430" marT="45675" marB="4567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afluentes directos al Atrato, entre Bebaramá y Murrí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municipio de Vigía del Fuerte y sus centros poblados (Antioquia).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inundaciones en comunidades localizadas en zonas ribereñas de los ríos: Atrato, Murrí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Arquía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del municipio de Vigía del Fuerte, Antioquía (03/11/2025).</a:t>
                      </a:r>
                      <a:endPar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Murrí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Murrí y sus afluentes, especialmente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Ocaidó</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entre otros directos a la parte media del río Atrato.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 el municipio de Urrao y Vigía del Fuerte (Antioquia).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inundaciones en comunidades localizadas en zonas ribereñas de los ríos: Atrato, Murrí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Arquía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del municipio de Vigía del Fuerte, Antioquía (03/11/2025).</a:t>
                      </a:r>
                      <a:endParaRPr lang="es-ES" sz="900" b="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bl>
          </a:graphicData>
        </a:graphic>
      </p:graphicFrame>
      <p:sp>
        <p:nvSpPr>
          <p:cNvPr id="35" name="Google Shape;353;p9" descr="Recurso 37.png">
            <a:extLst>
              <a:ext uri="{FF2B5EF4-FFF2-40B4-BE49-F238E27FC236}">
                <a16:creationId xmlns:a16="http://schemas.microsoft.com/office/drawing/2014/main" id="{6C486563-BD72-3586-C9F4-F27A7B2D3637}"/>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FE2BAB2D-5079-094F-6A0F-4352793DD82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pic>
        <p:nvPicPr>
          <p:cNvPr id="6" name="Google Shape;348;p9">
            <a:extLst>
              <a:ext uri="{FF2B5EF4-FFF2-40B4-BE49-F238E27FC236}">
                <a16:creationId xmlns:a16="http://schemas.microsoft.com/office/drawing/2014/main" id="{16AAA923-9D8A-43BB-1180-0CA1204D512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99291878-DF30-3640-93AD-B581CD7E5C9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54CC8436-B397-B414-CE11-B5C6F0C9C0B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572E4B1B-F858-C527-59F1-B78D3B1B210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4A0D3F62-41C9-5856-AFC9-CC06BC1FAEB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DD1937ED-1DF0-A8AF-F3C6-010C3020C58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C2E10B84-601F-C765-84F9-D0872107508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40E87A95-0724-2C14-14A5-002FBE93F0A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AF6D257B-0BBD-B6CC-A752-70038ACA763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ACC54677-3A84-680B-F492-F4AB13DFD86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55367A7F-06B0-0FC8-0259-2345643AC1E3}"/>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931;p22" descr="Recurso 37.png">
            <a:extLst>
              <a:ext uri="{FF2B5EF4-FFF2-40B4-BE49-F238E27FC236}">
                <a16:creationId xmlns:a16="http://schemas.microsoft.com/office/drawing/2014/main" id="{7E37BB41-E577-28D3-DCCA-EEBD4C60908C}"/>
              </a:ext>
            </a:extLst>
          </p:cNvPr>
          <p:cNvPicPr preferRelativeResize="0">
            <a:picLocks noChangeAspect="1"/>
          </p:cNvPicPr>
          <p:nvPr/>
        </p:nvPicPr>
        <p:blipFill rotWithShape="1">
          <a:blip r:embed="rId11">
            <a:alphaModFix/>
          </a:blip>
          <a:srcRect b="18540"/>
          <a:stretch/>
        </p:blipFill>
        <p:spPr>
          <a:xfrm>
            <a:off x="945889" y="5105467"/>
            <a:ext cx="288000" cy="293120"/>
          </a:xfrm>
          <a:prstGeom prst="rect">
            <a:avLst/>
          </a:prstGeom>
          <a:noFill/>
          <a:ln>
            <a:noFill/>
          </a:ln>
        </p:spPr>
      </p:pic>
      <p:pic>
        <p:nvPicPr>
          <p:cNvPr id="25" name="Google Shape;357;p9">
            <a:extLst>
              <a:ext uri="{FF2B5EF4-FFF2-40B4-BE49-F238E27FC236}">
                <a16:creationId xmlns:a16="http://schemas.microsoft.com/office/drawing/2014/main" id="{411117E5-B10C-E109-9939-590F96FF09B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3859" y="3396930"/>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7;p9">
            <a:extLst>
              <a:ext uri="{FF2B5EF4-FFF2-40B4-BE49-F238E27FC236}">
                <a16:creationId xmlns:a16="http://schemas.microsoft.com/office/drawing/2014/main" id="{410F127A-2767-CC7B-F2D8-55967AEFEFF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3859" y="2684752"/>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931;p22" descr="Recurso 37.png">
            <a:extLst>
              <a:ext uri="{FF2B5EF4-FFF2-40B4-BE49-F238E27FC236}">
                <a16:creationId xmlns:a16="http://schemas.microsoft.com/office/drawing/2014/main" id="{06002AB5-456F-567F-2AF5-D1B17196630E}"/>
              </a:ext>
            </a:extLst>
          </p:cNvPr>
          <p:cNvPicPr preferRelativeResize="0">
            <a:picLocks noChangeAspect="1"/>
          </p:cNvPicPr>
          <p:nvPr/>
        </p:nvPicPr>
        <p:blipFill rotWithShape="1">
          <a:blip r:embed="rId11">
            <a:alphaModFix/>
          </a:blip>
          <a:srcRect b="18540"/>
          <a:stretch/>
        </p:blipFill>
        <p:spPr>
          <a:xfrm>
            <a:off x="615418" y="5084986"/>
            <a:ext cx="288000" cy="293120"/>
          </a:xfrm>
          <a:prstGeom prst="rect">
            <a:avLst/>
          </a:prstGeom>
          <a:noFill/>
          <a:ln>
            <a:noFill/>
          </a:ln>
        </p:spPr>
      </p:pic>
      <p:pic>
        <p:nvPicPr>
          <p:cNvPr id="10" name="Google Shape;357;p9">
            <a:extLst>
              <a:ext uri="{FF2B5EF4-FFF2-40B4-BE49-F238E27FC236}">
                <a16:creationId xmlns:a16="http://schemas.microsoft.com/office/drawing/2014/main" id="{47198FE1-DC38-31C9-7782-FB86035F13B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3859" y="4159293"/>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60FD7951-4087-B56F-5E75-D79D6386B1F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3859" y="5086540"/>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BAD0F0D9-B510-891E-C5EC-54353966162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574" y="4805818"/>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69B1-861F-1F7B-9CE8-541E0CE25240}"/>
            </a:ext>
          </a:extLst>
        </p:cNvPr>
        <p:cNvGrpSpPr/>
        <p:nvPr/>
      </p:nvGrpSpPr>
      <p:grpSpPr>
        <a:xfrm>
          <a:off x="0" y="0"/>
          <a:ext cx="0" cy="0"/>
          <a:chOff x="0" y="0"/>
          <a:chExt cx="0" cy="0"/>
        </a:xfrm>
      </p:grpSpPr>
      <p:pic>
        <p:nvPicPr>
          <p:cNvPr id="7" name="Google Shape;736;p15">
            <a:extLst>
              <a:ext uri="{FF2B5EF4-FFF2-40B4-BE49-F238E27FC236}">
                <a16:creationId xmlns:a16="http://schemas.microsoft.com/office/drawing/2014/main" id="{DF486760-74D7-0A96-8B1E-B9BA9D490150}"/>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Google Shape;746;p15" descr="Recurso 39.png">
            <a:extLst>
              <a:ext uri="{FF2B5EF4-FFF2-40B4-BE49-F238E27FC236}">
                <a16:creationId xmlns:a16="http://schemas.microsoft.com/office/drawing/2014/main" id="{34E2EA4C-6851-D719-1929-922EF879D6C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E97758C9-49C0-435E-E774-EB42611AEC15}"/>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4E1BAD85-1C14-F81E-176D-6BB12BB1795F}"/>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EDA5F6EA-65B7-2305-2014-592DAB8CB1D2}"/>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1C12B92C-2A43-40B0-E522-13B7998EC4D8}"/>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596D987F-F236-C55B-CDB5-7FFEBFC092C2}"/>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AA4C04CA-73DE-9A8D-0A96-2F483059FD52}"/>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7" name="Google Shape;3394;p29">
            <a:extLst>
              <a:ext uri="{FF2B5EF4-FFF2-40B4-BE49-F238E27FC236}">
                <a16:creationId xmlns:a16="http://schemas.microsoft.com/office/drawing/2014/main" id="{BDE338AB-49D2-19BB-D9F9-957C5A06F923}"/>
              </a:ext>
            </a:extLst>
          </p:cNvPr>
          <p:cNvGraphicFramePr/>
          <p:nvPr/>
        </p:nvGraphicFramePr>
        <p:xfrm>
          <a:off x="4330924" y="1263739"/>
          <a:ext cx="7545999" cy="4983112"/>
        </p:xfrm>
        <a:graphic>
          <a:graphicData uri="http://schemas.openxmlformats.org/drawingml/2006/table">
            <a:tbl>
              <a:tblPr>
                <a:noFill/>
              </a:tblPr>
              <a:tblGrid>
                <a:gridCol w="685987">
                  <a:extLst>
                    <a:ext uri="{9D8B030D-6E8A-4147-A177-3AD203B41FA5}">
                      <a16:colId xmlns:a16="http://schemas.microsoft.com/office/drawing/2014/main" val="20000"/>
                    </a:ext>
                  </a:extLst>
                </a:gridCol>
                <a:gridCol w="1141091">
                  <a:extLst>
                    <a:ext uri="{9D8B030D-6E8A-4147-A177-3AD203B41FA5}">
                      <a16:colId xmlns:a16="http://schemas.microsoft.com/office/drawing/2014/main" val="20001"/>
                    </a:ext>
                  </a:extLst>
                </a:gridCol>
                <a:gridCol w="1420623">
                  <a:extLst>
                    <a:ext uri="{9D8B030D-6E8A-4147-A177-3AD203B41FA5}">
                      <a16:colId xmlns:a16="http://schemas.microsoft.com/office/drawing/2014/main" val="20002"/>
                    </a:ext>
                  </a:extLst>
                </a:gridCol>
                <a:gridCol w="4298298">
                  <a:extLst>
                    <a:ext uri="{9D8B030D-6E8A-4147-A177-3AD203B41FA5}">
                      <a16:colId xmlns:a16="http://schemas.microsoft.com/office/drawing/2014/main" val="20003"/>
                    </a:ext>
                  </a:extLst>
                </a:gridCol>
              </a:tblGrid>
              <a:tr h="48202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Descripción de la alerta hidrológica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Bojayá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Bojayá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Bojayá (Chocó). </a:t>
                      </a:r>
                      <a:r>
                        <a:rPr lang="es-CO"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afectaciones por crecientes súbita en los ríos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Buchado</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Bojayá en el municipio de Bojayá – Chocó (28/10/2025).</a:t>
                      </a:r>
                    </a:p>
                  </a:txBody>
                  <a:tcPr marL="91448" marR="91448" marT="45661" marB="456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968532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Napipí – río Opogadó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Napipí – río Opogadó </a:t>
                      </a:r>
                      <a:r>
                        <a:rPr lang="es-ES" sz="900" u="none" strike="noStrike" cap="none" dirty="0">
                          <a:latin typeface="Verdana" panose="020B0604030504040204" pitchFamily="34" charset="0"/>
                          <a:ea typeface="Verdana" panose="020B0604030504040204" pitchFamily="34" charset="0"/>
                          <a:cs typeface="Arial Narrow"/>
                          <a:sym typeface="Arial Narrow"/>
                        </a:rPr>
                        <a:t>y sus aportantes. </a:t>
                      </a:r>
                      <a:r>
                        <a:rPr lang="es-CO"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afectaciones por crecientes súbita en los ríos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Napipí y Opogadó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el municipio de Bojayá – Chocó (28/10/2025).</a:t>
                      </a:r>
                      <a:endParaRPr lang="es-ES" sz="90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008553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a:latin typeface="Verdana" panose="020B0604030504040204" pitchFamily="34" charset="0"/>
                          <a:ea typeface="Verdana" panose="020B0604030504040204" pitchFamily="34" charset="0"/>
                          <a:cs typeface="Arial Narrow"/>
                          <a:sym typeface="Arial Narrow"/>
                        </a:rPr>
                        <a:t>Atrato - Darién</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Murindó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del río Murindó y sus afluentes. Especial atención en los municipios de Murindó, Vigía del Fuerte (Antioquia) y Carmen del Darién (Chocó). </a:t>
                      </a:r>
                      <a:r>
                        <a:rPr lang="es-CO" sz="900" b="1" kern="1200" dirty="0">
                          <a:solidFill>
                            <a:srgbClr val="000000"/>
                          </a:solidFill>
                          <a:latin typeface="Verdana" panose="020B0604030504040204" pitchFamily="34" charset="0"/>
                          <a:ea typeface="Verdana" panose="020B0604030504040204" pitchFamily="34" charset="0"/>
                          <a:cs typeface="Arial Narrow"/>
                          <a:sym typeface="Arial Narrow"/>
                        </a:rPr>
                        <a:t>Notas: 1)</a:t>
                      </a:r>
                      <a:r>
                        <a:rPr lang="es-CO" sz="900" b="1" kern="1200" dirty="0">
                          <a:solidFill>
                            <a:srgbClr val="000000"/>
                          </a:solidFill>
                          <a:latin typeface="Verdana" panose="020B0604030504040204" pitchFamily="34" charset="0"/>
                          <a:ea typeface="Verdana" panose="020B0604030504040204" pitchFamily="34" charset="0"/>
                          <a:cs typeface="+mn-cs"/>
                          <a:sym typeface="Arial Narrow"/>
                        </a:rPr>
                        <a:t> </a:t>
                      </a:r>
                      <a:r>
                        <a:rPr lang="es-CO" sz="900" kern="1200" dirty="0">
                          <a:solidFill>
                            <a:srgbClr val="000000"/>
                          </a:solidFill>
                          <a:latin typeface="Verdana" panose="020B0604030504040204" pitchFamily="34" charset="0"/>
                          <a:ea typeface="Verdana" panose="020B0604030504040204" pitchFamily="34" charset="0"/>
                          <a:cs typeface="+mn-cs"/>
                        </a:rPr>
                        <a:t>Desbordamiento de los ríos Atrato y Murindó, generando afectaciones en las comunidades: </a:t>
                      </a:r>
                      <a:r>
                        <a:rPr lang="es-CO" sz="900" kern="1200" dirty="0" err="1">
                          <a:solidFill>
                            <a:srgbClr val="000000"/>
                          </a:solidFill>
                          <a:latin typeface="Verdana" panose="020B0604030504040204" pitchFamily="34" charset="0"/>
                          <a:ea typeface="Verdana" panose="020B0604030504040204" pitchFamily="34" charset="0"/>
                          <a:cs typeface="+mn-cs"/>
                        </a:rPr>
                        <a:t>Coredo</a:t>
                      </a:r>
                      <a:r>
                        <a:rPr lang="es-CO" sz="900" kern="1200" dirty="0">
                          <a:solidFill>
                            <a:srgbClr val="000000"/>
                          </a:solidFill>
                          <a:latin typeface="Verdana" panose="020B0604030504040204" pitchFamily="34" charset="0"/>
                          <a:ea typeface="Verdana" panose="020B0604030504040204" pitchFamily="34" charset="0"/>
                          <a:cs typeface="+mn-cs"/>
                        </a:rPr>
                        <a:t>, Guagua, Isla,  No Hay Como Dios, </a:t>
                      </a:r>
                      <a:r>
                        <a:rPr lang="es-CO" sz="900" kern="1200" dirty="0" err="1">
                          <a:solidFill>
                            <a:srgbClr val="000000"/>
                          </a:solidFill>
                          <a:latin typeface="Verdana" panose="020B0604030504040204" pitchFamily="34" charset="0"/>
                          <a:ea typeface="Verdana" panose="020B0604030504040204" pitchFamily="34" charset="0"/>
                          <a:cs typeface="+mn-cs"/>
                        </a:rPr>
                        <a:t>Legiada</a:t>
                      </a:r>
                      <a:r>
                        <a:rPr lang="es-CO" sz="900" kern="1200" dirty="0">
                          <a:solidFill>
                            <a:srgbClr val="000000"/>
                          </a:solidFill>
                          <a:latin typeface="Verdana" panose="020B0604030504040204" pitchFamily="34" charset="0"/>
                          <a:ea typeface="Verdana" panose="020B0604030504040204" pitchFamily="34" charset="0"/>
                          <a:cs typeface="+mn-cs"/>
                        </a:rPr>
                        <a:t>, </a:t>
                      </a:r>
                      <a:r>
                        <a:rPr lang="es-CO" sz="900" kern="1200" dirty="0" err="1">
                          <a:solidFill>
                            <a:srgbClr val="000000"/>
                          </a:solidFill>
                          <a:latin typeface="Verdana" panose="020B0604030504040204" pitchFamily="34" charset="0"/>
                          <a:ea typeface="Verdana" panose="020B0604030504040204" pitchFamily="34" charset="0"/>
                          <a:cs typeface="+mn-cs"/>
                        </a:rPr>
                        <a:t>Ñarague</a:t>
                      </a:r>
                      <a:r>
                        <a:rPr lang="es-CO" sz="900" kern="1200" dirty="0">
                          <a:solidFill>
                            <a:srgbClr val="000000"/>
                          </a:solidFill>
                          <a:latin typeface="Verdana" panose="020B0604030504040204" pitchFamily="34" charset="0"/>
                          <a:ea typeface="Verdana" panose="020B0604030504040204" pitchFamily="34" charset="0"/>
                          <a:cs typeface="+mn-cs"/>
                        </a:rPr>
                        <a:t>, </a:t>
                      </a:r>
                      <a:r>
                        <a:rPr lang="es-CO" sz="900" kern="1200" dirty="0" err="1">
                          <a:solidFill>
                            <a:srgbClr val="000000"/>
                          </a:solidFill>
                          <a:latin typeface="Verdana" panose="020B0604030504040204" pitchFamily="34" charset="0"/>
                          <a:ea typeface="Verdana" panose="020B0604030504040204" pitchFamily="34" charset="0"/>
                          <a:cs typeface="+mn-cs"/>
                        </a:rPr>
                        <a:t>Chimiado</a:t>
                      </a:r>
                      <a:r>
                        <a:rPr lang="es-CO" sz="900" kern="1200" dirty="0">
                          <a:solidFill>
                            <a:srgbClr val="000000"/>
                          </a:solidFill>
                          <a:latin typeface="Verdana" panose="020B0604030504040204" pitchFamily="34" charset="0"/>
                          <a:ea typeface="Verdana" panose="020B0604030504040204" pitchFamily="34" charset="0"/>
                          <a:cs typeface="+mn-cs"/>
                        </a:rPr>
                        <a:t>,  </a:t>
                      </a:r>
                      <a:r>
                        <a:rPr lang="es-CO" sz="900" kern="1200" dirty="0" err="1">
                          <a:solidFill>
                            <a:srgbClr val="000000"/>
                          </a:solidFill>
                          <a:latin typeface="Verdana" panose="020B0604030504040204" pitchFamily="34" charset="0"/>
                          <a:ea typeface="Verdana" panose="020B0604030504040204" pitchFamily="34" charset="0"/>
                          <a:cs typeface="+mn-cs"/>
                        </a:rPr>
                        <a:t>Opogado</a:t>
                      </a:r>
                      <a:r>
                        <a:rPr lang="es-CO" sz="900" kern="1200" dirty="0">
                          <a:solidFill>
                            <a:srgbClr val="000000"/>
                          </a:solidFill>
                          <a:latin typeface="Verdana" panose="020B0604030504040204" pitchFamily="34" charset="0"/>
                          <a:ea typeface="Verdana" panose="020B0604030504040204" pitchFamily="34" charset="0"/>
                          <a:cs typeface="+mn-cs"/>
                        </a:rPr>
                        <a:t>, Casco Urbano- Campo Alegre, Bella Luz, </a:t>
                      </a:r>
                      <a:r>
                        <a:rPr lang="es-CO" sz="900" kern="1200" dirty="0" err="1">
                          <a:solidFill>
                            <a:srgbClr val="000000"/>
                          </a:solidFill>
                          <a:latin typeface="Verdana" panose="020B0604030504040204" pitchFamily="34" charset="0"/>
                          <a:ea typeface="Verdana" panose="020B0604030504040204" pitchFamily="34" charset="0"/>
                          <a:cs typeface="+mn-cs"/>
                        </a:rPr>
                        <a:t>Jedega</a:t>
                      </a:r>
                      <a:r>
                        <a:rPr lang="es-CO" sz="900" kern="1200" dirty="0">
                          <a:solidFill>
                            <a:srgbClr val="000000"/>
                          </a:solidFill>
                          <a:latin typeface="Verdana" panose="020B0604030504040204" pitchFamily="34" charset="0"/>
                          <a:ea typeface="Verdana" panose="020B0604030504040204" pitchFamily="34" charset="0"/>
                          <a:cs typeface="+mn-cs"/>
                        </a:rPr>
                        <a:t>, </a:t>
                      </a:r>
                      <a:r>
                        <a:rPr lang="es-CO" sz="900" kern="1200" dirty="0" err="1">
                          <a:solidFill>
                            <a:srgbClr val="000000"/>
                          </a:solidFill>
                          <a:latin typeface="Verdana" panose="020B0604030504040204" pitchFamily="34" charset="0"/>
                          <a:ea typeface="Verdana" panose="020B0604030504040204" pitchFamily="34" charset="0"/>
                          <a:cs typeface="+mn-cs"/>
                        </a:rPr>
                        <a:t>Bebarameño</a:t>
                      </a:r>
                      <a:r>
                        <a:rPr lang="es-CO" sz="900" kern="1200" dirty="0">
                          <a:solidFill>
                            <a:srgbClr val="000000"/>
                          </a:solidFill>
                          <a:latin typeface="Verdana" panose="020B0604030504040204" pitchFamily="34" charset="0"/>
                          <a:ea typeface="Verdana" panose="020B0604030504040204" pitchFamily="34" charset="0"/>
                          <a:cs typeface="+mn-cs"/>
                        </a:rPr>
                        <a:t>, Canal y Pital, Bartolo, Marina, Loma Cruce, Murindó Viejo, </a:t>
                      </a:r>
                      <a:r>
                        <a:rPr lang="es-CO" sz="900" kern="1200" dirty="0" err="1">
                          <a:solidFill>
                            <a:srgbClr val="000000"/>
                          </a:solidFill>
                          <a:latin typeface="Verdana" panose="020B0604030504040204" pitchFamily="34" charset="0"/>
                          <a:ea typeface="Verdana" panose="020B0604030504040204" pitchFamily="34" charset="0"/>
                          <a:cs typeface="+mn-cs"/>
                        </a:rPr>
                        <a:t>Chagerado</a:t>
                      </a:r>
                      <a:r>
                        <a:rPr lang="es-CO" sz="900" kern="1200" dirty="0">
                          <a:solidFill>
                            <a:srgbClr val="000000"/>
                          </a:solidFill>
                          <a:latin typeface="Verdana" panose="020B0604030504040204" pitchFamily="34" charset="0"/>
                          <a:ea typeface="Verdana" panose="020B0604030504040204" pitchFamily="34" charset="0"/>
                          <a:cs typeface="+mn-cs"/>
                        </a:rPr>
                        <a:t>, </a:t>
                      </a:r>
                      <a:r>
                        <a:rPr lang="es-CO" sz="900" kern="1200" dirty="0" err="1">
                          <a:solidFill>
                            <a:srgbClr val="000000"/>
                          </a:solidFill>
                          <a:latin typeface="Verdana" panose="020B0604030504040204" pitchFamily="34" charset="0"/>
                          <a:ea typeface="Verdana" panose="020B0604030504040204" pitchFamily="34" charset="0"/>
                          <a:cs typeface="+mn-cs"/>
                        </a:rPr>
                        <a:t>Chibugado</a:t>
                      </a:r>
                      <a:r>
                        <a:rPr lang="es-CO" sz="900" kern="1200" dirty="0">
                          <a:solidFill>
                            <a:srgbClr val="000000"/>
                          </a:solidFill>
                          <a:latin typeface="Verdana" panose="020B0604030504040204" pitchFamily="34" charset="0"/>
                          <a:ea typeface="Verdana" panose="020B0604030504040204" pitchFamily="34" charset="0"/>
                          <a:cs typeface="+mn-cs"/>
                        </a:rPr>
                        <a:t>, </a:t>
                      </a:r>
                      <a:r>
                        <a:rPr lang="es-CO" sz="900" kern="1200" dirty="0" err="1">
                          <a:solidFill>
                            <a:srgbClr val="000000"/>
                          </a:solidFill>
                          <a:latin typeface="Verdana" panose="020B0604030504040204" pitchFamily="34" charset="0"/>
                          <a:ea typeface="Verdana" panose="020B0604030504040204" pitchFamily="34" charset="0"/>
                          <a:cs typeface="+mn-cs"/>
                        </a:rPr>
                        <a:t>Bachidubi</a:t>
                      </a:r>
                      <a:r>
                        <a:rPr lang="es-CO" sz="900" kern="1200" dirty="0">
                          <a:solidFill>
                            <a:srgbClr val="000000"/>
                          </a:solidFill>
                          <a:latin typeface="Verdana" panose="020B0604030504040204" pitchFamily="34" charset="0"/>
                          <a:ea typeface="Verdana" panose="020B0604030504040204" pitchFamily="34" charset="0"/>
                          <a:cs typeface="+mn-cs"/>
                        </a:rPr>
                        <a:t> y </a:t>
                      </a:r>
                      <a:r>
                        <a:rPr lang="es-CO" sz="900" kern="1200" dirty="0" err="1">
                          <a:solidFill>
                            <a:srgbClr val="000000"/>
                          </a:solidFill>
                          <a:latin typeface="Verdana" panose="020B0604030504040204" pitchFamily="34" charset="0"/>
                          <a:ea typeface="Verdana" panose="020B0604030504040204" pitchFamily="34" charset="0"/>
                          <a:cs typeface="+mn-cs"/>
                        </a:rPr>
                        <a:t>Chado</a:t>
                      </a:r>
                      <a:r>
                        <a:rPr lang="es-CO" sz="900" kern="1200" dirty="0">
                          <a:solidFill>
                            <a:srgbClr val="000000"/>
                          </a:solidFill>
                          <a:latin typeface="Verdana" panose="020B0604030504040204" pitchFamily="34" charset="0"/>
                          <a:ea typeface="Verdana" panose="020B0604030504040204" pitchFamily="34" charset="0"/>
                          <a:cs typeface="+mn-cs"/>
                        </a:rPr>
                        <a:t> del municipio de Murindó, Antioquía (6/11/2025). </a:t>
                      </a:r>
                      <a:r>
                        <a:rPr lang="es-CO" sz="900" b="1" kern="1200" dirty="0">
                          <a:solidFill>
                            <a:srgbClr val="000000"/>
                          </a:solidFill>
                          <a:latin typeface="Verdana" panose="020B0604030504040204" pitchFamily="34" charset="0"/>
                          <a:ea typeface="Verdana" panose="020B0604030504040204" pitchFamily="34" charset="0"/>
                          <a:cs typeface="Arial Narrow"/>
                          <a:sym typeface="Arial Narrow"/>
                        </a:rPr>
                        <a:t>2)</a:t>
                      </a:r>
                      <a:r>
                        <a:rPr lang="es-CO" sz="900" kern="1200" dirty="0">
                          <a:solidFill>
                            <a:srgbClr val="000000"/>
                          </a:solidFill>
                          <a:latin typeface="Verdana" panose="020B0604030504040204" pitchFamily="34" charset="0"/>
                          <a:ea typeface="Verdana" panose="020B0604030504040204" pitchFamily="34" charset="0"/>
                          <a:cs typeface="Arial Narrow"/>
                          <a:sym typeface="Arial Narrow"/>
                        </a:rPr>
                        <a:t> Se reportan inundaciones en las comunidades de Campo alegre del municipio de Murindó – Chocó (08/11/2025).</a:t>
                      </a:r>
                      <a:endParaRPr lang="es-CO" sz="90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676832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Sucio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Sucio y sus afluentes. Se recomienda especial atención en las quebradas San José de Urama, El Tigre, </a:t>
                      </a:r>
                      <a:r>
                        <a:rPr lang="es-ES" sz="900" u="none" strike="noStrike" cap="none" dirty="0" err="1">
                          <a:latin typeface="Verdana" panose="020B0604030504040204" pitchFamily="34" charset="0"/>
                          <a:ea typeface="Verdana" panose="020B0604030504040204" pitchFamily="34" charset="0"/>
                          <a:cs typeface="Arial Narrow"/>
                          <a:sym typeface="Arial Narrow"/>
                        </a:rPr>
                        <a:t>Agualinda</a:t>
                      </a:r>
                      <a:r>
                        <a:rPr lang="es-ES" sz="900" u="none" strike="noStrike" cap="none" dirty="0">
                          <a:latin typeface="Verdana" panose="020B0604030504040204" pitchFamily="34" charset="0"/>
                          <a:ea typeface="Verdana" panose="020B0604030504040204" pitchFamily="34" charset="0"/>
                          <a:cs typeface="Arial Narrow"/>
                          <a:sym typeface="Arial Narrow"/>
                        </a:rPr>
                        <a:t>, La Encalichada, Cañada Seca, Desmotadora, La Antigua, La Caracol y Potreros, y los ríos Mutatá, Urumita y Herradura. Especial atención en los municipios de Nuevo Belén de </a:t>
                      </a:r>
                      <a:r>
                        <a:rPr lang="es-ES" sz="900" u="none" strike="noStrike" cap="none" dirty="0" err="1">
                          <a:latin typeface="Verdana" panose="020B0604030504040204" pitchFamily="34" charset="0"/>
                          <a:ea typeface="Verdana" panose="020B0604030504040204" pitchFamily="34" charset="0"/>
                          <a:cs typeface="Arial Narrow"/>
                          <a:sym typeface="Arial Narrow"/>
                        </a:rPr>
                        <a:t>Bajira</a:t>
                      </a:r>
                      <a:r>
                        <a:rPr lang="es-ES" sz="900" u="none" strike="noStrike" cap="none" dirty="0">
                          <a:latin typeface="Verdana" panose="020B0604030504040204" pitchFamily="34" charset="0"/>
                          <a:ea typeface="Verdana" panose="020B0604030504040204" pitchFamily="34" charset="0"/>
                          <a:cs typeface="Arial Narrow"/>
                          <a:sym typeface="Arial Narrow"/>
                        </a:rPr>
                        <a:t>, Frontino, Abriaquí, </a:t>
                      </a:r>
                      <a:r>
                        <a:rPr lang="es-ES" sz="900" u="none" strike="noStrike" cap="none" dirty="0" err="1">
                          <a:latin typeface="Verdana" panose="020B0604030504040204" pitchFamily="34" charset="0"/>
                          <a:ea typeface="Verdana" panose="020B0604030504040204" pitchFamily="34" charset="0"/>
                          <a:cs typeface="Arial Narrow"/>
                          <a:sym typeface="Arial Narrow"/>
                        </a:rPr>
                        <a:t>Uramita</a:t>
                      </a:r>
                      <a:r>
                        <a:rPr lang="es-ES" sz="900" u="none" strike="noStrike" cap="none" dirty="0">
                          <a:latin typeface="Verdana" panose="020B0604030504040204" pitchFamily="34" charset="0"/>
                          <a:ea typeface="Verdana" panose="020B0604030504040204" pitchFamily="34" charset="0"/>
                          <a:cs typeface="Arial Narrow"/>
                          <a:sym typeface="Arial Narrow"/>
                        </a:rPr>
                        <a:t>, Dabeiba, Cañasgordas, Frontino y Mutatá (Antioquia). </a:t>
                      </a:r>
                      <a:r>
                        <a:rPr lang="es-CO" sz="900" b="1" u="none" strike="noStrike" cap="none" dirty="0">
                          <a:latin typeface="Verdana" panose="020B0604030504040204" pitchFamily="34" charset="0"/>
                          <a:ea typeface="Verdana" panose="020B0604030504040204" pitchFamily="34" charset="0"/>
                          <a:cs typeface="Arial Narrow"/>
                          <a:sym typeface="Arial Narrow"/>
                        </a:rPr>
                        <a:t>Notas: 1) </a:t>
                      </a:r>
                      <a:r>
                        <a:rPr lang="es-CO" sz="900" u="none" strike="noStrike" cap="none" dirty="0">
                          <a:latin typeface="Verdana" panose="020B0604030504040204" pitchFamily="34" charset="0"/>
                          <a:ea typeface="Verdana" panose="020B0604030504040204" pitchFamily="34" charset="0"/>
                          <a:cs typeface="Arial Narrow"/>
                          <a:sym typeface="Arial Narrow"/>
                        </a:rPr>
                        <a:t>Se reportan afectaciones por avenida torrencial en la zona urbana y rural del municipio de Dabeiba – Antioquia (27/10/2025). </a:t>
                      </a:r>
                      <a:r>
                        <a:rPr lang="es-CO" sz="900" b="1" u="none" strike="noStrike" cap="none" dirty="0">
                          <a:latin typeface="Verdana" panose="020B0604030504040204" pitchFamily="34" charset="0"/>
                          <a:ea typeface="Verdana" panose="020B0604030504040204" pitchFamily="34" charset="0"/>
                          <a:cs typeface="Arial Narrow"/>
                          <a:sym typeface="Arial Narrow"/>
                        </a:rPr>
                        <a:t>2) </a:t>
                      </a:r>
                      <a:r>
                        <a:rPr lang="es-CO" sz="900" u="none" strike="noStrike" cap="none" dirty="0">
                          <a:latin typeface="Verdana" panose="020B0604030504040204" pitchFamily="34" charset="0"/>
                          <a:ea typeface="Verdana" panose="020B0604030504040204" pitchFamily="34" charset="0"/>
                          <a:cs typeface="Arial Narrow"/>
                          <a:sym typeface="Arial Narrow"/>
                        </a:rPr>
                        <a:t>Se reportó creciente súbita del río Sucio en los corregimientos de </a:t>
                      </a:r>
                      <a:r>
                        <a:rPr lang="es-CO" sz="900" u="none" strike="noStrike" cap="none" dirty="0" err="1">
                          <a:latin typeface="Verdana" panose="020B0604030504040204" pitchFamily="34" charset="0"/>
                          <a:ea typeface="Verdana" panose="020B0604030504040204" pitchFamily="34" charset="0"/>
                          <a:cs typeface="Arial Narrow"/>
                          <a:sym typeface="Arial Narrow"/>
                        </a:rPr>
                        <a:t>Pavarandoncito</a:t>
                      </a:r>
                      <a:r>
                        <a:rPr lang="es-CO" sz="900" u="none" strike="noStrike" cap="none" dirty="0">
                          <a:latin typeface="Verdana" panose="020B0604030504040204" pitchFamily="34" charset="0"/>
                          <a:ea typeface="Verdana" panose="020B0604030504040204" pitchFamily="34" charset="0"/>
                          <a:cs typeface="Arial Narrow"/>
                          <a:sym typeface="Arial Narrow"/>
                        </a:rPr>
                        <a:t> y </a:t>
                      </a:r>
                      <a:r>
                        <a:rPr lang="es-CO" sz="900" u="none" strike="noStrike" cap="none" dirty="0" err="1">
                          <a:latin typeface="Verdana" panose="020B0604030504040204" pitchFamily="34" charset="0"/>
                          <a:ea typeface="Verdana" panose="020B0604030504040204" pitchFamily="34" charset="0"/>
                          <a:cs typeface="Arial Narrow"/>
                          <a:sym typeface="Arial Narrow"/>
                        </a:rPr>
                        <a:t>Pavarando</a:t>
                      </a:r>
                      <a:r>
                        <a:rPr lang="es-CO" sz="900" u="none" strike="noStrike" cap="none" dirty="0">
                          <a:latin typeface="Verdana" panose="020B0604030504040204" pitchFamily="34" charset="0"/>
                          <a:ea typeface="Verdana" panose="020B0604030504040204" pitchFamily="34" charset="0"/>
                          <a:cs typeface="Arial Narrow"/>
                          <a:sym typeface="Arial Narrow"/>
                        </a:rPr>
                        <a:t> Grande en el municipio de Mutatá, Antioquia (27/10/2025).</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4357189"/>
                  </a:ext>
                </a:extLst>
              </a:tr>
            </a:tbl>
          </a:graphicData>
        </a:graphic>
      </p:graphicFrame>
      <p:sp>
        <p:nvSpPr>
          <p:cNvPr id="6" name="Google Shape;3036;p14">
            <a:extLst>
              <a:ext uri="{FF2B5EF4-FFF2-40B4-BE49-F238E27FC236}">
                <a16:creationId xmlns:a16="http://schemas.microsoft.com/office/drawing/2014/main" id="{E1C7AC9E-3DED-F857-184E-828143D4E93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52" name="Google Shape;347;p9" descr="Recurso 25.png">
            <a:extLst>
              <a:ext uri="{FF2B5EF4-FFF2-40B4-BE49-F238E27FC236}">
                <a16:creationId xmlns:a16="http://schemas.microsoft.com/office/drawing/2014/main" id="{DC3AAF78-D0D6-8572-A1EE-875710BBA5F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3" name="Google Shape;353;p9" descr="Recurso 37.png">
            <a:extLst>
              <a:ext uri="{FF2B5EF4-FFF2-40B4-BE49-F238E27FC236}">
                <a16:creationId xmlns:a16="http://schemas.microsoft.com/office/drawing/2014/main" id="{F8792814-AC5F-3A8B-AD88-082DAEAC9EF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4" name="Google Shape;353;p9" descr="Recurso 37.png">
            <a:extLst>
              <a:ext uri="{FF2B5EF4-FFF2-40B4-BE49-F238E27FC236}">
                <a16:creationId xmlns:a16="http://schemas.microsoft.com/office/drawing/2014/main" id="{0C8AD893-14A2-57A0-BCF4-BF224F19429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5" name="Google Shape;348;p9">
            <a:extLst>
              <a:ext uri="{FF2B5EF4-FFF2-40B4-BE49-F238E27FC236}">
                <a16:creationId xmlns:a16="http://schemas.microsoft.com/office/drawing/2014/main" id="{095E21B2-C1E7-3052-E0E7-E74A723C4B2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Google Shape;349;p9">
            <a:extLst>
              <a:ext uri="{FF2B5EF4-FFF2-40B4-BE49-F238E27FC236}">
                <a16:creationId xmlns:a16="http://schemas.microsoft.com/office/drawing/2014/main" id="{D245D729-0AC7-480B-1C8A-AF7D8B67C2B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oogle Shape;350;p9">
            <a:extLst>
              <a:ext uri="{FF2B5EF4-FFF2-40B4-BE49-F238E27FC236}">
                <a16:creationId xmlns:a16="http://schemas.microsoft.com/office/drawing/2014/main" id="{834F3C06-FC22-0ED8-1F90-99CFF56A096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Google Shape;351;p9" descr="Recurso 32.png">
            <a:extLst>
              <a:ext uri="{FF2B5EF4-FFF2-40B4-BE49-F238E27FC236}">
                <a16:creationId xmlns:a16="http://schemas.microsoft.com/office/drawing/2014/main" id="{DBEB7470-09FA-B813-3476-035F04CF608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Google Shape;352;p9">
            <a:extLst>
              <a:ext uri="{FF2B5EF4-FFF2-40B4-BE49-F238E27FC236}">
                <a16:creationId xmlns:a16="http://schemas.microsoft.com/office/drawing/2014/main" id="{572FAA75-C8F7-7032-C1F9-25E193299DE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Google Shape;354;p9" descr="Recurso 31.png">
            <a:extLst>
              <a:ext uri="{FF2B5EF4-FFF2-40B4-BE49-F238E27FC236}">
                <a16:creationId xmlns:a16="http://schemas.microsoft.com/office/drawing/2014/main" id="{478EF470-0B50-8E96-8A26-311C79F4983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Google Shape;158;p1" descr="Recurso 37.png">
            <a:extLst>
              <a:ext uri="{FF2B5EF4-FFF2-40B4-BE49-F238E27FC236}">
                <a16:creationId xmlns:a16="http://schemas.microsoft.com/office/drawing/2014/main" id="{92002FF5-CC26-AC5A-ADD7-6A3C09E2C8A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Google Shape;358;p9">
            <a:extLst>
              <a:ext uri="{FF2B5EF4-FFF2-40B4-BE49-F238E27FC236}">
                <a16:creationId xmlns:a16="http://schemas.microsoft.com/office/drawing/2014/main" id="{567645DE-1BDB-8B5A-696C-1670276E6FD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5463" y="593725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 name="Google Shape;150;p1" descr="Recurso 25.png">
            <a:extLst>
              <a:ext uri="{FF2B5EF4-FFF2-40B4-BE49-F238E27FC236}">
                <a16:creationId xmlns:a16="http://schemas.microsoft.com/office/drawing/2014/main" id="{5C239963-572E-A41D-D513-7ECECAA8E7A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 name="Google Shape;150;p1" descr="Recurso 25.png">
            <a:extLst>
              <a:ext uri="{FF2B5EF4-FFF2-40B4-BE49-F238E27FC236}">
                <a16:creationId xmlns:a16="http://schemas.microsoft.com/office/drawing/2014/main" id="{1E3D9850-0F39-D422-51FF-EF4453B1DB05}"/>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1CA52C92-67CA-FE8E-B8C7-4F1844E66D0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8566" y="522922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C6E505FA-9B77-668D-29E5-CB5985BE44BD}"/>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33493" y="3605078"/>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6C4AA4E7-74FC-EAE3-8D05-4D1C0075DD4D}"/>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48976" y="2485936"/>
            <a:ext cx="462746"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6829480A-5F13-81D0-13B2-67E963A7EA4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3812" y="1846040"/>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0;p9">
            <a:extLst>
              <a:ext uri="{FF2B5EF4-FFF2-40B4-BE49-F238E27FC236}">
                <a16:creationId xmlns:a16="http://schemas.microsoft.com/office/drawing/2014/main" id="{FB8C9D4C-CA33-4714-22A9-DB4DF97CDCC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971" y="477837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31;p22" descr="Recurso 37.png">
            <a:extLst>
              <a:ext uri="{FF2B5EF4-FFF2-40B4-BE49-F238E27FC236}">
                <a16:creationId xmlns:a16="http://schemas.microsoft.com/office/drawing/2014/main" id="{9AE03A14-A902-7E0F-BDA2-BD70FBBFC993}"/>
              </a:ext>
            </a:extLst>
          </p:cNvPr>
          <p:cNvPicPr preferRelativeResize="0">
            <a:picLocks noChangeAspect="1"/>
          </p:cNvPicPr>
          <p:nvPr/>
        </p:nvPicPr>
        <p:blipFill rotWithShape="1">
          <a:blip r:embed="rId11">
            <a:alphaModFix/>
          </a:blip>
          <a:srcRect b="18540"/>
          <a:stretch/>
        </p:blipFill>
        <p:spPr>
          <a:xfrm>
            <a:off x="1123683" y="4570066"/>
            <a:ext cx="288000" cy="293120"/>
          </a:xfrm>
          <a:prstGeom prst="rect">
            <a:avLst/>
          </a:prstGeom>
          <a:noFill/>
          <a:ln>
            <a:noFill/>
          </a:ln>
        </p:spPr>
      </p:pic>
      <p:pic>
        <p:nvPicPr>
          <p:cNvPr id="11" name="Google Shape;357;p9">
            <a:extLst>
              <a:ext uri="{FF2B5EF4-FFF2-40B4-BE49-F238E27FC236}">
                <a16:creationId xmlns:a16="http://schemas.microsoft.com/office/drawing/2014/main" id="{5934B970-F83C-ADB6-D020-FE1CD45615FB}"/>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33493" y="518841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0;p9">
            <a:extLst>
              <a:ext uri="{FF2B5EF4-FFF2-40B4-BE49-F238E27FC236}">
                <a16:creationId xmlns:a16="http://schemas.microsoft.com/office/drawing/2014/main" id="{C8088D80-1BE9-C830-DD58-4EFB5F793EF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562" y="4566331"/>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37804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CDB82-D0B5-C5BB-698A-CB876B22F5B0}"/>
            </a:ext>
          </a:extLst>
        </p:cNvPr>
        <p:cNvGrpSpPr/>
        <p:nvPr/>
      </p:nvGrpSpPr>
      <p:grpSpPr>
        <a:xfrm>
          <a:off x="0" y="0"/>
          <a:ext cx="0" cy="0"/>
          <a:chOff x="0" y="0"/>
          <a:chExt cx="0" cy="0"/>
        </a:xfrm>
      </p:grpSpPr>
      <p:pic>
        <p:nvPicPr>
          <p:cNvPr id="8" name="Google Shape;736;p15">
            <a:extLst>
              <a:ext uri="{FF2B5EF4-FFF2-40B4-BE49-F238E27FC236}">
                <a16:creationId xmlns:a16="http://schemas.microsoft.com/office/drawing/2014/main" id="{63A79863-E526-4082-EE09-35613F197279}"/>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Google Shape;746;p15" descr="Recurso 39.png">
            <a:extLst>
              <a:ext uri="{FF2B5EF4-FFF2-40B4-BE49-F238E27FC236}">
                <a16:creationId xmlns:a16="http://schemas.microsoft.com/office/drawing/2014/main" id="{48171F39-23B7-BDEB-9725-56857157D9F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262287DC-E7E0-E4DA-1A23-4AC52C52862A}"/>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67162F7A-0907-B3C6-0D7A-DC5865BE69D4}"/>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55B887BA-1ABD-9A5D-8036-9390BEF7D9CD}"/>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FC7EEF01-B72A-0FD9-1779-5FDC1195864D}"/>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4E6764D6-591A-DF62-4C33-F9804860938B}"/>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0DC3ED6E-3F07-74BB-8C68-EFF14EA4014F}"/>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7" name="Google Shape;3394;p29">
            <a:extLst>
              <a:ext uri="{FF2B5EF4-FFF2-40B4-BE49-F238E27FC236}">
                <a16:creationId xmlns:a16="http://schemas.microsoft.com/office/drawing/2014/main" id="{F23C21E9-3330-455B-DEE5-3B39259DEA13}"/>
              </a:ext>
            </a:extLst>
          </p:cNvPr>
          <p:cNvGraphicFramePr/>
          <p:nvPr/>
        </p:nvGraphicFramePr>
        <p:xfrm>
          <a:off x="4320999" y="1168062"/>
          <a:ext cx="7554113" cy="523553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302919">
                  <a:extLst>
                    <a:ext uri="{9D8B030D-6E8A-4147-A177-3AD203B41FA5}">
                      <a16:colId xmlns:a16="http://schemas.microsoft.com/office/drawing/2014/main" val="20003"/>
                    </a:ext>
                  </a:extLst>
                </a:gridCol>
              </a:tblGrid>
              <a:tr h="59291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endParaRPr sz="900" b="1"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1" dirty="0">
                          <a:solidFill>
                            <a:srgbClr val="000000"/>
                          </a:solidFill>
                          <a:latin typeface="Verdana" panose="020B0604030504040204" pitchFamily="34" charset="0"/>
                          <a:ea typeface="Verdana" panose="020B0604030504040204" pitchFamily="34" charset="0"/>
                          <a:cs typeface="Arial Narrow"/>
                          <a:sym typeface="Arial Narrow"/>
                        </a:rPr>
                        <a:t>Alerta puntual</a:t>
                      </a:r>
                      <a:r>
                        <a:rPr lang="es-CO" sz="900" b="0" dirty="0">
                          <a:solidFill>
                            <a:srgbClr val="000000"/>
                          </a:solidFill>
                          <a:latin typeface="Verdana" panose="020B0604030504040204" pitchFamily="34" charset="0"/>
                          <a:ea typeface="Verdana" panose="020B0604030504040204" pitchFamily="34" charset="0"/>
                          <a:cs typeface="Arial Narrow"/>
                          <a:sym typeface="Arial Narrow"/>
                        </a:rPr>
                        <a:t>: Desbordamiento por niveles altos de los ríos: Atrato, </a:t>
                      </a:r>
                      <a:r>
                        <a:rPr lang="es-CO" sz="900" b="0" dirty="0" err="1">
                          <a:solidFill>
                            <a:srgbClr val="000000"/>
                          </a:solidFill>
                          <a:latin typeface="Verdana" panose="020B0604030504040204" pitchFamily="34" charset="0"/>
                          <a:ea typeface="Verdana" panose="020B0604030504040204" pitchFamily="34" charset="0"/>
                          <a:cs typeface="Arial Narrow"/>
                          <a:sym typeface="Arial Narrow"/>
                        </a:rPr>
                        <a:t>Salaquí</a:t>
                      </a:r>
                      <a:r>
                        <a:rPr lang="es-CO" sz="900" b="0" dirty="0">
                          <a:solidFill>
                            <a:srgbClr val="000000"/>
                          </a:solidFill>
                          <a:latin typeface="Verdana" panose="020B0604030504040204" pitchFamily="34" charset="0"/>
                          <a:ea typeface="Verdana" panose="020B0604030504040204" pitchFamily="34" charset="0"/>
                          <a:cs typeface="Arial Narrow"/>
                          <a:sym typeface="Arial Narrow"/>
                        </a:rPr>
                        <a:t> afectando el casco urbano y la zona rural del municipio de Riosucio, Chocó (05/11/2025).</a:t>
                      </a:r>
                      <a:endParaRPr lang="es-ES"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32411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dirty="0">
                          <a:solidFill>
                            <a:srgbClr val="000000"/>
                          </a:solidFill>
                          <a:latin typeface="Verdana" panose="020B0604030504040204" pitchFamily="34" charset="0"/>
                          <a:ea typeface="Verdana" panose="020B0604030504040204" pitchFamily="34" charset="0"/>
                          <a:cs typeface="Arial Narrow"/>
                          <a:sym typeface="Arial Narrow"/>
                        </a:rPr>
                        <a:t>Niveles altos del río Atrato entre el municipio de Carmen del Darién y el municipio de Riosucio (Chocó).</a:t>
                      </a:r>
                      <a:endParaRPr lang="es-ES"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647903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Salaquí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Salaquí</a:t>
                      </a:r>
                      <a:r>
                        <a:rPr lang="es-CO" sz="900" u="none" strike="noStrike" cap="none" dirty="0">
                          <a:latin typeface="Verdana" panose="020B0604030504040204" pitchFamily="34" charset="0"/>
                          <a:ea typeface="Verdana" panose="020B0604030504040204" pitchFamily="34" charset="0"/>
                          <a:cs typeface="Arial Narrow"/>
                          <a:sym typeface="Arial Narrow"/>
                        </a:rPr>
                        <a:t> y </a:t>
                      </a:r>
                      <a:r>
                        <a:rPr lang="es-CO" sz="900" b="0" u="none" strike="noStrike" cap="none" dirty="0" err="1">
                          <a:latin typeface="Verdana" panose="020B0604030504040204" pitchFamily="34" charset="0"/>
                          <a:ea typeface="Verdana" panose="020B0604030504040204" pitchFamily="34" charset="0"/>
                          <a:cs typeface="Arial Narrow"/>
                          <a:sym typeface="Arial Narrow"/>
                        </a:rPr>
                        <a:t>Truandó</a:t>
                      </a:r>
                      <a:r>
                        <a:rPr lang="es-CO" sz="900" b="0" u="none" strike="noStrike" cap="none" dirty="0">
                          <a:latin typeface="Verdana" panose="020B0604030504040204" pitchFamily="34" charset="0"/>
                          <a:ea typeface="Verdana" panose="020B0604030504040204" pitchFamily="34" charset="0"/>
                          <a:cs typeface="Arial Narrow"/>
                          <a:sym typeface="Arial Narrow"/>
                        </a:rPr>
                        <a:t>, y </a:t>
                      </a:r>
                      <a:r>
                        <a:rPr lang="es-CO" sz="900" u="none" strike="noStrike" cap="none" dirty="0">
                          <a:latin typeface="Verdana" panose="020B0604030504040204" pitchFamily="34" charset="0"/>
                          <a:ea typeface="Verdana" panose="020B0604030504040204" pitchFamily="34" charset="0"/>
                          <a:cs typeface="Arial Narrow"/>
                          <a:sym typeface="Arial Narrow"/>
                        </a:rPr>
                        <a:t>sus aportantes a la cuenca baja del río Atrato, espacialmente el río </a:t>
                      </a:r>
                      <a:r>
                        <a:rPr lang="es-CO" sz="900" u="none" strike="noStrike" cap="none" dirty="0" err="1">
                          <a:latin typeface="Verdana" panose="020B0604030504040204" pitchFamily="34" charset="0"/>
                          <a:ea typeface="Verdana" panose="020B0604030504040204" pitchFamily="34" charset="0"/>
                          <a:cs typeface="Arial Narrow"/>
                          <a:sym typeface="Arial Narrow"/>
                        </a:rPr>
                        <a:t>Truandó</a:t>
                      </a:r>
                      <a:r>
                        <a:rPr lang="es-CO" sz="900" u="none" strike="noStrike" cap="none" dirty="0">
                          <a:latin typeface="Verdana" panose="020B0604030504040204" pitchFamily="34" charset="0"/>
                          <a:ea typeface="Verdana" panose="020B0604030504040204" pitchFamily="34" charset="0"/>
                          <a:cs typeface="Arial Narrow"/>
                          <a:sym typeface="Arial Narrow"/>
                        </a:rPr>
                        <a:t> en el municipio de Riosucio (Chocó). </a:t>
                      </a:r>
                      <a:r>
                        <a:rPr lang="es-CO" sz="900" b="1" u="none" strike="noStrike" cap="none" dirty="0">
                          <a:latin typeface="Verdana" panose="020B0604030504040204" pitchFamily="34" charset="0"/>
                          <a:ea typeface="Verdana" panose="020B0604030504040204" pitchFamily="34" charset="0"/>
                          <a:cs typeface="Arial Narrow"/>
                          <a:sym typeface="Arial Narrow"/>
                        </a:rPr>
                        <a:t>Nota: </a:t>
                      </a:r>
                      <a:r>
                        <a:rPr lang="es-CO" sz="900" b="0" u="none" strike="noStrike" cap="none" dirty="0">
                          <a:latin typeface="Verdana" panose="020B0604030504040204" pitchFamily="34" charset="0"/>
                          <a:ea typeface="Verdana" panose="020B0604030504040204" pitchFamily="34" charset="0"/>
                          <a:cs typeface="Arial Narrow"/>
                          <a:sym typeface="Arial Narrow"/>
                        </a:rPr>
                        <a:t>Desbordamiento por niveles altos de los ríos: Atrato, </a:t>
                      </a:r>
                      <a:r>
                        <a:rPr lang="es-CO" sz="900" b="0" u="none" strike="noStrike" cap="none" dirty="0" err="1">
                          <a:latin typeface="Verdana" panose="020B0604030504040204" pitchFamily="34" charset="0"/>
                          <a:ea typeface="Verdana" panose="020B0604030504040204" pitchFamily="34" charset="0"/>
                          <a:cs typeface="Arial Narrow"/>
                          <a:sym typeface="Arial Narrow"/>
                        </a:rPr>
                        <a:t>Salaquí</a:t>
                      </a:r>
                      <a:r>
                        <a:rPr lang="es-CO" sz="900" b="0" u="none" strike="noStrike" cap="none" dirty="0">
                          <a:latin typeface="Verdana" panose="020B0604030504040204" pitchFamily="34" charset="0"/>
                          <a:ea typeface="Verdana" panose="020B0604030504040204" pitchFamily="34" charset="0"/>
                          <a:cs typeface="Arial Narrow"/>
                          <a:sym typeface="Arial Narrow"/>
                        </a:rPr>
                        <a:t> afectando el casco urbano y la zona rural del municipio de Riosucio, </a:t>
                      </a:r>
                      <a:r>
                        <a:rPr lang="es-CO" sz="900" b="0" u="none" strike="noStrike" cap="none" dirty="0" err="1">
                          <a:latin typeface="Verdana" panose="020B0604030504040204" pitchFamily="34" charset="0"/>
                          <a:ea typeface="Verdana" panose="020B0604030504040204" pitchFamily="34" charset="0"/>
                          <a:cs typeface="Arial Narrow"/>
                          <a:sym typeface="Arial Narrow"/>
                        </a:rPr>
                        <a:t>Chóco</a:t>
                      </a:r>
                      <a:r>
                        <a:rPr lang="es-CO" sz="900" b="0" u="none" strike="noStrike" cap="none" dirty="0">
                          <a:latin typeface="Verdana" panose="020B0604030504040204" pitchFamily="34" charset="0"/>
                          <a:ea typeface="Verdana" panose="020B0604030504040204" pitchFamily="34" charset="0"/>
                          <a:cs typeface="Arial Narrow"/>
                          <a:sym typeface="Arial Narrow"/>
                        </a:rPr>
                        <a:t> (05/11/2025).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298686"/>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Perancho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el nivel del</a:t>
                      </a:r>
                      <a:r>
                        <a:rPr lang="es-ES" sz="900" u="none" strike="noStrike" cap="none" dirty="0">
                          <a:latin typeface="Verdana" panose="020B0604030504040204" pitchFamily="34" charset="0"/>
                          <a:ea typeface="Verdana" panose="020B0604030504040204" pitchFamily="34" charset="0"/>
                          <a:cs typeface="Arial Narrow"/>
                          <a:sym typeface="Arial Narrow"/>
                        </a:rPr>
                        <a:t> río </a:t>
                      </a:r>
                      <a:r>
                        <a:rPr lang="es-CO" sz="900" u="none" strike="noStrike" cap="none" dirty="0" err="1">
                          <a:latin typeface="Verdana" panose="020B0604030504040204" pitchFamily="34" charset="0"/>
                          <a:ea typeface="Verdana" panose="020B0604030504040204" pitchFamily="34" charset="0"/>
                          <a:cs typeface="Arial Narrow"/>
                          <a:sym typeface="Arial Narrow"/>
                        </a:rPr>
                        <a:t>Perancho</a:t>
                      </a:r>
                      <a:r>
                        <a:rPr lang="es-ES" sz="900" u="none" strike="noStrike" cap="none" dirty="0">
                          <a:latin typeface="Verdana" panose="020B0604030504040204" pitchFamily="34" charset="0"/>
                          <a:ea typeface="Verdana" panose="020B0604030504040204" pitchFamily="34" charset="0"/>
                          <a:cs typeface="Arial Narrow"/>
                          <a:sym typeface="Arial Narrow"/>
                        </a:rPr>
                        <a:t> y sus afluentes, especialmente en el río Domingodó</a:t>
                      </a:r>
                      <a:r>
                        <a:rPr lang="es-ES" sz="900" u="none" strike="noStrike" cap="none" baseline="0" dirty="0">
                          <a:latin typeface="Verdana" panose="020B0604030504040204" pitchFamily="34" charset="0"/>
                          <a:ea typeface="Verdana" panose="020B0604030504040204" pitchFamily="34" charset="0"/>
                          <a:cs typeface="Arial Narrow"/>
                          <a:sym typeface="Arial Narrow"/>
                        </a:rPr>
                        <a:t>, aportante a la cuenca baja del río Atrato. Especial atención en los municipios Carmen de Darién y </a:t>
                      </a:r>
                      <a:r>
                        <a:rPr lang="es-ES" sz="900" u="none" strike="noStrike" cap="none" dirty="0">
                          <a:latin typeface="Verdana" panose="020B0604030504040204" pitchFamily="34" charset="0"/>
                          <a:ea typeface="Verdana" panose="020B0604030504040204" pitchFamily="34" charset="0"/>
                          <a:cs typeface="Arial Narrow"/>
                          <a:sym typeface="Arial Narrow"/>
                        </a:rPr>
                        <a:t>Riosucio (Chocó).</a:t>
                      </a:r>
                    </a:p>
                  </a:txBody>
                  <a:tcPr marL="91458" marR="9145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008553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a:t>
                      </a:r>
                      <a:r>
                        <a:rPr lang="es-CO" sz="900" u="none" strike="noStrike" cap="none" dirty="0">
                          <a:latin typeface="Verdana" panose="020B0604030504040204" pitchFamily="34" charset="0"/>
                          <a:ea typeface="Verdana" panose="020B0604030504040204" pitchFamily="34" charset="0"/>
                          <a:cs typeface="Arial Narrow"/>
                          <a:sym typeface="Arial Narrow"/>
                        </a:rPr>
                        <a:t>la SZH Directos al Bajo Atrato entre río Sucio y Desembocadura al Mar Caribe</a:t>
                      </a:r>
                      <a:r>
                        <a:rPr lang="es-ES" sz="900" dirty="0">
                          <a:solidFill>
                            <a:srgbClr val="000000"/>
                          </a:solidFill>
                          <a:latin typeface="Verdana" panose="020B0604030504040204" pitchFamily="34" charset="0"/>
                          <a:ea typeface="Verdana" panose="020B0604030504040204" pitchFamily="34" charset="0"/>
                          <a:cs typeface="Arial Narrow"/>
                          <a:sym typeface="Arial Narrow"/>
                        </a:rPr>
                        <a:t>.  Especial atención en los municipios de Riosucio, Unguía (Chocó) y Turbo (Antioquia).</a:t>
                      </a:r>
                    </a:p>
                  </a:txBody>
                  <a:tcPr marL="91458" marR="9145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30775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77" marR="91477" marT="45738" marB="457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Tanela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77" marR="91477" marT="45738" marB="457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a:t>
                      </a:r>
                      <a:r>
                        <a:rPr lang="es-CO" sz="900" u="none" strike="noStrike" cap="none" dirty="0">
                          <a:latin typeface="Verdana" panose="020B0604030504040204" pitchFamily="34" charset="0"/>
                          <a:ea typeface="Verdana" panose="020B0604030504040204" pitchFamily="34" charset="0"/>
                          <a:cs typeface="Arial Narrow"/>
                          <a:sym typeface="Arial Narrow"/>
                        </a:rPr>
                        <a:t>río </a:t>
                      </a:r>
                      <a:r>
                        <a:rPr lang="es-CO" sz="900" u="none" strike="noStrike" dirty="0">
                          <a:latin typeface="Verdana" panose="020B0604030504040204" pitchFamily="34" charset="0"/>
                          <a:ea typeface="Verdana" panose="020B0604030504040204" pitchFamily="34" charset="0"/>
                          <a:cs typeface="Arial Narrow"/>
                          <a:sym typeface="Arial Narrow"/>
                        </a:rPr>
                        <a:t>Tanela</a:t>
                      </a:r>
                      <a:r>
                        <a:rPr lang="es-CO" sz="900" u="none" strike="noStrike" cap="none" dirty="0">
                          <a:latin typeface="Verdana" panose="020B0604030504040204" pitchFamily="34" charset="0"/>
                          <a:ea typeface="Verdana" panose="020B0604030504040204" pitchFamily="34" charset="0"/>
                          <a:cs typeface="Arial Narrow"/>
                          <a:sym typeface="Arial Narrow"/>
                        </a:rPr>
                        <a:t>, aportante a la cuenca baja del río Atrato, se recomienda especial atención en el municipio de Unguía (Chocó). </a:t>
                      </a:r>
                      <a:endParaRPr sz="900" dirty="0">
                        <a:latin typeface="Verdana" panose="020B0604030504040204" pitchFamily="34" charset="0"/>
                        <a:ea typeface="Verdana" panose="020B0604030504040204" pitchFamily="34" charset="0"/>
                      </a:endParaRPr>
                    </a:p>
                  </a:txBody>
                  <a:tcPr marL="91477" marR="91477" marT="45738" marB="457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524774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Atrato – Darién</a:t>
                      </a:r>
                      <a:endParaRPr sz="900" dirty="0">
                        <a:latin typeface="Verdana" panose="020B0604030504040204" pitchFamily="34" charset="0"/>
                        <a:ea typeface="Verdana" panose="020B0604030504040204" pitchFamily="34" charset="0"/>
                      </a:endParaRPr>
                    </a:p>
                  </a:txBody>
                  <a:tcPr marL="91477" marR="91477" marT="45713" marB="457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Tolo</a:t>
                      </a:r>
                      <a:endParaRPr sz="900" dirty="0">
                        <a:latin typeface="Verdana" panose="020B0604030504040204" pitchFamily="34" charset="0"/>
                        <a:ea typeface="Verdana" panose="020B0604030504040204" pitchFamily="34" charset="0"/>
                      </a:endParaRPr>
                    </a:p>
                  </a:txBody>
                  <a:tcPr marL="91477" marR="91477" marT="45713" marB="457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Tolo y sus afluentes, especialmente </a:t>
                      </a:r>
                      <a:r>
                        <a:rPr lang="es-CO" sz="900" u="none" strike="noStrike" baseline="0" dirty="0">
                          <a:latin typeface="Verdana" panose="020B0604030504040204" pitchFamily="34" charset="0"/>
                          <a:ea typeface="Verdana" panose="020B0604030504040204" pitchFamily="34" charset="0"/>
                          <a:cs typeface="Arial Narrow"/>
                          <a:sym typeface="Arial Narrow"/>
                        </a:rPr>
                        <a:t>la quebrada La Carolina </a:t>
                      </a:r>
                      <a:r>
                        <a:rPr lang="es-CO" sz="900" u="none" strike="noStrike" dirty="0">
                          <a:latin typeface="Verdana" panose="020B0604030504040204" pitchFamily="34" charset="0"/>
                          <a:ea typeface="Verdana" panose="020B0604030504040204" pitchFamily="34" charset="0"/>
                          <a:cs typeface="Arial Narrow"/>
                          <a:sym typeface="Arial Narrow"/>
                        </a:rPr>
                        <a:t>entre otros directos al Caribe. Especial atención a la altura de los municipios de Acandí y </a:t>
                      </a:r>
                      <a:r>
                        <a:rPr lang="es-CO" sz="900" u="none" strike="noStrike" dirty="0" err="1">
                          <a:latin typeface="Verdana" panose="020B0604030504040204" pitchFamily="34" charset="0"/>
                          <a:ea typeface="Verdana" panose="020B0604030504040204" pitchFamily="34" charset="0"/>
                          <a:cs typeface="Arial Narrow"/>
                          <a:sym typeface="Arial Narrow"/>
                        </a:rPr>
                        <a:t>Capurgana</a:t>
                      </a:r>
                      <a:r>
                        <a:rPr lang="es-CO" sz="900" u="none" strike="noStrike" baseline="0" dirty="0">
                          <a:latin typeface="Verdana" panose="020B0604030504040204" pitchFamily="34" charset="0"/>
                          <a:ea typeface="Verdana" panose="020B0604030504040204" pitchFamily="34" charset="0"/>
                          <a:cs typeface="Arial Narrow"/>
                          <a:sym typeface="Arial Narrow"/>
                        </a:rPr>
                        <a:t> (Chocó). </a:t>
                      </a:r>
                      <a:endParaRPr lang="es-CO" sz="900" u="none" strike="noStrike" dirty="0">
                        <a:latin typeface="Verdana" panose="020B0604030504040204" pitchFamily="34" charset="0"/>
                        <a:ea typeface="Verdana" panose="020B0604030504040204" pitchFamily="34" charset="0"/>
                        <a:cs typeface="Arial Narrow"/>
                        <a:sym typeface="Arial Narrow"/>
                      </a:endParaRPr>
                    </a:p>
                  </a:txBody>
                  <a:tcPr marL="91477" marR="91477" marT="45713" marB="4571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1191758"/>
                  </a:ext>
                </a:extLst>
              </a:tr>
            </a:tbl>
          </a:graphicData>
        </a:graphic>
      </p:graphicFrame>
      <p:pic>
        <p:nvPicPr>
          <p:cNvPr id="18" name="Google Shape;931;p22" descr="Recurso 37.png">
            <a:extLst>
              <a:ext uri="{FF2B5EF4-FFF2-40B4-BE49-F238E27FC236}">
                <a16:creationId xmlns:a16="http://schemas.microsoft.com/office/drawing/2014/main" id="{A0886C70-C249-A7CC-D778-F28C97675682}"/>
              </a:ext>
            </a:extLst>
          </p:cNvPr>
          <p:cNvPicPr preferRelativeResize="0">
            <a:picLocks noChangeAspect="1"/>
          </p:cNvPicPr>
          <p:nvPr/>
        </p:nvPicPr>
        <p:blipFill rotWithShape="1">
          <a:blip r:embed="rId5">
            <a:alphaModFix/>
          </a:blip>
          <a:srcRect b="18540"/>
          <a:stretch/>
        </p:blipFill>
        <p:spPr>
          <a:xfrm>
            <a:off x="-2186511" y="3414202"/>
            <a:ext cx="288000" cy="293120"/>
          </a:xfrm>
          <a:prstGeom prst="rect">
            <a:avLst/>
          </a:prstGeom>
          <a:noFill/>
          <a:ln>
            <a:noFill/>
          </a:ln>
        </p:spPr>
      </p:pic>
      <p:sp>
        <p:nvSpPr>
          <p:cNvPr id="6" name="Google Shape;3036;p14">
            <a:extLst>
              <a:ext uri="{FF2B5EF4-FFF2-40B4-BE49-F238E27FC236}">
                <a16:creationId xmlns:a16="http://schemas.microsoft.com/office/drawing/2014/main" id="{D619CB3F-2CDF-260F-92B1-8694EE99A73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pic>
        <p:nvPicPr>
          <p:cNvPr id="26" name="Google Shape;931;p22" descr="Recurso 37.png">
            <a:extLst>
              <a:ext uri="{FF2B5EF4-FFF2-40B4-BE49-F238E27FC236}">
                <a16:creationId xmlns:a16="http://schemas.microsoft.com/office/drawing/2014/main" id="{B2C3A848-CF92-887B-8FB6-E81EF3A9C387}"/>
              </a:ext>
            </a:extLst>
          </p:cNvPr>
          <p:cNvPicPr preferRelativeResize="0">
            <a:picLocks noChangeAspect="1"/>
          </p:cNvPicPr>
          <p:nvPr/>
        </p:nvPicPr>
        <p:blipFill rotWithShape="1">
          <a:blip r:embed="rId5">
            <a:alphaModFix/>
          </a:blip>
          <a:srcRect b="18540"/>
          <a:stretch/>
        </p:blipFill>
        <p:spPr>
          <a:xfrm>
            <a:off x="265512" y="4469924"/>
            <a:ext cx="288000" cy="293120"/>
          </a:xfrm>
          <a:prstGeom prst="rect">
            <a:avLst/>
          </a:prstGeom>
          <a:noFill/>
          <a:ln>
            <a:noFill/>
          </a:ln>
        </p:spPr>
      </p:pic>
      <p:sp>
        <p:nvSpPr>
          <p:cNvPr id="32" name="Google Shape;347;p9" descr="Recurso 25.png">
            <a:extLst>
              <a:ext uri="{FF2B5EF4-FFF2-40B4-BE49-F238E27FC236}">
                <a16:creationId xmlns:a16="http://schemas.microsoft.com/office/drawing/2014/main" id="{8BA9C5A2-C506-5E79-782E-3DDAB87BA60F}"/>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Google Shape;353;p9" descr="Recurso 37.png">
            <a:extLst>
              <a:ext uri="{FF2B5EF4-FFF2-40B4-BE49-F238E27FC236}">
                <a16:creationId xmlns:a16="http://schemas.microsoft.com/office/drawing/2014/main" id="{1E697EDA-2337-165B-2E26-BA49C46C660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53;p9" descr="Recurso 37.png">
            <a:extLst>
              <a:ext uri="{FF2B5EF4-FFF2-40B4-BE49-F238E27FC236}">
                <a16:creationId xmlns:a16="http://schemas.microsoft.com/office/drawing/2014/main" id="{A298456E-6B42-0333-30B1-89596A82283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 name="Google Shape;348;p9">
            <a:extLst>
              <a:ext uri="{FF2B5EF4-FFF2-40B4-BE49-F238E27FC236}">
                <a16:creationId xmlns:a16="http://schemas.microsoft.com/office/drawing/2014/main" id="{E1DA4C2E-D1D8-EAAC-229A-3F30BCCF58C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349;p9">
            <a:extLst>
              <a:ext uri="{FF2B5EF4-FFF2-40B4-BE49-F238E27FC236}">
                <a16:creationId xmlns:a16="http://schemas.microsoft.com/office/drawing/2014/main" id="{8FDB6F7E-7D19-8B9A-9F41-F4EED5EFC65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0;p9">
            <a:extLst>
              <a:ext uri="{FF2B5EF4-FFF2-40B4-BE49-F238E27FC236}">
                <a16:creationId xmlns:a16="http://schemas.microsoft.com/office/drawing/2014/main" id="{EA3FFB96-E46B-4DD2-E647-C77F09762D9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1;p9" descr="Recurso 32.png">
            <a:extLst>
              <a:ext uri="{FF2B5EF4-FFF2-40B4-BE49-F238E27FC236}">
                <a16:creationId xmlns:a16="http://schemas.microsoft.com/office/drawing/2014/main" id="{6BB9CE8B-213E-C856-3D59-924B1A75C89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2;p9">
            <a:extLst>
              <a:ext uri="{FF2B5EF4-FFF2-40B4-BE49-F238E27FC236}">
                <a16:creationId xmlns:a16="http://schemas.microsoft.com/office/drawing/2014/main" id="{AB7FFECC-D676-2540-27B9-FA5B2FAD801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158;p1" descr="Recurso 37.png">
            <a:extLst>
              <a:ext uri="{FF2B5EF4-FFF2-40B4-BE49-F238E27FC236}">
                <a16:creationId xmlns:a16="http://schemas.microsoft.com/office/drawing/2014/main" id="{3C416E98-36D3-12DB-9C13-639D0D2DDCA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oogle Shape;358;p9">
            <a:extLst>
              <a:ext uri="{FF2B5EF4-FFF2-40B4-BE49-F238E27FC236}">
                <a16:creationId xmlns:a16="http://schemas.microsoft.com/office/drawing/2014/main" id="{CBA0C801-4555-C965-124F-29C26C20AD2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oogle Shape;150;p1" descr="Recurso 25.png">
            <a:extLst>
              <a:ext uri="{FF2B5EF4-FFF2-40B4-BE49-F238E27FC236}">
                <a16:creationId xmlns:a16="http://schemas.microsoft.com/office/drawing/2014/main" id="{034830DD-0618-BACC-6F33-60E2999630D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150;p1" descr="Recurso 25.png">
            <a:extLst>
              <a:ext uri="{FF2B5EF4-FFF2-40B4-BE49-F238E27FC236}">
                <a16:creationId xmlns:a16="http://schemas.microsoft.com/office/drawing/2014/main" id="{40DC69FC-7E09-874E-0633-0D2B61778139}"/>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1BF758D1-B298-EB7E-7797-FFB2AF4A75D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2179B3B4-910A-29AD-EC0E-16C753186BD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12027" y="390692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7;p9">
            <a:extLst>
              <a:ext uri="{FF2B5EF4-FFF2-40B4-BE49-F238E27FC236}">
                <a16:creationId xmlns:a16="http://schemas.microsoft.com/office/drawing/2014/main" id="{AF248642-CB52-BD7F-2936-B836AF418ACE}"/>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12514" y="5830928"/>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EF0AE570-B1C4-10D0-4323-EB884864F5A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08339" y="521966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0;p1" descr="Recurso 25.png">
            <a:extLst>
              <a:ext uri="{FF2B5EF4-FFF2-40B4-BE49-F238E27FC236}">
                <a16:creationId xmlns:a16="http://schemas.microsoft.com/office/drawing/2014/main" id="{3F0FD932-235F-6791-6A44-3F78304E447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8658" y="322477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0;p1" descr="Recurso 25.png">
            <a:extLst>
              <a:ext uri="{FF2B5EF4-FFF2-40B4-BE49-F238E27FC236}">
                <a16:creationId xmlns:a16="http://schemas.microsoft.com/office/drawing/2014/main" id="{77662A75-9E8D-D425-BFF7-76858869E07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8658" y="397395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0;p1" descr="Recurso 25.png">
            <a:extLst>
              <a:ext uri="{FF2B5EF4-FFF2-40B4-BE49-F238E27FC236}">
                <a16:creationId xmlns:a16="http://schemas.microsoft.com/office/drawing/2014/main" id="{E3782EAD-FA3B-BE70-A45E-00731EE96B3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8658" y="459815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4;p9" descr="Recurso 31.png">
            <a:extLst>
              <a:ext uri="{FF2B5EF4-FFF2-40B4-BE49-F238E27FC236}">
                <a16:creationId xmlns:a16="http://schemas.microsoft.com/office/drawing/2014/main" id="{B9FC1724-93EA-C8B7-FDBE-A040F09803D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0;p9">
            <a:extLst>
              <a:ext uri="{FF2B5EF4-FFF2-40B4-BE49-F238E27FC236}">
                <a16:creationId xmlns:a16="http://schemas.microsoft.com/office/drawing/2014/main" id="{D8202A9F-4FAF-A57B-565B-F74664D1650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597" y="431316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49;p9">
            <a:extLst>
              <a:ext uri="{FF2B5EF4-FFF2-40B4-BE49-F238E27FC236}">
                <a16:creationId xmlns:a16="http://schemas.microsoft.com/office/drawing/2014/main" id="{8F2ADFE3-AF3E-EE17-1028-47E26A25DC0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409" y="4049586"/>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0;p1" descr="Recurso 25.png">
            <a:extLst>
              <a:ext uri="{FF2B5EF4-FFF2-40B4-BE49-F238E27FC236}">
                <a16:creationId xmlns:a16="http://schemas.microsoft.com/office/drawing/2014/main" id="{F2EA823C-3CE5-32B2-10A3-EF0ACF22DD8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8658" y="181805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0;p1" descr="Recurso 25.png">
            <a:extLst>
              <a:ext uri="{FF2B5EF4-FFF2-40B4-BE49-F238E27FC236}">
                <a16:creationId xmlns:a16="http://schemas.microsoft.com/office/drawing/2014/main" id="{2408ADAA-19F2-D24A-C5B2-1013C9CB8F8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8658" y="2444462"/>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73725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EA92E-9160-3153-86C6-85835CC82028}"/>
            </a:ext>
          </a:extLst>
        </p:cNvPr>
        <p:cNvGrpSpPr/>
        <p:nvPr/>
      </p:nvGrpSpPr>
      <p:grpSpPr>
        <a:xfrm>
          <a:off x="0" y="0"/>
          <a:ext cx="0" cy="0"/>
          <a:chOff x="0" y="0"/>
          <a:chExt cx="0" cy="0"/>
        </a:xfrm>
      </p:grpSpPr>
      <p:pic>
        <p:nvPicPr>
          <p:cNvPr id="8" name="Google Shape;736;p15">
            <a:extLst>
              <a:ext uri="{FF2B5EF4-FFF2-40B4-BE49-F238E27FC236}">
                <a16:creationId xmlns:a16="http://schemas.microsoft.com/office/drawing/2014/main" id="{AD7E68BD-6007-C7D6-A64B-662AF5E2F0D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Google Shape;746;p15" descr="Recurso 39.png">
            <a:extLst>
              <a:ext uri="{FF2B5EF4-FFF2-40B4-BE49-F238E27FC236}">
                <a16:creationId xmlns:a16="http://schemas.microsoft.com/office/drawing/2014/main" id="{6F50939B-CD1D-9259-3BFC-54C7815D76C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B41BCCB3-022A-5F25-F891-5B68543297F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0C4BEF0C-74C8-9B8F-3774-99FDE5E3CACE}"/>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2FACEBDA-93B8-96C1-4D8B-BC1F0EB1DFF1}"/>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25A0DBD6-792A-3E5C-B12B-5E03A8877273}"/>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7E4B58C7-8440-A189-1666-5754062DF6AA}"/>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CEF1431E-A1D3-5590-76A6-A4503F89E25E}"/>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7" name="Google Shape;3394;p29">
            <a:extLst>
              <a:ext uri="{FF2B5EF4-FFF2-40B4-BE49-F238E27FC236}">
                <a16:creationId xmlns:a16="http://schemas.microsoft.com/office/drawing/2014/main" id="{75B0175B-1C9D-3E50-D279-0F8996AD4127}"/>
              </a:ext>
            </a:extLst>
          </p:cNvPr>
          <p:cNvGraphicFramePr/>
          <p:nvPr/>
        </p:nvGraphicFramePr>
        <p:xfrm>
          <a:off x="4275279" y="1296961"/>
          <a:ext cx="7554113" cy="506331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302919">
                  <a:extLst>
                    <a:ext uri="{9D8B030D-6E8A-4147-A177-3AD203B41FA5}">
                      <a16:colId xmlns:a16="http://schemas.microsoft.com/office/drawing/2014/main" val="20003"/>
                    </a:ext>
                  </a:extLst>
                </a:gridCol>
              </a:tblGrid>
              <a:tr h="48622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León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kern="1200" dirty="0">
                          <a:solidFill>
                            <a:schemeClr val="tx1"/>
                          </a:solidFill>
                          <a:latin typeface="Verdana" panose="020B0604030504040204" pitchFamily="34" charset="0"/>
                          <a:ea typeface="Verdana" panose="020B0604030504040204" pitchFamily="34" charset="0"/>
                        </a:rPr>
                        <a:t>Probabilidad de crecientes súbitas de los ríos Apartadó, Carepa, Chigorodó, Grande, León y Vijagual, los cuales desembocan al Golfo de Urabá. Especial atención en los municipios de Apartadó, Carepa, Chigorodó, Mutatá y Turbo (Antioquia).</a:t>
                      </a:r>
                      <a:endParaRPr lang="es-ES" sz="900" u="none" strike="noStrike" kern="1200" dirty="0">
                        <a:solidFill>
                          <a:schemeClr val="tx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210956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8" marR="9141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Mulatos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8" marR="9141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i="0" u="none" strike="noStrike" kern="1200" dirty="0">
                          <a:solidFill>
                            <a:schemeClr val="tx1"/>
                          </a:solidFill>
                          <a:latin typeface="Verdana" panose="020B0604030504040204" pitchFamily="34" charset="0"/>
                          <a:ea typeface="Verdana" panose="020B0604030504040204" pitchFamily="34" charset="0"/>
                          <a:cs typeface="Arial Narrow"/>
                          <a:sym typeface="Arial Narrow"/>
                        </a:rPr>
                        <a:t>Probabilidad de crecientes súbitas en el río Mulatos y sus afluentes, como los ríos Currulao y Turbo, así como en otros ríos que desembocan directamente en el Caribe. Se recomienda especial atención en los municipios Turbo y Necoclí, así como sus centros poblados (Antioquia). </a:t>
                      </a:r>
                      <a:endParaRPr lang="es-ES" sz="900" b="0" i="0" u="none" strike="noStrike" kern="1200" dirty="0">
                        <a:solidFill>
                          <a:schemeClr val="tx1"/>
                        </a:solidFill>
                        <a:latin typeface="Verdana" panose="020B0604030504040204" pitchFamily="34" charset="0"/>
                        <a:ea typeface="Verdana" panose="020B0604030504040204" pitchFamily="34" charset="0"/>
                      </a:endParaRPr>
                    </a:p>
                  </a:txBody>
                  <a:tcPr marL="91418" marR="91418" marT="45623" marB="456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817211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dirty="0">
                          <a:latin typeface="Verdana" panose="020B0604030504040204" pitchFamily="34" charset="0"/>
                          <a:ea typeface="Verdana" panose="020B0604030504040204" pitchFamily="34" charset="0"/>
                          <a:cs typeface="Arial Narrow"/>
                          <a:sym typeface="Arial Narrow"/>
                        </a:rPr>
                        <a:t>Caribe - Litoral</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del río San Juan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San Juan y sus afluentes, especialmente la quebrada El Guadal. Especial atención en los municipios de San Pedro de Urabá, Arboletes y San Juan de Urabá (Antioquia). </a:t>
                      </a:r>
                    </a:p>
                  </a:txBody>
                  <a:tcPr marL="91438" marR="91438" marT="45623" marB="456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145006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68" marB="456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i="0" u="none" strike="noStrike" dirty="0">
                          <a:latin typeface="Verdana" panose="020B0604030504040204" pitchFamily="34" charset="0"/>
                          <a:ea typeface="Verdana" panose="020B0604030504040204" pitchFamily="34" charset="0"/>
                          <a:cs typeface="Arial Narrow"/>
                          <a:sym typeface="Arial Narrow"/>
                        </a:rPr>
                        <a:t>Cuenca del río Canalete</a:t>
                      </a:r>
                      <a:endParaRPr sz="900" b="0" i="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68" marB="456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Canalete y sus afluentes, entre otros arroyos directos al Caribe. Especial atención en el municipio de Arboletes (Antioquia) y Canalete (Córdoba).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68" marR="91468" marT="45668" marB="456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31715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Sinú</a:t>
                      </a:r>
                      <a:endParaRPr lang="es-CO" sz="900" dirty="0">
                        <a:latin typeface="Verdana" panose="020B0604030504040204" pitchFamily="34" charset="0"/>
                        <a:ea typeface="Verdana" panose="020B0604030504040204" pitchFamily="34" charset="0"/>
                      </a:endParaRPr>
                    </a:p>
                  </a:txBody>
                  <a:tcPr marL="91452" marR="9145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alta del río Sinú</a:t>
                      </a:r>
                      <a:endParaRPr lang="es-CO" sz="900" dirty="0">
                        <a:latin typeface="Verdana" panose="020B0604030504040204" pitchFamily="34" charset="0"/>
                        <a:ea typeface="Verdana" panose="020B0604030504040204" pitchFamily="34" charset="0"/>
                      </a:endParaRPr>
                    </a:p>
                  </a:txBody>
                  <a:tcPr marL="91452" marR="9145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del río Sinú y sus afluentes en la parte alta.</a:t>
                      </a:r>
                    </a:p>
                  </a:txBody>
                  <a:tcPr marL="91452" marR="9145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0353675"/>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Sinú</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76" marB="456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Sinú</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76" marB="456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 parte media del río Sinú y sus afluentes (aguas abajo del Embalse de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Urrá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I). Se recomienda especial atención en los centros poblados de Tierralta y Valencia (Córdoba)</a:t>
                      </a:r>
                      <a:r>
                        <a:rPr lang="es-CO" sz="900" u="none" strike="noStrike" dirty="0">
                          <a:latin typeface="Verdana" panose="020B0604030504040204" pitchFamily="34" charset="0"/>
                          <a:ea typeface="Verdana" panose="020B0604030504040204" pitchFamily="34" charset="0"/>
                          <a:cs typeface="Arial Narrow"/>
                          <a:sym typeface="Arial Narrow"/>
                        </a:rPr>
                        <a:t>.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52" marR="91452" marT="45676" marB="456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209875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Sinú</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baja del río Sinú</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en la parte baja del río Sinú y probabilidad de crecientes súbitas en sus afluentes en la cuenca baja. Se recomienda especial atención en los municipios de Cereté, Lorica, Montería, San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Anteno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San Bernardo del Viento y San Pelayo (Córdoba). </a:t>
                      </a:r>
                      <a:endPar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5649651"/>
                  </a:ext>
                </a:extLst>
              </a:tr>
            </a:tbl>
          </a:graphicData>
        </a:graphic>
      </p:graphicFrame>
      <p:sp>
        <p:nvSpPr>
          <p:cNvPr id="6" name="Google Shape;3036;p14">
            <a:extLst>
              <a:ext uri="{FF2B5EF4-FFF2-40B4-BE49-F238E27FC236}">
                <a16:creationId xmlns:a16="http://schemas.microsoft.com/office/drawing/2014/main" id="{A99B58CD-D4BE-1AA5-7912-AFC90BF3192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32" name="Google Shape;347;p9" descr="Recurso 25.png">
            <a:extLst>
              <a:ext uri="{FF2B5EF4-FFF2-40B4-BE49-F238E27FC236}">
                <a16:creationId xmlns:a16="http://schemas.microsoft.com/office/drawing/2014/main" id="{7570957C-4FD8-4576-820F-075DAAD06C82}"/>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Google Shape;353;p9" descr="Recurso 37.png">
            <a:extLst>
              <a:ext uri="{FF2B5EF4-FFF2-40B4-BE49-F238E27FC236}">
                <a16:creationId xmlns:a16="http://schemas.microsoft.com/office/drawing/2014/main" id="{3547600F-7A14-ABE3-4559-779F392F595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53;p9" descr="Recurso 37.png">
            <a:extLst>
              <a:ext uri="{FF2B5EF4-FFF2-40B4-BE49-F238E27FC236}">
                <a16:creationId xmlns:a16="http://schemas.microsoft.com/office/drawing/2014/main" id="{35D00398-9011-FE88-C508-00D93C50FE6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 name="Google Shape;348;p9">
            <a:extLst>
              <a:ext uri="{FF2B5EF4-FFF2-40B4-BE49-F238E27FC236}">
                <a16:creationId xmlns:a16="http://schemas.microsoft.com/office/drawing/2014/main" id="{E1F1A473-8AB4-15F3-FA89-2A719FB5663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349;p9">
            <a:extLst>
              <a:ext uri="{FF2B5EF4-FFF2-40B4-BE49-F238E27FC236}">
                <a16:creationId xmlns:a16="http://schemas.microsoft.com/office/drawing/2014/main" id="{E03EDFFB-DA0A-52DC-D248-CF92E44383F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0;p9">
            <a:extLst>
              <a:ext uri="{FF2B5EF4-FFF2-40B4-BE49-F238E27FC236}">
                <a16:creationId xmlns:a16="http://schemas.microsoft.com/office/drawing/2014/main" id="{33F6DB4C-A1A1-8498-2E4C-F00FB8F46AD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1;p9" descr="Recurso 32.png">
            <a:extLst>
              <a:ext uri="{FF2B5EF4-FFF2-40B4-BE49-F238E27FC236}">
                <a16:creationId xmlns:a16="http://schemas.microsoft.com/office/drawing/2014/main" id="{50B27B19-CC14-71BB-2752-C50ED4688D1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2;p9">
            <a:extLst>
              <a:ext uri="{FF2B5EF4-FFF2-40B4-BE49-F238E27FC236}">
                <a16:creationId xmlns:a16="http://schemas.microsoft.com/office/drawing/2014/main" id="{B1008140-F311-2D35-A95E-B68DD6F7115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158;p1" descr="Recurso 37.png">
            <a:extLst>
              <a:ext uri="{FF2B5EF4-FFF2-40B4-BE49-F238E27FC236}">
                <a16:creationId xmlns:a16="http://schemas.microsoft.com/office/drawing/2014/main" id="{2E07DD8A-EAE8-1166-1007-AB0198DFA1C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oogle Shape;358;p9">
            <a:extLst>
              <a:ext uri="{FF2B5EF4-FFF2-40B4-BE49-F238E27FC236}">
                <a16:creationId xmlns:a16="http://schemas.microsoft.com/office/drawing/2014/main" id="{6E85BB86-9F20-D14C-F1E8-AEA4F63E504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566" y="588327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150;p1" descr="Recurso 25.png">
            <a:extLst>
              <a:ext uri="{FF2B5EF4-FFF2-40B4-BE49-F238E27FC236}">
                <a16:creationId xmlns:a16="http://schemas.microsoft.com/office/drawing/2014/main" id="{B76E421A-87FC-EEB7-3C1F-1A6407EC99A6}"/>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0238B74E-2CB4-C063-DFEE-D736F18CEEE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931;p22" descr="Recurso 37.png">
            <a:extLst>
              <a:ext uri="{FF2B5EF4-FFF2-40B4-BE49-F238E27FC236}">
                <a16:creationId xmlns:a16="http://schemas.microsoft.com/office/drawing/2014/main" id="{401D2356-6BDB-CBB7-C867-957EFC60F318}"/>
              </a:ext>
            </a:extLst>
          </p:cNvPr>
          <p:cNvPicPr preferRelativeResize="0">
            <a:picLocks noChangeAspect="1"/>
          </p:cNvPicPr>
          <p:nvPr/>
        </p:nvPicPr>
        <p:blipFill rotWithShape="1">
          <a:blip r:embed="rId10">
            <a:alphaModFix/>
          </a:blip>
          <a:srcRect b="18540"/>
          <a:stretch/>
        </p:blipFill>
        <p:spPr>
          <a:xfrm>
            <a:off x="1116445" y="4297807"/>
            <a:ext cx="288000" cy="293120"/>
          </a:xfrm>
          <a:prstGeom prst="rect">
            <a:avLst/>
          </a:prstGeom>
          <a:noFill/>
          <a:ln>
            <a:noFill/>
          </a:ln>
        </p:spPr>
      </p:pic>
      <p:pic>
        <p:nvPicPr>
          <p:cNvPr id="4" name="Google Shape;931;p22" descr="Recurso 37.png">
            <a:extLst>
              <a:ext uri="{FF2B5EF4-FFF2-40B4-BE49-F238E27FC236}">
                <a16:creationId xmlns:a16="http://schemas.microsoft.com/office/drawing/2014/main" id="{C751C653-D23A-8688-1355-08B49E586B28}"/>
              </a:ext>
            </a:extLst>
          </p:cNvPr>
          <p:cNvPicPr preferRelativeResize="0">
            <a:picLocks noChangeAspect="1"/>
          </p:cNvPicPr>
          <p:nvPr/>
        </p:nvPicPr>
        <p:blipFill rotWithShape="1">
          <a:blip r:embed="rId10">
            <a:alphaModFix/>
          </a:blip>
          <a:srcRect b="18540"/>
          <a:stretch/>
        </p:blipFill>
        <p:spPr>
          <a:xfrm>
            <a:off x="1155081" y="3864997"/>
            <a:ext cx="288000" cy="293120"/>
          </a:xfrm>
          <a:prstGeom prst="rect">
            <a:avLst/>
          </a:prstGeom>
          <a:noFill/>
          <a:ln>
            <a:noFill/>
          </a:ln>
        </p:spPr>
      </p:pic>
      <p:pic>
        <p:nvPicPr>
          <p:cNvPr id="5" name="Google Shape;150;p1" descr="Recurso 25.png">
            <a:extLst>
              <a:ext uri="{FF2B5EF4-FFF2-40B4-BE49-F238E27FC236}">
                <a16:creationId xmlns:a16="http://schemas.microsoft.com/office/drawing/2014/main" id="{A1BC043B-2C31-3C3D-7388-5D44EE96F86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4;p9" descr="Recurso 31.png">
            <a:extLst>
              <a:ext uri="{FF2B5EF4-FFF2-40B4-BE49-F238E27FC236}">
                <a16:creationId xmlns:a16="http://schemas.microsoft.com/office/drawing/2014/main" id="{12719F24-01DC-19E2-A97C-FF9CA390BE28}"/>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931;p22" descr="Recurso 37.png">
            <a:extLst>
              <a:ext uri="{FF2B5EF4-FFF2-40B4-BE49-F238E27FC236}">
                <a16:creationId xmlns:a16="http://schemas.microsoft.com/office/drawing/2014/main" id="{1898470F-1DCF-BAAB-2695-C1DD9DD809E1}"/>
              </a:ext>
            </a:extLst>
          </p:cNvPr>
          <p:cNvPicPr preferRelativeResize="0">
            <a:picLocks noChangeAspect="1"/>
          </p:cNvPicPr>
          <p:nvPr/>
        </p:nvPicPr>
        <p:blipFill rotWithShape="1">
          <a:blip r:embed="rId10">
            <a:alphaModFix/>
          </a:blip>
          <a:srcRect b="18540"/>
          <a:stretch/>
        </p:blipFill>
        <p:spPr>
          <a:xfrm>
            <a:off x="1244057" y="3468300"/>
            <a:ext cx="288000" cy="293120"/>
          </a:xfrm>
          <a:prstGeom prst="rect">
            <a:avLst/>
          </a:prstGeom>
          <a:noFill/>
          <a:ln>
            <a:noFill/>
          </a:ln>
        </p:spPr>
      </p:pic>
      <p:pic>
        <p:nvPicPr>
          <p:cNvPr id="7" name="Google Shape;358;p9">
            <a:extLst>
              <a:ext uri="{FF2B5EF4-FFF2-40B4-BE49-F238E27FC236}">
                <a16:creationId xmlns:a16="http://schemas.microsoft.com/office/drawing/2014/main" id="{A670AB68-4292-8F81-CE5F-AEAB0384B03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0226" y="518442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4CEF52C1-D629-3292-83D9-F4C1BFFFE05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869693" y="413146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A301E2B1-4C2A-CAF0-D13F-CBEAC4B3244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59134" y="1888566"/>
            <a:ext cx="463197"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980DF56A-FC61-0A99-8E7A-E6AFFA0C88E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0226" y="455178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8;p9">
            <a:extLst>
              <a:ext uri="{FF2B5EF4-FFF2-40B4-BE49-F238E27FC236}">
                <a16:creationId xmlns:a16="http://schemas.microsoft.com/office/drawing/2014/main" id="{3958E589-EE88-C37B-37A9-D5D30037C08F}"/>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50226" y="5828398"/>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931;p22" descr="Recurso 37.png">
            <a:extLst>
              <a:ext uri="{FF2B5EF4-FFF2-40B4-BE49-F238E27FC236}">
                <a16:creationId xmlns:a16="http://schemas.microsoft.com/office/drawing/2014/main" id="{58844E5C-A591-8269-E8F0-BA50ABC96DB9}"/>
              </a:ext>
            </a:extLst>
          </p:cNvPr>
          <p:cNvPicPr preferRelativeResize="0">
            <a:picLocks noChangeAspect="1"/>
          </p:cNvPicPr>
          <p:nvPr/>
        </p:nvPicPr>
        <p:blipFill rotWithShape="1">
          <a:blip r:embed="rId10">
            <a:alphaModFix/>
          </a:blip>
          <a:srcRect b="18540"/>
          <a:stretch/>
        </p:blipFill>
        <p:spPr>
          <a:xfrm>
            <a:off x="926195" y="3488708"/>
            <a:ext cx="288000" cy="293120"/>
          </a:xfrm>
          <a:prstGeom prst="rect">
            <a:avLst/>
          </a:prstGeom>
          <a:noFill/>
          <a:ln>
            <a:noFill/>
          </a:ln>
        </p:spPr>
      </p:pic>
      <p:pic>
        <p:nvPicPr>
          <p:cNvPr id="21" name="Google Shape;358;p9">
            <a:extLst>
              <a:ext uri="{FF2B5EF4-FFF2-40B4-BE49-F238E27FC236}">
                <a16:creationId xmlns:a16="http://schemas.microsoft.com/office/drawing/2014/main" id="{583F9BA6-ED6B-FFF7-51E8-0C40A056282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0226" y="392543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60536C14-4352-649C-7C7C-793A1F30616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0224" y="330181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931;p22" descr="Recurso 37.png">
            <a:extLst>
              <a:ext uri="{FF2B5EF4-FFF2-40B4-BE49-F238E27FC236}">
                <a16:creationId xmlns:a16="http://schemas.microsoft.com/office/drawing/2014/main" id="{8CC05364-FCCE-B630-3607-8B3156324E45}"/>
              </a:ext>
            </a:extLst>
          </p:cNvPr>
          <p:cNvPicPr preferRelativeResize="0">
            <a:picLocks noChangeAspect="1"/>
          </p:cNvPicPr>
          <p:nvPr/>
        </p:nvPicPr>
        <p:blipFill rotWithShape="1">
          <a:blip r:embed="rId10">
            <a:alphaModFix/>
          </a:blip>
          <a:srcRect b="18540"/>
          <a:stretch/>
        </p:blipFill>
        <p:spPr>
          <a:xfrm>
            <a:off x="676580" y="3717415"/>
            <a:ext cx="288000" cy="293120"/>
          </a:xfrm>
          <a:prstGeom prst="rect">
            <a:avLst/>
          </a:prstGeom>
          <a:noFill/>
          <a:ln>
            <a:noFill/>
          </a:ln>
        </p:spPr>
      </p:pic>
      <p:pic>
        <p:nvPicPr>
          <p:cNvPr id="11" name="Google Shape;358;p9">
            <a:extLst>
              <a:ext uri="{FF2B5EF4-FFF2-40B4-BE49-F238E27FC236}">
                <a16:creationId xmlns:a16="http://schemas.microsoft.com/office/drawing/2014/main" id="{F3A3B76A-3204-2F2F-C8FB-64E5B464927E}"/>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50224" y="2636678"/>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02648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7560348" y="837849"/>
            <a:ext cx="4377251" cy="430887"/>
          </a:xfrm>
          <a:prstGeom prst="rect">
            <a:avLst/>
          </a:prstGeom>
          <a:noFill/>
        </p:spPr>
        <p:txBody>
          <a:bodyPr wrap="square" rtlCol="0">
            <a:spAutoFit/>
          </a:bodyPr>
          <a:lstStyle/>
          <a:p>
            <a:pPr algn="just"/>
            <a:r>
              <a:rPr lang="es-CO" sz="1100" b="1" dirty="0">
                <a:solidFill>
                  <a:schemeClr val="accent1">
                    <a:lumMod val="75000"/>
                  </a:schemeClr>
                </a:solidFill>
                <a:latin typeface="Arial Narrow" panose="020B0606020202030204" pitchFamily="34" charset="0"/>
                <a:cs typeface="Arial" panose="020B0604020202020204" pitchFamily="34" charset="0"/>
              </a:rPr>
              <a:t>A continuación, los municipios donde se registraron precipitaciones iguales o superiores a 60,0 mm en las últimas 24 horas. </a:t>
            </a:r>
          </a:p>
        </p:txBody>
      </p:sp>
      <p:sp>
        <p:nvSpPr>
          <p:cNvPr id="3" name="AutoShape 2" descr="blob:https://web.whatsapp.com/99335254-27f8-41a1-9008-f3138132559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solidFill>
                <a:prstClr val="black"/>
              </a:solidFill>
            </a:endParaRPr>
          </a:p>
        </p:txBody>
      </p:sp>
      <p:sp>
        <p:nvSpPr>
          <p:cNvPr id="4" name="CuadroTexto 3"/>
          <p:cNvSpPr txBox="1"/>
          <p:nvPr/>
        </p:nvSpPr>
        <p:spPr>
          <a:xfrm>
            <a:off x="14329327" y="299240"/>
            <a:ext cx="3257550" cy="1938992"/>
          </a:xfrm>
          <a:prstGeom prst="rect">
            <a:avLst/>
          </a:prstGeom>
          <a:solidFill>
            <a:srgbClr val="FFFF00"/>
          </a:solidFill>
        </p:spPr>
        <p:txBody>
          <a:bodyPr wrap="square" rtlCol="0">
            <a:spAutoFit/>
          </a:bodyPr>
          <a:lstStyle/>
          <a:p>
            <a:pPr algn="ctr"/>
            <a:r>
              <a:rPr lang="es-CO" sz="2400" b="1" dirty="0">
                <a:solidFill>
                  <a:srgbClr val="FF0000"/>
                </a:solidFill>
                <a:latin typeface="Arial Narrow" panose="020B0606020202030204" pitchFamily="34" charset="0"/>
              </a:rPr>
              <a:t>POR FAVOR</a:t>
            </a:r>
          </a:p>
          <a:p>
            <a:pPr algn="ctr"/>
            <a:r>
              <a:rPr lang="es-CO" sz="2400" b="1" dirty="0">
                <a:solidFill>
                  <a:srgbClr val="FF0000"/>
                </a:solidFill>
                <a:latin typeface="Arial Narrow" panose="020B0606020202030204" pitchFamily="34" charset="0"/>
              </a:rPr>
              <a:t>NO </a:t>
            </a:r>
            <a:r>
              <a:rPr lang="es-CO" sz="2400" b="1">
                <a:solidFill>
                  <a:srgbClr val="FF0000"/>
                </a:solidFill>
                <a:latin typeface="Arial Narrow" panose="020B0606020202030204" pitchFamily="34" charset="0"/>
              </a:rPr>
              <a:t>BORRAR NADA de LO </a:t>
            </a:r>
            <a:r>
              <a:rPr lang="es-CO" sz="2400" b="1" dirty="0">
                <a:solidFill>
                  <a:srgbClr val="FF0000"/>
                </a:solidFill>
                <a:latin typeface="Arial Narrow" panose="020B0606020202030204" pitchFamily="34" charset="0"/>
              </a:rPr>
              <a:t>QUE SE ENCUENTRA EN </a:t>
            </a:r>
            <a:r>
              <a:rPr lang="es-CO" sz="2400" b="1">
                <a:solidFill>
                  <a:srgbClr val="FF0000"/>
                </a:solidFill>
                <a:latin typeface="Arial Narrow" panose="020B0606020202030204" pitchFamily="34" charset="0"/>
              </a:rPr>
              <a:t>ESTE ESPACIO de FONDO </a:t>
            </a:r>
            <a:r>
              <a:rPr lang="es-CO" sz="2400" b="1" dirty="0">
                <a:solidFill>
                  <a:srgbClr val="FF0000"/>
                </a:solidFill>
                <a:latin typeface="Arial Narrow" panose="020B0606020202030204" pitchFamily="34" charset="0"/>
              </a:rPr>
              <a:t>BLANCO</a:t>
            </a: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62" y="8793068"/>
            <a:ext cx="5003800" cy="131618"/>
          </a:xfrm>
          <a:prstGeom prst="rect">
            <a:avLst/>
          </a:prstGeom>
        </p:spPr>
      </p:pic>
      <p:sp>
        <p:nvSpPr>
          <p:cNvPr id="24" name="Rectángulo 23"/>
          <p:cNvSpPr/>
          <p:nvPr/>
        </p:nvSpPr>
        <p:spPr>
          <a:xfrm>
            <a:off x="-561422" y="7936576"/>
            <a:ext cx="5017296" cy="507831"/>
          </a:xfrm>
          <a:prstGeom prst="rect">
            <a:avLst/>
          </a:prstGeom>
        </p:spPr>
        <p:txBody>
          <a:bodyPr wrap="square">
            <a:spAutoFit/>
          </a:bodyPr>
          <a:lstStyle/>
          <a:p>
            <a:pPr algn="ctr"/>
            <a:r>
              <a:rPr lang="es-CO" sz="900" dirty="0">
                <a:latin typeface="Arial Narrow" panose="020B0606020202030204" pitchFamily="34" charset="0"/>
              </a:rPr>
              <a:t>Precipitación total acumulada por estimación satelital (GOES-16) desde las 07:00 HLC del jueves 27  hasta las 07:00 HLC del </a:t>
            </a:r>
            <a:fld id="{E512982E-35F2-49B3-A4D6-22472FB56989}" type="datetime2">
              <a:rPr lang="es-CO" sz="900" smtClean="0">
                <a:latin typeface="Arial Narrow" panose="020B0606020202030204" pitchFamily="34" charset="0"/>
              </a:rPr>
              <a:t>miércoles, 12 de noviembre de 2025</a:t>
            </a:fld>
            <a:r>
              <a:rPr lang="es-CO" sz="900" dirty="0">
                <a:latin typeface="Arial Narrow" panose="020B0606020202030204" pitchFamily="34" charset="0"/>
              </a:rPr>
              <a:t>.</a:t>
            </a:r>
          </a:p>
          <a:p>
            <a:pPr algn="ctr"/>
            <a:r>
              <a:rPr lang="es-CO" sz="900" dirty="0">
                <a:latin typeface="Arial Narrow" panose="020B0606020202030204" pitchFamily="34" charset="0"/>
              </a:rPr>
              <a:t>Cortesía </a:t>
            </a:r>
            <a:r>
              <a:rPr lang="es-CO" sz="900" dirty="0" err="1">
                <a:latin typeface="Arial Narrow" panose="020B0606020202030204" pitchFamily="34" charset="0"/>
              </a:rPr>
              <a:t>Operational</a:t>
            </a:r>
            <a:r>
              <a:rPr lang="es-CO" sz="900" dirty="0">
                <a:latin typeface="Arial Narrow" panose="020B0606020202030204" pitchFamily="34" charset="0"/>
              </a:rPr>
              <a:t> NOAA/NESDIS </a:t>
            </a:r>
            <a:r>
              <a:rPr lang="es-CO" sz="900" dirty="0" err="1">
                <a:latin typeface="Arial Narrow" panose="020B0606020202030204" pitchFamily="34" charset="0"/>
              </a:rPr>
              <a:t>Hydro-Estimator</a:t>
            </a:r>
            <a:r>
              <a:rPr lang="es-CO" sz="900" dirty="0">
                <a:latin typeface="Arial Narrow" panose="020B0606020202030204" pitchFamily="34" charset="0"/>
              </a:rPr>
              <a:t> </a:t>
            </a:r>
            <a:r>
              <a:rPr lang="es-CO" sz="900" dirty="0" err="1">
                <a:latin typeface="Arial Narrow" panose="020B0606020202030204" pitchFamily="34" charset="0"/>
              </a:rPr>
              <a:t>Product</a:t>
            </a:r>
            <a:endParaRPr lang="es-CO" sz="900" dirty="0">
              <a:latin typeface="Arial Narrow" panose="020B0606020202030204" pitchFamily="34" charset="0"/>
            </a:endParaRPr>
          </a:p>
        </p:txBody>
      </p:sp>
      <p:graphicFrame>
        <p:nvGraphicFramePr>
          <p:cNvPr id="11" name="Tabla 10">
            <a:extLst>
              <a:ext uri="{FF2B5EF4-FFF2-40B4-BE49-F238E27FC236}">
                <a16:creationId xmlns:a16="http://schemas.microsoft.com/office/drawing/2014/main" id="{2843261B-DFFD-CF37-1ED2-B787919F5F2F}"/>
              </a:ext>
            </a:extLst>
          </p:cNvPr>
          <p:cNvGraphicFramePr>
            <a:graphicFrameLocks noGrp="1"/>
          </p:cNvGraphicFramePr>
          <p:nvPr>
            <p:extLst>
              <p:ext uri="{D42A27DB-BD31-4B8C-83A1-F6EECF244321}">
                <p14:modId xmlns:p14="http://schemas.microsoft.com/office/powerpoint/2010/main" val="502212491"/>
              </p:ext>
            </p:extLst>
          </p:nvPr>
        </p:nvGraphicFramePr>
        <p:xfrm>
          <a:off x="5205794" y="1998531"/>
          <a:ext cx="6727576" cy="1593821"/>
        </p:xfrm>
        <a:graphic>
          <a:graphicData uri="http://schemas.openxmlformats.org/drawingml/2006/table">
            <a:tbl>
              <a:tblPr firstRow="1" firstCol="1" bandRow="1"/>
              <a:tblGrid>
                <a:gridCol w="1638889">
                  <a:extLst>
                    <a:ext uri="{9D8B030D-6E8A-4147-A177-3AD203B41FA5}">
                      <a16:colId xmlns:a16="http://schemas.microsoft.com/office/drawing/2014/main" val="3580328736"/>
                    </a:ext>
                  </a:extLst>
                </a:gridCol>
                <a:gridCol w="5088687">
                  <a:extLst>
                    <a:ext uri="{9D8B030D-6E8A-4147-A177-3AD203B41FA5}">
                      <a16:colId xmlns:a16="http://schemas.microsoft.com/office/drawing/2014/main" val="1256724619"/>
                    </a:ext>
                  </a:extLst>
                </a:gridCol>
              </a:tblGrid>
              <a:tr h="202718">
                <a:tc>
                  <a:txBody>
                    <a:bodyPr/>
                    <a:lstStyle/>
                    <a:p>
                      <a:pPr algn="ctr">
                        <a:lnSpc>
                          <a:spcPct val="107000"/>
                        </a:lnSpc>
                        <a:spcAft>
                          <a:spcPts val="0"/>
                        </a:spcAft>
                      </a:pPr>
                      <a:r>
                        <a:rPr lang="es-MX" sz="12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DEPARTAMENTO</a:t>
                      </a: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ct val="107000"/>
                        </a:lnSpc>
                        <a:spcAft>
                          <a:spcPts val="0"/>
                        </a:spcAft>
                      </a:pPr>
                      <a:r>
                        <a:rPr lang="es-MX" sz="12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rPr>
                        <a:t>MUNICIPIO</a:t>
                      </a:r>
                      <a:endParaRPr lang="es-MX" sz="1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1501424234"/>
                  </a:ext>
                </a:extLst>
              </a:tr>
              <a:tr h="198729">
                <a:tc>
                  <a:txBody>
                    <a:bodyPr/>
                    <a:lstStyle/>
                    <a:p>
                      <a:pPr algn="l" fontAlgn="b">
                        <a:buNone/>
                      </a:pPr>
                      <a:r>
                        <a:rPr lang="es-CO" sz="1100" b="1" i="0" u="none" strike="noStrike">
                          <a:solidFill>
                            <a:srgbClr val="000000"/>
                          </a:solidFill>
                          <a:effectLst/>
                          <a:latin typeface="Arial Narrow" panose="020B0606020202030204" pitchFamily="34" charset="0"/>
                        </a:rPr>
                        <a:t>ANTIOQUIA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buNone/>
                      </a:pPr>
                      <a:r>
                        <a:rPr lang="es-CO" sz="1100" b="0" i="0" u="none" strike="noStrike">
                          <a:solidFill>
                            <a:srgbClr val="000000"/>
                          </a:solidFill>
                          <a:effectLst/>
                          <a:latin typeface="Arial Narrow" panose="020B0606020202030204" pitchFamily="34" charset="0"/>
                        </a:rPr>
                        <a:t>Apartado (70.0)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288365705"/>
                  </a:ext>
                </a:extLst>
              </a:tr>
              <a:tr h="198729">
                <a:tc>
                  <a:txBody>
                    <a:bodyPr/>
                    <a:lstStyle/>
                    <a:p>
                      <a:pPr algn="l" fontAlgn="b">
                        <a:buNone/>
                      </a:pPr>
                      <a:r>
                        <a:rPr lang="es-CO" sz="1100" b="1" i="0" u="none" strike="noStrike">
                          <a:solidFill>
                            <a:srgbClr val="000000"/>
                          </a:solidFill>
                          <a:effectLst/>
                          <a:latin typeface="Arial Narrow" panose="020B0606020202030204" pitchFamily="34" charset="0"/>
                        </a:rPr>
                        <a:t>BOYACÁ</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buNone/>
                      </a:pPr>
                      <a:r>
                        <a:rPr lang="es-CO" sz="1100" b="0" i="0" u="none" strike="noStrike">
                          <a:solidFill>
                            <a:srgbClr val="000000"/>
                          </a:solidFill>
                          <a:effectLst/>
                          <a:latin typeface="Arial Narrow" panose="020B0606020202030204" pitchFamily="34" charset="0"/>
                        </a:rPr>
                        <a:t>Muzo (73.5)</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481291202"/>
                  </a:ext>
                </a:extLst>
              </a:tr>
              <a:tr h="198729">
                <a:tc>
                  <a:txBody>
                    <a:bodyPr/>
                    <a:lstStyle/>
                    <a:p>
                      <a:pPr algn="l" fontAlgn="b">
                        <a:buNone/>
                      </a:pPr>
                      <a:r>
                        <a:rPr lang="es-CO" sz="1100" b="1" i="0" u="none" strike="noStrike">
                          <a:solidFill>
                            <a:srgbClr val="000000"/>
                          </a:solidFill>
                          <a:effectLst/>
                          <a:latin typeface="Arial Narrow" panose="020B0606020202030204" pitchFamily="34" charset="0"/>
                        </a:rPr>
                        <a:t>CAUCA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buNone/>
                      </a:pPr>
                      <a:r>
                        <a:rPr lang="pt-BR" sz="1100" b="1" i="0" u="none" strike="noStrike">
                          <a:solidFill>
                            <a:srgbClr val="000000"/>
                          </a:solidFill>
                          <a:effectLst/>
                          <a:latin typeface="Arial Narrow" panose="020B0606020202030204" pitchFamily="34" charset="0"/>
                        </a:rPr>
                        <a:t>López de Micay (116.0)</a:t>
                      </a:r>
                      <a:r>
                        <a:rPr lang="pt-BR" sz="1100" b="0" i="0" u="none" strike="noStrike">
                          <a:solidFill>
                            <a:srgbClr val="000000"/>
                          </a:solidFill>
                          <a:effectLst/>
                          <a:latin typeface="Arial Narrow" panose="020B0606020202030204" pitchFamily="34" charset="0"/>
                        </a:rPr>
                        <a:t>, Santander de Quilichao (84.0), Suarez (62.0)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51552033"/>
                  </a:ext>
                </a:extLst>
              </a:tr>
              <a:tr h="198729">
                <a:tc>
                  <a:txBody>
                    <a:bodyPr/>
                    <a:lstStyle/>
                    <a:p>
                      <a:pPr algn="l" fontAlgn="b">
                        <a:buNone/>
                      </a:pPr>
                      <a:r>
                        <a:rPr lang="es-CO" sz="1100" b="1" i="0" u="none" strike="noStrike">
                          <a:solidFill>
                            <a:srgbClr val="000000"/>
                          </a:solidFill>
                          <a:effectLst/>
                          <a:latin typeface="Arial Narrow" panose="020B0606020202030204" pitchFamily="34" charset="0"/>
                        </a:rPr>
                        <a:t>CHOCÓ</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buNone/>
                      </a:pPr>
                      <a:r>
                        <a:rPr lang="es-CO" sz="1100" b="0" i="0" u="none" strike="noStrike">
                          <a:solidFill>
                            <a:srgbClr val="000000"/>
                          </a:solidFill>
                          <a:effectLst/>
                          <a:latin typeface="Arial Narrow" panose="020B0606020202030204" pitchFamily="34" charset="0"/>
                        </a:rPr>
                        <a:t>Lloró (92.0)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980297474"/>
                  </a:ext>
                </a:extLst>
              </a:tr>
              <a:tr h="198729">
                <a:tc>
                  <a:txBody>
                    <a:bodyPr/>
                    <a:lstStyle/>
                    <a:p>
                      <a:pPr algn="l" fontAlgn="b">
                        <a:buNone/>
                      </a:pPr>
                      <a:r>
                        <a:rPr lang="es-CO" sz="1100" b="1" i="0" u="none" strike="noStrike">
                          <a:solidFill>
                            <a:srgbClr val="000000"/>
                          </a:solidFill>
                          <a:effectLst/>
                          <a:latin typeface="Arial Narrow" panose="020B0606020202030204" pitchFamily="34" charset="0"/>
                        </a:rPr>
                        <a:t>META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buNone/>
                      </a:pPr>
                      <a:r>
                        <a:rPr lang="es-CO" sz="1100" b="0" i="0" u="none" strike="noStrike">
                          <a:solidFill>
                            <a:srgbClr val="000000"/>
                          </a:solidFill>
                          <a:effectLst/>
                          <a:latin typeface="Arial Narrow" panose="020B0606020202030204" pitchFamily="34" charset="0"/>
                        </a:rPr>
                        <a:t>Villavicencio (63.8)</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328414036"/>
                  </a:ext>
                </a:extLst>
              </a:tr>
              <a:tr h="198729">
                <a:tc>
                  <a:txBody>
                    <a:bodyPr/>
                    <a:lstStyle/>
                    <a:p>
                      <a:pPr algn="l" fontAlgn="b">
                        <a:buNone/>
                      </a:pPr>
                      <a:r>
                        <a:rPr lang="es-CO" sz="1100" b="1" i="0" u="none" strike="noStrike">
                          <a:solidFill>
                            <a:srgbClr val="000000"/>
                          </a:solidFill>
                          <a:effectLst/>
                          <a:latin typeface="Arial Narrow" panose="020B0606020202030204" pitchFamily="34" charset="0"/>
                        </a:rPr>
                        <a:t>NARIÑO</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buNone/>
                      </a:pPr>
                      <a:r>
                        <a:rPr lang="es-CO" sz="1100" b="0" i="0" u="none" strike="noStrike">
                          <a:solidFill>
                            <a:srgbClr val="000000"/>
                          </a:solidFill>
                          <a:effectLst/>
                          <a:latin typeface="Arial Narrow" panose="020B0606020202030204" pitchFamily="34" charset="0"/>
                        </a:rPr>
                        <a:t>Barbacoas (87.0)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511557134"/>
                  </a:ext>
                </a:extLst>
              </a:tr>
              <a:tr h="198729">
                <a:tc>
                  <a:txBody>
                    <a:bodyPr/>
                    <a:lstStyle/>
                    <a:p>
                      <a:pPr algn="l" fontAlgn="b">
                        <a:buNone/>
                      </a:pPr>
                      <a:r>
                        <a:rPr lang="es-CO" sz="1100" b="1" i="0" u="none" strike="noStrike">
                          <a:solidFill>
                            <a:srgbClr val="000000"/>
                          </a:solidFill>
                          <a:effectLst/>
                          <a:latin typeface="Arial Narrow" panose="020B0606020202030204" pitchFamily="34" charset="0"/>
                        </a:rPr>
                        <a:t>SANTANDER</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buNone/>
                      </a:pPr>
                      <a:r>
                        <a:rPr lang="es-CO" sz="1100" b="0" i="0" u="none" strike="noStrike" dirty="0">
                          <a:solidFill>
                            <a:srgbClr val="000000"/>
                          </a:solidFill>
                          <a:effectLst/>
                          <a:latin typeface="Arial Narrow" panose="020B0606020202030204" pitchFamily="34" charset="0"/>
                        </a:rPr>
                        <a:t>Suaita (80.0)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556761822"/>
                  </a:ext>
                </a:extLst>
              </a:tr>
            </a:tbl>
          </a:graphicData>
        </a:graphic>
      </p:graphicFrame>
      <p:sp>
        <p:nvSpPr>
          <p:cNvPr id="2" name="CuadroTexto 1">
            <a:extLst>
              <a:ext uri="{FF2B5EF4-FFF2-40B4-BE49-F238E27FC236}">
                <a16:creationId xmlns:a16="http://schemas.microsoft.com/office/drawing/2014/main" id="{BD1892AD-9222-45A4-47F8-87A4B6C2B639}"/>
              </a:ext>
            </a:extLst>
          </p:cNvPr>
          <p:cNvSpPr txBox="1"/>
          <p:nvPr/>
        </p:nvSpPr>
        <p:spPr>
          <a:xfrm>
            <a:off x="5205794" y="4295391"/>
            <a:ext cx="6727576" cy="261610"/>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es-CO"/>
            </a:defPPr>
            <a:lvl1pPr algn="ctr">
              <a:defRPr sz="900" b="1">
                <a:solidFill>
                  <a:prstClr val="black"/>
                </a:solidFill>
                <a:latin typeface="Arial Narrow" panose="020B0606020202030204" pitchFamily="34" charset="0"/>
              </a:defRPr>
            </a:lvl1pPr>
          </a:lstStyle>
          <a:p>
            <a:r>
              <a:rPr lang="es-CO" sz="1100" dirty="0"/>
              <a:t>NO SE REGISTRARON VALORES DE PRECIPITACIONES POR ENCIMA DE LOS MÁXIMOS HISTÓRICOS</a:t>
            </a:r>
          </a:p>
        </p:txBody>
      </p:sp>
      <p:graphicFrame>
        <p:nvGraphicFramePr>
          <p:cNvPr id="6" name="Tabla 5">
            <a:extLst>
              <a:ext uri="{FF2B5EF4-FFF2-40B4-BE49-F238E27FC236}">
                <a16:creationId xmlns:a16="http://schemas.microsoft.com/office/drawing/2014/main" id="{AED205C9-4D2B-9CAE-A096-32679FDAC0D5}"/>
              </a:ext>
            </a:extLst>
          </p:cNvPr>
          <p:cNvGraphicFramePr>
            <a:graphicFrameLocks noGrp="1"/>
          </p:cNvGraphicFramePr>
          <p:nvPr>
            <p:extLst>
              <p:ext uri="{D42A27DB-BD31-4B8C-83A1-F6EECF244321}">
                <p14:modId xmlns:p14="http://schemas.microsoft.com/office/powerpoint/2010/main" val="45331966"/>
              </p:ext>
            </p:extLst>
          </p:nvPr>
        </p:nvGraphicFramePr>
        <p:xfrm>
          <a:off x="12938244" y="3265877"/>
          <a:ext cx="6727576" cy="701040"/>
        </p:xfrm>
        <a:graphic>
          <a:graphicData uri="http://schemas.openxmlformats.org/drawingml/2006/table">
            <a:tbl>
              <a:tblPr/>
              <a:tblGrid>
                <a:gridCol w="1218297">
                  <a:extLst>
                    <a:ext uri="{9D8B030D-6E8A-4147-A177-3AD203B41FA5}">
                      <a16:colId xmlns:a16="http://schemas.microsoft.com/office/drawing/2014/main" val="3677709354"/>
                    </a:ext>
                  </a:extLst>
                </a:gridCol>
                <a:gridCol w="1339064">
                  <a:extLst>
                    <a:ext uri="{9D8B030D-6E8A-4147-A177-3AD203B41FA5}">
                      <a16:colId xmlns:a16="http://schemas.microsoft.com/office/drawing/2014/main" val="156586966"/>
                    </a:ext>
                  </a:extLst>
                </a:gridCol>
                <a:gridCol w="1333496">
                  <a:extLst>
                    <a:ext uri="{9D8B030D-6E8A-4147-A177-3AD203B41FA5}">
                      <a16:colId xmlns:a16="http://schemas.microsoft.com/office/drawing/2014/main" val="2711561286"/>
                    </a:ext>
                  </a:extLst>
                </a:gridCol>
                <a:gridCol w="829605">
                  <a:extLst>
                    <a:ext uri="{9D8B030D-6E8A-4147-A177-3AD203B41FA5}">
                      <a16:colId xmlns:a16="http://schemas.microsoft.com/office/drawing/2014/main" val="71123669"/>
                    </a:ext>
                  </a:extLst>
                </a:gridCol>
                <a:gridCol w="1261337">
                  <a:extLst>
                    <a:ext uri="{9D8B030D-6E8A-4147-A177-3AD203B41FA5}">
                      <a16:colId xmlns:a16="http://schemas.microsoft.com/office/drawing/2014/main" val="4121769722"/>
                    </a:ext>
                  </a:extLst>
                </a:gridCol>
                <a:gridCol w="745777">
                  <a:extLst>
                    <a:ext uri="{9D8B030D-6E8A-4147-A177-3AD203B41FA5}">
                      <a16:colId xmlns:a16="http://schemas.microsoft.com/office/drawing/2014/main" val="114300548"/>
                    </a:ext>
                  </a:extLst>
                </a:gridCol>
              </a:tblGrid>
              <a:tr h="0">
                <a:tc gridSpan="6">
                  <a:txBody>
                    <a:bodyPr/>
                    <a:lstStyle/>
                    <a:p>
                      <a:pPr lvl="1" algn="ctr" fontAlgn="b"/>
                      <a:r>
                        <a:rPr lang="es-ES" sz="1050" b="1" i="0" u="none" strike="noStrike" dirty="0">
                          <a:solidFill>
                            <a:schemeClr val="bg1"/>
                          </a:solidFill>
                          <a:effectLst/>
                          <a:latin typeface="Arial Narrow" panose="020B0606020202030204" pitchFamily="34" charset="0"/>
                        </a:rPr>
                        <a:t>Estaciones con precipitación registrada</a:t>
                      </a:r>
                      <a:r>
                        <a:rPr lang="es-ES" sz="1050" b="1" i="0" u="none" strike="noStrike" baseline="0" dirty="0">
                          <a:solidFill>
                            <a:schemeClr val="bg1"/>
                          </a:solidFill>
                          <a:effectLst/>
                          <a:latin typeface="Arial Narrow" panose="020B0606020202030204" pitchFamily="34" charset="0"/>
                        </a:rPr>
                        <a:t> </a:t>
                      </a:r>
                      <a:r>
                        <a:rPr lang="es-ES" sz="1050" b="1" i="0" u="none" strike="noStrike" dirty="0">
                          <a:solidFill>
                            <a:schemeClr val="bg1"/>
                          </a:solidFill>
                          <a:effectLst/>
                          <a:latin typeface="Arial Narrow" panose="020B0606020202030204" pitchFamily="34" charset="0"/>
                        </a:rPr>
                        <a:t>el</a:t>
                      </a:r>
                      <a:r>
                        <a:rPr lang="es-ES" sz="1050" b="1" i="0" u="none" strike="noStrike" baseline="0" dirty="0">
                          <a:solidFill>
                            <a:schemeClr val="bg1"/>
                          </a:solidFill>
                          <a:effectLst/>
                          <a:latin typeface="Arial Narrow" panose="020B0606020202030204" pitchFamily="34" charset="0"/>
                        </a:rPr>
                        <a:t> </a:t>
                      </a:r>
                      <a:r>
                        <a:rPr lang="es-ES" sz="1050" b="1" i="0" u="none" strike="noStrike" baseline="0" dirty="0">
                          <a:solidFill>
                            <a:srgbClr val="FF0000"/>
                          </a:solidFill>
                          <a:effectLst/>
                          <a:latin typeface="Arial Narrow" panose="020B0606020202030204" pitchFamily="34" charset="0"/>
                        </a:rPr>
                        <a:t>27 de Octubre de 2025 </a:t>
                      </a:r>
                      <a:r>
                        <a:rPr lang="es-ES" sz="1050" b="1" i="0" u="none" strike="noStrike" dirty="0">
                          <a:solidFill>
                            <a:schemeClr val="bg1"/>
                          </a:solidFill>
                          <a:effectLst/>
                          <a:latin typeface="Arial Narrow" panose="020B0606020202030204" pitchFamily="34" charset="0"/>
                        </a:rPr>
                        <a:t>que superaron el registro máximo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41523">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PREC.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MÁX_HIST 24 h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3678777645"/>
                  </a:ext>
                </a:extLst>
              </a:tr>
              <a:tr h="63316">
                <a:tc>
                  <a:txBody>
                    <a:bodyPr/>
                    <a:lstStyle/>
                    <a:p>
                      <a:pPr algn="ctr" fontAlgn="b"/>
                      <a:r>
                        <a:rPr lang="es-MX" sz="1100" b="0" i="0" u="none" strike="noStrike" dirty="0">
                          <a:solidFill>
                            <a:srgbClr val="000000"/>
                          </a:solidFill>
                          <a:effectLst/>
                          <a:latin typeface="Arial Narrow" panose="020B0606020202030204" pitchFamily="34" charset="0"/>
                        </a:rPr>
                        <a:t>Angosturas</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Angosturas</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Antioquia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111,0</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93,0</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s-MX" sz="1100" b="0" i="0" u="none" strike="noStrike" dirty="0">
                          <a:solidFill>
                            <a:srgbClr val="000000"/>
                          </a:solidFill>
                          <a:effectLst/>
                          <a:latin typeface="Arial Narrow" panose="020B0606020202030204" pitchFamily="34" charset="0"/>
                        </a:rPr>
                        <a:t>4/10/2023</a:t>
                      </a:r>
                      <a:endParaRPr lang="es-CO" sz="11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2135189565"/>
                  </a:ext>
                </a:extLst>
              </a:tr>
              <a:tr h="63316">
                <a:tc>
                  <a:txBody>
                    <a:bodyPr/>
                    <a:lstStyle/>
                    <a:p>
                      <a:pPr algn="ctr" fontAlgn="b"/>
                      <a:r>
                        <a:rPr lang="es-MX" sz="1100" b="0" i="0" u="none" strike="noStrike" dirty="0" err="1">
                          <a:solidFill>
                            <a:srgbClr val="000000"/>
                          </a:solidFill>
                          <a:effectLst/>
                          <a:latin typeface="Arial Narrow" panose="020B0606020202030204" pitchFamily="34" charset="0"/>
                        </a:rPr>
                        <a:t>Tunez</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Fredonia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Antioquia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98,8</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92,0</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s-MX" sz="1100" b="0" i="0" u="none" strike="noStrike" dirty="0">
                          <a:solidFill>
                            <a:srgbClr val="000000"/>
                          </a:solidFill>
                          <a:effectLst/>
                          <a:latin typeface="Arial Narrow" panose="020B0606020202030204" pitchFamily="34" charset="0"/>
                        </a:rPr>
                        <a:t>26/10/2025</a:t>
                      </a:r>
                      <a:endParaRPr lang="es-CO" sz="11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4103024291"/>
                  </a:ext>
                </a:extLst>
              </a:tr>
            </a:tbl>
          </a:graphicData>
        </a:graphic>
      </p:graphicFrame>
      <p:pic>
        <p:nvPicPr>
          <p:cNvPr id="8" name="Imagen 7">
            <a:extLst>
              <a:ext uri="{FF2B5EF4-FFF2-40B4-BE49-F238E27FC236}">
                <a16:creationId xmlns:a16="http://schemas.microsoft.com/office/drawing/2014/main" id="{32AD5E4B-C51C-4915-B5C0-EBB97318A051}"/>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a:xfrm>
            <a:off x="460375" y="1151643"/>
            <a:ext cx="4253667" cy="5139975"/>
          </a:xfrm>
          <a:prstGeom prst="rect">
            <a:avLst/>
          </a:prstGeom>
        </p:spPr>
      </p:pic>
    </p:spTree>
    <p:extLst>
      <p:ext uri="{BB962C8B-B14F-4D97-AF65-F5344CB8AC3E}">
        <p14:creationId xmlns:p14="http://schemas.microsoft.com/office/powerpoint/2010/main" val="1964318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4691B-0DC3-FC97-8BE7-132688053966}"/>
            </a:ext>
          </a:extLst>
        </p:cNvPr>
        <p:cNvGrpSpPr/>
        <p:nvPr/>
      </p:nvGrpSpPr>
      <p:grpSpPr>
        <a:xfrm>
          <a:off x="0" y="0"/>
          <a:ext cx="0" cy="0"/>
          <a:chOff x="0" y="0"/>
          <a:chExt cx="0" cy="0"/>
        </a:xfrm>
      </p:grpSpPr>
      <p:pic>
        <p:nvPicPr>
          <p:cNvPr id="9" name="Google Shape;736;p15">
            <a:extLst>
              <a:ext uri="{FF2B5EF4-FFF2-40B4-BE49-F238E27FC236}">
                <a16:creationId xmlns:a16="http://schemas.microsoft.com/office/drawing/2014/main" id="{85C29611-7619-DD93-A5F3-58F7FE11A34D}"/>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Google Shape;746;p15" descr="Recurso 39.png">
            <a:extLst>
              <a:ext uri="{FF2B5EF4-FFF2-40B4-BE49-F238E27FC236}">
                <a16:creationId xmlns:a16="http://schemas.microsoft.com/office/drawing/2014/main" id="{216A2E59-0CAC-19B7-AD98-6513542951B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B6364253-599D-AF4F-57E4-AEAE8B21178F}"/>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1FB4979E-5A49-903D-9862-F524C527B35B}"/>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075894C8-18FD-0383-D163-7330384E9FB9}"/>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C684C3F8-8A74-0543-4D9A-0C6DD3E66D82}"/>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4EBA3271-920A-524E-62FB-8CC67BFAE261}"/>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A1699603-B5AF-673A-DB6B-250083F623A4}"/>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7" name="Google Shape;3394;p29">
            <a:extLst>
              <a:ext uri="{FF2B5EF4-FFF2-40B4-BE49-F238E27FC236}">
                <a16:creationId xmlns:a16="http://schemas.microsoft.com/office/drawing/2014/main" id="{BF3FA8E2-7F05-B04C-7D34-387E6CFF132B}"/>
              </a:ext>
            </a:extLst>
          </p:cNvPr>
          <p:cNvGraphicFramePr/>
          <p:nvPr/>
        </p:nvGraphicFramePr>
        <p:xfrm>
          <a:off x="4269223" y="1302077"/>
          <a:ext cx="7566226" cy="4889664"/>
        </p:xfrm>
        <a:graphic>
          <a:graphicData uri="http://schemas.openxmlformats.org/drawingml/2006/table">
            <a:tbl>
              <a:tblPr>
                <a:noFill/>
              </a:tblPr>
              <a:tblGrid>
                <a:gridCol w="630454">
                  <a:extLst>
                    <a:ext uri="{9D8B030D-6E8A-4147-A177-3AD203B41FA5}">
                      <a16:colId xmlns:a16="http://schemas.microsoft.com/office/drawing/2014/main" val="20000"/>
                    </a:ext>
                  </a:extLst>
                </a:gridCol>
                <a:gridCol w="1201522">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03238">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Caribe - Litoral</a:t>
                      </a:r>
                      <a:endParaRPr lang="es-CO" sz="900" dirty="0">
                        <a:latin typeface="Verdana" panose="020B0604030504040204" pitchFamily="34" charset="0"/>
                        <a:ea typeface="Verdana" panose="020B0604030504040204" pitchFamily="34" charset="0"/>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Caribe</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Golfo de Morrosquillo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recientes súbitas en los aportantes directos al Mar Caribe en el Golfo de Morrosquillo, especialmente en los arroyos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Amansa, Guapos, El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Piru</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Petrona. Especial atención en los municipios de San Onofre, Tolú, Coveñas, Palmito, Toluviejo, Chalán, Colosó, Morroa y Sincelejo. </a:t>
                      </a:r>
                    </a:p>
                  </a:txBody>
                  <a:tcPr marL="91448" marR="91448" marT="45729" marB="457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336856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Caribe - Litoral</a:t>
                      </a:r>
                      <a:endParaRPr sz="900" dirty="0">
                        <a:latin typeface="Verdana" panose="020B0604030504040204" pitchFamily="34" charset="0"/>
                        <a:ea typeface="Verdana" panose="020B0604030504040204" pitchFamily="34" charset="0"/>
                      </a:endParaRPr>
                    </a:p>
                  </a:txBody>
                  <a:tcPr marL="91468" marR="9146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Arroyos Directos al Caribe</a:t>
                      </a:r>
                      <a:endParaRPr sz="900" dirty="0">
                        <a:latin typeface="Verdana" panose="020B0604030504040204" pitchFamily="34" charset="0"/>
                        <a:ea typeface="Verdana" panose="020B0604030504040204" pitchFamily="34" charset="0"/>
                      </a:endParaRPr>
                    </a:p>
                  </a:txBody>
                  <a:tcPr marL="91468" marR="9146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a:t>
                      </a:r>
                      <a:r>
                        <a:rPr lang="es-CO" sz="900" dirty="0">
                          <a:solidFill>
                            <a:schemeClr val="dk1"/>
                          </a:solidFill>
                          <a:latin typeface="Verdana" panose="020B0604030504040204" pitchFamily="34" charset="0"/>
                          <a:ea typeface="Verdana" panose="020B0604030504040204" pitchFamily="34" charset="0"/>
                          <a:cs typeface="Arial Narrow"/>
                          <a:sym typeface="Arial Narrow"/>
                        </a:rPr>
                        <a:t>formación de arroyos en los directos al Mar Caribe, especialmente en los municipios Cartagena de Indias (ciudad de Cartagena) y Santa Catalina (Bolívar), Luruaco, Piojó, Juan de Acosta, Tubará y Puerto Colombia (Atlántico). Estar atentos a los arroyos Tigre. </a:t>
                      </a:r>
                      <a:endPar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0358310"/>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de los ríos Piedras y Manzanares</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ríos que descargan sus aguas al mar Caribe, tales como los ríos Piedras y Manzanares, así como en sus aportantes como la quebrada Tigrera. Igualmente, probabilidad de crecientes súbitas en los ríos Córdoba, Toribio y sus aportantes en el municipio de Ciénaga.  Especial atención al corregimiento de Minca, a la ciudad de Santa Marta y al municipio de Ciénaga (Magdalena). </a:t>
                      </a:r>
                      <a:endPar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439315"/>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río Guachaca-Mendiguaca</a:t>
                      </a:r>
                      <a:r>
                        <a:rPr lang="es-CO" sz="900" u="none" strike="noStrike" baseline="0" dirty="0">
                          <a:latin typeface="Verdana" panose="020B0604030504040204" pitchFamily="34" charset="0"/>
                          <a:ea typeface="Verdana" panose="020B0604030504040204" pitchFamily="34" charset="0"/>
                          <a:cs typeface="Arial Narrow"/>
                          <a:sym typeface="Arial Narrow"/>
                        </a:rPr>
                        <a:t> y Buritaca</a:t>
                      </a:r>
                      <a:endParaRPr sz="900" dirty="0">
                        <a:latin typeface="Verdana" panose="020B0604030504040204" pitchFamily="34" charset="0"/>
                        <a:ea typeface="Verdana" panose="020B0604030504040204" pitchFamily="34" charset="0"/>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súbitos en los niveles de los ríos Guachaca, Mendiguaca</a:t>
                      </a:r>
                      <a:r>
                        <a:rPr lang="es-CO" sz="900" u="none" strike="noStrike" baseline="0" dirty="0">
                          <a:latin typeface="Verdana" panose="020B0604030504040204" pitchFamily="34" charset="0"/>
                          <a:ea typeface="Verdana" panose="020B0604030504040204" pitchFamily="34" charset="0"/>
                          <a:cs typeface="Arial Narrow"/>
                          <a:sym typeface="Arial Narrow"/>
                        </a:rPr>
                        <a:t>,</a:t>
                      </a:r>
                      <a:r>
                        <a:rPr lang="es-CO" sz="900" u="none" strike="noStrike" dirty="0">
                          <a:latin typeface="Verdana" panose="020B0604030504040204" pitchFamily="34" charset="0"/>
                          <a:ea typeface="Verdana" panose="020B0604030504040204" pitchFamily="34" charset="0"/>
                          <a:cs typeface="Arial Narrow"/>
                          <a:sym typeface="Arial Narrow"/>
                        </a:rPr>
                        <a:t> Buritaca y quebrada Valencia. Se recomienda especial atención en el municipio de Santa Marta (Magdalena).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8048570"/>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Don Diego</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súbitos en los niveles del río Don Diego.</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811480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Ancho</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del río Ancho y otros directos al Caribe como el río Palomino.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en el municipio de Dibulla (Guajira) y zona rural de la parte oriental del municipio de Santa Marta. </a:t>
                      </a:r>
                      <a:endParaRPr sz="900" u="none" strike="noStrike" kern="1200" dirty="0">
                        <a:solidFill>
                          <a:schemeClr val="dk1"/>
                        </a:solidFill>
                        <a:latin typeface="Verdana" panose="020B0604030504040204" pitchFamily="34" charset="0"/>
                        <a:ea typeface="Verdana" panose="020B0604030504040204" pitchFamily="34" charset="0"/>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0746847"/>
                  </a:ext>
                </a:extLst>
              </a:tr>
            </a:tbl>
          </a:graphicData>
        </a:graphic>
      </p:graphicFrame>
      <p:sp>
        <p:nvSpPr>
          <p:cNvPr id="6" name="Google Shape;3036;p14">
            <a:extLst>
              <a:ext uri="{FF2B5EF4-FFF2-40B4-BE49-F238E27FC236}">
                <a16:creationId xmlns:a16="http://schemas.microsoft.com/office/drawing/2014/main" id="{B1B4A833-F008-C9C8-736D-E1EFEFCDA97E}"/>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55FD6240-38F5-6957-7152-D49C5A7EBBB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A67775C6-FA09-6CEB-ACE2-6AB54C5934D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47;p9" descr="Recurso 25.png">
            <a:extLst>
              <a:ext uri="{FF2B5EF4-FFF2-40B4-BE49-F238E27FC236}">
                <a16:creationId xmlns:a16="http://schemas.microsoft.com/office/drawing/2014/main" id="{415EAC3D-6D8C-6B59-CCE0-393698DE0ED4}"/>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3" name="Google Shape;353;p9" descr="Recurso 37.png">
            <a:extLst>
              <a:ext uri="{FF2B5EF4-FFF2-40B4-BE49-F238E27FC236}">
                <a16:creationId xmlns:a16="http://schemas.microsoft.com/office/drawing/2014/main" id="{89E86721-3FAD-B3C5-1FA8-A6EF189A2E7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 name="Google Shape;353;p9" descr="Recurso 37.png">
            <a:extLst>
              <a:ext uri="{FF2B5EF4-FFF2-40B4-BE49-F238E27FC236}">
                <a16:creationId xmlns:a16="http://schemas.microsoft.com/office/drawing/2014/main" id="{D0E49524-E8BF-0022-307E-49FF62114ACA}"/>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 name="Google Shape;348;p9">
            <a:extLst>
              <a:ext uri="{FF2B5EF4-FFF2-40B4-BE49-F238E27FC236}">
                <a16:creationId xmlns:a16="http://schemas.microsoft.com/office/drawing/2014/main" id="{CFD7A297-C92E-2A75-D24D-66FABA1BDD2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49;p9">
            <a:extLst>
              <a:ext uri="{FF2B5EF4-FFF2-40B4-BE49-F238E27FC236}">
                <a16:creationId xmlns:a16="http://schemas.microsoft.com/office/drawing/2014/main" id="{92B51726-CD6B-89F8-0331-198D808DD29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0;p9">
            <a:extLst>
              <a:ext uri="{FF2B5EF4-FFF2-40B4-BE49-F238E27FC236}">
                <a16:creationId xmlns:a16="http://schemas.microsoft.com/office/drawing/2014/main" id="{C7D49AC5-54D6-38E6-59E5-803A2136A1D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1;p9" descr="Recurso 32.png">
            <a:extLst>
              <a:ext uri="{FF2B5EF4-FFF2-40B4-BE49-F238E27FC236}">
                <a16:creationId xmlns:a16="http://schemas.microsoft.com/office/drawing/2014/main" id="{7C64B495-20A6-D7C8-050C-896FBA6ADC0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352;p9">
            <a:extLst>
              <a:ext uri="{FF2B5EF4-FFF2-40B4-BE49-F238E27FC236}">
                <a16:creationId xmlns:a16="http://schemas.microsoft.com/office/drawing/2014/main" id="{56C8B44C-BE8F-1627-9E9A-4854EF78222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Google Shape;354;p9" descr="Recurso 31.png">
            <a:extLst>
              <a:ext uri="{FF2B5EF4-FFF2-40B4-BE49-F238E27FC236}">
                <a16:creationId xmlns:a16="http://schemas.microsoft.com/office/drawing/2014/main" id="{3F29D9DE-8A0F-BFD9-C1FD-EE7B9E6B23F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oogle Shape;158;p1" descr="Recurso 37.png">
            <a:extLst>
              <a:ext uri="{FF2B5EF4-FFF2-40B4-BE49-F238E27FC236}">
                <a16:creationId xmlns:a16="http://schemas.microsoft.com/office/drawing/2014/main" id="{95EE4F01-9018-1306-985E-BD2E2548221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oogle Shape;357;p9">
            <a:extLst>
              <a:ext uri="{FF2B5EF4-FFF2-40B4-BE49-F238E27FC236}">
                <a16:creationId xmlns:a16="http://schemas.microsoft.com/office/drawing/2014/main" id="{BAABB237-487F-1297-F834-C38139D98F2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358;p9">
            <a:extLst>
              <a:ext uri="{FF2B5EF4-FFF2-40B4-BE49-F238E27FC236}">
                <a16:creationId xmlns:a16="http://schemas.microsoft.com/office/drawing/2014/main" id="{F6F975A9-9CB2-A462-883D-52123F8391A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6383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oogle Shape;150;p1" descr="Recurso 25.png">
            <a:extLst>
              <a:ext uri="{FF2B5EF4-FFF2-40B4-BE49-F238E27FC236}">
                <a16:creationId xmlns:a16="http://schemas.microsoft.com/office/drawing/2014/main" id="{53523CBB-49E9-2250-4509-FDE60188AFF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oogle Shape;150;p1" descr="Recurso 25.png">
            <a:extLst>
              <a:ext uri="{FF2B5EF4-FFF2-40B4-BE49-F238E27FC236}">
                <a16:creationId xmlns:a16="http://schemas.microsoft.com/office/drawing/2014/main" id="{8A8AF151-2254-B2FF-7132-8E953D5151DB}"/>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A9907F46-0060-F941-041C-A19E4FDD4A4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553902" y="236869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E06BE4F4-4377-D609-BAFD-A6B851C73C2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2120"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9BF75DEE-FB94-8EBC-E5FB-794DEB6C62F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43017" y="5648269"/>
            <a:ext cx="485205" cy="47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2D6DF0DD-9C4F-8B9D-23E0-085D8CB2AC3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245987" y="236470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6B9C27F0-1648-0856-198B-56B213FD88EC}"/>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43017" y="3597025"/>
            <a:ext cx="485205" cy="47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AFE31470-1DB7-01B5-02CA-8E2942FBB63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43017" y="4379482"/>
            <a:ext cx="485205" cy="47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7;p9">
            <a:extLst>
              <a:ext uri="{FF2B5EF4-FFF2-40B4-BE49-F238E27FC236}">
                <a16:creationId xmlns:a16="http://schemas.microsoft.com/office/drawing/2014/main" id="{CD27E8C4-60CE-EC74-641F-7F839AF3B62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42938" y="5015210"/>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F3DDDD44-E3D6-0CD0-B25B-4C2B2DE2D9B0}"/>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343017" y="1937774"/>
            <a:ext cx="48520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EC2ECBB7-5991-00F7-D7FC-23CCEBFC1265}"/>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343017" y="2708282"/>
            <a:ext cx="48520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931;p22" descr="Recurso 37.png">
            <a:extLst>
              <a:ext uri="{FF2B5EF4-FFF2-40B4-BE49-F238E27FC236}">
                <a16:creationId xmlns:a16="http://schemas.microsoft.com/office/drawing/2014/main" id="{0F7CCF61-B7C1-EEEF-FAC7-B436CBD34041}"/>
              </a:ext>
            </a:extLst>
          </p:cNvPr>
          <p:cNvPicPr preferRelativeResize="0">
            <a:picLocks noChangeAspect="1"/>
          </p:cNvPicPr>
          <p:nvPr/>
        </p:nvPicPr>
        <p:blipFill rotWithShape="1">
          <a:blip r:embed="rId11">
            <a:alphaModFix/>
          </a:blip>
          <a:srcRect b="18540"/>
          <a:stretch/>
        </p:blipFill>
        <p:spPr>
          <a:xfrm>
            <a:off x="1566286" y="3224486"/>
            <a:ext cx="288000" cy="293120"/>
          </a:xfrm>
          <a:prstGeom prst="rect">
            <a:avLst/>
          </a:prstGeom>
          <a:noFill/>
          <a:ln>
            <a:noFill/>
          </a:ln>
        </p:spPr>
      </p:pic>
      <p:pic>
        <p:nvPicPr>
          <p:cNvPr id="27" name="Google Shape;931;p22" descr="Recurso 37.png">
            <a:extLst>
              <a:ext uri="{FF2B5EF4-FFF2-40B4-BE49-F238E27FC236}">
                <a16:creationId xmlns:a16="http://schemas.microsoft.com/office/drawing/2014/main" id="{22FE1DCB-42D5-42B1-9FEC-C1BB28C6F71B}"/>
              </a:ext>
            </a:extLst>
          </p:cNvPr>
          <p:cNvPicPr preferRelativeResize="0">
            <a:picLocks noChangeAspect="1"/>
          </p:cNvPicPr>
          <p:nvPr/>
        </p:nvPicPr>
        <p:blipFill rotWithShape="1">
          <a:blip r:embed="rId11">
            <a:alphaModFix/>
          </a:blip>
          <a:srcRect b="18540"/>
          <a:stretch/>
        </p:blipFill>
        <p:spPr>
          <a:xfrm>
            <a:off x="1617844" y="2609040"/>
            <a:ext cx="288000" cy="293120"/>
          </a:xfrm>
          <a:prstGeom prst="rect">
            <a:avLst/>
          </a:prstGeom>
          <a:noFill/>
          <a:ln>
            <a:noFill/>
          </a:ln>
        </p:spPr>
      </p:pic>
    </p:spTree>
    <p:extLst>
      <p:ext uri="{BB962C8B-B14F-4D97-AF65-F5344CB8AC3E}">
        <p14:creationId xmlns:p14="http://schemas.microsoft.com/office/powerpoint/2010/main" val="269842585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B4AFA-9A52-A466-EB33-F1F827F7BE33}"/>
            </a:ext>
          </a:extLst>
        </p:cNvPr>
        <p:cNvGrpSpPr/>
        <p:nvPr/>
      </p:nvGrpSpPr>
      <p:grpSpPr>
        <a:xfrm>
          <a:off x="0" y="0"/>
          <a:ext cx="0" cy="0"/>
          <a:chOff x="0" y="0"/>
          <a:chExt cx="0" cy="0"/>
        </a:xfrm>
      </p:grpSpPr>
      <p:pic>
        <p:nvPicPr>
          <p:cNvPr id="9" name="Google Shape;736;p15">
            <a:extLst>
              <a:ext uri="{FF2B5EF4-FFF2-40B4-BE49-F238E27FC236}">
                <a16:creationId xmlns:a16="http://schemas.microsoft.com/office/drawing/2014/main" id="{EB965AF5-3133-7530-2722-3FA9307D52A8}"/>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Google Shape;746;p15" descr="Recurso 39.png">
            <a:extLst>
              <a:ext uri="{FF2B5EF4-FFF2-40B4-BE49-F238E27FC236}">
                <a16:creationId xmlns:a16="http://schemas.microsoft.com/office/drawing/2014/main" id="{DDAE925B-DD95-4462-0AFC-2DCA5A54893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DC23D5A5-B564-A622-8BEB-E74EC6580586}"/>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F0D017B2-65D4-78B9-1FE6-4A405A5E6396}"/>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AA5BC674-72AE-D8BC-E47A-C99F2C9F893D}"/>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1F828435-25E0-88C5-D4B1-B8CA8EC3BFD1}"/>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EBB7FB78-CBAF-32C8-E674-4D484131D5EE}"/>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A265A1FF-997D-1AA2-84EE-91A8A70497A0}"/>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7" name="Google Shape;3394;p29">
            <a:extLst>
              <a:ext uri="{FF2B5EF4-FFF2-40B4-BE49-F238E27FC236}">
                <a16:creationId xmlns:a16="http://schemas.microsoft.com/office/drawing/2014/main" id="{90EB5C74-A428-2879-FD72-74BAAB9E016F}"/>
              </a:ext>
            </a:extLst>
          </p:cNvPr>
          <p:cNvGraphicFramePr/>
          <p:nvPr/>
        </p:nvGraphicFramePr>
        <p:xfrm>
          <a:off x="4327982" y="1962878"/>
          <a:ext cx="7566226" cy="3619322"/>
        </p:xfrm>
        <a:graphic>
          <a:graphicData uri="http://schemas.openxmlformats.org/drawingml/2006/table">
            <a:tbl>
              <a:tblPr>
                <a:noFill/>
              </a:tblPr>
              <a:tblGrid>
                <a:gridCol w="630454">
                  <a:extLst>
                    <a:ext uri="{9D8B030D-6E8A-4147-A177-3AD203B41FA5}">
                      <a16:colId xmlns:a16="http://schemas.microsoft.com/office/drawing/2014/main" val="20000"/>
                    </a:ext>
                  </a:extLst>
                </a:gridCol>
                <a:gridCol w="1201522">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03238">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48" marR="9144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Algodonal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Algodonal </a:t>
                      </a:r>
                      <a:r>
                        <a:rPr lang="es-CO" sz="900" u="none" strike="noStrike" dirty="0">
                          <a:latin typeface="Verdana" panose="020B0604030504040204" pitchFamily="34" charset="0"/>
                          <a:ea typeface="Verdana" panose="020B0604030504040204" pitchFamily="34" charset="0"/>
                          <a:cs typeface="Arial Narrow"/>
                          <a:sym typeface="Arial Narrow"/>
                        </a:rPr>
                        <a:t>y sus afluentes, especialmente en las quebradas </a:t>
                      </a:r>
                      <a:r>
                        <a:rPr lang="es-CO" sz="900" b="0" u="none" strike="noStrike" dirty="0">
                          <a:latin typeface="Verdana" panose="020B0604030504040204" pitchFamily="34" charset="0"/>
                          <a:ea typeface="Verdana" panose="020B0604030504040204" pitchFamily="34" charset="0"/>
                          <a:cs typeface="Arial Narrow"/>
                          <a:sym typeface="Arial Narrow"/>
                        </a:rPr>
                        <a:t>Las </a:t>
                      </a:r>
                      <a:r>
                        <a:rPr lang="es-CO" sz="900" b="0" u="none" strike="noStrike" dirty="0" err="1">
                          <a:latin typeface="Verdana" panose="020B0604030504040204" pitchFamily="34" charset="0"/>
                          <a:ea typeface="Verdana" panose="020B0604030504040204" pitchFamily="34" charset="0"/>
                          <a:cs typeface="Arial Narrow"/>
                          <a:sym typeface="Arial Narrow"/>
                        </a:rPr>
                        <a:t>Liscas</a:t>
                      </a:r>
                      <a:r>
                        <a:rPr lang="es-CO" sz="900" b="0" u="none" strike="noStrike" dirty="0">
                          <a:latin typeface="Verdana" panose="020B0604030504040204" pitchFamily="34" charset="0"/>
                          <a:ea typeface="Verdana" panose="020B0604030504040204" pitchFamily="34" charset="0"/>
                          <a:cs typeface="Arial Narrow"/>
                          <a:sym typeface="Arial Narrow"/>
                        </a:rPr>
                        <a:t>, El Loro y El Carbón</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Convención,</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Ábrego, </a:t>
                      </a:r>
                      <a:r>
                        <a:rPr lang="es-CO" sz="900" u="none" strike="noStrike" dirty="0">
                          <a:latin typeface="Verdana" panose="020B0604030504040204" pitchFamily="34" charset="0"/>
                          <a:ea typeface="Verdana" panose="020B0604030504040204" pitchFamily="34" charset="0"/>
                          <a:cs typeface="Arial Narrow"/>
                          <a:sym typeface="Arial Narrow"/>
                        </a:rPr>
                        <a:t>Ocaña, Teorama Y San Calixto (Norte de Santander). </a:t>
                      </a:r>
                      <a:endParaRPr lang="es-ES" sz="900" b="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0720826"/>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Tarra y sus tributarios, como la </a:t>
                      </a:r>
                      <a:r>
                        <a:rPr lang="es-CO" sz="900" b="0" u="none" strike="noStrike" cap="none" dirty="0">
                          <a:latin typeface="Verdana" panose="020B0604030504040204" pitchFamily="34" charset="0"/>
                          <a:ea typeface="Verdana" panose="020B0604030504040204" pitchFamily="34" charset="0"/>
                          <a:cs typeface="Arial Narrow"/>
                          <a:sym typeface="Arial Narrow"/>
                        </a:rPr>
                        <a:t>quebrada Grande</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los municipios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Ábrego,</a:t>
                      </a:r>
                      <a:r>
                        <a:rPr lang="es-CO" sz="900" u="none" strike="noStrike" dirty="0">
                          <a:latin typeface="Verdana" panose="020B0604030504040204" pitchFamily="34" charset="0"/>
                          <a:ea typeface="Verdana" panose="020B0604030504040204" pitchFamily="34" charset="0"/>
                          <a:cs typeface="Arial Narrow"/>
                          <a:sym typeface="Arial Narrow"/>
                        </a:rPr>
                        <a:t> Hacarí y El Tarra (Norte de Santander).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285996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 del Suroeste y directos Río del Oro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las cuencas de los ríos Suroeste y río del Oro. </a:t>
                      </a:r>
                      <a:r>
                        <a:rPr lang="es-CO" sz="900" u="none" strike="noStrike" dirty="0">
                          <a:latin typeface="Verdana" panose="020B0604030504040204" pitchFamily="34" charset="0"/>
                          <a:ea typeface="Verdana" panose="020B0604030504040204" pitchFamily="34" charset="0"/>
                          <a:cs typeface="Arial Narrow"/>
                          <a:sym typeface="Arial Narrow"/>
                        </a:rPr>
                        <a:t>Especial atención en el municipio El Carmen (Norte de Santander).</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10" marB="4571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0338575"/>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Catatumbo</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30" marR="91430" marT="45700" marB="457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Bajo Catatumbo</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0" marB="457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 cuenca baja del río Catatumbo. Especial atención a la altura del corregimiento de La Gabarra – Tibú.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0" marB="4570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3130434"/>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96" marB="457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Nuevo Presidente, Sardinata y Tibú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96" marB="457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dirty="0">
                          <a:latin typeface="Verdana" panose="020B0604030504040204" pitchFamily="34" charset="0"/>
                          <a:ea typeface="Verdana" panose="020B0604030504040204" pitchFamily="34" charset="0"/>
                          <a:cs typeface="Arial Narrow"/>
                          <a:sym typeface="Arial Narrow"/>
                        </a:rPr>
                        <a:t>en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los ríos Tibú, Sardinata, Nuevo Presidente y sus aportantes. Especial atención a la altura de los municipios de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Villa Caro,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Bucarasica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Lourdes, Sardinata y Tibú </a:t>
                      </a:r>
                      <a:r>
                        <a:rPr lang="es-CO" sz="900" u="none" strike="noStrike" dirty="0">
                          <a:latin typeface="Verdana" panose="020B0604030504040204" pitchFamily="34" charset="0"/>
                          <a:ea typeface="Verdana" panose="020B0604030504040204" pitchFamily="34" charset="0"/>
                          <a:cs typeface="Arial Narrow"/>
                          <a:sym typeface="Arial Narrow"/>
                        </a:rPr>
                        <a:t>(Norte de Santander)</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CO" sz="90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96" marB="4579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0236682"/>
                  </a:ext>
                </a:extLst>
              </a:tr>
            </a:tbl>
          </a:graphicData>
        </a:graphic>
      </p:graphicFrame>
      <p:sp>
        <p:nvSpPr>
          <p:cNvPr id="6" name="Google Shape;3036;p14">
            <a:extLst>
              <a:ext uri="{FF2B5EF4-FFF2-40B4-BE49-F238E27FC236}">
                <a16:creationId xmlns:a16="http://schemas.microsoft.com/office/drawing/2014/main" id="{F0B10BFD-EC07-1EC9-1D8F-E2BAB267F86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2899FDA2-7C1E-42FE-512A-223024BC301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FDC105CD-32AE-8550-848A-B06103585CE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47;p9" descr="Recurso 25.png">
            <a:extLst>
              <a:ext uri="{FF2B5EF4-FFF2-40B4-BE49-F238E27FC236}">
                <a16:creationId xmlns:a16="http://schemas.microsoft.com/office/drawing/2014/main" id="{3432DFCC-C62E-6CE3-7A61-4E7CD65EE018}"/>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3" name="Google Shape;353;p9" descr="Recurso 37.png">
            <a:extLst>
              <a:ext uri="{FF2B5EF4-FFF2-40B4-BE49-F238E27FC236}">
                <a16:creationId xmlns:a16="http://schemas.microsoft.com/office/drawing/2014/main" id="{83F1E6D0-9691-4164-1263-6FBE76414B5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 name="Google Shape;353;p9" descr="Recurso 37.png">
            <a:extLst>
              <a:ext uri="{FF2B5EF4-FFF2-40B4-BE49-F238E27FC236}">
                <a16:creationId xmlns:a16="http://schemas.microsoft.com/office/drawing/2014/main" id="{28A8CDD3-A836-4B4B-23EC-50C83BE2E3C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 name="Google Shape;348;p9">
            <a:extLst>
              <a:ext uri="{FF2B5EF4-FFF2-40B4-BE49-F238E27FC236}">
                <a16:creationId xmlns:a16="http://schemas.microsoft.com/office/drawing/2014/main" id="{78F3E75E-CC98-8D43-0AF9-558BD383266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49;p9">
            <a:extLst>
              <a:ext uri="{FF2B5EF4-FFF2-40B4-BE49-F238E27FC236}">
                <a16:creationId xmlns:a16="http://schemas.microsoft.com/office/drawing/2014/main" id="{CD2D9719-B12C-7CD0-DEFF-2ED648E71E3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0;p9">
            <a:extLst>
              <a:ext uri="{FF2B5EF4-FFF2-40B4-BE49-F238E27FC236}">
                <a16:creationId xmlns:a16="http://schemas.microsoft.com/office/drawing/2014/main" id="{3560E740-E382-3577-B0D3-D17F2BD9881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1;p9" descr="Recurso 32.png">
            <a:extLst>
              <a:ext uri="{FF2B5EF4-FFF2-40B4-BE49-F238E27FC236}">
                <a16:creationId xmlns:a16="http://schemas.microsoft.com/office/drawing/2014/main" id="{A0165F11-8837-7D8F-7D5E-6440155CDF0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352;p9">
            <a:extLst>
              <a:ext uri="{FF2B5EF4-FFF2-40B4-BE49-F238E27FC236}">
                <a16:creationId xmlns:a16="http://schemas.microsoft.com/office/drawing/2014/main" id="{7E118D25-BF28-A828-1700-58603D54F83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Google Shape;354;p9" descr="Recurso 31.png">
            <a:extLst>
              <a:ext uri="{FF2B5EF4-FFF2-40B4-BE49-F238E27FC236}">
                <a16:creationId xmlns:a16="http://schemas.microsoft.com/office/drawing/2014/main" id="{9E3D219C-FB67-F40D-621F-48739377F5D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oogle Shape;158;p1" descr="Recurso 37.png">
            <a:extLst>
              <a:ext uri="{FF2B5EF4-FFF2-40B4-BE49-F238E27FC236}">
                <a16:creationId xmlns:a16="http://schemas.microsoft.com/office/drawing/2014/main" id="{18DE91F6-4DC1-24DE-744F-0F2A0D4C26C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oogle Shape;357;p9">
            <a:extLst>
              <a:ext uri="{FF2B5EF4-FFF2-40B4-BE49-F238E27FC236}">
                <a16:creationId xmlns:a16="http://schemas.microsoft.com/office/drawing/2014/main" id="{9F1F51C5-F8BF-8E6F-F46C-FFB1CC6FE90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358;p9">
            <a:extLst>
              <a:ext uri="{FF2B5EF4-FFF2-40B4-BE49-F238E27FC236}">
                <a16:creationId xmlns:a16="http://schemas.microsoft.com/office/drawing/2014/main" id="{07DA73F3-614E-A799-B6E1-57A2DE0D8C6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6383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oogle Shape;150;p1" descr="Recurso 25.png">
            <a:extLst>
              <a:ext uri="{FF2B5EF4-FFF2-40B4-BE49-F238E27FC236}">
                <a16:creationId xmlns:a16="http://schemas.microsoft.com/office/drawing/2014/main" id="{43464CAA-C99C-C794-A60C-7635504855A4}"/>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oogle Shape;150;p1" descr="Recurso 25.png">
            <a:extLst>
              <a:ext uri="{FF2B5EF4-FFF2-40B4-BE49-F238E27FC236}">
                <a16:creationId xmlns:a16="http://schemas.microsoft.com/office/drawing/2014/main" id="{3D268D50-8542-2955-7B76-855CBD5576EE}"/>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B0807A96-93E5-EC4E-E6A7-62EACB476D8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2120"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7;p9">
            <a:extLst>
              <a:ext uri="{FF2B5EF4-FFF2-40B4-BE49-F238E27FC236}">
                <a16:creationId xmlns:a16="http://schemas.microsoft.com/office/drawing/2014/main" id="{76E61D4E-4E0C-F910-67C8-390E0DD82DA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08550" y="2537400"/>
            <a:ext cx="485205" cy="47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7ED6D8CC-00B2-F4C6-6DFB-7A71FB6708A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532100" y="346130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1C70EB0C-5A8C-4438-3E60-E2E912C8097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824497" y="351940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BA2277B3-2C33-819E-0FDF-13223736736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627774" y="374426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7;p9">
            <a:extLst>
              <a:ext uri="{FF2B5EF4-FFF2-40B4-BE49-F238E27FC236}">
                <a16:creationId xmlns:a16="http://schemas.microsoft.com/office/drawing/2014/main" id="{2CB4FE1A-DB35-8D1F-46AC-7BCBC3ABB55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12725" y="3785156"/>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70740B5E-ACE7-7690-2DF5-A6A712FA1FE0}"/>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12725" y="4382160"/>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4DAFCCA6-E4D0-9DA4-2117-A2313AFA691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948473" y="384346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41D4D051-129A-B9A8-7002-04CC301C5E8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04296" y="502113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79DF7DA4-E694-F26E-9F1B-DA773BAC1C4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02384" y="317005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85546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B5666-164E-70EF-8EF5-386DA8C60569}"/>
            </a:ext>
          </a:extLst>
        </p:cNvPr>
        <p:cNvGrpSpPr/>
        <p:nvPr/>
      </p:nvGrpSpPr>
      <p:grpSpPr>
        <a:xfrm>
          <a:off x="0" y="0"/>
          <a:ext cx="0" cy="0"/>
          <a:chOff x="0" y="0"/>
          <a:chExt cx="0" cy="0"/>
        </a:xfrm>
      </p:grpSpPr>
      <p:pic>
        <p:nvPicPr>
          <p:cNvPr id="9" name="Google Shape;736;p15">
            <a:extLst>
              <a:ext uri="{FF2B5EF4-FFF2-40B4-BE49-F238E27FC236}">
                <a16:creationId xmlns:a16="http://schemas.microsoft.com/office/drawing/2014/main" id="{4D4E17CB-F0C0-540B-0E7E-249D0B311C9A}"/>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Google Shape;746;p15" descr="Recurso 39.png">
            <a:extLst>
              <a:ext uri="{FF2B5EF4-FFF2-40B4-BE49-F238E27FC236}">
                <a16:creationId xmlns:a16="http://schemas.microsoft.com/office/drawing/2014/main" id="{7F698AC4-5AE6-36A0-3541-26976699016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D55A28A0-32CC-5C73-4A28-9831AAC67FDD}"/>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2224DAC6-33C0-2D2A-DD45-9FB1AC6838B6}"/>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30BC4EE0-F29D-6A1C-126E-2B629D3698BC}"/>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D050E98F-DB68-0DF3-6A65-509538E2E26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F68E33E7-823C-B655-F24D-C4BC5EC21C69}"/>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F6E69735-DD95-5344-444C-1F0B85C9D123}"/>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7" name="Google Shape;3394;p29">
            <a:extLst>
              <a:ext uri="{FF2B5EF4-FFF2-40B4-BE49-F238E27FC236}">
                <a16:creationId xmlns:a16="http://schemas.microsoft.com/office/drawing/2014/main" id="{39C5D025-9EBB-7891-71D2-6C2CD806A77C}"/>
              </a:ext>
            </a:extLst>
          </p:cNvPr>
          <p:cNvGraphicFramePr/>
          <p:nvPr/>
        </p:nvGraphicFramePr>
        <p:xfrm>
          <a:off x="4331972" y="2617493"/>
          <a:ext cx="7566226" cy="2338898"/>
        </p:xfrm>
        <a:graphic>
          <a:graphicData uri="http://schemas.openxmlformats.org/drawingml/2006/table">
            <a:tbl>
              <a:tblPr>
                <a:noFill/>
              </a:tblPr>
              <a:tblGrid>
                <a:gridCol w="630454">
                  <a:extLst>
                    <a:ext uri="{9D8B030D-6E8A-4147-A177-3AD203B41FA5}">
                      <a16:colId xmlns:a16="http://schemas.microsoft.com/office/drawing/2014/main" val="20000"/>
                    </a:ext>
                  </a:extLst>
                </a:gridCol>
                <a:gridCol w="1201522">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03238">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Islas Caribe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San Andrés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los arroyos ubicados  en la isla de San Andrés, especial atención al arroyo Cove.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439315"/>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a:solidFill>
                            <a:srgbClr val="000000"/>
                          </a:solidFill>
                          <a:latin typeface="Verdana" panose="020B0604030504040204" pitchFamily="34" charset="0"/>
                          <a:ea typeface="Verdana" panose="020B0604030504040204" pitchFamily="34" charset="0"/>
                          <a:cs typeface="Arial Narrow"/>
                          <a:sym typeface="Arial Narrow"/>
                        </a:rPr>
                        <a:t>Islas Caribe</a:t>
                      </a:r>
                      <a:endParaRPr sz="900">
                        <a:latin typeface="Verdana" panose="020B0604030504040204" pitchFamily="34" charset="0"/>
                        <a:ea typeface="Verdana" panose="020B0604030504040204" pitchFamily="34" charset="0"/>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Providencia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los arroyos ubicados en la isla de Providencia, especial atención a los arroyos San Felipe y Casa Blanca.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811480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Islas Caribe</a:t>
                      </a:r>
                      <a:endParaRPr sz="900" dirty="0">
                        <a:latin typeface="Verdana" panose="020B0604030504040204" pitchFamily="34" charset="0"/>
                        <a:ea typeface="Verdana" panose="020B0604030504040204" pitchFamily="34" charset="0"/>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Roncador y Quitasueño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los arroyos de las islas de Roncador y Quitasueño.</a:t>
                      </a:r>
                      <a:endParaRPr sz="900" dirty="0">
                        <a:latin typeface="Verdana" panose="020B0604030504040204" pitchFamily="34" charset="0"/>
                        <a:ea typeface="Verdana" panose="020B0604030504040204" pitchFamily="34" charset="0"/>
                      </a:endParaRPr>
                    </a:p>
                  </a:txBody>
                  <a:tcPr marL="91449" marR="91449"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0746847"/>
                  </a:ext>
                </a:extLst>
              </a:tr>
            </a:tbl>
          </a:graphicData>
        </a:graphic>
      </p:graphicFrame>
      <p:sp>
        <p:nvSpPr>
          <p:cNvPr id="6" name="Google Shape;3036;p14">
            <a:extLst>
              <a:ext uri="{FF2B5EF4-FFF2-40B4-BE49-F238E27FC236}">
                <a16:creationId xmlns:a16="http://schemas.microsoft.com/office/drawing/2014/main" id="{4D3AC968-2219-1495-F5DD-7B7CFD3ED48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C5BD4EFA-B569-ADCC-B015-F8A66D52A21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531F2CE9-D018-F6C5-BEA0-EA588AD7630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47;p9" descr="Recurso 25.png">
            <a:extLst>
              <a:ext uri="{FF2B5EF4-FFF2-40B4-BE49-F238E27FC236}">
                <a16:creationId xmlns:a16="http://schemas.microsoft.com/office/drawing/2014/main" id="{890657DA-9010-748C-C3B1-57FA34D8A3BE}"/>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3" name="Google Shape;353;p9" descr="Recurso 37.png">
            <a:extLst>
              <a:ext uri="{FF2B5EF4-FFF2-40B4-BE49-F238E27FC236}">
                <a16:creationId xmlns:a16="http://schemas.microsoft.com/office/drawing/2014/main" id="{30FFDBB6-50D9-8F18-B0D3-9A8CAC78CE2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 name="Google Shape;353;p9" descr="Recurso 37.png">
            <a:extLst>
              <a:ext uri="{FF2B5EF4-FFF2-40B4-BE49-F238E27FC236}">
                <a16:creationId xmlns:a16="http://schemas.microsoft.com/office/drawing/2014/main" id="{E68F17BE-2795-3DD3-B2A7-479F5032A9D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 name="Google Shape;348;p9">
            <a:extLst>
              <a:ext uri="{FF2B5EF4-FFF2-40B4-BE49-F238E27FC236}">
                <a16:creationId xmlns:a16="http://schemas.microsoft.com/office/drawing/2014/main" id="{EC1382DC-1BD7-ACAF-19B7-EE5F4C718D2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49;p9">
            <a:extLst>
              <a:ext uri="{FF2B5EF4-FFF2-40B4-BE49-F238E27FC236}">
                <a16:creationId xmlns:a16="http://schemas.microsoft.com/office/drawing/2014/main" id="{1312C3B0-CBA9-3DDC-6572-5DA31D1E7AF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0;p9">
            <a:extLst>
              <a:ext uri="{FF2B5EF4-FFF2-40B4-BE49-F238E27FC236}">
                <a16:creationId xmlns:a16="http://schemas.microsoft.com/office/drawing/2014/main" id="{F06442C6-0550-E343-04A8-9522E2BED941}"/>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1;p9" descr="Recurso 32.png">
            <a:extLst>
              <a:ext uri="{FF2B5EF4-FFF2-40B4-BE49-F238E27FC236}">
                <a16:creationId xmlns:a16="http://schemas.microsoft.com/office/drawing/2014/main" id="{FEB370E9-2C8A-F043-53D8-028E96C5F28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352;p9">
            <a:extLst>
              <a:ext uri="{FF2B5EF4-FFF2-40B4-BE49-F238E27FC236}">
                <a16:creationId xmlns:a16="http://schemas.microsoft.com/office/drawing/2014/main" id="{853C83A2-8239-A129-5B66-21AE67AF991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Google Shape;354;p9" descr="Recurso 31.png">
            <a:extLst>
              <a:ext uri="{FF2B5EF4-FFF2-40B4-BE49-F238E27FC236}">
                <a16:creationId xmlns:a16="http://schemas.microsoft.com/office/drawing/2014/main" id="{3B0CE4E0-67BD-C330-DFA8-11DF06162B5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oogle Shape;357;p9">
            <a:extLst>
              <a:ext uri="{FF2B5EF4-FFF2-40B4-BE49-F238E27FC236}">
                <a16:creationId xmlns:a16="http://schemas.microsoft.com/office/drawing/2014/main" id="{C80A2AEA-BDAB-93B5-1A57-895137EB759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358;p9">
            <a:extLst>
              <a:ext uri="{FF2B5EF4-FFF2-40B4-BE49-F238E27FC236}">
                <a16:creationId xmlns:a16="http://schemas.microsoft.com/office/drawing/2014/main" id="{BC863059-4964-EED9-3340-3D41A48C418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6383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oogle Shape;150;p1" descr="Recurso 25.png">
            <a:extLst>
              <a:ext uri="{FF2B5EF4-FFF2-40B4-BE49-F238E27FC236}">
                <a16:creationId xmlns:a16="http://schemas.microsoft.com/office/drawing/2014/main" id="{94C686CA-C8A9-E0D3-D470-7DA4744EAF0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oogle Shape;150;p1" descr="Recurso 25.png">
            <a:extLst>
              <a:ext uri="{FF2B5EF4-FFF2-40B4-BE49-F238E27FC236}">
                <a16:creationId xmlns:a16="http://schemas.microsoft.com/office/drawing/2014/main" id="{DC796438-B3B5-EEC8-0AD9-0E674CF2E4B2}"/>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E34C633B-3AD4-C5DC-C8CE-CD0C4B4B1099}"/>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931986" y="155957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75C17423-D48B-4D77-E784-6F7DEA99F7CE}"/>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418121" y="155957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7;p9">
            <a:extLst>
              <a:ext uri="{FF2B5EF4-FFF2-40B4-BE49-F238E27FC236}">
                <a16:creationId xmlns:a16="http://schemas.microsoft.com/office/drawing/2014/main" id="{B3E40652-2137-900D-7EE0-169A0AD8E0B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35999" y="318521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54A53FA2-7442-C7EB-BB9A-BAD0A18AE38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35999" y="441872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D450261A-721A-E490-BB62-FDADE7961F0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35999" y="379730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68404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BFC9-E8E3-E6F0-68D8-D074D2E85DAD}"/>
            </a:ext>
          </a:extLst>
        </p:cNvPr>
        <p:cNvGrpSpPr/>
        <p:nvPr/>
      </p:nvGrpSpPr>
      <p:grpSpPr>
        <a:xfrm>
          <a:off x="0" y="0"/>
          <a:ext cx="0" cy="0"/>
          <a:chOff x="0" y="0"/>
          <a:chExt cx="0" cy="0"/>
        </a:xfrm>
      </p:grpSpPr>
      <p:pic>
        <p:nvPicPr>
          <p:cNvPr id="13" name="Google Shape;736;p15">
            <a:extLst>
              <a:ext uri="{FF2B5EF4-FFF2-40B4-BE49-F238E27FC236}">
                <a16:creationId xmlns:a16="http://schemas.microsoft.com/office/drawing/2014/main" id="{F9B3B0BC-BD40-0737-8A46-987FA8648F37}"/>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Google Shape;746;p15" descr="Recurso 39.png">
            <a:extLst>
              <a:ext uri="{FF2B5EF4-FFF2-40B4-BE49-F238E27FC236}">
                <a16:creationId xmlns:a16="http://schemas.microsoft.com/office/drawing/2014/main" id="{91BEA687-6C70-55E5-E14A-F160E4D54C9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4654D494-F128-72F8-C5E7-C275BED9DC0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5" name="Google Shape;3394;p29">
            <a:extLst>
              <a:ext uri="{FF2B5EF4-FFF2-40B4-BE49-F238E27FC236}">
                <a16:creationId xmlns:a16="http://schemas.microsoft.com/office/drawing/2014/main" id="{A5CEA564-E331-266E-22AB-240B03C65B99}"/>
              </a:ext>
            </a:extLst>
          </p:cNvPr>
          <p:cNvGraphicFramePr/>
          <p:nvPr/>
        </p:nvGraphicFramePr>
        <p:xfrm>
          <a:off x="4344624" y="1114373"/>
          <a:ext cx="7546270" cy="5394918"/>
        </p:xfrm>
        <a:graphic>
          <a:graphicData uri="http://schemas.openxmlformats.org/drawingml/2006/table">
            <a:tbl>
              <a:tblPr>
                <a:noFill/>
              </a:tblPr>
              <a:tblGrid>
                <a:gridCol w="696012">
                  <a:extLst>
                    <a:ext uri="{9D8B030D-6E8A-4147-A177-3AD203B41FA5}">
                      <a16:colId xmlns:a16="http://schemas.microsoft.com/office/drawing/2014/main" val="20000"/>
                    </a:ext>
                  </a:extLst>
                </a:gridCol>
                <a:gridCol w="1119437">
                  <a:extLst>
                    <a:ext uri="{9D8B030D-6E8A-4147-A177-3AD203B41FA5}">
                      <a16:colId xmlns:a16="http://schemas.microsoft.com/office/drawing/2014/main" val="20001"/>
                    </a:ext>
                  </a:extLst>
                </a:gridCol>
                <a:gridCol w="1411581">
                  <a:extLst>
                    <a:ext uri="{9D8B030D-6E8A-4147-A177-3AD203B41FA5}">
                      <a16:colId xmlns:a16="http://schemas.microsoft.com/office/drawing/2014/main" val="20002"/>
                    </a:ext>
                  </a:extLst>
                </a:gridCol>
                <a:gridCol w="4319240">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Directos al</a:t>
                      </a:r>
                    </a:p>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directas al Pacífico (Chocó)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incrementos súbitos en el nivel de los ríos Valle,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Jella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Chocolatal, Jurado,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Piliza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Pavasa</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Purricha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Catripe</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Abaquia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Bahía Solano y Juradó. </a:t>
                      </a:r>
                      <a:r>
                        <a:rPr lang="es-CO"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afectaciones por crecientes súbita en los ríos </a:t>
                      </a:r>
                      <a:r>
                        <a:rPr lang="es-ES"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Pavasa</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a:t>
                      </a:r>
                      <a:r>
                        <a:rPr lang="es-ES"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Purricha</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el municipio de Bajo Baudó – Chocó (04/11/2025).</a:t>
                      </a:r>
                      <a:endPar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Baudó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Baudó y sus afluentes, especialmente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Dubaza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Catrú</a:t>
                      </a:r>
                      <a:r>
                        <a:rPr lang="es-ES" sz="900" u="none" strike="noStrike" cap="none" dirty="0">
                          <a:latin typeface="Verdana" panose="020B0604030504040204" pitchFamily="34" charset="0"/>
                          <a:ea typeface="Verdana" panose="020B0604030504040204" pitchFamily="34" charset="0"/>
                          <a:cs typeface="Arial Narrow"/>
                          <a:sym typeface="Arial Narrow"/>
                        </a:rPr>
                        <a:t> Cedro, </a:t>
                      </a:r>
                      <a:r>
                        <a:rPr lang="es-ES" sz="900" u="none" strike="noStrike" cap="none" dirty="0" err="1">
                          <a:latin typeface="Verdana" panose="020B0604030504040204" pitchFamily="34" charset="0"/>
                          <a:ea typeface="Verdana" panose="020B0604030504040204" pitchFamily="34" charset="0"/>
                          <a:cs typeface="Arial Narrow"/>
                          <a:sym typeface="Arial Narrow"/>
                        </a:rPr>
                        <a:t>Ancosó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Cuguchó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Berreberre</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Pepé</a:t>
                      </a:r>
                      <a:r>
                        <a:rPr lang="es-ES" sz="900" u="none" strike="noStrike" cap="none" dirty="0">
                          <a:latin typeface="Verdana" panose="020B0604030504040204" pitchFamily="34" charset="0"/>
                          <a:ea typeface="Verdana" panose="020B0604030504040204" pitchFamily="34" charset="0"/>
                          <a:cs typeface="Arial Narrow"/>
                          <a:sym typeface="Arial Narrow"/>
                        </a:rPr>
                        <a:t>, Misará, </a:t>
                      </a:r>
                      <a:r>
                        <a:rPr lang="es-ES" sz="900" u="none" strike="noStrike" cap="none" dirty="0" err="1">
                          <a:latin typeface="Verdana" panose="020B0604030504040204" pitchFamily="34" charset="0"/>
                          <a:ea typeface="Verdana" panose="020B0604030504040204" pitchFamily="34" charset="0"/>
                          <a:cs typeface="Arial Narrow"/>
                          <a:sym typeface="Arial Narrow"/>
                        </a:rPr>
                        <a:t>Torreidó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Pavasa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Siguirisua</a:t>
                      </a:r>
                      <a:r>
                        <a:rPr lang="es-ES" sz="900" u="none" strike="noStrike" cap="none" dirty="0">
                          <a:latin typeface="Verdana" panose="020B0604030504040204" pitchFamily="34" charset="0"/>
                          <a:ea typeface="Verdana" panose="020B0604030504040204" pitchFamily="34" charset="0"/>
                          <a:cs typeface="Arial Narrow"/>
                          <a:sym typeface="Arial Narrow"/>
                        </a:rPr>
                        <a:t> y </a:t>
                      </a:r>
                      <a:r>
                        <a:rPr lang="es-ES" sz="900" u="none" strike="noStrike" cap="none" dirty="0" err="1">
                          <a:latin typeface="Verdana" panose="020B0604030504040204" pitchFamily="34" charset="0"/>
                          <a:ea typeface="Verdana" panose="020B0604030504040204" pitchFamily="34" charset="0"/>
                          <a:cs typeface="Arial Narrow"/>
                          <a:sym typeface="Arial Narrow"/>
                        </a:rPr>
                        <a:t>Purricha</a:t>
                      </a:r>
                      <a:r>
                        <a:rPr lang="es-ES" sz="900" u="none" strike="noStrike" cap="none" dirty="0">
                          <a:latin typeface="Verdana" panose="020B0604030504040204" pitchFamily="34" charset="0"/>
                          <a:ea typeface="Verdana" panose="020B0604030504040204" pitchFamily="34" charset="0"/>
                          <a:cs typeface="Arial Narrow"/>
                          <a:sym typeface="Arial Narrow"/>
                        </a:rPr>
                        <a:t>. Se recomienda especial atención en los corregimientos de Santa María, </a:t>
                      </a:r>
                      <a:r>
                        <a:rPr lang="es-ES" sz="900" u="none" strike="noStrike" cap="none" dirty="0" err="1">
                          <a:latin typeface="Verdana" panose="020B0604030504040204" pitchFamily="34" charset="0"/>
                          <a:ea typeface="Verdana" panose="020B0604030504040204" pitchFamily="34" charset="0"/>
                          <a:cs typeface="Arial Narrow"/>
                          <a:sym typeface="Arial Narrow"/>
                        </a:rPr>
                        <a:t>Miacorá</a:t>
                      </a:r>
                      <a:r>
                        <a:rPr lang="es-ES" sz="900" u="none" strike="noStrike" cap="none" dirty="0">
                          <a:latin typeface="Verdana" panose="020B0604030504040204" pitchFamily="34" charset="0"/>
                          <a:ea typeface="Verdana" panose="020B0604030504040204" pitchFamily="34" charset="0"/>
                          <a:cs typeface="Arial Narrow"/>
                          <a:sym typeface="Arial Narrow"/>
                        </a:rPr>
                        <a:t>, Divisa, Cohecho, Chachajo, Santa Rita, La Pureza, </a:t>
                      </a:r>
                      <a:r>
                        <a:rPr lang="es-ES" sz="900" u="none" strike="noStrike" cap="none" dirty="0" err="1">
                          <a:latin typeface="Verdana" panose="020B0604030504040204" pitchFamily="34" charset="0"/>
                          <a:ea typeface="Verdana" panose="020B0604030504040204" pitchFamily="34" charset="0"/>
                          <a:cs typeface="Arial Narrow"/>
                          <a:sym typeface="Arial Narrow"/>
                        </a:rPr>
                        <a:t>Nauca</a:t>
                      </a:r>
                      <a:r>
                        <a:rPr lang="es-ES" sz="900" u="none" strike="noStrike" cap="none" dirty="0">
                          <a:latin typeface="Verdana" panose="020B0604030504040204" pitchFamily="34" charset="0"/>
                          <a:ea typeface="Verdana" panose="020B0604030504040204" pitchFamily="34" charset="0"/>
                          <a:cs typeface="Arial Narrow"/>
                          <a:sym typeface="Arial Narrow"/>
                        </a:rPr>
                        <a:t>, Almendro, Bellavista y Puerto </a:t>
                      </a:r>
                      <a:r>
                        <a:rPr lang="es-ES" sz="900" u="none" strike="noStrike" cap="none" dirty="0" err="1">
                          <a:latin typeface="Verdana" panose="020B0604030504040204" pitchFamily="34" charset="0"/>
                          <a:ea typeface="Verdana" panose="020B0604030504040204" pitchFamily="34" charset="0"/>
                          <a:cs typeface="Arial Narrow"/>
                          <a:sym typeface="Arial Narrow"/>
                        </a:rPr>
                        <a:t>Elacio</a:t>
                      </a:r>
                      <a:r>
                        <a:rPr lang="es-ES" sz="900" u="none" strike="noStrike" cap="none" dirty="0">
                          <a:latin typeface="Verdana" panose="020B0604030504040204" pitchFamily="34" charset="0"/>
                          <a:ea typeface="Verdana" panose="020B0604030504040204" pitchFamily="34" charset="0"/>
                          <a:cs typeface="Arial Narrow"/>
                          <a:sym typeface="Arial Narrow"/>
                        </a:rPr>
                        <a:t>, en los municipios de Alto, Medio y Bajo Baudó. </a:t>
                      </a:r>
                      <a:r>
                        <a:rPr lang="es-ES" sz="900" b="1" u="none" strike="noStrike" cap="none" dirty="0">
                          <a:latin typeface="Verdana" panose="020B0604030504040204" pitchFamily="34" charset="0"/>
                          <a:ea typeface="Verdana" panose="020B0604030504040204" pitchFamily="34" charset="0"/>
                          <a:cs typeface="Arial Narrow"/>
                          <a:sym typeface="Arial Narrow"/>
                        </a:rPr>
                        <a:t>Notas</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b="1" u="none" strike="noStrike" cap="none" dirty="0">
                          <a:latin typeface="Verdana" panose="020B0604030504040204" pitchFamily="34" charset="0"/>
                          <a:ea typeface="Verdana" panose="020B0604030504040204" pitchFamily="34" charset="0"/>
                          <a:cs typeface="Arial Narrow"/>
                          <a:sym typeface="Arial Narrow"/>
                        </a:rPr>
                        <a:t>1)</a:t>
                      </a:r>
                      <a:r>
                        <a:rPr lang="es-ES" sz="900" u="none" strike="noStrike" cap="none" dirty="0">
                          <a:latin typeface="Verdana" panose="020B0604030504040204" pitchFamily="34" charset="0"/>
                          <a:ea typeface="Verdana" panose="020B0604030504040204" pitchFamily="34" charset="0"/>
                          <a:cs typeface="Arial Narrow"/>
                          <a:sym typeface="Arial Narrow"/>
                        </a:rPr>
                        <a:t>Se reportó crecientes en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Purricha</a:t>
                      </a:r>
                      <a:r>
                        <a:rPr lang="es-ES" sz="900" u="none" strike="noStrike" cap="none" dirty="0">
                          <a:latin typeface="Verdana" panose="020B0604030504040204" pitchFamily="34" charset="0"/>
                          <a:ea typeface="Verdana" panose="020B0604030504040204" pitchFamily="34" charset="0"/>
                          <a:cs typeface="Arial Narrow"/>
                          <a:sym typeface="Arial Narrow"/>
                        </a:rPr>
                        <a:t> y </a:t>
                      </a:r>
                      <a:r>
                        <a:rPr lang="es-ES" sz="900" u="none" strike="noStrike" cap="none" dirty="0" err="1">
                          <a:latin typeface="Verdana" panose="020B0604030504040204" pitchFamily="34" charset="0"/>
                          <a:ea typeface="Verdana" panose="020B0604030504040204" pitchFamily="34" charset="0"/>
                          <a:cs typeface="Arial Narrow"/>
                          <a:sym typeface="Arial Narrow"/>
                        </a:rPr>
                        <a:t>Pavasa</a:t>
                      </a:r>
                      <a:r>
                        <a:rPr lang="es-ES" sz="900" u="none" strike="noStrike" cap="none" dirty="0">
                          <a:latin typeface="Verdana" panose="020B0604030504040204" pitchFamily="34" charset="0"/>
                          <a:ea typeface="Verdana" panose="020B0604030504040204" pitchFamily="34" charset="0"/>
                          <a:cs typeface="Arial Narrow"/>
                          <a:sym typeface="Arial Narrow"/>
                        </a:rPr>
                        <a:t> generando inundaciones en comunidades ribereñas en el municipio de Bajo Baudó, Chocó (04/11/2025). </a:t>
                      </a:r>
                      <a:r>
                        <a:rPr lang="es-ES" sz="900" b="1" u="none" strike="noStrike" cap="none" dirty="0">
                          <a:latin typeface="Verdana" panose="020B0604030504040204" pitchFamily="34" charset="0"/>
                          <a:ea typeface="Verdana" panose="020B0604030504040204" pitchFamily="34" charset="0"/>
                          <a:cs typeface="Arial Narrow"/>
                          <a:sym typeface="Arial Narrow"/>
                        </a:rPr>
                        <a:t>2)</a:t>
                      </a:r>
                      <a:r>
                        <a:rPr lang="es-ES" sz="900" u="none" strike="noStrike" cap="none" dirty="0">
                          <a:latin typeface="Verdana" panose="020B0604030504040204" pitchFamily="34" charset="0"/>
                          <a:ea typeface="Verdana" panose="020B0604030504040204" pitchFamily="34" charset="0"/>
                          <a:cs typeface="Arial Narrow"/>
                          <a:sym typeface="Arial Narrow"/>
                        </a:rPr>
                        <a:t>Desbordamiento del río Baudó bajo, generando afectaciones en la cabecera municipal y área rural del municipio de Alto Baudó, Choco (27/10/2025). </a:t>
                      </a:r>
                      <a:endParaRPr lang="es-CO" sz="900" u="none" strike="noStrike" kern="1200" cap="none" dirty="0">
                        <a:solidFill>
                          <a:schemeClr val="tx1"/>
                        </a:solidFill>
                        <a:latin typeface="Verdana" panose="020B0604030504040204" pitchFamily="34" charset="0"/>
                        <a:ea typeface="Verdana" panose="020B0604030504040204" pitchFamily="34" charset="0"/>
                        <a:cs typeface="+mn-cs"/>
                      </a:endParaRPr>
                    </a:p>
                  </a:txBody>
                  <a:tcPr marL="91408" marR="91408"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Docampadó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just">
                        <a:buFont typeface="Symbol" panose="05050102010706020507" pitchFamily="18" charset="2"/>
                        <a:buNone/>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Ijuá</a:t>
                      </a:r>
                      <a:r>
                        <a:rPr lang="es-ES" sz="900" u="none" strike="noStrike" cap="none" dirty="0">
                          <a:latin typeface="Verdana" panose="020B0604030504040204" pitchFamily="34" charset="0"/>
                          <a:ea typeface="Verdana" panose="020B0604030504040204" pitchFamily="34" charset="0"/>
                          <a:cs typeface="Arial Narrow"/>
                          <a:sym typeface="Arial Narrow"/>
                        </a:rPr>
                        <a:t>, Capiro,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Sivirú</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Bajo Baudó y Litoral de San Juan (Chocó). </a:t>
                      </a:r>
                      <a:r>
                        <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cap="none" dirty="0">
                          <a:latin typeface="Verdana" panose="020B0604030504040204" pitchFamily="34" charset="0"/>
                          <a:ea typeface="Verdana" panose="020B0604030504040204" pitchFamily="34" charset="0"/>
                          <a:cs typeface="Arial Narrow"/>
                          <a:sym typeface="Arial Narrow"/>
                        </a:rPr>
                        <a:t>Se reportó crecientes en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Sivirú</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Ordó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900" u="none" strike="noStrike" cap="none" dirty="0">
                          <a:latin typeface="Verdana" panose="020B0604030504040204" pitchFamily="34" charset="0"/>
                          <a:ea typeface="Verdana" panose="020B0604030504040204" pitchFamily="34" charset="0"/>
                          <a:cs typeface="Arial Narrow"/>
                          <a:sym typeface="Arial Narrow"/>
                        </a:rPr>
                        <a:t> generando inundaciones en comunidades ribereñas en el municipio de Bajo Baudó, Chocó (04/11/2025).</a:t>
                      </a:r>
                      <a:endPar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dirty="0">
                        <a:latin typeface="Verdana" panose="020B0604030504040204" pitchFamily="34" charset="0"/>
                        <a:ea typeface="Verdana" panose="020B0604030504040204" pitchFamily="34" charset="0"/>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ES" sz="900" u="none" strike="noStrike" cap="none" dirty="0">
                          <a:latin typeface="Verdana" panose="020B0604030504040204" pitchFamily="34" charset="0"/>
                          <a:ea typeface="Verdana" panose="020B0604030504040204" pitchFamily="34" charset="0"/>
                          <a:cs typeface="Arial Narrow"/>
                          <a:sym typeface="Arial Narrow"/>
                        </a:rPr>
                        <a:t>en el río San Juan Alto y sus afluentes, especialmente en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Pureto</a:t>
                      </a:r>
                      <a:r>
                        <a:rPr lang="es-ES" sz="900" u="none" strike="noStrike" cap="none" dirty="0">
                          <a:latin typeface="Verdana" panose="020B0604030504040204" pitchFamily="34" charset="0"/>
                          <a:ea typeface="Verdana" panose="020B0604030504040204" pitchFamily="34" charset="0"/>
                          <a:cs typeface="Arial Narrow"/>
                          <a:sym typeface="Arial Narrow"/>
                        </a:rPr>
                        <a:t> y Muerto. Se recomienda especial atención en los municipios de Mistrató y Pueblo Rico (Risaralda), y Tadó y Istmina (Chocó). </a:t>
                      </a:r>
                      <a:r>
                        <a:rPr lang="es-ES" sz="900" b="1" u="none" strike="noStrike" cap="none" dirty="0">
                          <a:latin typeface="Verdana" panose="020B0604030504040204" pitchFamily="34" charset="0"/>
                          <a:ea typeface="Verdana" panose="020B0604030504040204" pitchFamily="34" charset="0"/>
                          <a:cs typeface="Arial Narrow"/>
                          <a:sym typeface="Arial Narrow"/>
                        </a:rPr>
                        <a:t>Notas</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b="1" u="none" strike="noStrike" cap="none" dirty="0">
                          <a:latin typeface="Verdana" panose="020B0604030504040204" pitchFamily="34" charset="0"/>
                          <a:ea typeface="Verdana" panose="020B0604030504040204" pitchFamily="34" charset="0"/>
                          <a:cs typeface="Arial Narrow"/>
                          <a:sym typeface="Arial Narrow"/>
                        </a:rPr>
                        <a:t>1)</a:t>
                      </a:r>
                      <a:r>
                        <a:rPr lang="es-ES" sz="900" u="none" strike="noStrike" cap="none" dirty="0">
                          <a:latin typeface="Verdana" panose="020B0604030504040204" pitchFamily="34" charset="0"/>
                          <a:ea typeface="Verdana" panose="020B0604030504040204" pitchFamily="34" charset="0"/>
                          <a:cs typeface="Arial Narrow"/>
                          <a:sym typeface="Arial Narrow"/>
                        </a:rPr>
                        <a:t> Se reportó inundaciones por incremento de nivel del río San Juan en la cabecera municipal y comunidades ribereñas en el municipio de Istmina, Chocó (26/10/2025). </a:t>
                      </a:r>
                      <a:r>
                        <a:rPr lang="es-ES" sz="900" b="1" u="none" strike="noStrike" cap="none" dirty="0">
                          <a:latin typeface="Verdana" panose="020B0604030504040204" pitchFamily="34" charset="0"/>
                          <a:ea typeface="Verdana" panose="020B0604030504040204" pitchFamily="34" charset="0"/>
                          <a:cs typeface="Arial Narrow"/>
                          <a:sym typeface="Arial Narrow"/>
                        </a:rPr>
                        <a:t>2) </a:t>
                      </a:r>
                      <a:r>
                        <a:rPr lang="es-ES" sz="900" b="0" u="none" strike="noStrike" cap="none" dirty="0">
                          <a:latin typeface="Verdana" panose="020B0604030504040204" pitchFamily="34" charset="0"/>
                          <a:ea typeface="Verdana" panose="020B0604030504040204" pitchFamily="34" charset="0"/>
                          <a:cs typeface="Arial Narrow"/>
                          <a:sym typeface="Arial Narrow"/>
                        </a:rPr>
                        <a:t>Desbordamiento del río San Juan en la zona urbana y rural del municipio de Tadó, Chocó (27/10/2025).</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03" marB="458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bl>
          </a:graphicData>
        </a:graphic>
      </p:graphicFrame>
      <p:pic>
        <p:nvPicPr>
          <p:cNvPr id="27" name="Google Shape;158;p1" descr="Recurso 37.png">
            <a:extLst>
              <a:ext uri="{FF2B5EF4-FFF2-40B4-BE49-F238E27FC236}">
                <a16:creationId xmlns:a16="http://schemas.microsoft.com/office/drawing/2014/main" id="{9B07216C-1195-FD6F-E0A9-DBAE08CBD05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206797" y="2873682"/>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EE422AB8-D291-8CF2-CF12-C457DBCD6D8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1969543" y="2138554"/>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931;p22" descr="Recurso 37.png">
            <a:extLst>
              <a:ext uri="{FF2B5EF4-FFF2-40B4-BE49-F238E27FC236}">
                <a16:creationId xmlns:a16="http://schemas.microsoft.com/office/drawing/2014/main" id="{B49311BD-90D6-F2BE-EA84-DB0C430ACBD6}"/>
              </a:ext>
            </a:extLst>
          </p:cNvPr>
          <p:cNvPicPr preferRelativeResize="0">
            <a:picLocks noChangeAspect="1"/>
          </p:cNvPicPr>
          <p:nvPr/>
        </p:nvPicPr>
        <p:blipFill rotWithShape="1">
          <a:blip r:embed="rId5">
            <a:alphaModFix/>
          </a:blip>
          <a:srcRect b="18540"/>
          <a:stretch/>
        </p:blipFill>
        <p:spPr>
          <a:xfrm>
            <a:off x="2780708" y="2727882"/>
            <a:ext cx="286507" cy="291600"/>
          </a:xfrm>
          <a:prstGeom prst="rect">
            <a:avLst/>
          </a:prstGeom>
          <a:noFill/>
          <a:ln>
            <a:noFill/>
          </a:ln>
        </p:spPr>
      </p:pic>
      <p:sp>
        <p:nvSpPr>
          <p:cNvPr id="4" name="Google Shape;3036;p14">
            <a:extLst>
              <a:ext uri="{FF2B5EF4-FFF2-40B4-BE49-F238E27FC236}">
                <a16:creationId xmlns:a16="http://schemas.microsoft.com/office/drawing/2014/main" id="{D0A7CA1C-2BF6-B079-ADDE-FC1EC6F37D1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pic>
        <p:nvPicPr>
          <p:cNvPr id="5" name="Google Shape;158;p1" descr="Recurso 37.png">
            <a:extLst>
              <a:ext uri="{FF2B5EF4-FFF2-40B4-BE49-F238E27FC236}">
                <a16:creationId xmlns:a16="http://schemas.microsoft.com/office/drawing/2014/main" id="{E2189188-E848-CBE0-10DD-970D686D6FA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142415" y="3180958"/>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47;p9" descr="Recurso 25.png">
            <a:extLst>
              <a:ext uri="{FF2B5EF4-FFF2-40B4-BE49-F238E27FC236}">
                <a16:creationId xmlns:a16="http://schemas.microsoft.com/office/drawing/2014/main" id="{1A2E9A44-6B06-8EE8-9B92-D541AF0E531A}"/>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871FDD4B-3E97-0A09-F457-C6BDA031799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41453E51-28DF-1795-EB38-6AC22D0546B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5EF30AC8-3A3F-E051-BE47-DD9298319AD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C8EE155A-4421-7BF2-26C6-63CAC08DDD5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C50D7296-AA7C-7D25-5974-8AFCD8E0414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8476D6D3-7699-ACE1-6135-2F3D8B9D9D2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2;p9">
            <a:extLst>
              <a:ext uri="{FF2B5EF4-FFF2-40B4-BE49-F238E27FC236}">
                <a16:creationId xmlns:a16="http://schemas.microsoft.com/office/drawing/2014/main" id="{4E9B9044-D7AA-6683-4859-7C60006B6C2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4;p9" descr="Recurso 31.png">
            <a:extLst>
              <a:ext uri="{FF2B5EF4-FFF2-40B4-BE49-F238E27FC236}">
                <a16:creationId xmlns:a16="http://schemas.microsoft.com/office/drawing/2014/main" id="{C1BFE992-5775-80EF-BDFD-F41C4DC4BEA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C5A0E2E3-45FC-5952-CEE8-CBA463539EA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22C28697-CCD9-696A-F1CC-422207A8DBD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78C4183D-EF8F-7AFE-F353-14B21121BA5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CA3A6450-04C9-491A-B988-7E763DC4779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EEE0EDDA-7CAD-4CBE-4815-08E37C1EA7C5}"/>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A0659CFE-B55C-6EE3-E64C-A859271CF527}"/>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7556" y="1925798"/>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4BE75919-6785-E3EE-414F-6F6E655D6DA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7556" y="3244630"/>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0;p9">
            <a:extLst>
              <a:ext uri="{FF2B5EF4-FFF2-40B4-BE49-F238E27FC236}">
                <a16:creationId xmlns:a16="http://schemas.microsoft.com/office/drawing/2014/main" id="{07E04C3B-B3AB-4F65-A49E-07D74117B2A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9647" y="2543550"/>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0;p9">
            <a:extLst>
              <a:ext uri="{FF2B5EF4-FFF2-40B4-BE49-F238E27FC236}">
                <a16:creationId xmlns:a16="http://schemas.microsoft.com/office/drawing/2014/main" id="{B7CB9D97-9DEE-CFB4-59F9-F1CFD04230C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5322" y="2687550"/>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7;p9">
            <a:extLst>
              <a:ext uri="{FF2B5EF4-FFF2-40B4-BE49-F238E27FC236}">
                <a16:creationId xmlns:a16="http://schemas.microsoft.com/office/drawing/2014/main" id="{E7417B6D-41FE-5E5B-BCC6-0B9A9057ED6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47237" y="4550857"/>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493CD0F1-C233-F481-8CE8-95C8A46F3D7F}"/>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442381" y="5651439"/>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75059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9A7C-F6FF-A9D7-EC24-8B83B505DDF1}"/>
            </a:ext>
          </a:extLst>
        </p:cNvPr>
        <p:cNvGrpSpPr/>
        <p:nvPr/>
      </p:nvGrpSpPr>
      <p:grpSpPr>
        <a:xfrm>
          <a:off x="0" y="0"/>
          <a:ext cx="0" cy="0"/>
          <a:chOff x="0" y="0"/>
          <a:chExt cx="0" cy="0"/>
        </a:xfrm>
      </p:grpSpPr>
      <p:pic>
        <p:nvPicPr>
          <p:cNvPr id="13" name="Google Shape;736;p15">
            <a:extLst>
              <a:ext uri="{FF2B5EF4-FFF2-40B4-BE49-F238E27FC236}">
                <a16:creationId xmlns:a16="http://schemas.microsoft.com/office/drawing/2014/main" id="{E0704E92-EB85-567E-6802-9EF714EAC680}"/>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Google Shape;746;p15" descr="Recurso 39.png">
            <a:extLst>
              <a:ext uri="{FF2B5EF4-FFF2-40B4-BE49-F238E27FC236}">
                <a16:creationId xmlns:a16="http://schemas.microsoft.com/office/drawing/2014/main" id="{046F69B3-3E5A-9653-1A6C-58CA95D19C0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5A8DD0BE-01E1-80C8-8142-A867C9D1507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5" name="Google Shape;3394;p29">
            <a:extLst>
              <a:ext uri="{FF2B5EF4-FFF2-40B4-BE49-F238E27FC236}">
                <a16:creationId xmlns:a16="http://schemas.microsoft.com/office/drawing/2014/main" id="{E832C591-89C4-A75F-AB4F-C1A4F61DB7FB}"/>
              </a:ext>
            </a:extLst>
          </p:cNvPr>
          <p:cNvGraphicFramePr/>
          <p:nvPr/>
        </p:nvGraphicFramePr>
        <p:xfrm>
          <a:off x="4365918" y="1880251"/>
          <a:ext cx="7527600" cy="3606149"/>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596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Descripción de la alerta hidrológica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Tamaná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Iró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Tamaná</a:t>
                      </a:r>
                      <a:r>
                        <a:rPr lang="es-ES" sz="900" u="none" strike="noStrike" cap="none" dirty="0">
                          <a:latin typeface="Verdana" panose="020B0604030504040204" pitchFamily="34" charset="0"/>
                          <a:ea typeface="Verdana" panose="020B0604030504040204" pitchFamily="34" charset="0"/>
                          <a:cs typeface="Arial Narrow"/>
                          <a:sym typeface="Arial Narrow"/>
                        </a:rPr>
                        <a:t>, Condoto, entre otros aportantes a la cuenca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a:t>
                      </a:r>
                      <a:r>
                        <a:rPr lang="es-ES" sz="900" u="none" strike="noStrike" dirty="0" err="1">
                          <a:latin typeface="Verdana" panose="020B0604030504040204" pitchFamily="34" charset="0"/>
                          <a:ea typeface="Verdana" panose="020B0604030504040204" pitchFamily="34" charset="0"/>
                          <a:cs typeface="Arial Narrow"/>
                          <a:sym typeface="Arial Narrow"/>
                        </a:rPr>
                        <a:t>Iró</a:t>
                      </a:r>
                      <a:r>
                        <a:rPr lang="es-ES" sz="900" u="none" strike="noStrike" dirty="0">
                          <a:latin typeface="Verdana" panose="020B0604030504040204" pitchFamily="34" charset="0"/>
                          <a:ea typeface="Verdana" panose="020B0604030504040204" pitchFamily="34" charset="0"/>
                          <a:cs typeface="Arial Narrow"/>
                          <a:sym typeface="Arial Narrow"/>
                        </a:rPr>
                        <a:t>, Condoto, Novita y Medio San Juan </a:t>
                      </a:r>
                      <a:r>
                        <a:rPr lang="es-ES" sz="900" u="none" strike="noStrike" baseline="0" dirty="0">
                          <a:latin typeface="Verdana" panose="020B0604030504040204" pitchFamily="34" charset="0"/>
                          <a:ea typeface="Verdana" panose="020B0604030504040204" pitchFamily="34" charset="0"/>
                          <a:cs typeface="Arial Narrow"/>
                          <a:sym typeface="Arial Narrow"/>
                        </a:rPr>
                        <a:t>(Chocó). </a:t>
                      </a:r>
                      <a:r>
                        <a:rPr lang="es-ES" sz="900" b="1" u="none" strike="noStrike" baseline="0" dirty="0">
                          <a:latin typeface="Verdana" panose="020B0604030504040204" pitchFamily="34" charset="0"/>
                          <a:ea typeface="Verdana" panose="020B0604030504040204" pitchFamily="34" charset="0"/>
                          <a:cs typeface="Arial Narrow"/>
                          <a:sym typeface="Arial Narrow"/>
                        </a:rPr>
                        <a:t>Nota:</a:t>
                      </a:r>
                      <a:r>
                        <a:rPr lang="es-ES" sz="900" u="none" strike="noStrike" baseline="0" dirty="0">
                          <a:latin typeface="Verdana" panose="020B0604030504040204" pitchFamily="34" charset="0"/>
                          <a:ea typeface="Verdana" panose="020B0604030504040204" pitchFamily="34" charset="0"/>
                          <a:cs typeface="Arial Narrow"/>
                          <a:sym typeface="Arial Narrow"/>
                        </a:rPr>
                        <a:t> Se reportó inundación en el casco urbano y rural en el municipio de Medio San Juan, Chocó (26/10/2025).</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3486299"/>
                  </a:ext>
                </a:extLst>
              </a:tr>
              <a:tr h="268702">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Cajón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 las cuencas del río Cajón entre otros aportantes a la cuenca media del río San Juan. </a:t>
                      </a:r>
                      <a:r>
                        <a:rPr lang="es-CO"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a:t>
                      </a:r>
                      <a:r>
                        <a:rPr lang="es-CO" sz="900" u="none" strike="noStrike" dirty="0" err="1">
                          <a:latin typeface="Verdana" panose="020B0604030504040204" pitchFamily="34" charset="0"/>
                          <a:ea typeface="Verdana" panose="020B0604030504040204" pitchFamily="34" charset="0"/>
                          <a:cs typeface="Arial Narrow"/>
                          <a:sym typeface="Arial Narrow"/>
                        </a:rPr>
                        <a:t>Nóvita</a:t>
                      </a:r>
                      <a:r>
                        <a:rPr lang="es-CO" sz="900" u="none" strike="noStrike" dirty="0">
                          <a:latin typeface="Verdana" panose="020B0604030504040204" pitchFamily="34" charset="0"/>
                          <a:ea typeface="Verdana" panose="020B0604030504040204" pitchFamily="34" charset="0"/>
                          <a:cs typeface="Arial Narrow"/>
                          <a:sym typeface="Arial Narrow"/>
                        </a:rPr>
                        <a:t> y Medio San Juan.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06406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a:t>
                      </a: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Sipí</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la cuenca del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en los ríos </a:t>
                      </a:r>
                      <a:r>
                        <a:rPr lang="es-ES" sz="900" b="0" u="none" strike="noStrike" cap="none" dirty="0" err="1">
                          <a:latin typeface="Verdana" panose="020B0604030504040204" pitchFamily="34" charset="0"/>
                          <a:ea typeface="Verdana" panose="020B0604030504040204" pitchFamily="34" charset="0"/>
                          <a:cs typeface="Arial Narrow"/>
                          <a:sym typeface="Arial Narrow"/>
                        </a:rPr>
                        <a:t>Taparal</a:t>
                      </a:r>
                      <a:r>
                        <a:rPr lang="es-ES" sz="900" b="0" u="none" strike="noStrike" cap="none" dirty="0">
                          <a:latin typeface="Verdana" panose="020B0604030504040204" pitchFamily="34" charset="0"/>
                          <a:ea typeface="Verdana" panose="020B0604030504040204" pitchFamily="34" charset="0"/>
                          <a:cs typeface="Arial Narrow"/>
                          <a:sym typeface="Arial Narrow"/>
                        </a:rPr>
                        <a:t>, San Agustín y Garrapatas,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a la altura del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(Chocó) y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Sanquinini</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Bolívar (Valle del Cauca). </a:t>
                      </a:r>
                      <a:r>
                        <a:rPr lang="es-CO" sz="900" b="1" u="none" strike="noStrike" cap="none" dirty="0">
                          <a:latin typeface="Verdana" panose="020B0604030504040204" pitchFamily="34" charset="0"/>
                          <a:ea typeface="Verdana" panose="020B0604030504040204" pitchFamily="34" charset="0"/>
                          <a:cs typeface="Arial Narrow"/>
                          <a:sym typeface="Arial Narrow"/>
                        </a:rPr>
                        <a:t>Nota: </a:t>
                      </a:r>
                      <a:r>
                        <a:rPr lang="es-CO" sz="900" u="none" strike="noStrike" cap="none" dirty="0">
                          <a:latin typeface="Verdana" panose="020B0604030504040204" pitchFamily="34" charset="0"/>
                          <a:ea typeface="Verdana" panose="020B0604030504040204" pitchFamily="34" charset="0"/>
                          <a:cs typeface="Arial Narrow"/>
                          <a:sym typeface="Arial Narrow"/>
                        </a:rPr>
                        <a:t>Se reportan afectaciones por inundaciones en el municipio de </a:t>
                      </a:r>
                      <a:r>
                        <a:rPr lang="es-CO" sz="900" u="none" strike="noStrike" cap="none" dirty="0" err="1">
                          <a:latin typeface="Verdana" panose="020B0604030504040204" pitchFamily="34" charset="0"/>
                          <a:ea typeface="Verdana" panose="020B0604030504040204" pitchFamily="34" charset="0"/>
                          <a:cs typeface="Arial Narrow"/>
                          <a:sym typeface="Arial Narrow"/>
                        </a:rPr>
                        <a:t>Sipí</a:t>
                      </a:r>
                      <a:r>
                        <a:rPr lang="es-CO" sz="900" u="none" strike="noStrike" cap="none" dirty="0">
                          <a:latin typeface="Verdana" panose="020B0604030504040204" pitchFamily="34" charset="0"/>
                          <a:ea typeface="Verdana" panose="020B0604030504040204" pitchFamily="34" charset="0"/>
                          <a:cs typeface="Arial Narrow"/>
                          <a:sym typeface="Arial Narrow"/>
                        </a:rPr>
                        <a:t> – Chocó (27/10/2025).</a:t>
                      </a:r>
                      <a:endPar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00907">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incrementos en los niveles en la parte media del río San Juan. Especial atención a la altura del municipio Medio San Juan e Istmina (Chocó). </a:t>
                      </a: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bl>
          </a:graphicData>
        </a:graphic>
      </p:graphicFrame>
      <p:pic>
        <p:nvPicPr>
          <p:cNvPr id="20" name="Google Shape;158;p1" descr="Recurso 37.png">
            <a:extLst>
              <a:ext uri="{FF2B5EF4-FFF2-40B4-BE49-F238E27FC236}">
                <a16:creationId xmlns:a16="http://schemas.microsoft.com/office/drawing/2014/main" id="{4D3C76B6-CC4D-C08B-BC56-7032FC39694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299632" y="3030361"/>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54D7C8B7-5C3D-9174-DD06-DE53037481D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6" name="Google Shape;347;p9" descr="Recurso 25.png">
            <a:extLst>
              <a:ext uri="{FF2B5EF4-FFF2-40B4-BE49-F238E27FC236}">
                <a16:creationId xmlns:a16="http://schemas.microsoft.com/office/drawing/2014/main" id="{817182DE-CF9F-FB12-3F78-3B8BB63C758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002CDCAA-FA38-6E54-16BA-B0A23AFC3BB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4CAD8D26-B9C3-5B26-9054-2B571571C11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352B33E0-984E-7BC6-C190-E6274A38927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1B7F9F09-CAF5-2C05-B552-08CE4478A67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280D7986-8234-9DD7-21FE-95A22ABF558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9390BA81-68CA-B155-ECA2-FE195CEB604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2;p9">
            <a:extLst>
              <a:ext uri="{FF2B5EF4-FFF2-40B4-BE49-F238E27FC236}">
                <a16:creationId xmlns:a16="http://schemas.microsoft.com/office/drawing/2014/main" id="{380B12B7-576E-849A-C8E2-AFFCD7EC1E3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4;p9" descr="Recurso 31.png">
            <a:extLst>
              <a:ext uri="{FF2B5EF4-FFF2-40B4-BE49-F238E27FC236}">
                <a16:creationId xmlns:a16="http://schemas.microsoft.com/office/drawing/2014/main" id="{09087AF6-C65D-8C1F-DACC-1C0C8688E6D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8;p1" descr="Recurso 37.png">
            <a:extLst>
              <a:ext uri="{FF2B5EF4-FFF2-40B4-BE49-F238E27FC236}">
                <a16:creationId xmlns:a16="http://schemas.microsoft.com/office/drawing/2014/main" id="{26F32AEE-1A3F-90CA-1BF1-8E11D608E65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357;p9">
            <a:extLst>
              <a:ext uri="{FF2B5EF4-FFF2-40B4-BE49-F238E27FC236}">
                <a16:creationId xmlns:a16="http://schemas.microsoft.com/office/drawing/2014/main" id="{EBF5CDEC-88A5-DADE-862C-53F1B3A071E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8;p9">
            <a:extLst>
              <a:ext uri="{FF2B5EF4-FFF2-40B4-BE49-F238E27FC236}">
                <a16:creationId xmlns:a16="http://schemas.microsoft.com/office/drawing/2014/main" id="{26B13679-9A43-7D12-CBEF-A8CE31273F9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50;p1" descr="Recurso 25.png">
            <a:extLst>
              <a:ext uri="{FF2B5EF4-FFF2-40B4-BE49-F238E27FC236}">
                <a16:creationId xmlns:a16="http://schemas.microsoft.com/office/drawing/2014/main" id="{E3808AAF-609D-2499-28CE-E8F490734AC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DE5419D1-839B-FB4C-3C5F-4C919358F2AC}"/>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C5274DE8-7B02-F7E6-C17E-1F6D4DA2DCE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556011" y="3248283"/>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41BA1B77-373D-152D-F25B-1B67AB96A85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598378" y="2909274"/>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67049049-52E0-14B1-711C-8EEC8C56E83D}"/>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6684" y="2646849"/>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E099A787-E77F-0620-6756-3FAAF23DEF2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6684" y="4952694"/>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46950731-6EE9-0C52-AC9C-954ACC62AFDA}"/>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56684" y="4151378"/>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4397C605-5BAF-91EE-CF6B-678FD37D5C0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56684" y="3413447"/>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71199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853BB-D9DD-958B-ACF8-537B38C0DDC7}"/>
            </a:ext>
          </a:extLst>
        </p:cNvPr>
        <p:cNvGrpSpPr/>
        <p:nvPr/>
      </p:nvGrpSpPr>
      <p:grpSpPr>
        <a:xfrm>
          <a:off x="0" y="0"/>
          <a:ext cx="0" cy="0"/>
          <a:chOff x="0" y="0"/>
          <a:chExt cx="0" cy="0"/>
        </a:xfrm>
      </p:grpSpPr>
      <p:pic>
        <p:nvPicPr>
          <p:cNvPr id="13" name="Google Shape;736;p15">
            <a:extLst>
              <a:ext uri="{FF2B5EF4-FFF2-40B4-BE49-F238E27FC236}">
                <a16:creationId xmlns:a16="http://schemas.microsoft.com/office/drawing/2014/main" id="{09318A16-C64E-1DFE-A7E2-F12C14159933}"/>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Google Shape;746;p15" descr="Recurso 39.png">
            <a:extLst>
              <a:ext uri="{FF2B5EF4-FFF2-40B4-BE49-F238E27FC236}">
                <a16:creationId xmlns:a16="http://schemas.microsoft.com/office/drawing/2014/main" id="{A9FFC4A9-0395-31D5-8072-17A225FC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C089DF42-81F3-D3D9-A230-DC8A7879859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5" name="Google Shape;3394;p29">
            <a:extLst>
              <a:ext uri="{FF2B5EF4-FFF2-40B4-BE49-F238E27FC236}">
                <a16:creationId xmlns:a16="http://schemas.microsoft.com/office/drawing/2014/main" id="{7FBAC06C-5629-6E52-A2FE-60813E7E3741}"/>
              </a:ext>
            </a:extLst>
          </p:cNvPr>
          <p:cNvGraphicFramePr/>
          <p:nvPr/>
        </p:nvGraphicFramePr>
        <p:xfrm>
          <a:off x="4365918" y="2218579"/>
          <a:ext cx="7527600" cy="2390061"/>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596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Descripción de la alerta hidrológica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Capoma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a:t>
                      </a:r>
                      <a:r>
                        <a:rPr lang="es-CO" sz="900" u="none" strike="noStrike" dirty="0" err="1">
                          <a:latin typeface="Verdana" panose="020B0604030504040204" pitchFamily="34" charset="0"/>
                          <a:ea typeface="Verdana" panose="020B0604030504040204" pitchFamily="34" charset="0"/>
                          <a:cs typeface="Arial Narrow"/>
                          <a:sym typeface="Arial Narrow"/>
                        </a:rPr>
                        <a:t>Capoma</a:t>
                      </a:r>
                      <a:r>
                        <a:rPr lang="es-CO" sz="900" u="none" strike="noStrike" dirty="0">
                          <a:latin typeface="Verdana" panose="020B0604030504040204" pitchFamily="34" charset="0"/>
                          <a:ea typeface="Verdana" panose="020B0604030504040204" pitchFamily="34" charset="0"/>
                          <a:cs typeface="Arial Narrow"/>
                          <a:sym typeface="Arial Narrow"/>
                        </a:rPr>
                        <a:t> y otros directos al San Juan, tales como, el río </a:t>
                      </a:r>
                      <a:r>
                        <a:rPr lang="es-CO" sz="900" u="none" strike="noStrike" dirty="0" err="1">
                          <a:latin typeface="Verdana" panose="020B0604030504040204" pitchFamily="34" charset="0"/>
                          <a:ea typeface="Verdana" panose="020B0604030504040204" pitchFamily="34" charset="0"/>
                          <a:cs typeface="Arial Narrow"/>
                          <a:sym typeface="Arial Narrow"/>
                        </a:rPr>
                        <a:t>Cucurrupí</a:t>
                      </a:r>
                      <a:r>
                        <a:rPr lang="es-CO" sz="900" u="none" strike="noStrike" dirty="0">
                          <a:latin typeface="Verdana" panose="020B0604030504040204" pitchFamily="34" charset="0"/>
                          <a:ea typeface="Verdana" panose="020B0604030504040204" pitchFamily="34" charset="0"/>
                          <a:cs typeface="Arial Narrow"/>
                          <a:sym typeface="Arial Narrow"/>
                        </a:rPr>
                        <a:t> y la quebrada </a:t>
                      </a:r>
                      <a:r>
                        <a:rPr lang="es-CO" sz="900" u="none" strike="noStrike" dirty="0" err="1">
                          <a:latin typeface="Verdana" panose="020B0604030504040204" pitchFamily="34" charset="0"/>
                          <a:ea typeface="Verdana" panose="020B0604030504040204" pitchFamily="34" charset="0"/>
                          <a:cs typeface="Arial Narrow"/>
                          <a:sym typeface="Arial Narrow"/>
                        </a:rPr>
                        <a:t>Fujadó</a:t>
                      </a:r>
                      <a:r>
                        <a:rPr lang="es-CO" sz="900" u="none" strike="noStrike" dirty="0">
                          <a:latin typeface="Verdana" panose="020B0604030504040204" pitchFamily="34" charset="0"/>
                          <a:ea typeface="Verdana" panose="020B0604030504040204" pitchFamily="34" charset="0"/>
                          <a:cs typeface="Arial Narrow"/>
                          <a:sym typeface="Arial Narrow"/>
                        </a:rPr>
                        <a:t> al igual que sus aportantes. </a:t>
                      </a:r>
                      <a:endParaRPr sz="900" dirty="0">
                        <a:latin typeface="Verdana" panose="020B0604030504040204" pitchFamily="34" charset="0"/>
                        <a:ea typeface="Verdana" panose="020B0604030504040204" pitchFamily="34" charset="0"/>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01951">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err="1">
                          <a:latin typeface="Verdana" panose="020B0604030504040204" pitchFamily="34" charset="0"/>
                          <a:ea typeface="Verdana" panose="020B0604030504040204" pitchFamily="34" charset="0"/>
                          <a:cs typeface="Arial Narrow"/>
                          <a:sym typeface="Arial Narrow"/>
                        </a:rPr>
                        <a:t>Munguidó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a:t>
                      </a:r>
                      <a:r>
                        <a:rPr lang="es-CO" sz="900" u="none" strike="noStrike" dirty="0" err="1">
                          <a:latin typeface="Verdana" panose="020B0604030504040204" pitchFamily="34" charset="0"/>
                          <a:ea typeface="Verdana" panose="020B0604030504040204" pitchFamily="34" charset="0"/>
                          <a:cs typeface="Arial Narrow"/>
                          <a:sym typeface="Arial Narrow"/>
                        </a:rPr>
                        <a:t>Munguidó</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la vereda Las Delicias.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Ríos Calima y Bajo San Juan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Niveles altos del río San Juan en su parte baja y probabilidad de crecientes súbitas en el río Calima. Se recomienda especial atención a el municipio de Litoral de San Juan (Chocó) y los municipios Calima, Darién, Buenaventura y Bahía Málaga (Valle del Cauca). </a:t>
                      </a:r>
                    </a:p>
                  </a:txBody>
                  <a:tcPr marL="91421" marR="91421"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bl>
          </a:graphicData>
        </a:graphic>
      </p:graphicFrame>
      <p:pic>
        <p:nvPicPr>
          <p:cNvPr id="18" name="Google Shape;158;p1" descr="Recurso 37.png">
            <a:extLst>
              <a:ext uri="{FF2B5EF4-FFF2-40B4-BE49-F238E27FC236}">
                <a16:creationId xmlns:a16="http://schemas.microsoft.com/office/drawing/2014/main" id="{ADA3389A-3F07-C8B4-DF39-81C67BA7C7E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408876" y="3556743"/>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D877061C-F622-463F-82F8-BD6E5C2798EE}"/>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6" name="Google Shape;347;p9" descr="Recurso 25.png">
            <a:extLst>
              <a:ext uri="{FF2B5EF4-FFF2-40B4-BE49-F238E27FC236}">
                <a16:creationId xmlns:a16="http://schemas.microsoft.com/office/drawing/2014/main" id="{7481AEBF-8A9A-18D6-48C9-02C84339E9C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0E30E820-CDD8-D5F2-25C3-F09504AB642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F33D8A55-BA9A-6A86-799E-865CBE811C0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E1E1027A-123E-EBFA-4D5E-06B4ADCD10A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C09AF6BD-4245-E9B9-3142-A118BF580C3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F619A2AA-D2CE-E27F-F510-C33CA8D0014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FBBB43E6-5B23-D9C2-F1BC-32E2F1B0235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2;p9">
            <a:extLst>
              <a:ext uri="{FF2B5EF4-FFF2-40B4-BE49-F238E27FC236}">
                <a16:creationId xmlns:a16="http://schemas.microsoft.com/office/drawing/2014/main" id="{6DFC8376-2874-DF11-9E89-90B2F4012C6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4;p9" descr="Recurso 31.png">
            <a:extLst>
              <a:ext uri="{FF2B5EF4-FFF2-40B4-BE49-F238E27FC236}">
                <a16:creationId xmlns:a16="http://schemas.microsoft.com/office/drawing/2014/main" id="{258E8911-32C6-A5C5-DFC6-96E99171D6B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8;p1" descr="Recurso 37.png">
            <a:extLst>
              <a:ext uri="{FF2B5EF4-FFF2-40B4-BE49-F238E27FC236}">
                <a16:creationId xmlns:a16="http://schemas.microsoft.com/office/drawing/2014/main" id="{29A7EE2B-AB21-A803-E954-DC2F12CCD0C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357;p9">
            <a:extLst>
              <a:ext uri="{FF2B5EF4-FFF2-40B4-BE49-F238E27FC236}">
                <a16:creationId xmlns:a16="http://schemas.microsoft.com/office/drawing/2014/main" id="{72FDA493-1B6B-72CC-B1A0-048684E4886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8;p9">
            <a:extLst>
              <a:ext uri="{FF2B5EF4-FFF2-40B4-BE49-F238E27FC236}">
                <a16:creationId xmlns:a16="http://schemas.microsoft.com/office/drawing/2014/main" id="{DD04342D-49AC-25A9-0889-71E4061EB36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50;p1" descr="Recurso 25.png">
            <a:extLst>
              <a:ext uri="{FF2B5EF4-FFF2-40B4-BE49-F238E27FC236}">
                <a16:creationId xmlns:a16="http://schemas.microsoft.com/office/drawing/2014/main" id="{36B823B7-3A3B-1AD3-AE04-B80DA8C76D1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6CF83C73-EDE3-4E96-9722-1B177C8B4BA8}"/>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BAFACA97-4E39-F7AA-0C7E-0BECD151202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9348" y="343305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7;p9">
            <a:extLst>
              <a:ext uri="{FF2B5EF4-FFF2-40B4-BE49-F238E27FC236}">
                <a16:creationId xmlns:a16="http://schemas.microsoft.com/office/drawing/2014/main" id="{4FCCD655-530F-8554-988D-5A24C2EDB1E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9348" y="404370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3915523E-5A04-C064-48F7-E7C9F08912B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9348" y="283192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0CFE8588-35C4-03FA-FCFE-E9ACCD7E757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057304" y="3523793"/>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74721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9A7C-F6FF-A9D7-EC24-8B83B505DDF1}"/>
            </a:ext>
          </a:extLst>
        </p:cNvPr>
        <p:cNvGrpSpPr/>
        <p:nvPr/>
      </p:nvGrpSpPr>
      <p:grpSpPr>
        <a:xfrm>
          <a:off x="0" y="0"/>
          <a:ext cx="0" cy="0"/>
          <a:chOff x="0" y="0"/>
          <a:chExt cx="0" cy="0"/>
        </a:xfrm>
      </p:grpSpPr>
      <p:pic>
        <p:nvPicPr>
          <p:cNvPr id="9" name="Google Shape;736;p15">
            <a:extLst>
              <a:ext uri="{FF2B5EF4-FFF2-40B4-BE49-F238E27FC236}">
                <a16:creationId xmlns:a16="http://schemas.microsoft.com/office/drawing/2014/main" id="{4D5075D8-363E-97AD-A6BB-89B730C7D820}"/>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Google Shape;746;p15" descr="Recurso 39.png">
            <a:extLst>
              <a:ext uri="{FF2B5EF4-FFF2-40B4-BE49-F238E27FC236}">
                <a16:creationId xmlns:a16="http://schemas.microsoft.com/office/drawing/2014/main" id="{046F69B3-3E5A-9653-1A6C-58CA95D19C0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5A8DD0BE-01E1-80C8-8142-A867C9D1507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5" name="Google Shape;3394;p29">
            <a:extLst>
              <a:ext uri="{FF2B5EF4-FFF2-40B4-BE49-F238E27FC236}">
                <a16:creationId xmlns:a16="http://schemas.microsoft.com/office/drawing/2014/main" id="{E832C591-89C4-A75F-AB4F-C1A4F61DB7FB}"/>
              </a:ext>
            </a:extLst>
          </p:cNvPr>
          <p:cNvGraphicFramePr/>
          <p:nvPr/>
        </p:nvGraphicFramePr>
        <p:xfrm>
          <a:off x="4358679" y="1516524"/>
          <a:ext cx="7527600" cy="447205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2273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Dagua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Dagua y sus afluentes, especialmente en el río </a:t>
                      </a:r>
                      <a:r>
                        <a:rPr lang="es-CO" sz="900" u="none" strike="noStrike" cap="none" dirty="0" err="1">
                          <a:latin typeface="Verdana" panose="020B0604030504040204" pitchFamily="34" charset="0"/>
                          <a:ea typeface="Verdana" panose="020B0604030504040204" pitchFamily="34" charset="0"/>
                          <a:cs typeface="Arial Narrow"/>
                          <a:sym typeface="Arial Narrow"/>
                        </a:rPr>
                        <a:t>Bitaco</a:t>
                      </a:r>
                      <a:r>
                        <a:rPr lang="es-CO" sz="900" u="none" strike="noStrike" cap="none" dirty="0">
                          <a:latin typeface="Verdana" panose="020B0604030504040204" pitchFamily="34" charset="0"/>
                          <a:ea typeface="Verdana" panose="020B0604030504040204" pitchFamily="34" charset="0"/>
                          <a:cs typeface="Arial Narrow"/>
                          <a:sym typeface="Arial Narrow"/>
                        </a:rPr>
                        <a:t> a la altura del municipio de La Cumbre (Valle del Cauca). Se recomienda especial atención en los municipios de Dagua, La Cumbre y Buenaventura (Valle del Cauca). </a:t>
                      </a:r>
                    </a:p>
                  </a:txBody>
                  <a:tcPr marL="91448" marR="91448"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06406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Anchicayá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Anchicayá y sus afluentes, que drena sus aguas hacia el Océano Pacífico en el departamento del Valle del Cauca. Se recomienda especial atención en el municipio de Dagua y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707" marB="457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28" marB="4562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y Raposo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28" marB="4562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Raposo y sus afluentes</a:t>
                      </a:r>
                      <a:r>
                        <a:rPr lang="es-CO" sz="900" u="none" strike="noStrike" cap="none" dirty="0">
                          <a:latin typeface="Verdana" panose="020B0604030504040204" pitchFamily="34" charset="0"/>
                          <a:ea typeface="Verdana" panose="020B0604030504040204" pitchFamily="34" charset="0"/>
                          <a:cs typeface="Arial Narrow"/>
                          <a:sym typeface="Arial Narrow"/>
                        </a:rPr>
                        <a:t>, directos al Océano Pacífico en el departamento del Valle del Cauca. Se recomienda especial atención en el municipio de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28" marB="4562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Naya – Yurumanguí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Naya – Yurumanguí y sus afluentes, especialmente el río San Francisco, a la altura del </a:t>
                      </a:r>
                      <a:r>
                        <a:rPr lang="es-CO" sz="900" u="none" strike="noStrike" cap="none" dirty="0">
                          <a:latin typeface="Verdana" panose="020B0604030504040204" pitchFamily="34" charset="0"/>
                          <a:ea typeface="Verdana" panose="020B0604030504040204" pitchFamily="34" charset="0"/>
                          <a:cs typeface="Arial Narrow"/>
                          <a:sym typeface="Arial Narrow"/>
                        </a:rPr>
                        <a:t>municipio de López de Micay –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San Juan de Micay</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 Juan de Micay </a:t>
                      </a:r>
                      <a:r>
                        <a:rPr lang="es-CO" sz="900" u="none" strike="noStrike" cap="none" dirty="0">
                          <a:latin typeface="Verdana" panose="020B0604030504040204" pitchFamily="34" charset="0"/>
                          <a:ea typeface="Verdana" panose="020B0604030504040204" pitchFamily="34" charset="0"/>
                          <a:cs typeface="Arial Narrow"/>
                          <a:sym typeface="Arial Narrow"/>
                        </a:rPr>
                        <a:t>y sus afluentes, aportante directo al Océano Pacífico. Se recomienda especial atención en los municipios de Argelia, San Miguel y López de Micay (Cauca). </a:t>
                      </a:r>
                      <a:r>
                        <a:rPr lang="es-CO" sz="900" b="1" u="none" strike="noStrike" cap="none" dirty="0">
                          <a:latin typeface="Verdana" panose="020B0604030504040204" pitchFamily="34" charset="0"/>
                          <a:ea typeface="Verdana" panose="020B0604030504040204" pitchFamily="34" charset="0"/>
                          <a:cs typeface="Arial Narrow"/>
                          <a:sym typeface="Arial Narrow"/>
                        </a:rPr>
                        <a:t>Nota:</a:t>
                      </a:r>
                      <a:r>
                        <a:rPr lang="es-CO" sz="900" u="none" strike="noStrike" cap="none" dirty="0">
                          <a:latin typeface="Verdana" panose="020B0604030504040204" pitchFamily="34" charset="0"/>
                          <a:ea typeface="Verdana" panose="020B0604030504040204" pitchFamily="34" charset="0"/>
                          <a:cs typeface="Arial Narrow"/>
                          <a:sym typeface="Arial Narrow"/>
                        </a:rPr>
                        <a:t> Creciente súbita en el río San Juan de Micay en la zona rural del municipio de López De Micay, Cauca (05/11/2025). </a:t>
                      </a:r>
                    </a:p>
                  </a:txBody>
                  <a:tcPr marL="91448" marR="91448" marT="45688" marB="456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29374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a:ea typeface="Verdana"/>
                          <a:cs typeface="Verdana"/>
                          <a:sym typeface="Verdana"/>
                        </a:rPr>
                        <a:t>Tapaje – Dagua – Directos</a:t>
                      </a:r>
                      <a:endParaRPr sz="900" b="0" u="none" strike="noStrike" cap="none" dirty="0">
                        <a:solidFill>
                          <a:srgbClr val="000000"/>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Saija</a:t>
                      </a:r>
                      <a:endParaRPr sz="900" b="0" u="none" strike="noStrike" cap="none" dirty="0">
                        <a:solidFill>
                          <a:schemeClr val="dk1"/>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u="none" strike="noStrike" cap="none" dirty="0" err="1">
                          <a:latin typeface="Verdana"/>
                          <a:ea typeface="Verdana"/>
                          <a:cs typeface="Verdana"/>
                          <a:sym typeface="Verdana"/>
                        </a:rPr>
                        <a:t>Saija</a:t>
                      </a:r>
                      <a:r>
                        <a:rPr lang="es-ES" sz="900" u="none" strike="noStrike" cap="none" dirty="0">
                          <a:latin typeface="Verdana"/>
                          <a:ea typeface="Verdana"/>
                          <a:cs typeface="Verdana"/>
                          <a:sym typeface="Verdana"/>
                        </a:rPr>
                        <a:t> y sus afluentes, aportante directo al Océano Pacífico. </a:t>
                      </a:r>
                      <a:r>
                        <a:rPr lang="es-ES" sz="900" b="1" i="0" u="none" strike="noStrike" cap="none" dirty="0">
                          <a:solidFill>
                            <a:schemeClr val="dk1"/>
                          </a:solidFill>
                          <a:latin typeface="Verdana"/>
                          <a:ea typeface="Verdana"/>
                          <a:cs typeface="Verdana"/>
                          <a:sym typeface="Verdana"/>
                        </a:rPr>
                        <a:t>Nota: </a:t>
                      </a:r>
                      <a:r>
                        <a:rPr lang="es-ES" sz="900" b="0" i="0" u="none" strike="noStrike" cap="none" dirty="0">
                          <a:solidFill>
                            <a:schemeClr val="dk1"/>
                          </a:solidFill>
                          <a:latin typeface="Verdana"/>
                          <a:ea typeface="Verdana"/>
                          <a:cs typeface="Verdana"/>
                          <a:sym typeface="Verdana"/>
                        </a:rPr>
                        <a:t>Se reportan afectaciones por inundaciones en zona rural del municipio de Timbiquí – Cauca (05/11/2025). </a:t>
                      </a:r>
                      <a:endParaRPr lang="es-ES" sz="900" u="none" strike="noStrike" cap="none" dirty="0">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5392793"/>
                  </a:ext>
                </a:extLst>
              </a:tr>
            </a:tbl>
          </a:graphicData>
        </a:graphic>
      </p:graphicFrame>
      <p:sp>
        <p:nvSpPr>
          <p:cNvPr id="7" name="Google Shape;3036;p14">
            <a:extLst>
              <a:ext uri="{FF2B5EF4-FFF2-40B4-BE49-F238E27FC236}">
                <a16:creationId xmlns:a16="http://schemas.microsoft.com/office/drawing/2014/main" id="{54D7C8B7-5C3D-9174-DD06-DE53037481D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6" name="Google Shape;347;p9" descr="Recurso 25.png">
            <a:extLst>
              <a:ext uri="{FF2B5EF4-FFF2-40B4-BE49-F238E27FC236}">
                <a16:creationId xmlns:a16="http://schemas.microsoft.com/office/drawing/2014/main" id="{817182DE-CF9F-FB12-3F78-3B8BB63C758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002CDCAA-FA38-6E54-16BA-B0A23AFC3BB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4CAD8D26-B9C3-5B26-9054-2B571571C11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352B33E0-984E-7BC6-C190-E6274A38927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1B7F9F09-CAF5-2C05-B552-08CE4478A67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280D7986-8234-9DD7-21FE-95A22ABF558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9390BA81-68CA-B155-ECA2-FE195CEB604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2;p9">
            <a:extLst>
              <a:ext uri="{FF2B5EF4-FFF2-40B4-BE49-F238E27FC236}">
                <a16:creationId xmlns:a16="http://schemas.microsoft.com/office/drawing/2014/main" id="{380B12B7-576E-849A-C8E2-AFFCD7EC1E3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4;p9" descr="Recurso 31.png">
            <a:extLst>
              <a:ext uri="{FF2B5EF4-FFF2-40B4-BE49-F238E27FC236}">
                <a16:creationId xmlns:a16="http://schemas.microsoft.com/office/drawing/2014/main" id="{09087AF6-C65D-8C1F-DACC-1C0C8688E6D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8;p1" descr="Recurso 37.png">
            <a:extLst>
              <a:ext uri="{FF2B5EF4-FFF2-40B4-BE49-F238E27FC236}">
                <a16:creationId xmlns:a16="http://schemas.microsoft.com/office/drawing/2014/main" id="{26F32AEE-1A3F-90CA-1BF1-8E11D608E65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357;p9">
            <a:extLst>
              <a:ext uri="{FF2B5EF4-FFF2-40B4-BE49-F238E27FC236}">
                <a16:creationId xmlns:a16="http://schemas.microsoft.com/office/drawing/2014/main" id="{EBF5CDEC-88A5-DADE-862C-53F1B3A071E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8;p9">
            <a:extLst>
              <a:ext uri="{FF2B5EF4-FFF2-40B4-BE49-F238E27FC236}">
                <a16:creationId xmlns:a16="http://schemas.microsoft.com/office/drawing/2014/main" id="{26B13679-9A43-7D12-CBEF-A8CE31273F9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50;p1" descr="Recurso 25.png">
            <a:extLst>
              <a:ext uri="{FF2B5EF4-FFF2-40B4-BE49-F238E27FC236}">
                <a16:creationId xmlns:a16="http://schemas.microsoft.com/office/drawing/2014/main" id="{E3808AAF-609D-2499-28CE-E8F490734AC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DE5419D1-839B-FB4C-3C5F-4C919358F2AC}"/>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B32C93CA-2F48-FA06-B8F3-FF0F87A1C47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465148" y="3898704"/>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84C7CE0E-1EF5-7D4F-01FE-F4AB60222B8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412410" y="4184187"/>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88FA5E1D-25C5-B5EC-6493-FF11D4540D6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279760" y="4443914"/>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DA1FF065-1F73-F260-5EC5-F7253B426DF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73697" y="4036073"/>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4;p9" descr="Recurso 31.png">
            <a:extLst>
              <a:ext uri="{FF2B5EF4-FFF2-40B4-BE49-F238E27FC236}">
                <a16:creationId xmlns:a16="http://schemas.microsoft.com/office/drawing/2014/main" id="{B0E650A5-5C9D-E74A-657B-B3534D729DC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1937268" y="4359908"/>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3CB76CDE-A0FC-17ED-4239-0186EDB7995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823" y="4501256"/>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71B3C262-8094-83E0-C8C5-C82C775F1EEE}"/>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76589" y="2121550"/>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7C46E1ED-F7BA-1060-B5C9-C078A960108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3697" y="276524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EE8B2168-9667-6F32-55DD-FC88E2C4100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73697" y="4717935"/>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D1A45064-F6EA-1EB0-1484-AE4973414E1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73697" y="5433412"/>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8;p9">
            <a:extLst>
              <a:ext uri="{FF2B5EF4-FFF2-40B4-BE49-F238E27FC236}">
                <a16:creationId xmlns:a16="http://schemas.microsoft.com/office/drawing/2014/main" id="{AC1E7ED4-845A-80E5-C9C0-CEF607EFE5F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70804" y="3404340"/>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90571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7621B-9A0F-139F-415E-AE40BB54D4B7}"/>
            </a:ext>
          </a:extLst>
        </p:cNvPr>
        <p:cNvGrpSpPr/>
        <p:nvPr/>
      </p:nvGrpSpPr>
      <p:grpSpPr>
        <a:xfrm>
          <a:off x="0" y="0"/>
          <a:ext cx="0" cy="0"/>
          <a:chOff x="0" y="0"/>
          <a:chExt cx="0" cy="0"/>
        </a:xfrm>
      </p:grpSpPr>
      <p:graphicFrame>
        <p:nvGraphicFramePr>
          <p:cNvPr id="15" name="Google Shape;3394;p29">
            <a:extLst>
              <a:ext uri="{FF2B5EF4-FFF2-40B4-BE49-F238E27FC236}">
                <a16:creationId xmlns:a16="http://schemas.microsoft.com/office/drawing/2014/main" id="{E0B41762-E2C2-4B07-3BEF-DDA09F45E1A9}"/>
              </a:ext>
            </a:extLst>
          </p:cNvPr>
          <p:cNvGraphicFramePr/>
          <p:nvPr/>
        </p:nvGraphicFramePr>
        <p:xfrm>
          <a:off x="4353272" y="1809144"/>
          <a:ext cx="7527600" cy="377602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2273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Timbiquí</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b="0" i="0" u="none" strike="noStrike" cap="none" dirty="0">
                          <a:solidFill>
                            <a:schemeClr val="dk1"/>
                          </a:solidFill>
                          <a:latin typeface="Verdana"/>
                          <a:ea typeface="Verdana"/>
                          <a:cs typeface="Verdana"/>
                          <a:sym typeface="Verdana"/>
                        </a:rPr>
                        <a:t>Timbiquí y sus afluentes, aportante directo al Océano Pacífico. Especial atención en el municipio de Timbiquí (Cauca). </a:t>
                      </a:r>
                      <a:r>
                        <a:rPr lang="es-ES" sz="900" b="1" i="0" u="none" strike="noStrike" cap="none" dirty="0">
                          <a:solidFill>
                            <a:schemeClr val="dk1"/>
                          </a:solidFill>
                          <a:latin typeface="Verdana"/>
                          <a:ea typeface="Verdana"/>
                          <a:cs typeface="Verdana"/>
                          <a:sym typeface="Verdana"/>
                        </a:rPr>
                        <a:t>Nota: </a:t>
                      </a:r>
                      <a:r>
                        <a:rPr lang="es-ES" sz="900" b="0" i="0" u="none" strike="noStrike" cap="none" dirty="0">
                          <a:solidFill>
                            <a:schemeClr val="dk1"/>
                          </a:solidFill>
                          <a:latin typeface="Verdana"/>
                          <a:ea typeface="Verdana"/>
                          <a:cs typeface="Verdana"/>
                          <a:sym typeface="Verdana"/>
                        </a:rPr>
                        <a:t>Se reportan afectaciones por inundaciones en zona rural del municipio de Timbiquí – Cauca (05/11/2025).  </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Guapi</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Guapi </a:t>
                      </a:r>
                      <a:r>
                        <a:rPr lang="es-ES" sz="900" b="0" i="0" u="none" strike="noStrike" cap="none" dirty="0">
                          <a:solidFill>
                            <a:schemeClr val="dk1"/>
                          </a:solidFill>
                          <a:latin typeface="Verdana"/>
                          <a:ea typeface="Verdana"/>
                          <a:cs typeface="Verdana"/>
                          <a:sym typeface="Verdana"/>
                        </a:rPr>
                        <a:t>y sus afluentes, aportante directo al Océano Pacífico. Especial atención en el municipio de Guapi (Cauca). </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Tapaje</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 Dagua – Directos</a:t>
                      </a: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Iscuandé</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Iscuandé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aportante directo al Océano Pacífico. Especial atención en el municipio de Santa Bárbara Iscuandé (Nariño). </a:t>
                      </a: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29374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 – Dagua – Directos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Tapaje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el cual drena sus aguas al Océano</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Pacífico en el departamento de</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Nariño. </a:t>
                      </a: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135334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Cuenca alta del río Patía</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Alto Patía y sus afluentes, particularmente en los ríos Timbío, Quilcacé y Guabas, y las quebradas Sachamates, San Gandinga, Las Tallas y El Águila. Se recomienda especial atención en los municipios de El Tambo, Patía, Mercaderes y Balboa (Cauca), y Leiva (Nariño). </a:t>
                      </a:r>
                      <a:endParaRPr sz="900" dirty="0">
                        <a:latin typeface="Verdana" panose="020B0604030504040204" pitchFamily="34" charset="0"/>
                        <a:ea typeface="Verdana" panose="020B0604030504040204" pitchFamily="34" charset="0"/>
                      </a:endParaRPr>
                    </a:p>
                  </a:txBody>
                  <a:tcPr marL="91442" marR="91442"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2058413"/>
                  </a:ext>
                </a:extLst>
              </a:tr>
            </a:tbl>
          </a:graphicData>
        </a:graphic>
      </p:graphicFrame>
      <p:pic>
        <p:nvPicPr>
          <p:cNvPr id="9" name="Google Shape;736;p15">
            <a:extLst>
              <a:ext uri="{FF2B5EF4-FFF2-40B4-BE49-F238E27FC236}">
                <a16:creationId xmlns:a16="http://schemas.microsoft.com/office/drawing/2014/main" id="{308D113E-7C5D-F336-6CD8-4B515279E0BC}"/>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Google Shape;746;p15" descr="Recurso 39.png">
            <a:extLst>
              <a:ext uri="{FF2B5EF4-FFF2-40B4-BE49-F238E27FC236}">
                <a16:creationId xmlns:a16="http://schemas.microsoft.com/office/drawing/2014/main" id="{72F4DDB0-D720-1C37-28A4-33EAFE21714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E36A46B3-B04F-B031-F5F3-DA873F038D1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036;p14">
            <a:extLst>
              <a:ext uri="{FF2B5EF4-FFF2-40B4-BE49-F238E27FC236}">
                <a16:creationId xmlns:a16="http://schemas.microsoft.com/office/drawing/2014/main" id="{0FB0C9D2-E7F2-A629-D82E-906164DAFFD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6" name="Google Shape;347;p9" descr="Recurso 25.png">
            <a:extLst>
              <a:ext uri="{FF2B5EF4-FFF2-40B4-BE49-F238E27FC236}">
                <a16:creationId xmlns:a16="http://schemas.microsoft.com/office/drawing/2014/main" id="{7A869F1B-73DB-2D23-B6B0-B1AF4C093CE6}"/>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0F511C45-81CE-16FC-5BFE-233A587F6D2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673F5013-B434-7746-E52B-0908D4D1B66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20169056-7208-AEFF-0663-E13BF0DD2BF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91A4E638-DFBE-2D87-26F4-95054421A0C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A09DB17D-CB8D-848A-DB71-44688F25360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51126813-AE34-3790-726F-8D1CEAE34A0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2;p9">
            <a:extLst>
              <a:ext uri="{FF2B5EF4-FFF2-40B4-BE49-F238E27FC236}">
                <a16:creationId xmlns:a16="http://schemas.microsoft.com/office/drawing/2014/main" id="{8D0BCC14-97B4-CF7C-6AE7-6D4C2D8BE26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4;p9" descr="Recurso 31.png">
            <a:extLst>
              <a:ext uri="{FF2B5EF4-FFF2-40B4-BE49-F238E27FC236}">
                <a16:creationId xmlns:a16="http://schemas.microsoft.com/office/drawing/2014/main" id="{9F376D8D-7016-B658-8AAA-C28BD350BFC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8;p1" descr="Recurso 37.png">
            <a:extLst>
              <a:ext uri="{FF2B5EF4-FFF2-40B4-BE49-F238E27FC236}">
                <a16:creationId xmlns:a16="http://schemas.microsoft.com/office/drawing/2014/main" id="{5847BF44-B947-8B67-351A-755A5F652D2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357;p9">
            <a:extLst>
              <a:ext uri="{FF2B5EF4-FFF2-40B4-BE49-F238E27FC236}">
                <a16:creationId xmlns:a16="http://schemas.microsoft.com/office/drawing/2014/main" id="{0ABC6A4C-EE16-04C8-147C-A9AE817BA9D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8;p9">
            <a:extLst>
              <a:ext uri="{FF2B5EF4-FFF2-40B4-BE49-F238E27FC236}">
                <a16:creationId xmlns:a16="http://schemas.microsoft.com/office/drawing/2014/main" id="{F6CA3A3B-2C6F-A8A7-7248-32835398808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50;p1" descr="Recurso 25.png">
            <a:extLst>
              <a:ext uri="{FF2B5EF4-FFF2-40B4-BE49-F238E27FC236}">
                <a16:creationId xmlns:a16="http://schemas.microsoft.com/office/drawing/2014/main" id="{B4E17272-83C8-8996-BF82-7B9EEDC1CDA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6F37F32B-8DCD-F2F2-B3D5-41E8119420E7}"/>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3F46E96D-0397-A495-70FA-0A60BE7CA88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556039" y="4989077"/>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4CFEFC02-B2B9-05E5-B28D-10C207DB610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769645" y="4807216"/>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AB831AB6-8439-9A32-4ED7-14996A7DE5B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7350" y="303337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89567C32-5CA0-032F-F094-3E6A69BECBB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81525" y="4251929"/>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0;p9">
            <a:extLst>
              <a:ext uri="{FF2B5EF4-FFF2-40B4-BE49-F238E27FC236}">
                <a16:creationId xmlns:a16="http://schemas.microsoft.com/office/drawing/2014/main" id="{382ECF6D-0D56-A3B6-BD82-8082A700767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6624" y="4487469"/>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8B2AB948-3140-B84D-06B7-4453F4C8A98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7350" y="243063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A00A7C7D-99E4-8191-ED50-E2B26F1378C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7350" y="364918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5CB4235B-DE16-253C-7765-4D45CB089C4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81525" y="4989048"/>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621D82ED-94ED-C404-48D0-214E28C483D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204185" y="4872328"/>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322147"/>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295DD-CF82-76B5-081E-34C9169FDA74}"/>
            </a:ext>
          </a:extLst>
        </p:cNvPr>
        <p:cNvGrpSpPr/>
        <p:nvPr/>
      </p:nvGrpSpPr>
      <p:grpSpPr>
        <a:xfrm>
          <a:off x="0" y="0"/>
          <a:ext cx="0" cy="0"/>
          <a:chOff x="0" y="0"/>
          <a:chExt cx="0" cy="0"/>
        </a:xfrm>
      </p:grpSpPr>
      <p:graphicFrame>
        <p:nvGraphicFramePr>
          <p:cNvPr id="15" name="Google Shape;3394;p29">
            <a:extLst>
              <a:ext uri="{FF2B5EF4-FFF2-40B4-BE49-F238E27FC236}">
                <a16:creationId xmlns:a16="http://schemas.microsoft.com/office/drawing/2014/main" id="{28132680-4E39-A99E-2638-376840524113}"/>
              </a:ext>
            </a:extLst>
          </p:cNvPr>
          <p:cNvGraphicFramePr/>
          <p:nvPr/>
        </p:nvGraphicFramePr>
        <p:xfrm>
          <a:off x="4240121" y="1252754"/>
          <a:ext cx="7527600" cy="499999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28721">
                  <a:extLst>
                    <a:ext uri="{9D8B030D-6E8A-4147-A177-3AD203B41FA5}">
                      <a16:colId xmlns:a16="http://schemas.microsoft.com/office/drawing/2014/main" val="20001"/>
                    </a:ext>
                  </a:extLst>
                </a:gridCol>
                <a:gridCol w="1435748">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2273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Patía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Probabilidad de incrementos en los niveles en la cuenca media del río Patía y sus afluentes. Especial atención en los municipios de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Cumbitara, El Charco, El Rosario, Leiva, Los Andes (Sotomayor), Magüí (Payán), Policarpa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(Nariño). </a:t>
                      </a:r>
                    </a:p>
                  </a:txBody>
                  <a:tcPr marL="91442" marR="91442"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897069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Telembí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Telembí y sus afluentes, especialmente el río Ispi. Se recomienda especial atención en los municipios de Roberto Payan, Barbacoas,</a:t>
                      </a:r>
                      <a:r>
                        <a:rPr lang="es-ES" sz="900" u="none" strike="noStrike" baseline="0" dirty="0">
                          <a:latin typeface="Verdana" panose="020B0604030504040204" pitchFamily="34" charset="0"/>
                          <a:ea typeface="Verdana" panose="020B0604030504040204" pitchFamily="34" charset="0"/>
                          <a:cs typeface="Arial Narrow"/>
                          <a:sym typeface="Arial Narrow"/>
                        </a:rPr>
                        <a:t> </a:t>
                      </a:r>
                      <a:r>
                        <a:rPr lang="es-ES" sz="900" u="none" strike="noStrike" dirty="0">
                          <a:latin typeface="Verdana" panose="020B0604030504040204" pitchFamily="34" charset="0"/>
                          <a:ea typeface="Verdana" panose="020B0604030504040204" pitchFamily="34" charset="0"/>
                          <a:cs typeface="Arial Narrow"/>
                          <a:sym typeface="Arial Narrow"/>
                        </a:rPr>
                        <a:t>Mallama y Tumaco (Nariño). </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135334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Patía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Patía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u="none" strike="noStrike" kern="1200" cap="none" dirty="0">
                          <a:solidFill>
                            <a:schemeClr val="tx1"/>
                          </a:solidFill>
                          <a:latin typeface="Verdana" panose="020B0604030504040204" pitchFamily="34" charset="0"/>
                          <a:ea typeface="Verdana" panose="020B0604030504040204" pitchFamily="34" charset="0"/>
                          <a:cs typeface="+mn-cs"/>
                          <a:sym typeface="Arial Narrow"/>
                        </a:rPr>
                        <a:t>Probabilidad de crecientes súbitas en el nivel de la parte baja del río Patía y sus afluentes</a:t>
                      </a:r>
                      <a:r>
                        <a:rPr lang="es-CO" sz="900" u="none" strike="noStrike" kern="1200" cap="none" dirty="0">
                          <a:solidFill>
                            <a:schemeClr val="tx1"/>
                          </a:solidFill>
                          <a:latin typeface="Verdana" panose="020B0604030504040204" pitchFamily="34" charset="0"/>
                          <a:ea typeface="Verdana" panose="020B0604030504040204" pitchFamily="34" charset="0"/>
                          <a:cs typeface="+mn-cs"/>
                          <a:sym typeface="Arial Narrow"/>
                        </a:rPr>
                        <a:t>, el cual descarga </a:t>
                      </a:r>
                      <a:r>
                        <a:rPr lang="es-CO" sz="900" u="none" strike="noStrike" cap="none" dirty="0">
                          <a:latin typeface="Verdana" panose="020B0604030504040204" pitchFamily="34" charset="0"/>
                          <a:ea typeface="Verdana" panose="020B0604030504040204" pitchFamily="34" charset="0"/>
                          <a:cs typeface="Arial Narrow"/>
                          <a:sym typeface="Arial Narrow"/>
                        </a:rPr>
                        <a:t>sus aguas al océano Pacífico en el departamento de Nariño</a:t>
                      </a:r>
                      <a:r>
                        <a:rPr lang="es-CO"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Se recomienda especial atención en los municipios de Magüí (Payán), Roberto Payán, Francisco Pizarro, La Tola, Olaya Herrera y Mosquera (Nariño).</a:t>
                      </a:r>
                      <a:endParaRPr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617802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Chagüi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Chagüi y sus afluentes. Se recomienda especial atención en el municipio de Tumaco (Nariño).</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543540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Rosario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Rosario y sus afluentes. Se recomienda especial atención en el municipio de Tumaco (Nariño).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163836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Mira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Mira y sus afluentes, tales como, los ríos Guiza, San Juan y Chagüi. Se recomienda especial atención a la altura de los municipios de Barbacoas, Ricaurte y Tumaco (Nariño). </a:t>
                      </a:r>
                    </a:p>
                  </a:txBody>
                  <a:tcPr marL="91448" marR="91448"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63569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Mira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San Juan Frontera con Ecuador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San Juan y sus aportantes. Especial atención en los centros poblados a lo largo de la frontera con Ecuador y sur  del departamento de Nariño.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009008"/>
                  </a:ext>
                </a:extLst>
              </a:tr>
            </a:tbl>
          </a:graphicData>
        </a:graphic>
      </p:graphicFrame>
      <p:pic>
        <p:nvPicPr>
          <p:cNvPr id="9" name="Google Shape;736;p15">
            <a:extLst>
              <a:ext uri="{FF2B5EF4-FFF2-40B4-BE49-F238E27FC236}">
                <a16:creationId xmlns:a16="http://schemas.microsoft.com/office/drawing/2014/main" id="{50840627-2C49-163C-F0AE-0567F1D0BA8B}"/>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Google Shape;746;p15" descr="Recurso 39.png">
            <a:extLst>
              <a:ext uri="{FF2B5EF4-FFF2-40B4-BE49-F238E27FC236}">
                <a16:creationId xmlns:a16="http://schemas.microsoft.com/office/drawing/2014/main" id="{B1A853AA-7DD3-F64D-62C4-144AD43674F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F9F94B36-ECC8-E5ED-54E3-1543C9AE125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036;p14">
            <a:extLst>
              <a:ext uri="{FF2B5EF4-FFF2-40B4-BE49-F238E27FC236}">
                <a16:creationId xmlns:a16="http://schemas.microsoft.com/office/drawing/2014/main" id="{2E45C148-5166-9903-4A47-E9A952067B3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6" name="Google Shape;347;p9" descr="Recurso 25.png">
            <a:extLst>
              <a:ext uri="{FF2B5EF4-FFF2-40B4-BE49-F238E27FC236}">
                <a16:creationId xmlns:a16="http://schemas.microsoft.com/office/drawing/2014/main" id="{6D463557-CE74-1609-95FC-F71277BC4E40}"/>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9ACD6FAC-4164-A929-1422-CBF7B445986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033CCFC8-7278-7410-9AAD-B0E835B2648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E4909FE9-7FCD-D1BF-9972-FD4B5C92F8C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8975D220-2F70-9366-E66A-77E0AA064C6C}"/>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8F798E3F-4FAC-2F6B-8171-99893734A14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55358ECB-7EAE-68DC-C8A7-2F1F5874399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2;p9">
            <a:extLst>
              <a:ext uri="{FF2B5EF4-FFF2-40B4-BE49-F238E27FC236}">
                <a16:creationId xmlns:a16="http://schemas.microsoft.com/office/drawing/2014/main" id="{B5D7C7AC-18E2-60F6-62CA-CFBF19FD9C2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4;p9" descr="Recurso 31.png">
            <a:extLst>
              <a:ext uri="{FF2B5EF4-FFF2-40B4-BE49-F238E27FC236}">
                <a16:creationId xmlns:a16="http://schemas.microsoft.com/office/drawing/2014/main" id="{CBDEA57D-BF2B-870F-E506-EC811301666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8;p1" descr="Recurso 37.png">
            <a:extLst>
              <a:ext uri="{FF2B5EF4-FFF2-40B4-BE49-F238E27FC236}">
                <a16:creationId xmlns:a16="http://schemas.microsoft.com/office/drawing/2014/main" id="{24FA0AD7-0454-4EB5-153F-14CC56A8D93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357;p9">
            <a:extLst>
              <a:ext uri="{FF2B5EF4-FFF2-40B4-BE49-F238E27FC236}">
                <a16:creationId xmlns:a16="http://schemas.microsoft.com/office/drawing/2014/main" id="{0202FE8A-64A2-0CD3-B27A-3D848417477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8;p9">
            <a:extLst>
              <a:ext uri="{FF2B5EF4-FFF2-40B4-BE49-F238E27FC236}">
                <a16:creationId xmlns:a16="http://schemas.microsoft.com/office/drawing/2014/main" id="{AAB9CE1D-11FA-9BAF-319E-32187129D8D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50;p1" descr="Recurso 25.png">
            <a:extLst>
              <a:ext uri="{FF2B5EF4-FFF2-40B4-BE49-F238E27FC236}">
                <a16:creationId xmlns:a16="http://schemas.microsoft.com/office/drawing/2014/main" id="{A95C6A40-9373-3969-5A77-8CF9B1784FA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7A358556-4004-B9F5-53A4-2B14E6DECD38}"/>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E532E102-3599-7DD5-06AE-12155769C88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459182" y="5419670"/>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81591AE0-A240-D0E4-AD59-93C5EA93E01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246101" y="4972798"/>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02ACC620-3409-7FCB-402D-DD3F9A38B12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745688" y="5172773"/>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8;p9">
            <a:extLst>
              <a:ext uri="{FF2B5EF4-FFF2-40B4-BE49-F238E27FC236}">
                <a16:creationId xmlns:a16="http://schemas.microsoft.com/office/drawing/2014/main" id="{BA2124EF-BC97-09BA-BC4A-172334EA5B3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0878" y="321532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8;p9">
            <a:extLst>
              <a:ext uri="{FF2B5EF4-FFF2-40B4-BE49-F238E27FC236}">
                <a16:creationId xmlns:a16="http://schemas.microsoft.com/office/drawing/2014/main" id="{F35F192E-E1FC-1D3D-658C-EDDCA9D74F4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0878" y="190988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525CE997-EFBF-22A4-F6C8-ED47EC90D37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208597" y="5359351"/>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33E95C82-E113-51F4-578A-5A0D4F60D98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472883" y="5783392"/>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4;p9" descr="Recurso 31.png">
            <a:extLst>
              <a:ext uri="{FF2B5EF4-FFF2-40B4-BE49-F238E27FC236}">
                <a16:creationId xmlns:a16="http://schemas.microsoft.com/office/drawing/2014/main" id="{933865DA-A564-E024-F85D-C80B9291A59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1108142" y="56065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F668D34B-3DCC-003B-C9E8-047E4216A6E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56857" y="3868817"/>
            <a:ext cx="469054" cy="45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12940C02-1C36-0370-4D17-F8E9A12BEA9D}"/>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56857" y="4509594"/>
            <a:ext cx="469054" cy="45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7BDD1139-B41F-688B-68CD-3EFD18BE7817}"/>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56857" y="5727236"/>
            <a:ext cx="469054" cy="45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7;p9">
            <a:extLst>
              <a:ext uri="{FF2B5EF4-FFF2-40B4-BE49-F238E27FC236}">
                <a16:creationId xmlns:a16="http://schemas.microsoft.com/office/drawing/2014/main" id="{C022B867-7AAA-D8B7-2AAF-758BFBBB04D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44528" y="513668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7;p9">
            <a:extLst>
              <a:ext uri="{FF2B5EF4-FFF2-40B4-BE49-F238E27FC236}">
                <a16:creationId xmlns:a16="http://schemas.microsoft.com/office/drawing/2014/main" id="{9DABC342-7FA3-9EEB-5F3B-EF9FE780F5F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44528" y="24881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41322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11109-5BA6-83A9-4C93-2100BC911180}"/>
            </a:ext>
          </a:extLst>
        </p:cNvPr>
        <p:cNvGrpSpPr/>
        <p:nvPr/>
      </p:nvGrpSpPr>
      <p:grpSpPr>
        <a:xfrm>
          <a:off x="0" y="0"/>
          <a:ext cx="0" cy="0"/>
          <a:chOff x="0" y="0"/>
          <a:chExt cx="0" cy="0"/>
        </a:xfrm>
      </p:grpSpPr>
      <p:pic>
        <p:nvPicPr>
          <p:cNvPr id="2" name="Google Shape;926;p22">
            <a:extLst>
              <a:ext uri="{FF2B5EF4-FFF2-40B4-BE49-F238E27FC236}">
                <a16:creationId xmlns:a16="http://schemas.microsoft.com/office/drawing/2014/main" id="{EA79DDA0-EF77-21C8-DC67-F838B93F856A}"/>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4650" y="926073"/>
            <a:ext cx="3968750" cy="51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Google Shape;934;p22" descr="Recurso 39.png">
            <a:extLst>
              <a:ext uri="{FF2B5EF4-FFF2-40B4-BE49-F238E27FC236}">
                <a16:creationId xmlns:a16="http://schemas.microsoft.com/office/drawing/2014/main" id="{46CE49B9-3072-8381-2ABA-7156F3410FA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53" name="Google Shape;333;p8" descr="Recurso 18.png">
            <a:hlinkClick r:id="rId5" action="ppaction://hlinksldjump"/>
            <a:extLst>
              <a:ext uri="{FF2B5EF4-FFF2-40B4-BE49-F238E27FC236}">
                <a16:creationId xmlns:a16="http://schemas.microsoft.com/office/drawing/2014/main" id="{9AA4D610-9C7C-79DC-3FBA-A12C4F7C46D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55" name="Google Shape;931;p22" descr="Recurso 37.png">
            <a:extLst>
              <a:ext uri="{FF2B5EF4-FFF2-40B4-BE49-F238E27FC236}">
                <a16:creationId xmlns:a16="http://schemas.microsoft.com/office/drawing/2014/main" id="{C1B27584-83E4-93D0-08F7-CD441B1DD201}"/>
              </a:ext>
            </a:extLst>
          </p:cNvPr>
          <p:cNvSpPr>
            <a:spLocks noChangeAspect="1"/>
          </p:cNvSpPr>
          <p:nvPr/>
        </p:nvSpPr>
        <p:spPr bwMode="auto">
          <a:xfrm>
            <a:off x="1757363" y="4038600"/>
            <a:ext cx="2873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sp>
        <p:nvSpPr>
          <p:cNvPr id="3" name="Google Shape;347;p9" descr="Recurso 25.png">
            <a:extLst>
              <a:ext uri="{FF2B5EF4-FFF2-40B4-BE49-F238E27FC236}">
                <a16:creationId xmlns:a16="http://schemas.microsoft.com/office/drawing/2014/main" id="{DE9D8E87-F06C-5F13-3F03-4574B8876FE0}"/>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s-CO" altLang="es-CO"/>
          </a:p>
        </p:txBody>
      </p:sp>
      <p:pic>
        <p:nvPicPr>
          <p:cNvPr id="4" name="Google Shape;348;p9">
            <a:extLst>
              <a:ext uri="{FF2B5EF4-FFF2-40B4-BE49-F238E27FC236}">
                <a16:creationId xmlns:a16="http://schemas.microsoft.com/office/drawing/2014/main" id="{3976A28C-4370-4F4B-1809-EDAFD2943CF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CBFBC9BC-C94E-28C4-C573-2468751F76F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1FFB6AC3-E8ED-E070-6ABF-D8A54D69729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1;p9" descr="Recurso 32.png">
            <a:extLst>
              <a:ext uri="{FF2B5EF4-FFF2-40B4-BE49-F238E27FC236}">
                <a16:creationId xmlns:a16="http://schemas.microsoft.com/office/drawing/2014/main" id="{444EE961-A5A3-D5CF-6C09-E148AD0934D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2;p9">
            <a:extLst>
              <a:ext uri="{FF2B5EF4-FFF2-40B4-BE49-F238E27FC236}">
                <a16:creationId xmlns:a16="http://schemas.microsoft.com/office/drawing/2014/main" id="{F2E2E2DB-0200-F497-3378-BB7E3A3EFC2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4;p9" descr="Recurso 31.png">
            <a:extLst>
              <a:ext uri="{FF2B5EF4-FFF2-40B4-BE49-F238E27FC236}">
                <a16:creationId xmlns:a16="http://schemas.microsoft.com/office/drawing/2014/main" id="{CDD821BA-0574-EAF4-7F0C-736624DD952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71402482-9B3F-E388-20F4-D4C40D7E4C6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330A0559-2241-5C7D-3C71-17F6DE0D259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94266A77-84D9-BE3F-9E5E-4D470637897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0;p1" descr="Recurso 25.png">
            <a:extLst>
              <a:ext uri="{FF2B5EF4-FFF2-40B4-BE49-F238E27FC236}">
                <a16:creationId xmlns:a16="http://schemas.microsoft.com/office/drawing/2014/main" id="{AC4F7403-74CD-D4C0-4FA3-91BC7A9794A3}"/>
              </a:ext>
            </a:extLst>
          </p:cNvPr>
          <p:cNvPicPr preferRelativeResize="0">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718ABECA-86CB-6069-3030-82E3881C107F}"/>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E423950B-FC55-0A3F-277B-65DEB2A3BDD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615878" y="438066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CA7687E4-CEB4-D968-0C66-C7B1BB1E815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03580" y="411628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Google Shape;3394;p29">
            <a:extLst>
              <a:ext uri="{FF2B5EF4-FFF2-40B4-BE49-F238E27FC236}">
                <a16:creationId xmlns:a16="http://schemas.microsoft.com/office/drawing/2014/main" id="{2C09FC88-7464-22C3-CB6D-1CE2257C2948}"/>
              </a:ext>
            </a:extLst>
          </p:cNvPr>
          <p:cNvGraphicFramePr/>
          <p:nvPr/>
        </p:nvGraphicFramePr>
        <p:xfrm>
          <a:off x="4364841" y="2681901"/>
          <a:ext cx="7517983" cy="1726898"/>
        </p:xfrm>
        <a:graphic>
          <a:graphicData uri="http://schemas.openxmlformats.org/drawingml/2006/table">
            <a:tbl>
              <a:tblPr>
                <a:noFill/>
              </a:tblPr>
              <a:tblGrid>
                <a:gridCol w="714108">
                  <a:extLst>
                    <a:ext uri="{9D8B030D-6E8A-4147-A177-3AD203B41FA5}">
                      <a16:colId xmlns:a16="http://schemas.microsoft.com/office/drawing/2014/main" val="20000"/>
                    </a:ext>
                  </a:extLst>
                </a:gridCol>
                <a:gridCol w="1133036">
                  <a:extLst>
                    <a:ext uri="{9D8B030D-6E8A-4147-A177-3AD203B41FA5}">
                      <a16:colId xmlns:a16="http://schemas.microsoft.com/office/drawing/2014/main" val="20001"/>
                    </a:ext>
                  </a:extLst>
                </a:gridCol>
                <a:gridCol w="1317102">
                  <a:extLst>
                    <a:ext uri="{9D8B030D-6E8A-4147-A177-3AD203B41FA5}">
                      <a16:colId xmlns:a16="http://schemas.microsoft.com/office/drawing/2014/main" val="20002"/>
                    </a:ext>
                  </a:extLst>
                </a:gridCol>
                <a:gridCol w="435373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 los ríos Yaguará e Iquira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Yaguará, Iquira </a:t>
                      </a:r>
                      <a:r>
                        <a:rPr lang="es-CO" sz="900" u="none" dirty="0">
                          <a:latin typeface="Verdana" panose="020B0604030504040204" pitchFamily="34" charset="0"/>
                          <a:ea typeface="Verdana" panose="020B0604030504040204" pitchFamily="34" charset="0"/>
                          <a:cs typeface="Arial Narrow"/>
                          <a:sym typeface="Arial Narrow"/>
                        </a:rPr>
                        <a:t>y sus afluentes, entre otros </a:t>
                      </a:r>
                      <a:r>
                        <a:rPr lang="es-CO" sz="900" u="none" strike="noStrike" cap="none" dirty="0">
                          <a:latin typeface="Verdana" panose="020B0604030504040204" pitchFamily="34" charset="0"/>
                          <a:ea typeface="Verdana" panose="020B0604030504040204" pitchFamily="34" charset="0"/>
                          <a:cs typeface="Arial Narrow"/>
                          <a:sym typeface="Arial Narrow"/>
                        </a:rPr>
                        <a:t>aportantes al Alto Magdalena. Especial atención en los municipios de Yaguará e Iquira (Huila).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665580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Juncal</a:t>
                      </a:r>
                      <a:endParaRPr sz="900" dirty="0">
                        <a:latin typeface="Verdana" panose="020B0604030504040204" pitchFamily="34" charset="0"/>
                        <a:ea typeface="Verdana" panose="020B0604030504040204" pitchFamily="34" charset="0"/>
                      </a:endParaRPr>
                    </a:p>
                  </a:txBody>
                  <a:tcPr marL="91424" marR="91424"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Juncal y otros ríos directos al Magdalena. Especial atención en los municipios de Palermo y Neiva (Huila). </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661628"/>
                  </a:ext>
                </a:extLst>
              </a:tr>
            </a:tbl>
          </a:graphicData>
        </a:graphic>
      </p:graphicFrame>
      <p:pic>
        <p:nvPicPr>
          <p:cNvPr id="22" name="Google Shape;357;p9">
            <a:extLst>
              <a:ext uri="{FF2B5EF4-FFF2-40B4-BE49-F238E27FC236}">
                <a16:creationId xmlns:a16="http://schemas.microsoft.com/office/drawing/2014/main" id="{9B0CC10A-8177-6372-21F6-84737F1494CD}"/>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447373" y="3252826"/>
            <a:ext cx="47921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FF21F120-2632-6C1F-3218-18B455E90881}"/>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447373" y="3872033"/>
            <a:ext cx="47921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98070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9D9781B-B62F-EAA5-BFC1-099CC92CEF6C}"/>
              </a:ext>
            </a:extLst>
          </p:cNvPr>
          <p:cNvPicPr>
            <a:picLocks noChangeAspect="1"/>
          </p:cNvPicPr>
          <p:nvPr/>
        </p:nvPicPr>
        <p:blipFill>
          <a:blip r:embed="rId3"/>
          <a:stretch>
            <a:fillRect/>
          </a:stretch>
        </p:blipFill>
        <p:spPr>
          <a:xfrm>
            <a:off x="12550693" y="5803389"/>
            <a:ext cx="7086413" cy="1152686"/>
          </a:xfrm>
          <a:prstGeom prst="rect">
            <a:avLst/>
          </a:prstGeom>
        </p:spPr>
      </p:pic>
      <p:sp>
        <p:nvSpPr>
          <p:cNvPr id="9" name="AutoShape 2" descr="blob:https://web.whatsapp.com/14a25253-0385-41d4-8a6a-b1cc79d6976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uadroTexto 18"/>
          <p:cNvSpPr txBox="1"/>
          <p:nvPr/>
        </p:nvSpPr>
        <p:spPr>
          <a:xfrm>
            <a:off x="7590149" y="828816"/>
            <a:ext cx="441116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FF9A52"/>
                </a:solidFill>
                <a:effectLst/>
                <a:uLnTx/>
                <a:uFillTx/>
                <a:latin typeface="Arial Narrow" panose="020B0606020202030204" pitchFamily="34" charset="0"/>
                <a:ea typeface="+mn-ea"/>
                <a:cs typeface="Arial" panose="020B0604020202020204" pitchFamily="34" charset="0"/>
              </a:rPr>
              <a:t>A continuación, los municipios donde se registraron temperaturas iguales o </a:t>
            </a:r>
            <a:r>
              <a:rPr lang="es-CO" sz="1200" b="1" dirty="0">
                <a:solidFill>
                  <a:srgbClr val="FF9A52"/>
                </a:solidFill>
                <a:latin typeface="Arial Narrow" panose="020B0606020202030204" pitchFamily="34" charset="0"/>
                <a:cs typeface="Arial" panose="020B0604020202020204" pitchFamily="34" charset="0"/>
              </a:rPr>
              <a:t>superiores a 34,0 ºC en las últimas </a:t>
            </a:r>
            <a:r>
              <a:rPr kumimoji="0" lang="es-CO" sz="1200" b="1" i="0" u="none" strike="noStrike" kern="1200" cap="none" spc="0" normalizeH="0" baseline="0" noProof="0" dirty="0">
                <a:ln>
                  <a:noFill/>
                </a:ln>
                <a:solidFill>
                  <a:srgbClr val="FF9A52"/>
                </a:solidFill>
                <a:effectLst/>
                <a:uLnTx/>
                <a:uFillTx/>
                <a:latin typeface="Arial Narrow" panose="020B0606020202030204" pitchFamily="34" charset="0"/>
                <a:ea typeface="+mn-ea"/>
                <a:cs typeface="Arial" panose="020B0604020202020204" pitchFamily="34" charset="0"/>
              </a:rPr>
              <a:t>24 horas. </a:t>
            </a:r>
          </a:p>
        </p:txBody>
      </p:sp>
      <p:pic>
        <p:nvPicPr>
          <p:cNvPr id="2050" name="Picture 2" descr="http://181.225.72.46:45128/almacen/interno/satelite/Goes16/Estimativos/Temperatura/Maxima/MAPAS/TEMPERATURA-202104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5486400"/>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14341454" y="-870311"/>
            <a:ext cx="3257550" cy="193899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POR FAVOR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NO </a:t>
            </a:r>
            <a:r>
              <a:rPr kumimoji="0" lang="es-CO" sz="2400" b="1" i="0" u="none" strike="noStrike" kern="1200" cap="none" spc="0" normalizeH="0" baseline="0" noProof="0">
                <a:ln>
                  <a:noFill/>
                </a:ln>
                <a:solidFill>
                  <a:srgbClr val="FF0000"/>
                </a:solidFill>
                <a:effectLst/>
                <a:uLnTx/>
                <a:uFillTx/>
                <a:latin typeface="Arial Narrow" panose="020B0606020202030204" pitchFamily="34" charset="0"/>
                <a:ea typeface="+mn-ea"/>
                <a:cs typeface="+mn-cs"/>
              </a:rPr>
              <a:t>BORRAR NADA de LO </a:t>
            </a: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QUE SE ENCUENTRA EN </a:t>
            </a:r>
            <a:r>
              <a:rPr kumimoji="0" lang="es-CO" sz="2400" b="1" i="0" u="none" strike="noStrike" kern="1200" cap="none" spc="0" normalizeH="0" baseline="0" noProof="0">
                <a:ln>
                  <a:noFill/>
                </a:ln>
                <a:solidFill>
                  <a:srgbClr val="FF0000"/>
                </a:solidFill>
                <a:effectLst/>
                <a:uLnTx/>
                <a:uFillTx/>
                <a:latin typeface="Arial Narrow" panose="020B0606020202030204" pitchFamily="34" charset="0"/>
                <a:ea typeface="+mn-ea"/>
                <a:cs typeface="+mn-cs"/>
              </a:rPr>
              <a:t>ESTE ESPACIO de FONDO </a:t>
            </a: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BLANCO</a:t>
            </a:r>
          </a:p>
        </p:txBody>
      </p:sp>
      <p:sp>
        <p:nvSpPr>
          <p:cNvPr id="18" name="CuadroTexto 17">
            <a:extLst>
              <a:ext uri="{FF2B5EF4-FFF2-40B4-BE49-F238E27FC236}">
                <a16:creationId xmlns:a16="http://schemas.microsoft.com/office/drawing/2014/main" id="{4DB2F74B-2C09-4625-9F6E-8D4DD6518397}"/>
              </a:ext>
            </a:extLst>
          </p:cNvPr>
          <p:cNvSpPr txBox="1"/>
          <p:nvPr/>
        </p:nvSpPr>
        <p:spPr>
          <a:xfrm>
            <a:off x="5222799" y="3879041"/>
            <a:ext cx="6756039" cy="261610"/>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CO"/>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prstClr val="black"/>
                </a:solidFill>
                <a:effectLst/>
                <a:uLnTx/>
                <a:uFillTx/>
                <a:latin typeface="Arial Narrow" panose="020B0606020202030204" pitchFamily="34" charset="0"/>
              </a:defRPr>
            </a:lvl1pPr>
          </a:lstStyle>
          <a:p>
            <a:r>
              <a:rPr lang="es-CO" sz="1100" dirty="0"/>
              <a:t>NO SE REGISTRARON TEMPERATURAS DEL AIRE POR ENCIMA DE LOS MÁXIMOS HISTÓRICOS.</a:t>
            </a:r>
          </a:p>
        </p:txBody>
      </p:sp>
      <p:pic>
        <p:nvPicPr>
          <p:cNvPr id="30" name="Imagen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35" y="7356855"/>
            <a:ext cx="5092995" cy="138065"/>
          </a:xfrm>
          <a:prstGeom prst="rect">
            <a:avLst/>
          </a:prstGeom>
        </p:spPr>
      </p:pic>
      <p:sp>
        <p:nvSpPr>
          <p:cNvPr id="31" name="Rectángulo 30"/>
          <p:cNvSpPr/>
          <p:nvPr/>
        </p:nvSpPr>
        <p:spPr>
          <a:xfrm>
            <a:off x="433805" y="6934952"/>
            <a:ext cx="4448654" cy="430887"/>
          </a:xfrm>
          <a:prstGeom prst="rect">
            <a:avLst/>
          </a:prstGeom>
        </p:spPr>
        <p:txBody>
          <a:bodyPr wrap="none">
            <a:spAutoFit/>
          </a:bodyPr>
          <a:lstStyle/>
          <a:p>
            <a:r>
              <a:rPr lang="es-CO" sz="1100" dirty="0">
                <a:latin typeface="Arial Narrow" panose="020B0606020202030204" pitchFamily="34" charset="0"/>
              </a:rPr>
              <a:t>Estimativo satelital </a:t>
            </a:r>
            <a:r>
              <a:rPr lang="es-CO" sz="1100" dirty="0" err="1">
                <a:latin typeface="Arial Narrow" panose="020B0606020202030204" pitchFamily="34" charset="0"/>
              </a:rPr>
              <a:t>fire</a:t>
            </a:r>
            <a:r>
              <a:rPr lang="es-CO" sz="1100" dirty="0">
                <a:latin typeface="Arial Narrow" panose="020B0606020202030204" pitchFamily="34" charset="0"/>
              </a:rPr>
              <a:t> temperatura cortesía </a:t>
            </a:r>
            <a:r>
              <a:rPr lang="es-CO" sz="1100" dirty="0">
                <a:latin typeface="Arial Narrow" panose="020B0606020202030204" pitchFamily="34" charset="0"/>
                <a:hlinkClick r:id="rId6"/>
              </a:rPr>
              <a:t>https://rammb-slider.cira.colostate.edu/</a:t>
            </a:r>
            <a:endParaRPr lang="es-CO" sz="1100" dirty="0">
              <a:latin typeface="Arial Narrow" panose="020B0606020202030204" pitchFamily="34" charset="0"/>
            </a:endParaRPr>
          </a:p>
          <a:p>
            <a:pPr algn="ctr"/>
            <a:r>
              <a:rPr lang="es-CO" sz="1100">
                <a:latin typeface="Arial Narrow" panose="020B0606020202030204" pitchFamily="34" charset="0"/>
              </a:rPr>
              <a:t>08 de agosto de 2022 </a:t>
            </a:r>
            <a:r>
              <a:rPr lang="es-CO" sz="1100" dirty="0">
                <a:latin typeface="Arial Narrow" panose="020B0606020202030204" pitchFamily="34" charset="0"/>
              </a:rPr>
              <a:t>hora 12:20 HLC.</a:t>
            </a:r>
            <a:endParaRPr lang="es-CO" sz="1100" dirty="0"/>
          </a:p>
        </p:txBody>
      </p:sp>
      <p:sp>
        <p:nvSpPr>
          <p:cNvPr id="2" name="Rectángulo 1"/>
          <p:cNvSpPr/>
          <p:nvPr/>
        </p:nvSpPr>
        <p:spPr>
          <a:xfrm>
            <a:off x="6351953" y="7132280"/>
            <a:ext cx="4433358" cy="261610"/>
          </a:xfrm>
          <a:prstGeom prst="rect">
            <a:avLst/>
          </a:prstGeom>
        </p:spPr>
        <p:txBody>
          <a:bodyPr wrap="square">
            <a:spAutoFit/>
          </a:bodyPr>
          <a:lstStyle/>
          <a:p>
            <a:r>
              <a:rPr lang="es-CO" sz="1050">
                <a:latin typeface="Arial Narrow" panose="020B0606020202030204" pitchFamily="34" charset="0"/>
              </a:rPr>
              <a:t>Puntos de calor- </a:t>
            </a:r>
            <a:r>
              <a:rPr lang="es-CO" sz="1050" dirty="0">
                <a:latin typeface="Arial Narrow" panose="020B0606020202030204" pitchFamily="34" charset="0"/>
              </a:rPr>
              <a:t>ultimas 24 horas. Cortesía </a:t>
            </a:r>
            <a:r>
              <a:rPr lang="es-CO" sz="1050" dirty="0">
                <a:latin typeface="Arial Narrow" panose="020B0606020202030204" pitchFamily="34" charset="0"/>
                <a:hlinkClick r:id="rId7"/>
              </a:rPr>
              <a:t>https://firms.modaps.eosdis.nasa.gov//</a:t>
            </a:r>
            <a:endParaRPr lang="es-CO" sz="1050" dirty="0">
              <a:latin typeface="Arial Narrow" panose="020B0606020202030204" pitchFamily="34" charset="0"/>
            </a:endParaRPr>
          </a:p>
        </p:txBody>
      </p:sp>
      <p:sp>
        <p:nvSpPr>
          <p:cNvPr id="22" name="CuadroTexto 21">
            <a:extLst>
              <a:ext uri="{FF2B5EF4-FFF2-40B4-BE49-F238E27FC236}">
                <a16:creationId xmlns:a16="http://schemas.microsoft.com/office/drawing/2014/main" id="{4DB2F74B-2C09-4625-9F6E-8D4DD6518397}"/>
              </a:ext>
            </a:extLst>
          </p:cNvPr>
          <p:cNvSpPr txBox="1"/>
          <p:nvPr/>
        </p:nvSpPr>
        <p:spPr>
          <a:xfrm>
            <a:off x="12577640" y="5475246"/>
            <a:ext cx="6781416" cy="246221"/>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es-CO"/>
            </a:defPPr>
            <a:lvl1pPr algn="ctr">
              <a:defRPr sz="900" b="1">
                <a:solidFill>
                  <a:prstClr val="black"/>
                </a:solidFill>
                <a:latin typeface="Arial Narrow" panose="020B0606020202030204" pitchFamily="34" charset="0"/>
              </a:defRPr>
            </a:lvl1pPr>
          </a:lstStyle>
          <a:p>
            <a:r>
              <a:rPr lang="es-CO" sz="1000" dirty="0"/>
              <a:t>NO SE REGISTRARON VALORES DE TEMPERATURAS IGUALES O INFERIORES A 5,0°C EN LA RED DE ESTACIONES DEL IDEAM</a:t>
            </a:r>
          </a:p>
        </p:txBody>
      </p:sp>
      <p:sp>
        <p:nvSpPr>
          <p:cNvPr id="23" name="Rectángulo 22"/>
          <p:cNvSpPr/>
          <p:nvPr/>
        </p:nvSpPr>
        <p:spPr>
          <a:xfrm>
            <a:off x="14058887" y="7590372"/>
            <a:ext cx="4448654" cy="430887"/>
          </a:xfrm>
          <a:prstGeom prst="rect">
            <a:avLst/>
          </a:prstGeom>
        </p:spPr>
        <p:txBody>
          <a:bodyPr wrap="none">
            <a:spAutoFit/>
          </a:bodyPr>
          <a:lstStyle/>
          <a:p>
            <a:r>
              <a:rPr lang="es-CO" sz="1100" dirty="0">
                <a:latin typeface="Arial Narrow" panose="020B0606020202030204" pitchFamily="34" charset="0"/>
              </a:rPr>
              <a:t>Estimativo satelital </a:t>
            </a:r>
            <a:r>
              <a:rPr lang="es-CO" sz="1100" dirty="0" err="1">
                <a:latin typeface="Arial Narrow" panose="020B0606020202030204" pitchFamily="34" charset="0"/>
              </a:rPr>
              <a:t>fire</a:t>
            </a:r>
            <a:r>
              <a:rPr lang="es-CO" sz="1100" dirty="0">
                <a:latin typeface="Arial Narrow" panose="020B0606020202030204" pitchFamily="34" charset="0"/>
              </a:rPr>
              <a:t> temperatura cortesía </a:t>
            </a:r>
            <a:r>
              <a:rPr lang="es-CO" sz="1100" dirty="0">
                <a:latin typeface="Arial Narrow" panose="020B0606020202030204" pitchFamily="34" charset="0"/>
                <a:hlinkClick r:id="rId6"/>
              </a:rPr>
              <a:t>https://rammb-slider.cira.colostate.edu/</a:t>
            </a:r>
            <a:endParaRPr lang="es-CO" sz="1100" dirty="0">
              <a:latin typeface="Arial Narrow" panose="020B0606020202030204" pitchFamily="34" charset="0"/>
            </a:endParaRPr>
          </a:p>
          <a:p>
            <a:pPr algn="ctr"/>
            <a:r>
              <a:rPr lang="es-CO" sz="1100" dirty="0">
                <a:latin typeface="Arial Narrow" panose="020B0606020202030204" pitchFamily="34" charset="0"/>
              </a:rPr>
              <a:t>5 de febrero de 2022 hora 12:30 </a:t>
            </a:r>
            <a:r>
              <a:rPr lang="es-CO" sz="1100" dirty="0" err="1">
                <a:latin typeface="Arial Narrow" panose="020B0606020202030204" pitchFamily="34" charset="0"/>
              </a:rPr>
              <a:t>hlc</a:t>
            </a:r>
            <a:r>
              <a:rPr lang="es-CO" sz="1100" dirty="0">
                <a:latin typeface="Arial Narrow" panose="020B0606020202030204" pitchFamily="34" charset="0"/>
              </a:rPr>
              <a:t>.</a:t>
            </a:r>
            <a:endParaRPr lang="es-CO" sz="1100" dirty="0"/>
          </a:p>
        </p:txBody>
      </p:sp>
      <p:sp>
        <p:nvSpPr>
          <p:cNvPr id="24" name="CuadroTexto 23">
            <a:extLst>
              <a:ext uri="{FF2B5EF4-FFF2-40B4-BE49-F238E27FC236}">
                <a16:creationId xmlns:a16="http://schemas.microsoft.com/office/drawing/2014/main" id="{4DB2F74B-2C09-4625-9F6E-8D4DD6518397}"/>
              </a:ext>
            </a:extLst>
          </p:cNvPr>
          <p:cNvSpPr txBox="1"/>
          <p:nvPr/>
        </p:nvSpPr>
        <p:spPr>
          <a:xfrm>
            <a:off x="5492219" y="7553370"/>
            <a:ext cx="6699781" cy="384721"/>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s-CO" sz="1000" b="1" noProof="0" dirty="0">
                <a:solidFill>
                  <a:prstClr val="black"/>
                </a:solidFill>
                <a:latin typeface="Arial Narrow" panose="020B0606020202030204" pitchFamily="34" charset="0"/>
              </a:rPr>
              <a:t>S</a:t>
            </a: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 registró</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 nuevo </a:t>
            </a:r>
            <a:r>
              <a:rPr kumimoji="0" lang="es-CO" sz="900" b="1" i="0" u="none" strike="noStrike" kern="1200" cap="none" spc="0" normalizeH="0" noProof="0" err="1">
                <a:ln>
                  <a:noFill/>
                </a:ln>
                <a:solidFill>
                  <a:prstClr val="black"/>
                </a:solidFill>
                <a:effectLst/>
                <a:uLnTx/>
                <a:uFillTx/>
                <a:latin typeface="Arial Narrow" panose="020B0606020202030204" pitchFamily="34" charset="0"/>
                <a:ea typeface="+mn-ea"/>
                <a:cs typeface="+mn-cs"/>
              </a:rPr>
              <a:t>record</a:t>
            </a:r>
            <a:r>
              <a:rPr kumimoji="0" lang="es-CO" sz="900" b="1" i="0" u="none" strike="noStrike" kern="1200" cap="none" spc="0" normalizeH="0" noProof="0">
                <a:ln>
                  <a:noFill/>
                </a:ln>
                <a:solidFill>
                  <a:prstClr val="black"/>
                </a:solidFill>
                <a:effectLst/>
                <a:uLnTx/>
                <a:uFillTx/>
                <a:latin typeface="Arial Narrow" panose="020B0606020202030204" pitchFamily="34" charset="0"/>
                <a:ea typeface="+mn-ea"/>
                <a:cs typeface="+mn-cs"/>
              </a:rPr>
              <a:t> histórico de temperatura </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máxima en </a:t>
            </a:r>
            <a:r>
              <a:rPr kumimoji="0" lang="es-CO" sz="900" b="1" i="0" u="none" strike="noStrike" kern="1200" cap="none" spc="0" normalizeH="0" noProof="0">
                <a:ln>
                  <a:noFill/>
                </a:ln>
                <a:solidFill>
                  <a:prstClr val="black"/>
                </a:solidFill>
                <a:effectLst/>
                <a:uLnTx/>
                <a:uFillTx/>
                <a:latin typeface="Arial Narrow" panose="020B0606020202030204" pitchFamily="34" charset="0"/>
                <a:ea typeface="+mn-ea"/>
                <a:cs typeface="+mn-cs"/>
              </a:rPr>
              <a:t>el municipio de </a:t>
            </a:r>
            <a:r>
              <a:rPr lang="es-CO" sz="900" b="1">
                <a:solidFill>
                  <a:prstClr val="black"/>
                </a:solidFill>
                <a:latin typeface="Arial Narrow" panose="020B0606020202030204" pitchFamily="34" charset="0"/>
              </a:rPr>
              <a:t>JERUSALÉN, </a:t>
            </a:r>
            <a:r>
              <a:rPr kumimoji="0" lang="es-CO" sz="900" b="1" i="0" u="none" strike="noStrike" kern="1200" cap="none" spc="0" normalizeH="0" noProof="0">
                <a:ln>
                  <a:noFill/>
                </a:ln>
                <a:solidFill>
                  <a:prstClr val="black"/>
                </a:solidFill>
                <a:effectLst/>
                <a:uLnTx/>
                <a:uFillTx/>
                <a:latin typeface="Arial Narrow" panose="020B0606020202030204" pitchFamily="34" charset="0"/>
                <a:ea typeface="+mn-ea"/>
                <a:cs typeface="+mn-cs"/>
              </a:rPr>
              <a:t>departamento de </a:t>
            </a:r>
            <a:r>
              <a:rPr lang="es-CO" sz="900" b="1">
                <a:solidFill>
                  <a:prstClr val="black"/>
                </a:solidFill>
                <a:latin typeface="Arial Narrow" panose="020B0606020202030204" pitchFamily="34" charset="0"/>
              </a:rPr>
              <a:t>CUNDINAMARCA de 41,6</a:t>
            </a:r>
            <a:r>
              <a:rPr kumimoji="0" lang="es-CO" sz="900" b="1" i="0" u="none" strike="noStrike" kern="1200" cap="none" spc="0" normalizeH="0" noProof="0">
                <a:ln>
                  <a:noFill/>
                </a:ln>
                <a:solidFill>
                  <a:prstClr val="black"/>
                </a:solidFill>
                <a:effectLst/>
                <a:uLnTx/>
                <a:uFillTx/>
                <a:latin typeface="Arial Narrow" panose="020B0606020202030204" pitchFamily="34" charset="0"/>
                <a:ea typeface="+mn-ea"/>
                <a:cs typeface="+mn-cs"/>
              </a:rPr>
              <a:t>º </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c superando el </a:t>
            </a:r>
            <a:r>
              <a:rPr kumimoji="0" lang="es-CO" sz="900" b="1" i="0" u="none" strike="noStrike" kern="1200" cap="none" spc="0" normalizeH="0" noProof="0">
                <a:ln>
                  <a:noFill/>
                </a:ln>
                <a:solidFill>
                  <a:prstClr val="black"/>
                </a:solidFill>
                <a:effectLst/>
                <a:uLnTx/>
                <a:uFillTx/>
                <a:latin typeface="Arial Narrow" panose="020B0606020202030204" pitchFamily="34" charset="0"/>
                <a:ea typeface="+mn-ea"/>
                <a:cs typeface="+mn-cs"/>
              </a:rPr>
              <a:t>antiguo registro de </a:t>
            </a:r>
            <a:r>
              <a:rPr lang="es-CO" sz="900" b="1">
                <a:solidFill>
                  <a:prstClr val="black"/>
                </a:solidFill>
                <a:latin typeface="Arial Narrow" panose="020B0606020202030204" pitchFamily="34" charset="0"/>
              </a:rPr>
              <a:t>41,0</a:t>
            </a:r>
            <a:r>
              <a:rPr kumimoji="0" lang="es-CO" sz="900" b="1" i="0" u="none" strike="noStrike" kern="1200" cap="none" spc="0" normalizeH="0" noProof="0">
                <a:ln>
                  <a:noFill/>
                </a:ln>
                <a:solidFill>
                  <a:prstClr val="black"/>
                </a:solidFill>
                <a:effectLst/>
                <a:uLnTx/>
                <a:uFillTx/>
                <a:latin typeface="Arial Narrow" panose="020B0606020202030204" pitchFamily="34" charset="0"/>
                <a:ea typeface="+mn-ea"/>
                <a:cs typeface="+mn-cs"/>
              </a:rPr>
              <a:t>º </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c </a:t>
            </a:r>
            <a:r>
              <a:rPr kumimoji="0" lang="es-CO" sz="900" b="1" i="0" u="none" strike="noStrike" kern="1200" cap="none" spc="0" normalizeH="0" noProof="0">
                <a:ln>
                  <a:noFill/>
                </a:ln>
                <a:solidFill>
                  <a:prstClr val="black"/>
                </a:solidFill>
                <a:effectLst/>
                <a:uLnTx/>
                <a:uFillTx/>
                <a:latin typeface="Arial Narrow" panose="020B0606020202030204" pitchFamily="34" charset="0"/>
                <a:ea typeface="+mn-ea"/>
                <a:cs typeface="+mn-cs"/>
              </a:rPr>
              <a:t>del 29 de agosto </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del 2015.</a:t>
            </a:r>
            <a:endPar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Rectángulo 3"/>
          <p:cNvSpPr/>
          <p:nvPr/>
        </p:nvSpPr>
        <p:spPr>
          <a:xfrm>
            <a:off x="43960" y="746711"/>
            <a:ext cx="5002823" cy="321970"/>
          </a:xfrm>
          <a:prstGeom prst="rect">
            <a:avLst/>
          </a:prstGeom>
          <a:solidFill>
            <a:srgbClr val="FF9A5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O" b="1"/>
              <a:t>Estimativo satelital de la </a:t>
            </a:r>
            <a:r>
              <a:rPr lang="es-CO" b="1" dirty="0"/>
              <a:t>temperatura superficial</a:t>
            </a:r>
          </a:p>
        </p:txBody>
      </p:sp>
      <p:pic>
        <p:nvPicPr>
          <p:cNvPr id="10" name="Imagen 9">
            <a:extLst>
              <a:ext uri="{FF2B5EF4-FFF2-40B4-BE49-F238E27FC236}">
                <a16:creationId xmlns:a16="http://schemas.microsoft.com/office/drawing/2014/main" id="{1568BB21-3D62-47F4-EBDD-782CF9385C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2881" y="1096217"/>
            <a:ext cx="7080222" cy="960600"/>
          </a:xfrm>
          <a:prstGeom prst="rect">
            <a:avLst/>
          </a:prstGeom>
        </p:spPr>
      </p:pic>
      <p:graphicFrame>
        <p:nvGraphicFramePr>
          <p:cNvPr id="3" name="Tabla 2">
            <a:extLst>
              <a:ext uri="{FF2B5EF4-FFF2-40B4-BE49-F238E27FC236}">
                <a16:creationId xmlns:a16="http://schemas.microsoft.com/office/drawing/2014/main" id="{847DA8C2-9215-B0FD-A5C3-84870B8A0CEC}"/>
              </a:ext>
            </a:extLst>
          </p:cNvPr>
          <p:cNvGraphicFramePr>
            <a:graphicFrameLocks noGrp="1"/>
          </p:cNvGraphicFramePr>
          <p:nvPr>
            <p:extLst>
              <p:ext uri="{D42A27DB-BD31-4B8C-83A1-F6EECF244321}">
                <p14:modId xmlns:p14="http://schemas.microsoft.com/office/powerpoint/2010/main" val="2411750796"/>
              </p:ext>
            </p:extLst>
          </p:nvPr>
        </p:nvGraphicFramePr>
        <p:xfrm>
          <a:off x="12581402" y="4836695"/>
          <a:ext cx="6777654" cy="523875"/>
        </p:xfrm>
        <a:graphic>
          <a:graphicData uri="http://schemas.openxmlformats.org/drawingml/2006/table">
            <a:tbl>
              <a:tblPr/>
              <a:tblGrid>
                <a:gridCol w="1227366">
                  <a:extLst>
                    <a:ext uri="{9D8B030D-6E8A-4147-A177-3AD203B41FA5}">
                      <a16:colId xmlns:a16="http://schemas.microsoft.com/office/drawing/2014/main" val="3677709354"/>
                    </a:ext>
                  </a:extLst>
                </a:gridCol>
                <a:gridCol w="1349032">
                  <a:extLst>
                    <a:ext uri="{9D8B030D-6E8A-4147-A177-3AD203B41FA5}">
                      <a16:colId xmlns:a16="http://schemas.microsoft.com/office/drawing/2014/main" val="156586966"/>
                    </a:ext>
                  </a:extLst>
                </a:gridCol>
                <a:gridCol w="1343422">
                  <a:extLst>
                    <a:ext uri="{9D8B030D-6E8A-4147-A177-3AD203B41FA5}">
                      <a16:colId xmlns:a16="http://schemas.microsoft.com/office/drawing/2014/main" val="2711561286"/>
                    </a:ext>
                  </a:extLst>
                </a:gridCol>
                <a:gridCol w="835780">
                  <a:extLst>
                    <a:ext uri="{9D8B030D-6E8A-4147-A177-3AD203B41FA5}">
                      <a16:colId xmlns:a16="http://schemas.microsoft.com/office/drawing/2014/main" val="71123669"/>
                    </a:ext>
                  </a:extLst>
                </a:gridCol>
                <a:gridCol w="1270726">
                  <a:extLst>
                    <a:ext uri="{9D8B030D-6E8A-4147-A177-3AD203B41FA5}">
                      <a16:colId xmlns:a16="http://schemas.microsoft.com/office/drawing/2014/main" val="4121769722"/>
                    </a:ext>
                  </a:extLst>
                </a:gridCol>
                <a:gridCol w="751328">
                  <a:extLst>
                    <a:ext uri="{9D8B030D-6E8A-4147-A177-3AD203B41FA5}">
                      <a16:colId xmlns:a16="http://schemas.microsoft.com/office/drawing/2014/main" val="114300548"/>
                    </a:ext>
                  </a:extLst>
                </a:gridCol>
              </a:tblGrid>
              <a:tr h="70058">
                <a:tc gridSpan="6">
                  <a:txBody>
                    <a:bodyPr/>
                    <a:lstStyle/>
                    <a:p>
                      <a:pPr lvl="1" algn="ctr" fontAlgn="b"/>
                      <a:r>
                        <a:rPr lang="es-ES" sz="1050" b="1" i="0" u="none" strike="noStrike" dirty="0">
                          <a:solidFill>
                            <a:schemeClr val="bg1"/>
                          </a:solidFill>
                          <a:effectLst/>
                          <a:latin typeface="Arial Narrow" panose="020B0606020202030204" pitchFamily="34" charset="0"/>
                        </a:rPr>
                        <a:t>Estaciones con temperatura mínima registrada</a:t>
                      </a:r>
                      <a:r>
                        <a:rPr lang="es-ES" sz="1050" b="1" i="0" u="none" strike="noStrike" baseline="0" dirty="0">
                          <a:solidFill>
                            <a:schemeClr val="bg1"/>
                          </a:solidFill>
                          <a:effectLst/>
                          <a:latin typeface="Arial Narrow" panose="020B0606020202030204" pitchFamily="34" charset="0"/>
                        </a:rPr>
                        <a:t> </a:t>
                      </a:r>
                      <a:r>
                        <a:rPr lang="es-ES" sz="1050" b="1" i="0" u="none" strike="noStrike" dirty="0">
                          <a:solidFill>
                            <a:schemeClr val="bg1"/>
                          </a:solidFill>
                          <a:effectLst/>
                          <a:latin typeface="Arial Narrow" panose="020B0606020202030204" pitchFamily="34" charset="0"/>
                        </a:rPr>
                        <a:t>el</a:t>
                      </a:r>
                      <a:r>
                        <a:rPr lang="es-ES" sz="1050" b="1" i="0" u="none" strike="noStrike" baseline="0" dirty="0">
                          <a:solidFill>
                            <a:schemeClr val="bg1"/>
                          </a:solidFill>
                          <a:effectLst/>
                          <a:latin typeface="Arial Narrow" panose="020B0606020202030204" pitchFamily="34" charset="0"/>
                        </a:rPr>
                        <a:t> 16 de Octubre de 2025 </a:t>
                      </a:r>
                      <a:r>
                        <a:rPr lang="es-ES" sz="1050" b="1" i="0" u="none" strike="noStrike" dirty="0">
                          <a:solidFill>
                            <a:schemeClr val="bg1"/>
                          </a:solidFill>
                          <a:effectLst/>
                          <a:latin typeface="Arial Narrow" panose="020B0606020202030204" pitchFamily="34" charset="0"/>
                        </a:rPr>
                        <a:t>que superaron el mínimo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41523">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T.MIN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T.MIN HIST.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3678777645"/>
                  </a:ext>
                </a:extLst>
              </a:tr>
              <a:tr h="63316">
                <a:tc>
                  <a:txBody>
                    <a:bodyPr/>
                    <a:lstStyle/>
                    <a:p>
                      <a:pPr algn="ctr" fontAlgn="b"/>
                      <a:r>
                        <a:rPr lang="es-CO" sz="1100" b="0" i="0" u="none" strike="noStrike" dirty="0">
                          <a:solidFill>
                            <a:srgbClr val="000000"/>
                          </a:solidFill>
                          <a:effectLst/>
                          <a:latin typeface="Arial Narrow" panose="020B0606020202030204" pitchFamily="34" charset="0"/>
                        </a:rPr>
                        <a:t>El Salado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Ciénaga de Oro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Córdoba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s-CO" sz="1100" b="0" i="0" u="none" strike="noStrike" dirty="0">
                          <a:solidFill>
                            <a:srgbClr val="000000"/>
                          </a:solidFill>
                          <a:effectLst/>
                          <a:latin typeface="Arial Narrow" panose="020B0606020202030204" pitchFamily="34" charset="0"/>
                        </a:rPr>
                        <a:t>06/10/1995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4103024291"/>
                  </a:ext>
                </a:extLst>
              </a:tr>
            </a:tbl>
          </a:graphicData>
        </a:graphic>
      </p:graphicFrame>
      <p:pic>
        <p:nvPicPr>
          <p:cNvPr id="13" name="Imagen 12">
            <a:extLst>
              <a:ext uri="{FF2B5EF4-FFF2-40B4-BE49-F238E27FC236}">
                <a16:creationId xmlns:a16="http://schemas.microsoft.com/office/drawing/2014/main" id="{94FF9DDB-C4FE-0A50-6300-D4C93761E728}"/>
              </a:ext>
            </a:extLst>
          </p:cNvPr>
          <p:cNvPicPr>
            <a:picLocks noChangeAspect="1"/>
          </p:cNvPicPr>
          <p:nvPr/>
        </p:nvPicPr>
        <p:blipFill>
          <a:blip r:embed="rId9"/>
          <a:stretch>
            <a:fillRect/>
          </a:stretch>
        </p:blipFill>
        <p:spPr>
          <a:xfrm>
            <a:off x="12550693" y="2869677"/>
            <a:ext cx="7072410" cy="1860018"/>
          </a:xfrm>
          <a:prstGeom prst="rect">
            <a:avLst/>
          </a:prstGeom>
        </p:spPr>
      </p:pic>
      <p:graphicFrame>
        <p:nvGraphicFramePr>
          <p:cNvPr id="5" name="Tabla 4">
            <a:extLst>
              <a:ext uri="{FF2B5EF4-FFF2-40B4-BE49-F238E27FC236}">
                <a16:creationId xmlns:a16="http://schemas.microsoft.com/office/drawing/2014/main" id="{E3849715-7411-84E7-047E-3E0E471C22D5}"/>
              </a:ext>
            </a:extLst>
          </p:cNvPr>
          <p:cNvGraphicFramePr>
            <a:graphicFrameLocks noGrp="1"/>
          </p:cNvGraphicFramePr>
          <p:nvPr>
            <p:extLst>
              <p:ext uri="{D42A27DB-BD31-4B8C-83A1-F6EECF244321}">
                <p14:modId xmlns:p14="http://schemas.microsoft.com/office/powerpoint/2010/main" val="314962115"/>
              </p:ext>
            </p:extLst>
          </p:nvPr>
        </p:nvGraphicFramePr>
        <p:xfrm>
          <a:off x="5225642" y="1839233"/>
          <a:ext cx="6756039" cy="1880415"/>
        </p:xfrm>
        <a:graphic>
          <a:graphicData uri="http://schemas.openxmlformats.org/drawingml/2006/table">
            <a:tbl>
              <a:tblPr firstRow="1" firstCol="1" bandRow="1">
                <a:tableStyleId>{9DCAF9ED-07DC-4A11-8D7F-57B35C25682E}</a:tableStyleId>
              </a:tblPr>
              <a:tblGrid>
                <a:gridCol w="1645675">
                  <a:extLst>
                    <a:ext uri="{9D8B030D-6E8A-4147-A177-3AD203B41FA5}">
                      <a16:colId xmlns:a16="http://schemas.microsoft.com/office/drawing/2014/main" val="20000"/>
                    </a:ext>
                  </a:extLst>
                </a:gridCol>
                <a:gridCol w="5110364">
                  <a:extLst>
                    <a:ext uri="{9D8B030D-6E8A-4147-A177-3AD203B41FA5}">
                      <a16:colId xmlns:a16="http://schemas.microsoft.com/office/drawing/2014/main" val="2181585444"/>
                    </a:ext>
                  </a:extLst>
                </a:gridCol>
              </a:tblGrid>
              <a:tr h="252216">
                <a:tc>
                  <a:txBody>
                    <a:bodyPr/>
                    <a:lstStyle/>
                    <a:p>
                      <a:pPr algn="ctr" fontAlgn="ctr"/>
                      <a:r>
                        <a:rPr lang="es-CO" sz="1200" b="1" i="0" u="none" strike="noStrike" dirty="0">
                          <a:solidFill>
                            <a:schemeClr val="bg1"/>
                          </a:solidFill>
                          <a:effectLst/>
                          <a:latin typeface="Arial Narrow" panose="020B0606020202030204" pitchFamily="34" charset="0"/>
                        </a:rPr>
                        <a:t>DEPARTAMENTO</a:t>
                      </a:r>
                    </a:p>
                  </a:txBody>
                  <a:tcPr marL="9525" marR="9525" marT="9525" marB="0" anchor="ctr">
                    <a:lnR w="12700" cap="flat" cmpd="sng" algn="ctr">
                      <a:solidFill>
                        <a:schemeClr val="accent2"/>
                      </a:solidFill>
                      <a:prstDash val="solid"/>
                      <a:round/>
                      <a:headEnd type="none" w="med" len="med"/>
                      <a:tailEnd type="none" w="med" len="med"/>
                    </a:lnR>
                    <a:solidFill>
                      <a:srgbClr val="FF9A52"/>
                    </a:solidFill>
                  </a:tcPr>
                </a:tc>
                <a:tc>
                  <a:txBody>
                    <a:bodyPr/>
                    <a:lstStyle/>
                    <a:p>
                      <a:pPr algn="ctr" fontAlgn="ctr"/>
                      <a:r>
                        <a:rPr lang="es-CO" sz="1200" b="1" i="0" u="none" strike="noStrike" dirty="0">
                          <a:solidFill>
                            <a:schemeClr val="bg1"/>
                          </a:solidFill>
                          <a:effectLst/>
                          <a:latin typeface="Arial Narrow" panose="020B0606020202030204" pitchFamily="34" charset="0"/>
                        </a:rPr>
                        <a:t>MUNICIPIO</a:t>
                      </a:r>
                    </a:p>
                  </a:txBody>
                  <a:tcPr marL="9525" marR="9525" marT="9525" marB="0" anchor="ctr">
                    <a:lnL w="12700" cap="flat" cmpd="sng" algn="ctr">
                      <a:solidFill>
                        <a:schemeClr val="accent2"/>
                      </a:solidFill>
                      <a:prstDash val="solid"/>
                      <a:round/>
                      <a:headEnd type="none" w="med" len="med"/>
                      <a:tailEnd type="none" w="med" len="med"/>
                    </a:lnL>
                    <a:solidFill>
                      <a:srgbClr val="FF9A52"/>
                    </a:solidFill>
                  </a:tcPr>
                </a:tc>
                <a:extLst>
                  <a:ext uri="{0D108BD9-81ED-4DB2-BD59-A6C34878D82A}">
                    <a16:rowId xmlns:a16="http://schemas.microsoft.com/office/drawing/2014/main" val="10000"/>
                  </a:ext>
                </a:extLst>
              </a:tr>
              <a:tr h="143628">
                <a:tc>
                  <a:txBody>
                    <a:bodyPr/>
                    <a:lstStyle/>
                    <a:p>
                      <a:pPr algn="l" fontAlgn="b">
                        <a:buNone/>
                      </a:pPr>
                      <a:r>
                        <a:rPr lang="es-CO" sz="1100" b="1" i="0" u="none" strike="noStrike">
                          <a:solidFill>
                            <a:srgbClr val="000000"/>
                          </a:solidFill>
                          <a:effectLst/>
                          <a:latin typeface="Arial Narrow" panose="020B0606020202030204" pitchFamily="34" charset="0"/>
                        </a:rPr>
                        <a:t>ATLANTICO</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buNone/>
                      </a:pPr>
                      <a:r>
                        <a:rPr lang="es-CO" sz="1100" b="0" i="0" u="none" strike="noStrike">
                          <a:solidFill>
                            <a:srgbClr val="000000"/>
                          </a:solidFill>
                          <a:effectLst/>
                          <a:latin typeface="Arial Narrow" panose="020B0606020202030204" pitchFamily="34" charset="0"/>
                        </a:rPr>
                        <a:t>Manatí (36.4)</a:t>
                      </a:r>
                    </a:p>
                  </a:txBody>
                  <a:tcPr marL="9525" marR="9525" marT="9525"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extLst>
                  <a:ext uri="{0D108BD9-81ED-4DB2-BD59-A6C34878D82A}">
                    <a16:rowId xmlns:a16="http://schemas.microsoft.com/office/drawing/2014/main" val="2354648086"/>
                  </a:ext>
                </a:extLst>
              </a:tr>
              <a:tr h="143628">
                <a:tc>
                  <a:txBody>
                    <a:bodyPr/>
                    <a:lstStyle/>
                    <a:p>
                      <a:pPr algn="l" fontAlgn="b">
                        <a:buNone/>
                      </a:pPr>
                      <a:r>
                        <a:rPr lang="es-CO" sz="1100" b="1" i="0" u="none" strike="noStrike">
                          <a:solidFill>
                            <a:srgbClr val="000000"/>
                          </a:solidFill>
                          <a:effectLst/>
                          <a:latin typeface="Arial Narrow" panose="020B0606020202030204" pitchFamily="34" charset="0"/>
                        </a:rPr>
                        <a:t>BOLÍVAR</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buNone/>
                      </a:pPr>
                      <a:r>
                        <a:rPr lang="es-CO" sz="1100" b="0" i="0" u="none" strike="noStrike">
                          <a:solidFill>
                            <a:srgbClr val="000000"/>
                          </a:solidFill>
                          <a:effectLst/>
                          <a:latin typeface="Arial Narrow" panose="020B0606020202030204" pitchFamily="34" charset="0"/>
                        </a:rPr>
                        <a:t>Arjona (36.0)</a:t>
                      </a:r>
                    </a:p>
                  </a:txBody>
                  <a:tcPr marL="9525" marR="9525" marT="9525"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extLst>
                  <a:ext uri="{0D108BD9-81ED-4DB2-BD59-A6C34878D82A}">
                    <a16:rowId xmlns:a16="http://schemas.microsoft.com/office/drawing/2014/main" val="3291994592"/>
                  </a:ext>
                </a:extLst>
              </a:tr>
              <a:tr h="143628">
                <a:tc>
                  <a:txBody>
                    <a:bodyPr/>
                    <a:lstStyle/>
                    <a:p>
                      <a:pPr algn="l" fontAlgn="b">
                        <a:buNone/>
                      </a:pPr>
                      <a:r>
                        <a:rPr lang="es-CO" sz="1100" b="1" i="0" u="none" strike="noStrike">
                          <a:solidFill>
                            <a:srgbClr val="000000"/>
                          </a:solidFill>
                          <a:effectLst/>
                          <a:latin typeface="Arial Narrow" panose="020B0606020202030204" pitchFamily="34" charset="0"/>
                        </a:rPr>
                        <a:t>CASANARE</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buNone/>
                      </a:pPr>
                      <a:r>
                        <a:rPr lang="es-CO" sz="1100" b="0" i="0" u="none" strike="noStrike">
                          <a:solidFill>
                            <a:srgbClr val="000000"/>
                          </a:solidFill>
                          <a:effectLst/>
                          <a:latin typeface="Arial Narrow" panose="020B0606020202030204" pitchFamily="34" charset="0"/>
                        </a:rPr>
                        <a:t>Trinidad (34.4)</a:t>
                      </a:r>
                    </a:p>
                  </a:txBody>
                  <a:tcPr marL="9525" marR="9525" marT="9525"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extLst>
                  <a:ext uri="{0D108BD9-81ED-4DB2-BD59-A6C34878D82A}">
                    <a16:rowId xmlns:a16="http://schemas.microsoft.com/office/drawing/2014/main" val="3160740435"/>
                  </a:ext>
                </a:extLst>
              </a:tr>
              <a:tr h="182784">
                <a:tc>
                  <a:txBody>
                    <a:bodyPr/>
                    <a:lstStyle/>
                    <a:p>
                      <a:pPr algn="l" fontAlgn="b">
                        <a:buNone/>
                      </a:pPr>
                      <a:r>
                        <a:rPr lang="es-CO" sz="1100" b="1" i="0" u="none" strike="noStrike">
                          <a:solidFill>
                            <a:srgbClr val="000000"/>
                          </a:solidFill>
                          <a:effectLst/>
                          <a:latin typeface="Arial Narrow" panose="020B0606020202030204" pitchFamily="34" charset="0"/>
                        </a:rPr>
                        <a:t>CESAR</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buNone/>
                      </a:pPr>
                      <a:r>
                        <a:rPr lang="es-CO" sz="1100" b="0" i="0" u="none" strike="noStrike">
                          <a:solidFill>
                            <a:srgbClr val="000000"/>
                          </a:solidFill>
                          <a:effectLst/>
                          <a:latin typeface="Arial Narrow" panose="020B0606020202030204" pitchFamily="34" charset="0"/>
                        </a:rPr>
                        <a:t>Valledupar (34.7)</a:t>
                      </a:r>
                    </a:p>
                  </a:txBody>
                  <a:tcPr marL="9525" marR="9525" marT="9525"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extLst>
                  <a:ext uri="{0D108BD9-81ED-4DB2-BD59-A6C34878D82A}">
                    <a16:rowId xmlns:a16="http://schemas.microsoft.com/office/drawing/2014/main" val="2922203689"/>
                  </a:ext>
                </a:extLst>
              </a:tr>
              <a:tr h="182784">
                <a:tc>
                  <a:txBody>
                    <a:bodyPr/>
                    <a:lstStyle/>
                    <a:p>
                      <a:pPr algn="l" fontAlgn="b">
                        <a:buNone/>
                      </a:pPr>
                      <a:r>
                        <a:rPr lang="es-CO" sz="1100" b="1" i="0" u="none" strike="noStrike">
                          <a:solidFill>
                            <a:srgbClr val="000000"/>
                          </a:solidFill>
                          <a:effectLst/>
                          <a:latin typeface="Arial Narrow" panose="020B0606020202030204" pitchFamily="34" charset="0"/>
                        </a:rPr>
                        <a:t>CUNDINAMARCA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buNone/>
                      </a:pPr>
                      <a:r>
                        <a:rPr lang="es-CO" sz="1100" b="0" i="0" u="none" strike="noStrike">
                          <a:solidFill>
                            <a:srgbClr val="000000"/>
                          </a:solidFill>
                          <a:effectLst/>
                          <a:latin typeface="Arial Narrow" panose="020B0606020202030204" pitchFamily="34" charset="0"/>
                        </a:rPr>
                        <a:t>Jerusalen (34.4)</a:t>
                      </a:r>
                    </a:p>
                  </a:txBody>
                  <a:tcPr marL="9525" marR="9525" marT="9525"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extLst>
                  <a:ext uri="{0D108BD9-81ED-4DB2-BD59-A6C34878D82A}">
                    <a16:rowId xmlns:a16="http://schemas.microsoft.com/office/drawing/2014/main" val="2474147724"/>
                  </a:ext>
                </a:extLst>
              </a:tr>
              <a:tr h="182784">
                <a:tc>
                  <a:txBody>
                    <a:bodyPr/>
                    <a:lstStyle/>
                    <a:p>
                      <a:pPr algn="l" fontAlgn="b">
                        <a:buNone/>
                      </a:pPr>
                      <a:r>
                        <a:rPr lang="es-CO" sz="1100" b="1" i="0" u="none" strike="noStrike">
                          <a:solidFill>
                            <a:srgbClr val="000000"/>
                          </a:solidFill>
                          <a:effectLst/>
                          <a:latin typeface="Arial Narrow" panose="020B0606020202030204" pitchFamily="34" charset="0"/>
                        </a:rPr>
                        <a:t>HUILA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buNone/>
                      </a:pPr>
                      <a:r>
                        <a:rPr lang="es-CO" sz="1100" b="0" i="0" u="none" strike="noStrike">
                          <a:solidFill>
                            <a:srgbClr val="000000"/>
                          </a:solidFill>
                          <a:effectLst/>
                          <a:latin typeface="Arial Narrow" panose="020B0606020202030204" pitchFamily="34" charset="0"/>
                        </a:rPr>
                        <a:t>Neiva (34.4), </a:t>
                      </a:r>
                      <a:r>
                        <a:rPr lang="es-CO" sz="1100" b="1" i="0" u="none" strike="noStrike">
                          <a:solidFill>
                            <a:srgbClr val="000000"/>
                          </a:solidFill>
                          <a:effectLst/>
                          <a:latin typeface="Arial Narrow" panose="020B0606020202030204" pitchFamily="34" charset="0"/>
                        </a:rPr>
                        <a:t>Villavieja (36.6)</a:t>
                      </a:r>
                      <a:endParaRPr lang="es-CO" sz="1100" b="0" i="0" u="none" strike="noStrike">
                        <a:solidFill>
                          <a:srgbClr val="000000"/>
                        </a:solidFill>
                        <a:effectLst/>
                        <a:latin typeface="Arial Narrow" panose="020B0606020202030204" pitchFamily="34" charset="0"/>
                      </a:endParaRPr>
                    </a:p>
                  </a:txBody>
                  <a:tcPr marL="9525" marR="9525" marT="9525"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extLst>
                  <a:ext uri="{0D108BD9-81ED-4DB2-BD59-A6C34878D82A}">
                    <a16:rowId xmlns:a16="http://schemas.microsoft.com/office/drawing/2014/main" val="2160674953"/>
                  </a:ext>
                </a:extLst>
              </a:tr>
              <a:tr h="182784">
                <a:tc>
                  <a:txBody>
                    <a:bodyPr/>
                    <a:lstStyle/>
                    <a:p>
                      <a:pPr algn="l" fontAlgn="b">
                        <a:buNone/>
                      </a:pPr>
                      <a:r>
                        <a:rPr lang="es-CO" sz="1100" b="1" i="0" u="none" strike="noStrike">
                          <a:solidFill>
                            <a:srgbClr val="000000"/>
                          </a:solidFill>
                          <a:effectLst/>
                          <a:latin typeface="Arial Narrow" panose="020B0606020202030204" pitchFamily="34" charset="0"/>
                        </a:rPr>
                        <a:t>LA GUAJIRA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buNone/>
                      </a:pPr>
                      <a:r>
                        <a:rPr lang="es-CO" sz="1100" b="0" i="0" u="none" strike="noStrike">
                          <a:solidFill>
                            <a:srgbClr val="000000"/>
                          </a:solidFill>
                          <a:effectLst/>
                          <a:latin typeface="Arial Narrow" panose="020B0606020202030204" pitchFamily="34" charset="0"/>
                        </a:rPr>
                        <a:t>Riohacha (35.0)</a:t>
                      </a:r>
                    </a:p>
                  </a:txBody>
                  <a:tcPr marL="9525" marR="9525" marT="9525"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extLst>
                  <a:ext uri="{0D108BD9-81ED-4DB2-BD59-A6C34878D82A}">
                    <a16:rowId xmlns:a16="http://schemas.microsoft.com/office/drawing/2014/main" val="3272442937"/>
                  </a:ext>
                </a:extLst>
              </a:tr>
              <a:tr h="182784">
                <a:tc>
                  <a:txBody>
                    <a:bodyPr/>
                    <a:lstStyle/>
                    <a:p>
                      <a:pPr algn="l" fontAlgn="b">
                        <a:buNone/>
                      </a:pPr>
                      <a:r>
                        <a:rPr lang="es-CO" sz="1100" b="1" i="0" u="none" strike="noStrike">
                          <a:solidFill>
                            <a:srgbClr val="000000"/>
                          </a:solidFill>
                          <a:effectLst/>
                          <a:latin typeface="Arial Narrow" panose="020B0606020202030204" pitchFamily="34" charset="0"/>
                        </a:rPr>
                        <a:t>NORTE DE SANTANDER</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buNone/>
                      </a:pPr>
                      <a:r>
                        <a:rPr lang="es-CO" sz="1100" b="0" i="0" u="none" strike="noStrike">
                          <a:solidFill>
                            <a:srgbClr val="000000"/>
                          </a:solidFill>
                          <a:effectLst/>
                          <a:latin typeface="Arial Narrow" panose="020B0606020202030204" pitchFamily="34" charset="0"/>
                        </a:rPr>
                        <a:t>Cúcuta (35.4)</a:t>
                      </a:r>
                    </a:p>
                  </a:txBody>
                  <a:tcPr marL="9525" marR="9525" marT="9525"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extLst>
                  <a:ext uri="{0D108BD9-81ED-4DB2-BD59-A6C34878D82A}">
                    <a16:rowId xmlns:a16="http://schemas.microsoft.com/office/drawing/2014/main" val="1032567165"/>
                  </a:ext>
                </a:extLst>
              </a:tr>
              <a:tr h="182784">
                <a:tc>
                  <a:txBody>
                    <a:bodyPr/>
                    <a:lstStyle/>
                    <a:p>
                      <a:pPr algn="l" fontAlgn="b">
                        <a:buNone/>
                      </a:pPr>
                      <a:r>
                        <a:rPr lang="es-CO" sz="1100" b="1" i="0" u="none" strike="noStrike">
                          <a:solidFill>
                            <a:srgbClr val="000000"/>
                          </a:solidFill>
                          <a:effectLst/>
                          <a:latin typeface="Arial Narrow" panose="020B0606020202030204" pitchFamily="34" charset="0"/>
                        </a:rPr>
                        <a:t>TOLIMA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buNone/>
                      </a:pPr>
                      <a:r>
                        <a:rPr lang="es-CO" sz="1100" b="0" i="0" u="none" strike="noStrike" dirty="0">
                          <a:solidFill>
                            <a:srgbClr val="000000"/>
                          </a:solidFill>
                          <a:effectLst/>
                          <a:latin typeface="Arial Narrow" panose="020B0606020202030204" pitchFamily="34" charset="0"/>
                        </a:rPr>
                        <a:t>Natagaima (34.8)</a:t>
                      </a:r>
                    </a:p>
                  </a:txBody>
                  <a:tcPr marL="9525" marR="9525" marT="9525"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extLst>
                  <a:ext uri="{0D108BD9-81ED-4DB2-BD59-A6C34878D82A}">
                    <a16:rowId xmlns:a16="http://schemas.microsoft.com/office/drawing/2014/main" val="1751688451"/>
                  </a:ext>
                </a:extLst>
              </a:tr>
            </a:tbl>
          </a:graphicData>
        </a:graphic>
      </p:graphicFrame>
      <p:sp>
        <p:nvSpPr>
          <p:cNvPr id="26" name="CuadroTexto 25">
            <a:extLst>
              <a:ext uri="{FF2B5EF4-FFF2-40B4-BE49-F238E27FC236}">
                <a16:creationId xmlns:a16="http://schemas.microsoft.com/office/drawing/2014/main" id="{4DB2F74B-2C09-4625-9F6E-8D4DD6518397}"/>
              </a:ext>
            </a:extLst>
          </p:cNvPr>
          <p:cNvSpPr txBox="1"/>
          <p:nvPr/>
        </p:nvSpPr>
        <p:spPr>
          <a:xfrm>
            <a:off x="5197593" y="6023013"/>
            <a:ext cx="6822733" cy="261610"/>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es-CO"/>
            </a:defPPr>
            <a:lvl1pPr algn="ctr">
              <a:defRPr sz="900" b="1">
                <a:solidFill>
                  <a:prstClr val="black"/>
                </a:solidFill>
                <a:latin typeface="Arial Narrow" panose="020B0606020202030204" pitchFamily="34" charset="0"/>
              </a:defRPr>
            </a:lvl1pPr>
          </a:lstStyle>
          <a:p>
            <a:r>
              <a:rPr lang="es-CO" sz="1100" dirty="0"/>
              <a:t>NO SE REGISTRARON VALORES DE TEMPERATURAS DEL AIRE POR DEBAJO DE LOS MINIMOS HISTÓRICOS</a:t>
            </a:r>
          </a:p>
        </p:txBody>
      </p:sp>
      <p:pic>
        <p:nvPicPr>
          <p:cNvPr id="15" name="Imagen 14">
            <a:extLst>
              <a:ext uri="{FF2B5EF4-FFF2-40B4-BE49-F238E27FC236}">
                <a16:creationId xmlns:a16="http://schemas.microsoft.com/office/drawing/2014/main" id="{160707C3-C157-D21C-6CD5-EDDF6AAB3D09}"/>
              </a:ext>
            </a:extLst>
          </p:cNvPr>
          <p:cNvPicPr>
            <a:picLocks noChangeAspect="1"/>
          </p:cNvPicPr>
          <p:nvPr/>
        </p:nvPicPr>
        <p:blipFill>
          <a:blip r:embed="rId10"/>
          <a:srcRect b="22993"/>
          <a:stretch>
            <a:fillRect/>
          </a:stretch>
        </p:blipFill>
        <p:spPr>
          <a:xfrm>
            <a:off x="5105815" y="4456929"/>
            <a:ext cx="7079101" cy="730959"/>
          </a:xfrm>
          <a:prstGeom prst="rect">
            <a:avLst/>
          </a:prstGeom>
        </p:spPr>
      </p:pic>
      <p:graphicFrame>
        <p:nvGraphicFramePr>
          <p:cNvPr id="16" name="Tabla 15">
            <a:extLst>
              <a:ext uri="{FF2B5EF4-FFF2-40B4-BE49-F238E27FC236}">
                <a16:creationId xmlns:a16="http://schemas.microsoft.com/office/drawing/2014/main" id="{0C58E961-D363-A8B2-3E82-C6DB8B5A81E5}"/>
              </a:ext>
            </a:extLst>
          </p:cNvPr>
          <p:cNvGraphicFramePr>
            <a:graphicFrameLocks noGrp="1"/>
          </p:cNvGraphicFramePr>
          <p:nvPr>
            <p:extLst>
              <p:ext uri="{D42A27DB-BD31-4B8C-83A1-F6EECF244321}">
                <p14:modId xmlns:p14="http://schemas.microsoft.com/office/powerpoint/2010/main" val="4255453069"/>
              </p:ext>
            </p:extLst>
          </p:nvPr>
        </p:nvGraphicFramePr>
        <p:xfrm>
          <a:off x="12542881" y="2133920"/>
          <a:ext cx="6777654" cy="523875"/>
        </p:xfrm>
        <a:graphic>
          <a:graphicData uri="http://schemas.openxmlformats.org/drawingml/2006/table">
            <a:tbl>
              <a:tblPr/>
              <a:tblGrid>
                <a:gridCol w="1227366">
                  <a:extLst>
                    <a:ext uri="{9D8B030D-6E8A-4147-A177-3AD203B41FA5}">
                      <a16:colId xmlns:a16="http://schemas.microsoft.com/office/drawing/2014/main" val="3677709354"/>
                    </a:ext>
                  </a:extLst>
                </a:gridCol>
                <a:gridCol w="1349032">
                  <a:extLst>
                    <a:ext uri="{9D8B030D-6E8A-4147-A177-3AD203B41FA5}">
                      <a16:colId xmlns:a16="http://schemas.microsoft.com/office/drawing/2014/main" val="156586966"/>
                    </a:ext>
                  </a:extLst>
                </a:gridCol>
                <a:gridCol w="1343422">
                  <a:extLst>
                    <a:ext uri="{9D8B030D-6E8A-4147-A177-3AD203B41FA5}">
                      <a16:colId xmlns:a16="http://schemas.microsoft.com/office/drawing/2014/main" val="2711561286"/>
                    </a:ext>
                  </a:extLst>
                </a:gridCol>
                <a:gridCol w="835780">
                  <a:extLst>
                    <a:ext uri="{9D8B030D-6E8A-4147-A177-3AD203B41FA5}">
                      <a16:colId xmlns:a16="http://schemas.microsoft.com/office/drawing/2014/main" val="71123669"/>
                    </a:ext>
                  </a:extLst>
                </a:gridCol>
                <a:gridCol w="1270726">
                  <a:extLst>
                    <a:ext uri="{9D8B030D-6E8A-4147-A177-3AD203B41FA5}">
                      <a16:colId xmlns:a16="http://schemas.microsoft.com/office/drawing/2014/main" val="4121769722"/>
                    </a:ext>
                  </a:extLst>
                </a:gridCol>
                <a:gridCol w="751328">
                  <a:extLst>
                    <a:ext uri="{9D8B030D-6E8A-4147-A177-3AD203B41FA5}">
                      <a16:colId xmlns:a16="http://schemas.microsoft.com/office/drawing/2014/main" val="114300548"/>
                    </a:ext>
                  </a:extLst>
                </a:gridCol>
              </a:tblGrid>
              <a:tr h="70058">
                <a:tc gridSpan="6">
                  <a:txBody>
                    <a:bodyPr/>
                    <a:lstStyle/>
                    <a:p>
                      <a:pPr lvl="1" algn="ctr" fontAlgn="b"/>
                      <a:r>
                        <a:rPr lang="es-ES" sz="1050" b="1" i="0" u="none" strike="noStrike" dirty="0">
                          <a:solidFill>
                            <a:schemeClr val="bg1"/>
                          </a:solidFill>
                          <a:effectLst/>
                          <a:latin typeface="Arial Narrow" panose="020B0606020202030204" pitchFamily="34" charset="0"/>
                        </a:rPr>
                        <a:t>Estaciones con temperatura máxima registrada</a:t>
                      </a:r>
                      <a:r>
                        <a:rPr lang="es-ES" sz="1050" b="1" i="0" u="none" strike="noStrike" baseline="0" dirty="0">
                          <a:solidFill>
                            <a:schemeClr val="bg1"/>
                          </a:solidFill>
                          <a:effectLst/>
                          <a:latin typeface="Arial Narrow" panose="020B0606020202030204" pitchFamily="34" charset="0"/>
                        </a:rPr>
                        <a:t> </a:t>
                      </a:r>
                      <a:r>
                        <a:rPr lang="es-ES" sz="1050" b="1" i="0" u="none" strike="noStrike" dirty="0">
                          <a:solidFill>
                            <a:schemeClr val="bg1"/>
                          </a:solidFill>
                          <a:effectLst/>
                          <a:latin typeface="Arial Narrow" panose="020B0606020202030204" pitchFamily="34" charset="0"/>
                        </a:rPr>
                        <a:t>el</a:t>
                      </a:r>
                      <a:r>
                        <a:rPr lang="es-ES" sz="1050" b="1" i="0" u="none" strike="noStrike" baseline="0" dirty="0">
                          <a:solidFill>
                            <a:schemeClr val="bg1"/>
                          </a:solidFill>
                          <a:effectLst/>
                          <a:latin typeface="Arial Narrow" panose="020B0606020202030204" pitchFamily="34" charset="0"/>
                        </a:rPr>
                        <a:t> </a:t>
                      </a:r>
                      <a:r>
                        <a:rPr lang="es-ES" sz="1050" b="1" i="0" u="none" strike="noStrike" baseline="0" dirty="0">
                          <a:solidFill>
                            <a:srgbClr val="FFFF00"/>
                          </a:solidFill>
                          <a:effectLst/>
                          <a:latin typeface="Arial Narrow" panose="020B0606020202030204" pitchFamily="34" charset="0"/>
                        </a:rPr>
                        <a:t>28 de octubre de 2025 </a:t>
                      </a:r>
                      <a:r>
                        <a:rPr lang="es-ES" sz="1050" b="1" i="0" u="none" strike="noStrike" dirty="0">
                          <a:solidFill>
                            <a:schemeClr val="bg1"/>
                          </a:solidFill>
                          <a:effectLst/>
                          <a:latin typeface="Arial Narrow" panose="020B0606020202030204" pitchFamily="34" charset="0"/>
                        </a:rPr>
                        <a:t>que superaron el máximo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A5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41523">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a:solidFill>
                            <a:schemeClr val="tx1"/>
                          </a:solidFill>
                          <a:effectLst/>
                          <a:latin typeface="Arial Narrow" panose="020B0606020202030204" pitchFamily="34" charset="0"/>
                        </a:rPr>
                        <a:t>T.MÁX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a:solidFill>
                            <a:schemeClr val="tx1"/>
                          </a:solidFill>
                          <a:effectLst/>
                          <a:latin typeface="Arial Narrow" panose="020B0606020202030204" pitchFamily="34" charset="0"/>
                        </a:rPr>
                        <a:t>T.MÁX HIST.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78777645"/>
                  </a:ext>
                </a:extLst>
              </a:tr>
              <a:tr h="63316">
                <a:tc>
                  <a:txBody>
                    <a:bodyPr/>
                    <a:lstStyle/>
                    <a:p>
                      <a:pPr algn="ctr" fontAlgn="b"/>
                      <a:r>
                        <a:rPr lang="es-MX" sz="1100" b="0" i="0" u="none" strike="noStrike" dirty="0">
                          <a:solidFill>
                            <a:srgbClr val="000000"/>
                          </a:solidFill>
                          <a:effectLst/>
                          <a:latin typeface="Arial Narrow" panose="020B0606020202030204" pitchFamily="34" charset="0"/>
                        </a:rPr>
                        <a:t>Chita</a:t>
                      </a:r>
                      <a:endParaRPr lang="es-CO" sz="11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MX" sz="1100" b="0" i="0" u="none" strike="noStrike" dirty="0">
                          <a:solidFill>
                            <a:srgbClr val="000000"/>
                          </a:solidFill>
                          <a:effectLst/>
                          <a:latin typeface="Arial Narrow" panose="020B0606020202030204" pitchFamily="34" charset="0"/>
                        </a:rPr>
                        <a:t>Chita</a:t>
                      </a:r>
                      <a:endParaRPr lang="es-CO" sz="11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MX" sz="1100" b="0" i="0" u="none" strike="noStrike" dirty="0">
                          <a:solidFill>
                            <a:srgbClr val="000000"/>
                          </a:solidFill>
                          <a:effectLst/>
                          <a:latin typeface="Arial Narrow" panose="020B0606020202030204" pitchFamily="34" charset="0"/>
                        </a:rPr>
                        <a:t>Boyacá</a:t>
                      </a:r>
                      <a:endParaRPr lang="es-CO" sz="11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0" i="0" u="none" strike="noStrike" dirty="0">
                          <a:solidFill>
                            <a:srgbClr val="000000"/>
                          </a:solidFill>
                          <a:effectLst/>
                          <a:latin typeface="Arial Narrow" panose="020B0606020202030204" pitchFamily="34" charset="0"/>
                        </a:rPr>
                        <a:t>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b="0" i="0" u="none" strike="noStrike" dirty="0">
                          <a:solidFill>
                            <a:srgbClr val="000000"/>
                          </a:solidFill>
                          <a:effectLst/>
                          <a:latin typeface="Arial Narrow" panose="020B0606020202030204" pitchFamily="34" charset="0"/>
                        </a:rPr>
                        <a:t>22,4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s-CO" sz="1100" b="0" i="0" u="none" strike="noStrike" dirty="0">
                          <a:solidFill>
                            <a:srgbClr val="000000"/>
                          </a:solidFill>
                          <a:effectLst/>
                          <a:latin typeface="Arial Narrow" panose="020B0606020202030204" pitchFamily="34" charset="0"/>
                        </a:rPr>
                        <a:t>24/10/2025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03024291"/>
                  </a:ext>
                </a:extLst>
              </a:tr>
            </a:tbl>
          </a:graphicData>
        </a:graphic>
      </p:graphicFrame>
      <p:pic>
        <p:nvPicPr>
          <p:cNvPr id="17" name="Imagen 16">
            <a:extLst>
              <a:ext uri="{FF2B5EF4-FFF2-40B4-BE49-F238E27FC236}">
                <a16:creationId xmlns:a16="http://schemas.microsoft.com/office/drawing/2014/main" id="{2EDCBA85-77F9-32B3-C699-12A2DD91360F}"/>
              </a:ext>
            </a:extLst>
          </p:cNvPr>
          <p:cNvPicPr>
            <a:picLocks noChangeAspect="1"/>
          </p:cNvPicPr>
          <p:nvPr/>
        </p:nvPicPr>
        <p:blipFill>
          <a:blip r:embed="rId11" r:link="rId12" cstate="print">
            <a:extLst>
              <a:ext uri="{28A0092B-C50C-407E-A947-70E740481C1C}">
                <a14:useLocalDpi xmlns:a14="http://schemas.microsoft.com/office/drawing/2010/main" val="0"/>
              </a:ext>
            </a:extLst>
          </a:blip>
          <a:srcRect/>
          <a:stretch>
            <a:fillRect/>
          </a:stretch>
        </p:blipFill>
        <p:spPr>
          <a:xfrm>
            <a:off x="433805" y="1166903"/>
            <a:ext cx="4247426" cy="5194616"/>
          </a:xfrm>
          <a:prstGeom prst="rect">
            <a:avLst/>
          </a:prstGeom>
        </p:spPr>
      </p:pic>
      <p:graphicFrame>
        <p:nvGraphicFramePr>
          <p:cNvPr id="14" name="Google Shape;1156;p4">
            <a:extLst>
              <a:ext uri="{FF2B5EF4-FFF2-40B4-BE49-F238E27FC236}">
                <a16:creationId xmlns:a16="http://schemas.microsoft.com/office/drawing/2014/main" id="{E2E648E9-A865-35D3-972F-46746372276C}"/>
              </a:ext>
            </a:extLst>
          </p:cNvPr>
          <p:cNvGraphicFramePr>
            <a:graphicFrameLocks/>
          </p:cNvGraphicFramePr>
          <p:nvPr>
            <p:extLst>
              <p:ext uri="{D42A27DB-BD31-4B8C-83A1-F6EECF244321}">
                <p14:modId xmlns:p14="http://schemas.microsoft.com/office/powerpoint/2010/main" val="1166137136"/>
              </p:ext>
            </p:extLst>
          </p:nvPr>
        </p:nvGraphicFramePr>
        <p:xfrm>
          <a:off x="5222799" y="5202031"/>
          <a:ext cx="6781416" cy="375285"/>
        </p:xfrm>
        <a:graphic>
          <a:graphicData uri="http://schemas.openxmlformats.org/drawingml/2006/table">
            <a:tbl>
              <a:tblPr>
                <a:noFill/>
              </a:tblPr>
              <a:tblGrid>
                <a:gridCol w="1275887">
                  <a:extLst>
                    <a:ext uri="{9D8B030D-6E8A-4147-A177-3AD203B41FA5}">
                      <a16:colId xmlns:a16="http://schemas.microsoft.com/office/drawing/2014/main" val="20000"/>
                    </a:ext>
                  </a:extLst>
                </a:gridCol>
                <a:gridCol w="5505529">
                  <a:extLst>
                    <a:ext uri="{9D8B030D-6E8A-4147-A177-3AD203B41FA5}">
                      <a16:colId xmlns:a16="http://schemas.microsoft.com/office/drawing/2014/main" val="20001"/>
                    </a:ext>
                  </a:extLst>
                </a:gridCol>
              </a:tblGrid>
              <a:tr h="181051">
                <a:tc>
                  <a:txBody>
                    <a:bodyPr/>
                    <a:lstStyle/>
                    <a:p>
                      <a:pPr marL="0" marR="0" lvl="0" indent="0" algn="ctr" rtl="0">
                        <a:lnSpc>
                          <a:spcPct val="100000"/>
                        </a:lnSpc>
                        <a:spcBef>
                          <a:spcPts val="0"/>
                        </a:spcBef>
                        <a:spcAft>
                          <a:spcPts val="0"/>
                        </a:spcAft>
                        <a:buNone/>
                      </a:pPr>
                      <a:r>
                        <a:rPr lang="es-CO" sz="1200" b="1" u="none" strike="noStrike" cap="none" dirty="0">
                          <a:solidFill>
                            <a:schemeClr val="bg1"/>
                          </a:solidFill>
                          <a:latin typeface="Arial Narrow" panose="020B0606020202030204" pitchFamily="34" charset="0"/>
                          <a:ea typeface="Calibri" panose="020F0502020204030204" pitchFamily="34" charset="0"/>
                          <a:cs typeface="Calibri" panose="020F0502020204030204" pitchFamily="34" charset="0"/>
                          <a:sym typeface="Arial Narrow"/>
                        </a:rPr>
                        <a:t>DEPARTAMENTO</a:t>
                      </a:r>
                    </a:p>
                  </a:txBody>
                  <a:tcPr marL="44450" marR="44450" marT="0" marB="0" anchor="ctr">
                    <a:lnL w="12700" cap="flat" cmpd="sng">
                      <a:solidFill>
                        <a:srgbClr val="5B9BD5"/>
                      </a:solidFill>
                      <a:prstDash val="solid"/>
                      <a:round/>
                      <a:headEnd type="none" w="sm" len="sm"/>
                      <a:tailEnd type="none" w="sm" len="sm"/>
                    </a:lnL>
                    <a:lnR w="12700" cap="flat" cmpd="sng">
                      <a:solidFill>
                        <a:srgbClr val="9CC2E5"/>
                      </a:solidFill>
                      <a:prstDash val="solid"/>
                      <a:round/>
                      <a:headEnd type="none" w="sm" len="sm"/>
                      <a:tailEnd type="none" w="sm" len="sm"/>
                    </a:lnR>
                    <a:lnT w="12700" cap="flat" cmpd="sng">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5B9BD5"/>
                    </a:solidFill>
                  </a:tcPr>
                </a:tc>
                <a:tc>
                  <a:txBody>
                    <a:bodyPr/>
                    <a:lstStyle/>
                    <a:p>
                      <a:pPr marL="0" marR="0" lvl="0" indent="0" algn="ctr" rtl="0">
                        <a:lnSpc>
                          <a:spcPct val="100000"/>
                        </a:lnSpc>
                        <a:spcBef>
                          <a:spcPts val="0"/>
                        </a:spcBef>
                        <a:spcAft>
                          <a:spcPts val="0"/>
                        </a:spcAft>
                        <a:buNone/>
                      </a:pPr>
                      <a:r>
                        <a:rPr lang="es-CO" sz="1200" b="1" u="none" strike="noStrike" cap="none" dirty="0">
                          <a:solidFill>
                            <a:schemeClr val="bg1"/>
                          </a:solidFill>
                          <a:latin typeface="Arial Narrow" panose="020B0606020202030204" pitchFamily="34" charset="0"/>
                          <a:ea typeface="Calibri" panose="020F0502020204030204" pitchFamily="34" charset="0"/>
                          <a:cs typeface="Calibri" panose="020F0502020204030204" pitchFamily="34" charset="0"/>
                          <a:sym typeface="Arial Narrow"/>
                        </a:rPr>
                        <a:t>MUNICIPIO</a:t>
                      </a:r>
                    </a:p>
                  </a:txBody>
                  <a:tcPr marL="44450" marR="44450" marT="0" marB="0" anchor="ctr">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5B9BD5"/>
                    </a:solidFill>
                  </a:tcPr>
                </a:tc>
                <a:extLst>
                  <a:ext uri="{0D108BD9-81ED-4DB2-BD59-A6C34878D82A}">
                    <a16:rowId xmlns:a16="http://schemas.microsoft.com/office/drawing/2014/main" val="10000"/>
                  </a:ext>
                </a:extLst>
              </a:tr>
              <a:tr h="124569">
                <a:tc>
                  <a:txBody>
                    <a:bodyPr/>
                    <a:lstStyle/>
                    <a:p>
                      <a:pPr algn="l" fontAlgn="b">
                        <a:buNone/>
                      </a:pPr>
                      <a:r>
                        <a:rPr lang="es-CO" sz="1200" b="1" i="0" u="none" strike="noStrike" dirty="0">
                          <a:solidFill>
                            <a:srgbClr val="000000"/>
                          </a:solidFill>
                          <a:effectLst/>
                          <a:latin typeface="Arial Narrow" panose="020B0606020202030204" pitchFamily="34" charset="0"/>
                        </a:rPr>
                        <a:t>BOYACÁ</a:t>
                      </a:r>
                    </a:p>
                  </a:txBody>
                  <a:tcPr marL="9525" marR="9525" marT="9525" marB="0" anchor="b">
                    <a:lnL w="12700" cap="flat" cmpd="sng">
                      <a:solidFill>
                        <a:srgbClr val="5B9BD5"/>
                      </a:solidFill>
                      <a:prstDash val="solid"/>
                      <a:round/>
                      <a:headEnd type="none" w="sm" len="sm"/>
                      <a:tailEnd type="none" w="sm" len="sm"/>
                    </a:lnL>
                    <a:lnR w="12700" cap="flat" cmpd="sng" algn="ctr">
                      <a:solidFill>
                        <a:srgbClr val="9CC2E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tc>
                  <a:txBody>
                    <a:bodyPr/>
                    <a:lstStyle/>
                    <a:p>
                      <a:pPr algn="l" fontAlgn="b">
                        <a:buNone/>
                      </a:pPr>
                      <a:r>
                        <a:rPr lang="it-IT" sz="1200" b="1" i="0" u="none" strike="noStrike" dirty="0">
                          <a:solidFill>
                            <a:srgbClr val="000000"/>
                          </a:solidFill>
                          <a:effectLst/>
                          <a:latin typeface="Arial Narrow" panose="020B0606020202030204" pitchFamily="34" charset="0"/>
                        </a:rPr>
                        <a:t>Chita (4.6)</a:t>
                      </a:r>
                    </a:p>
                  </a:txBody>
                  <a:tcPr marL="9525" marR="9525" marT="9525" marB="0" anchor="b">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extLst>
                  <a:ext uri="{0D108BD9-81ED-4DB2-BD59-A6C34878D82A}">
                    <a16:rowId xmlns:a16="http://schemas.microsoft.com/office/drawing/2014/main" val="13680835"/>
                  </a:ext>
                </a:extLst>
              </a:tr>
            </a:tbl>
          </a:graphicData>
        </a:graphic>
      </p:graphicFrame>
    </p:spTree>
    <p:extLst>
      <p:ext uri="{BB962C8B-B14F-4D97-AF65-F5344CB8AC3E}">
        <p14:creationId xmlns:p14="http://schemas.microsoft.com/office/powerpoint/2010/main" val="392406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43831-D523-396E-EB94-FF88C8413177}"/>
            </a:ext>
          </a:extLst>
        </p:cNvPr>
        <p:cNvGrpSpPr/>
        <p:nvPr/>
      </p:nvGrpSpPr>
      <p:grpSpPr>
        <a:xfrm>
          <a:off x="0" y="0"/>
          <a:ext cx="0" cy="0"/>
          <a:chOff x="0" y="0"/>
          <a:chExt cx="0" cy="0"/>
        </a:xfrm>
      </p:grpSpPr>
      <p:pic>
        <p:nvPicPr>
          <p:cNvPr id="7" name="Google Shape;736;p15">
            <a:extLst>
              <a:ext uri="{FF2B5EF4-FFF2-40B4-BE49-F238E27FC236}">
                <a16:creationId xmlns:a16="http://schemas.microsoft.com/office/drawing/2014/main" id="{E5CC1408-C79D-9061-71CB-6B34080DA4D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F377FED2-BA79-72A5-3B86-C2124CE12492}"/>
              </a:ext>
            </a:extLst>
          </p:cNvPr>
          <p:cNvGraphicFramePr/>
          <p:nvPr/>
        </p:nvGraphicFramePr>
        <p:xfrm>
          <a:off x="4338169" y="2073800"/>
          <a:ext cx="7517983" cy="3196576"/>
        </p:xfrm>
        <a:graphic>
          <a:graphicData uri="http://schemas.openxmlformats.org/drawingml/2006/table">
            <a:tbl>
              <a:tblPr>
                <a:noFill/>
              </a:tblPr>
              <a:tblGrid>
                <a:gridCol w="714108">
                  <a:extLst>
                    <a:ext uri="{9D8B030D-6E8A-4147-A177-3AD203B41FA5}">
                      <a16:colId xmlns:a16="http://schemas.microsoft.com/office/drawing/2014/main" val="20000"/>
                    </a:ext>
                  </a:extLst>
                </a:gridCol>
                <a:gridCol w="1133036">
                  <a:extLst>
                    <a:ext uri="{9D8B030D-6E8A-4147-A177-3AD203B41FA5}">
                      <a16:colId xmlns:a16="http://schemas.microsoft.com/office/drawing/2014/main" val="20001"/>
                    </a:ext>
                  </a:extLst>
                </a:gridCol>
                <a:gridCol w="1317102">
                  <a:extLst>
                    <a:ext uri="{9D8B030D-6E8A-4147-A177-3AD203B41FA5}">
                      <a16:colId xmlns:a16="http://schemas.microsoft.com/office/drawing/2014/main" val="20002"/>
                    </a:ext>
                  </a:extLst>
                </a:gridCol>
                <a:gridCol w="435373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Guarinó</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ES" sz="900" u="none" strike="noStrike" cap="none" dirty="0" err="1">
                          <a:latin typeface="Verdana" panose="020B0604030504040204" pitchFamily="34" charset="0"/>
                          <a:ea typeface="Verdana" panose="020B0604030504040204" pitchFamily="34" charset="0"/>
                          <a:cs typeface="Arial Narrow"/>
                          <a:sym typeface="Arial Narrow"/>
                        </a:rPr>
                        <a:t>Guarinó</a:t>
                      </a:r>
                      <a:r>
                        <a:rPr lang="es-ES" sz="900" u="none" strike="noStrike" cap="none" dirty="0">
                          <a:latin typeface="Verdana" panose="020B0604030504040204" pitchFamily="34" charset="0"/>
                          <a:ea typeface="Verdana" panose="020B0604030504040204" pitchFamily="34" charset="0"/>
                          <a:cs typeface="Arial Narrow"/>
                          <a:sym typeface="Arial Narrow"/>
                        </a:rPr>
                        <a:t>, especialmente en la quebrada San Antonio y el río Perrillo. Especial atención en el municipio de Manzanares (Caldas). </a:t>
                      </a:r>
                      <a:endParaRPr lang="es-ES" sz="900" u="none" strike="noStrike" kern="1200" cap="none" dirty="0">
                        <a:solidFill>
                          <a:schemeClr val="tx1"/>
                        </a:solidFill>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665580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a:latin typeface="Verdana" panose="020B0604030504040204" pitchFamily="34" charset="0"/>
                          <a:ea typeface="Verdana" panose="020B0604030504040204" pitchFamily="34" charset="0"/>
                          <a:cs typeface="Arial Narrow"/>
                          <a:sym typeface="Arial Narrow"/>
                        </a:rPr>
                        <a:t>Medio Magdalena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Guarinó</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La Miel</a:t>
                      </a: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los directos al Medio Magdalena entre los ríos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Guarinó</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La Miel, se recomienda especial atención en el municipio de La Dorada (Caldas).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66162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La Miel (Samaná)</a:t>
                      </a:r>
                      <a:endParaRPr lang="es-CO" sz="900" u="none" strike="noStrike" cap="none" dirty="0">
                        <a:latin typeface="Verdana" panose="020B0604030504040204" pitchFamily="34" charset="0"/>
                        <a:ea typeface="Verdana" panose="020B0604030504040204" pitchFamily="34" charset="0"/>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La Miel, especialmente en sus aportantes entre ellos el río Venus en el municipio de Nariño (Antioquia). </a:t>
                      </a:r>
                      <a:r>
                        <a:rPr lang="es-CO" sz="900" u="none" strike="noStrike" cap="none">
                          <a:solidFill>
                            <a:schemeClr val="dk1"/>
                          </a:solidFill>
                          <a:latin typeface="Verdana" panose="020B0604030504040204" pitchFamily="34" charset="0"/>
                          <a:ea typeface="Verdana" panose="020B0604030504040204" pitchFamily="34" charset="0"/>
                          <a:cs typeface="Arial Narrow"/>
                          <a:sym typeface="Arial Narrow"/>
                        </a:rPr>
                        <a:t>Especial atención en los municipios de Argelia, Marquetalia, Nariño, Norcasia, Pensilvania, Samaná y Sonsón (Antioquia).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467913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a:rPr>
                        <a:t> los directos al Magdalena entre La Miel y Nare</a:t>
                      </a:r>
                      <a:endParaRPr lang="es-CO"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La Miel y Nare, especialmente en el río Claro (Cocorná Sur). Especial atención a la altura de los municipios de Sonsón, Puerto Triunfo, Puerto Nare y San Francisco (Antioquia). </a:t>
                      </a:r>
                      <a:endParaRPr lang="es-CO"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2540685"/>
                  </a:ext>
                </a:extLst>
              </a:tr>
            </a:tbl>
          </a:graphicData>
        </a:graphic>
      </p:graphicFrame>
      <p:sp>
        <p:nvSpPr>
          <p:cNvPr id="16" name="Google Shape;3036;p14">
            <a:extLst>
              <a:ext uri="{FF2B5EF4-FFF2-40B4-BE49-F238E27FC236}">
                <a16:creationId xmlns:a16="http://schemas.microsoft.com/office/drawing/2014/main" id="{331CC2BE-16C9-0EE6-753D-B149158F794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5" name="Google Shape;347;p9" descr="Recurso 25.png">
            <a:extLst>
              <a:ext uri="{FF2B5EF4-FFF2-40B4-BE49-F238E27FC236}">
                <a16:creationId xmlns:a16="http://schemas.microsoft.com/office/drawing/2014/main" id="{0921020D-5A5B-CBF6-1BC4-87F608B3864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Google Shape;353;p9" descr="Recurso 37.png">
            <a:extLst>
              <a:ext uri="{FF2B5EF4-FFF2-40B4-BE49-F238E27FC236}">
                <a16:creationId xmlns:a16="http://schemas.microsoft.com/office/drawing/2014/main" id="{1C9578B9-1706-05B6-B94E-05D6F34016E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Google Shape;353;p9" descr="Recurso 37.png">
            <a:extLst>
              <a:ext uri="{FF2B5EF4-FFF2-40B4-BE49-F238E27FC236}">
                <a16:creationId xmlns:a16="http://schemas.microsoft.com/office/drawing/2014/main" id="{0B0B3B98-0C44-9FC9-9B3A-E2C83289E78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1" name="Google Shape;348;p9">
            <a:extLst>
              <a:ext uri="{FF2B5EF4-FFF2-40B4-BE49-F238E27FC236}">
                <a16:creationId xmlns:a16="http://schemas.microsoft.com/office/drawing/2014/main" id="{26F70AF5-D7FD-D003-7380-1EB70A43D694}"/>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49;p9">
            <a:extLst>
              <a:ext uri="{FF2B5EF4-FFF2-40B4-BE49-F238E27FC236}">
                <a16:creationId xmlns:a16="http://schemas.microsoft.com/office/drawing/2014/main" id="{1250DE48-67E4-42C7-8893-A007061EEBD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0;p9">
            <a:extLst>
              <a:ext uri="{FF2B5EF4-FFF2-40B4-BE49-F238E27FC236}">
                <a16:creationId xmlns:a16="http://schemas.microsoft.com/office/drawing/2014/main" id="{9C70BF30-ED6C-B31B-6F86-EE9F2E7F1A1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1;p9" descr="Recurso 32.png">
            <a:extLst>
              <a:ext uri="{FF2B5EF4-FFF2-40B4-BE49-F238E27FC236}">
                <a16:creationId xmlns:a16="http://schemas.microsoft.com/office/drawing/2014/main" id="{484F99E1-E875-A687-C17E-22256EBD4E1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2;p9">
            <a:extLst>
              <a:ext uri="{FF2B5EF4-FFF2-40B4-BE49-F238E27FC236}">
                <a16:creationId xmlns:a16="http://schemas.microsoft.com/office/drawing/2014/main" id="{2E4F68C7-65E0-AD34-4565-76B462BFA12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4;p9" descr="Recurso 31.png">
            <a:extLst>
              <a:ext uri="{FF2B5EF4-FFF2-40B4-BE49-F238E27FC236}">
                <a16:creationId xmlns:a16="http://schemas.microsoft.com/office/drawing/2014/main" id="{CE273681-14C8-1CC1-CBCC-E0B4CC4A76B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F313DF5B-27E8-DDD9-44AF-F9E83FDD7BB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05B20539-C300-ABF9-81B6-5E667B054BE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88" y="52216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1CA18525-A5A1-C2EF-E16A-D9882537664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631" y="593566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07040150-5410-F8B0-AEF9-C8309785D26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21F05D7D-33FD-6C06-9635-9B80E56D9DC3}"/>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934;p22" descr="Recurso 39.png">
            <a:extLst>
              <a:ext uri="{FF2B5EF4-FFF2-40B4-BE49-F238E27FC236}">
                <a16:creationId xmlns:a16="http://schemas.microsoft.com/office/drawing/2014/main" id="{3E07DF6E-EC2B-DC05-58F0-47C90289830B}"/>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C66C5055-6F70-8B2C-C62F-85358D8996E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296093" y="494688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485B4176-7844-16B1-0E44-E07EE5E3862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861766" y="512128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00CB107-124D-EBF7-6A20-24796F3720A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271501" y="44459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C7CE3597-C1FB-DC96-ABDB-9535050E5DE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988532" y="484027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486396C4-49B8-087F-ABCF-B90D442EB50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47460" y="265002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A672A034-08E2-82A7-5873-1EAA82B4E2E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47460" y="327902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E5AC8DC9-6AC2-AAC8-7F99-EECD6D90A5D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7460" y="4002715"/>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0;p1" descr="Recurso 25.png">
            <a:extLst>
              <a:ext uri="{FF2B5EF4-FFF2-40B4-BE49-F238E27FC236}">
                <a16:creationId xmlns:a16="http://schemas.microsoft.com/office/drawing/2014/main" id="{2C525868-5232-8552-080E-F82868D6792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51429" y="468289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75898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0EA27-72BF-4937-CF40-D054DA4DB43C}"/>
            </a:ext>
          </a:extLst>
        </p:cNvPr>
        <p:cNvGrpSpPr/>
        <p:nvPr/>
      </p:nvGrpSpPr>
      <p:grpSpPr>
        <a:xfrm>
          <a:off x="0" y="0"/>
          <a:ext cx="0" cy="0"/>
          <a:chOff x="0" y="0"/>
          <a:chExt cx="0" cy="0"/>
        </a:xfrm>
      </p:grpSpPr>
      <p:pic>
        <p:nvPicPr>
          <p:cNvPr id="7" name="Google Shape;736;p15">
            <a:extLst>
              <a:ext uri="{FF2B5EF4-FFF2-40B4-BE49-F238E27FC236}">
                <a16:creationId xmlns:a16="http://schemas.microsoft.com/office/drawing/2014/main" id="{198F6CB6-2EB9-F995-34C5-A698E2B04121}"/>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5187002D-898B-397B-2545-689560019154}"/>
              </a:ext>
            </a:extLst>
          </p:cNvPr>
          <p:cNvGraphicFramePr/>
          <p:nvPr/>
        </p:nvGraphicFramePr>
        <p:xfrm>
          <a:off x="4344813" y="1719409"/>
          <a:ext cx="7527599" cy="3882684"/>
        </p:xfrm>
        <a:graphic>
          <a:graphicData uri="http://schemas.openxmlformats.org/drawingml/2006/table">
            <a:tbl>
              <a:tblPr>
                <a:noFill/>
              </a:tblPr>
              <a:tblGrid>
                <a:gridCol w="681610">
                  <a:extLst>
                    <a:ext uri="{9D8B030D-6E8A-4147-A177-3AD203B41FA5}">
                      <a16:colId xmlns:a16="http://schemas.microsoft.com/office/drawing/2014/main" val="20000"/>
                    </a:ext>
                  </a:extLst>
                </a:gridCol>
                <a:gridCol w="1081473">
                  <a:extLst>
                    <a:ext uri="{9D8B030D-6E8A-4147-A177-3AD203B41FA5}">
                      <a16:colId xmlns:a16="http://schemas.microsoft.com/office/drawing/2014/main" val="20001"/>
                    </a:ext>
                  </a:extLst>
                </a:gridCol>
                <a:gridCol w="1257163">
                  <a:extLst>
                    <a:ext uri="{9D8B030D-6E8A-4147-A177-3AD203B41FA5}">
                      <a16:colId xmlns:a16="http://schemas.microsoft.com/office/drawing/2014/main" val="20002"/>
                    </a:ext>
                  </a:extLst>
                </a:gridCol>
                <a:gridCol w="4507353">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Nare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Nare y sus afluentes, especialmente en los ríos Samaná, Guatapé, </a:t>
                      </a:r>
                      <a:r>
                        <a:rPr lang="es-MX"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Nus</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Negro, Pantanillo y las quebradas </a:t>
                      </a:r>
                      <a:r>
                        <a:rPr lang="es-ES" sz="900" dirty="0" err="1">
                          <a:latin typeface="Verdana" panose="020B0604030504040204" pitchFamily="34" charset="0"/>
                          <a:ea typeface="Verdana" panose="020B0604030504040204" pitchFamily="34" charset="0"/>
                        </a:rPr>
                        <a:t>Iraka</a:t>
                      </a:r>
                      <a:r>
                        <a:rPr lang="es-ES" sz="900" dirty="0">
                          <a:latin typeface="Verdana" panose="020B0604030504040204" pitchFamily="34" charset="0"/>
                          <a:ea typeface="Verdana" panose="020B0604030504040204" pitchFamily="34" charset="0"/>
                        </a:rPr>
                        <a:t> (Natalia), </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San Roque, La Pereira, La Grande, Marinilla, El Arenal, La Mosca, Santa Gertrudis, Guayabal, </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La Villa,</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La Chorrera, La Paisanita, La Aguada, La Cristalina, Bodegas, Tenería y La Reina. Se recomienda estar atentos en los municipios de Guarne, El Retiro, La Ceja, Cisneros, San German, San Roque, Caracolí, Santo Domingo, Concepción, Rionegro, Santuario, Marinilla, Cocorná, Granada, San Luis, Yolombó, Puerto Nare, San Francisco, San Carlos y San Rafael (Antioquia). </a:t>
                      </a:r>
                      <a:endParaRPr lang="es-MX"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83590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San Bartolo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San Bartolo, especialmente en sus aportantes de la cuenca Media-Baja, estar atentos en los ríos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Vegachi</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Regla, La Cruz y El Volcán, las quebradas La Gallinera y La Malena, entre otros. Especial atención en los municipios de Yolombó,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Vegachi</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Maceo y Puerto Berrio (Antioquia).</a:t>
                      </a:r>
                      <a:endPar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298279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Cimitarra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Cimitarra y sus afluentes, especial atención en los municipios de Cantagallo (Bolívar), Yondó y Remedios (Antioquia).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665580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Seco y Negro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Seco y Negro. Especial atención en el municipio de Puerto Salgar (Cundinamarca). </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9160749"/>
                  </a:ext>
                </a:extLst>
              </a:tr>
            </a:tbl>
          </a:graphicData>
        </a:graphic>
      </p:graphicFrame>
      <p:sp>
        <p:nvSpPr>
          <p:cNvPr id="16" name="Google Shape;3036;p14">
            <a:extLst>
              <a:ext uri="{FF2B5EF4-FFF2-40B4-BE49-F238E27FC236}">
                <a16:creationId xmlns:a16="http://schemas.microsoft.com/office/drawing/2014/main" id="{10B0A16E-D99B-A06B-62D8-B524EAAE67F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5" name="Google Shape;347;p9" descr="Recurso 25.png">
            <a:extLst>
              <a:ext uri="{FF2B5EF4-FFF2-40B4-BE49-F238E27FC236}">
                <a16:creationId xmlns:a16="http://schemas.microsoft.com/office/drawing/2014/main" id="{74EF0531-94AB-9A0D-3631-CFF8F8A0E604}"/>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Google Shape;353;p9" descr="Recurso 37.png">
            <a:extLst>
              <a:ext uri="{FF2B5EF4-FFF2-40B4-BE49-F238E27FC236}">
                <a16:creationId xmlns:a16="http://schemas.microsoft.com/office/drawing/2014/main" id="{9D6D0A36-3946-4952-0305-4B334480131A}"/>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Google Shape;353;p9" descr="Recurso 37.png">
            <a:extLst>
              <a:ext uri="{FF2B5EF4-FFF2-40B4-BE49-F238E27FC236}">
                <a16:creationId xmlns:a16="http://schemas.microsoft.com/office/drawing/2014/main" id="{51B112E9-2052-BD8D-C25D-AEEEC1C4A66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1" name="Google Shape;348;p9">
            <a:extLst>
              <a:ext uri="{FF2B5EF4-FFF2-40B4-BE49-F238E27FC236}">
                <a16:creationId xmlns:a16="http://schemas.microsoft.com/office/drawing/2014/main" id="{F1D4E5A4-BEFC-2621-B73B-BD1BB1DEC602}"/>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49;p9">
            <a:extLst>
              <a:ext uri="{FF2B5EF4-FFF2-40B4-BE49-F238E27FC236}">
                <a16:creationId xmlns:a16="http://schemas.microsoft.com/office/drawing/2014/main" id="{69DDB05C-2EC2-A6C7-BAC9-26DF1B9B913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0;p9">
            <a:extLst>
              <a:ext uri="{FF2B5EF4-FFF2-40B4-BE49-F238E27FC236}">
                <a16:creationId xmlns:a16="http://schemas.microsoft.com/office/drawing/2014/main" id="{AC6EADE7-872D-BEEF-9159-68ADF374E5F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1;p9" descr="Recurso 32.png">
            <a:extLst>
              <a:ext uri="{FF2B5EF4-FFF2-40B4-BE49-F238E27FC236}">
                <a16:creationId xmlns:a16="http://schemas.microsoft.com/office/drawing/2014/main" id="{4248232F-F8DE-DE9B-CD49-E8BE951C6DA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2;p9">
            <a:extLst>
              <a:ext uri="{FF2B5EF4-FFF2-40B4-BE49-F238E27FC236}">
                <a16:creationId xmlns:a16="http://schemas.microsoft.com/office/drawing/2014/main" id="{5C0987C1-211F-F232-C954-D1EFC10658F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4;p9" descr="Recurso 31.png">
            <a:extLst>
              <a:ext uri="{FF2B5EF4-FFF2-40B4-BE49-F238E27FC236}">
                <a16:creationId xmlns:a16="http://schemas.microsoft.com/office/drawing/2014/main" id="{CEBCEE61-B36A-3272-0230-23F2D445D99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94E05885-1676-8F13-4028-E5CB90B2233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1786E8B7-9392-FF78-0E01-D212D156917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88" y="52216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B5D96C58-F17D-4ABF-CB21-6A71F5DE6EE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631" y="593566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9F21B5F4-7B8E-681C-E35B-9314391891F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501438D7-629B-1CDE-12B0-37176C85B9EF}"/>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934;p22" descr="Recurso 39.png">
            <a:extLst>
              <a:ext uri="{FF2B5EF4-FFF2-40B4-BE49-F238E27FC236}">
                <a16:creationId xmlns:a16="http://schemas.microsoft.com/office/drawing/2014/main" id="{6FBE007E-125F-B540-4F6F-803377C32D78}"/>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09C91C9D-9C85-8B60-3999-3B2C8F8C342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844811" y="33202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96C2A05F-3E19-C0AA-BE1B-F9A74CFA7CF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468595" y="483739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F6788096-7B00-AECD-D85E-FF295952F01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327110" y="369934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77DDEC77-24A9-7922-5988-99A13259AF2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39331" y="3709612"/>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723DB86B-0DEF-D463-E0EC-93A7E9DFCA5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39331" y="503441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23DEBF5E-678B-20B3-8F0B-3899F67BE2CA}"/>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54399" y="2669414"/>
            <a:ext cx="450877" cy="45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056E1A52-A10C-6E0A-A702-0BE846270EC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32981" y="439584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4;p9" descr="Recurso 31.png">
            <a:extLst>
              <a:ext uri="{FF2B5EF4-FFF2-40B4-BE49-F238E27FC236}">
                <a16:creationId xmlns:a16="http://schemas.microsoft.com/office/drawing/2014/main" id="{E355D317-5ADC-3E38-D042-5118D450F63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1007226" y="412437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37637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FE14F-F5CA-7687-BAB7-E2060600F47B}"/>
            </a:ext>
          </a:extLst>
        </p:cNvPr>
        <p:cNvGrpSpPr/>
        <p:nvPr/>
      </p:nvGrpSpPr>
      <p:grpSpPr>
        <a:xfrm>
          <a:off x="0" y="0"/>
          <a:ext cx="0" cy="0"/>
          <a:chOff x="0" y="0"/>
          <a:chExt cx="0" cy="0"/>
        </a:xfrm>
      </p:grpSpPr>
      <p:pic>
        <p:nvPicPr>
          <p:cNvPr id="7" name="Google Shape;736;p15">
            <a:extLst>
              <a:ext uri="{FF2B5EF4-FFF2-40B4-BE49-F238E27FC236}">
                <a16:creationId xmlns:a16="http://schemas.microsoft.com/office/drawing/2014/main" id="{52A264C8-A793-E709-3A83-52E9EAF74B34}"/>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23069319-0635-F3BE-B0EC-DF1B8411563B}"/>
              </a:ext>
            </a:extLst>
          </p:cNvPr>
          <p:cNvGraphicFramePr/>
          <p:nvPr/>
        </p:nvGraphicFramePr>
        <p:xfrm>
          <a:off x="4288536" y="1099622"/>
          <a:ext cx="7527599" cy="5299938"/>
        </p:xfrm>
        <a:graphic>
          <a:graphicData uri="http://schemas.openxmlformats.org/drawingml/2006/table">
            <a:tbl>
              <a:tblPr>
                <a:noFill/>
              </a:tblPr>
              <a:tblGrid>
                <a:gridCol w="681610">
                  <a:extLst>
                    <a:ext uri="{9D8B030D-6E8A-4147-A177-3AD203B41FA5}">
                      <a16:colId xmlns:a16="http://schemas.microsoft.com/office/drawing/2014/main" val="20000"/>
                    </a:ext>
                  </a:extLst>
                </a:gridCol>
                <a:gridCol w="1081473">
                  <a:extLst>
                    <a:ext uri="{9D8B030D-6E8A-4147-A177-3AD203B41FA5}">
                      <a16:colId xmlns:a16="http://schemas.microsoft.com/office/drawing/2014/main" val="20001"/>
                    </a:ext>
                  </a:extLst>
                </a:gridCol>
                <a:gridCol w="1257163">
                  <a:extLst>
                    <a:ext uri="{9D8B030D-6E8A-4147-A177-3AD203B41FA5}">
                      <a16:colId xmlns:a16="http://schemas.microsoft.com/office/drawing/2014/main" val="20002"/>
                    </a:ext>
                  </a:extLst>
                </a:gridCol>
                <a:gridCol w="4507353">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Negro</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dirty="0">
                          <a:latin typeface="Verdana" panose="020B0604030504040204" pitchFamily="34" charset="0"/>
                          <a:ea typeface="Verdana" panose="020B0604030504040204" pitchFamily="34" charset="0"/>
                          <a:cs typeface="Arial Narrow"/>
                          <a:sym typeface="Arial Narrow"/>
                        </a:rPr>
                        <a:t>Probabilidad de crecientes súbitas del río Negro y sus aportantes, se recomienda especial atención en los ríos </a:t>
                      </a:r>
                      <a:r>
                        <a:rPr lang="es-CO" sz="900" dirty="0" err="1">
                          <a:latin typeface="Verdana" panose="020B0604030504040204" pitchFamily="34" charset="0"/>
                          <a:ea typeface="Verdana" panose="020B0604030504040204" pitchFamily="34" charset="0"/>
                          <a:cs typeface="Arial Narrow"/>
                          <a:sym typeface="Arial Narrow"/>
                        </a:rPr>
                        <a:t>Bunque</a:t>
                      </a:r>
                      <a:r>
                        <a:rPr lang="es-CO" sz="900" dirty="0">
                          <a:latin typeface="Verdana" panose="020B0604030504040204" pitchFamily="34" charset="0"/>
                          <a:ea typeface="Verdana" panose="020B0604030504040204" pitchFamily="34" charset="0"/>
                          <a:cs typeface="Arial Narrow"/>
                          <a:sym typeface="Arial Narrow"/>
                        </a:rPr>
                        <a:t>, Contador, </a:t>
                      </a:r>
                      <a:r>
                        <a:rPr lang="es-CO" sz="900" dirty="0" err="1">
                          <a:latin typeface="Verdana" panose="020B0604030504040204" pitchFamily="34" charset="0"/>
                          <a:ea typeface="Verdana" panose="020B0604030504040204" pitchFamily="34" charset="0"/>
                          <a:cs typeface="Arial Narrow"/>
                          <a:sym typeface="Arial Narrow"/>
                        </a:rPr>
                        <a:t>Guaguaqui</a:t>
                      </a:r>
                      <a:r>
                        <a:rPr lang="es-CO" sz="900" dirty="0">
                          <a:latin typeface="Verdana" panose="020B0604030504040204" pitchFamily="34" charset="0"/>
                          <a:ea typeface="Verdana" panose="020B0604030504040204" pitchFamily="34" charset="0"/>
                          <a:cs typeface="Arial Narrow"/>
                          <a:sym typeface="Arial Narrow"/>
                        </a:rPr>
                        <a:t>, Las Cañas, Moras, Negro, </a:t>
                      </a:r>
                      <a:r>
                        <a:rPr lang="es-CO" sz="900" dirty="0" err="1">
                          <a:latin typeface="Verdana" panose="020B0604030504040204" pitchFamily="34" charset="0"/>
                          <a:ea typeface="Verdana" panose="020B0604030504040204" pitchFamily="34" charset="0"/>
                          <a:cs typeface="Arial Narrow"/>
                          <a:sym typeface="Arial Narrow"/>
                        </a:rPr>
                        <a:t>Tobia</a:t>
                      </a:r>
                      <a:r>
                        <a:rPr lang="es-CO" sz="900" dirty="0">
                          <a:latin typeface="Verdana" panose="020B0604030504040204" pitchFamily="34" charset="0"/>
                          <a:ea typeface="Verdana" panose="020B0604030504040204" pitchFamily="34" charset="0"/>
                          <a:cs typeface="Arial Narrow"/>
                          <a:sym typeface="Arial Narrow"/>
                        </a:rPr>
                        <a:t>, Villeta, y las quebradas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Agua Clara, Amarilla,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Furatena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Honduras, La Chorrera, La Negra, La Papaya, Las Margaritas, Reyes y Retama. Especial atención en los municipios de Caparrapí, Guaduas, La Peña, La Vega, Nimaima, Pacho,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Quebradanegra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San Francisco, Sasaima, Supatá,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Tobia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Útica, Villeta, Villagómez y Yacopí </a:t>
                      </a:r>
                      <a:r>
                        <a:rPr lang="es-CO" sz="900" dirty="0">
                          <a:latin typeface="Verdana" panose="020B0604030504040204" pitchFamily="34" charset="0"/>
                          <a:ea typeface="Verdana" panose="020B0604030504040204" pitchFamily="34" charset="0"/>
                          <a:cs typeface="Arial Narrow"/>
                          <a:sym typeface="Arial Narrow"/>
                        </a:rPr>
                        <a:t>(Cundinamarca). </a:t>
                      </a:r>
                      <a:endParaRPr lang="es-ES" sz="900" dirty="0">
                        <a:latin typeface="Verdana" panose="020B0604030504040204" pitchFamily="34" charset="0"/>
                        <a:ea typeface="Verdana" panose="020B0604030504040204" pitchFamily="34" charset="0"/>
                      </a:endParaRPr>
                    </a:p>
                  </a:txBody>
                  <a:tcPr marL="91419" marR="91419" marT="45424" marB="4542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73719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r>
                        <a:rPr lang="es-CO" sz="900" dirty="0">
                          <a:latin typeface="Verdana" panose="020B0604030504040204" pitchFamily="34" charset="0"/>
                          <a:ea typeface="Verdana" panose="020B0604030504040204" pitchFamily="34" charset="0"/>
                          <a:cs typeface="Arial Narrow"/>
                          <a:sym typeface="Arial Narrow"/>
                        </a:rPr>
                        <a:t> </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Magdalena Medio entre ríos Negro y Carare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directos al Medio Magdalena entre los ríos Negro y Carare, especialmente en los ríos Guaguaqui y Ermitaño, y el caño Loco. S</a:t>
                      </a:r>
                      <a:r>
                        <a:rPr lang="es-CO" sz="900" u="none" strike="noStrike" cap="none" dirty="0">
                          <a:latin typeface="Verdana" panose="020B0604030504040204" pitchFamily="34" charset="0"/>
                          <a:ea typeface="Verdana" panose="020B0604030504040204" pitchFamily="34" charset="0"/>
                          <a:cs typeface="Arial Narrow"/>
                          <a:sym typeface="Arial Narrow"/>
                        </a:rPr>
                        <a:t>e recomienda especial atención en el municipio de </a:t>
                      </a:r>
                      <a:r>
                        <a:rPr lang="es-CO" sz="900" u="none" strike="noStrike" dirty="0">
                          <a:latin typeface="Verdana" panose="020B0604030504040204" pitchFamily="34" charset="0"/>
                          <a:ea typeface="Verdana" panose="020B0604030504040204" pitchFamily="34" charset="0"/>
                          <a:cs typeface="Arial Narrow"/>
                          <a:sym typeface="Arial Narrow"/>
                        </a:rPr>
                        <a:t>Puerto Boyacá (Boyacá).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08966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52" marB="45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y Media del río Carare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52" marB="456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niveles de los ríos Minero y sus afluentes (Cuenca alta y media del Carare) como quebrada La Locha. Se recomienda especial atención en los municipios de San Cayetano (Cundinamarca), Pauna, Muzo, Otanche, Buenavista, San Pablo de </a:t>
                      </a:r>
                      <a:r>
                        <a:rPr lang="es-CO" sz="900" u="none" strike="noStrike" dirty="0" err="1">
                          <a:latin typeface="Verdana" panose="020B0604030504040204" pitchFamily="34" charset="0"/>
                          <a:ea typeface="Verdana" panose="020B0604030504040204" pitchFamily="34" charset="0"/>
                          <a:cs typeface="Arial Narrow"/>
                          <a:sym typeface="Arial Narrow"/>
                        </a:rPr>
                        <a:t>Borbur</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Quípama</a:t>
                      </a:r>
                      <a:r>
                        <a:rPr lang="es-CO" sz="900" u="none" strike="noStrike" dirty="0">
                          <a:latin typeface="Verdana" panose="020B0604030504040204" pitchFamily="34" charset="0"/>
                          <a:ea typeface="Verdana" panose="020B0604030504040204" pitchFamily="34" charset="0"/>
                          <a:cs typeface="Arial Narrow"/>
                          <a:sym typeface="Arial Narrow"/>
                        </a:rPr>
                        <a:t> y </a:t>
                      </a:r>
                      <a:r>
                        <a:rPr lang="es-CO" sz="900" b="0" u="none" strike="noStrike" dirty="0" err="1">
                          <a:latin typeface="Verdana" panose="020B0604030504040204" pitchFamily="34" charset="0"/>
                          <a:ea typeface="Verdana" panose="020B0604030504040204" pitchFamily="34" charset="0"/>
                          <a:cs typeface="Arial Narrow"/>
                          <a:sym typeface="Arial Narrow"/>
                        </a:rPr>
                        <a:t>Maripí</a:t>
                      </a:r>
                      <a:r>
                        <a:rPr lang="es-CO" sz="900" u="none" strike="noStrike" dirty="0">
                          <a:latin typeface="Verdana" panose="020B0604030504040204" pitchFamily="34" charset="0"/>
                          <a:ea typeface="Verdana" panose="020B0604030504040204" pitchFamily="34" charset="0"/>
                          <a:cs typeface="Arial Narrow"/>
                          <a:sym typeface="Arial Narrow"/>
                        </a:rPr>
                        <a:t> (Boyacá).</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652" marB="456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95845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1" marB="456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baja del río Carare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81" marB="456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nivel del río Carare en su parte baja y en sus aportantes, a la altura de los municipios de Cimitarra y Puerto Parra (Santander). </a:t>
                      </a:r>
                      <a:endPar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1" marB="4568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567919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Carare (Minero)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Carare, especial atención a sus tributarios como el río Minero y las quebradas Guayabito y La </a:t>
                      </a:r>
                      <a:r>
                        <a:rPr lang="es-CO" sz="900" u="none" strike="noStrike" dirty="0" err="1">
                          <a:latin typeface="Verdana" panose="020B0604030504040204" pitchFamily="34" charset="0"/>
                          <a:ea typeface="Verdana" panose="020B0604030504040204" pitchFamily="34" charset="0"/>
                          <a:cs typeface="Arial Narrow"/>
                          <a:sym typeface="Arial Narrow"/>
                        </a:rPr>
                        <a:t>Quitaz</a:t>
                      </a:r>
                      <a:r>
                        <a:rPr lang="es-CO" sz="900" u="none" strike="noStrike" dirty="0">
                          <a:latin typeface="Verdana" panose="020B0604030504040204" pitchFamily="34" charset="0"/>
                          <a:ea typeface="Verdana" panose="020B0604030504040204" pitchFamily="34" charset="0"/>
                          <a:cs typeface="Arial Narrow"/>
                          <a:sym typeface="Arial Narrow"/>
                        </a:rPr>
                        <a:t>. Estar atentos en los municipios de Pauna, Muzo, Otanche, Buenavista, San Pablo de </a:t>
                      </a:r>
                      <a:r>
                        <a:rPr lang="es-CO" sz="900" u="none" strike="noStrike" dirty="0" err="1">
                          <a:latin typeface="Verdana" panose="020B0604030504040204" pitchFamily="34" charset="0"/>
                          <a:ea typeface="Verdana" panose="020B0604030504040204" pitchFamily="34" charset="0"/>
                          <a:cs typeface="Arial Narrow"/>
                          <a:sym typeface="Arial Narrow"/>
                        </a:rPr>
                        <a:t>Borbur</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Quípama</a:t>
                      </a:r>
                      <a:r>
                        <a:rPr lang="es-CO" sz="900" u="none" strike="noStrike" dirty="0">
                          <a:latin typeface="Verdana" panose="020B0604030504040204" pitchFamily="34" charset="0"/>
                          <a:ea typeface="Verdana" panose="020B0604030504040204" pitchFamily="34" charset="0"/>
                          <a:cs typeface="Arial Narrow"/>
                          <a:sym typeface="Arial Narrow"/>
                        </a:rPr>
                        <a:t> (Boyacá), así como Cimitarra, La Belleza y Puerto Parra (Santander). </a:t>
                      </a:r>
                    </a:p>
                  </a:txBody>
                  <a:tcPr marL="91454" marR="91454" marT="45637" marB="456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385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Opón</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dirty="0">
                          <a:latin typeface="Verdana" panose="020B0604030504040204" pitchFamily="34" charset="0"/>
                          <a:ea typeface="Verdana" panose="020B0604030504040204" pitchFamily="34" charset="0"/>
                          <a:cs typeface="Arial Narrow"/>
                          <a:sym typeface="Arial Narrow"/>
                        </a:rPr>
                        <a:t>súbitas en el río Opón y sus tributarios, especialmente en la quebrada Capote y en los ríos Cascajales, Honduras, </a:t>
                      </a:r>
                      <a:r>
                        <a:rPr lang="es-CO" sz="900" u="none" strike="noStrike" dirty="0" err="1">
                          <a:latin typeface="Verdana" panose="020B0604030504040204" pitchFamily="34" charset="0"/>
                          <a:ea typeface="Verdana" panose="020B0604030504040204" pitchFamily="34" charset="0"/>
                          <a:cs typeface="Arial Narrow"/>
                          <a:sym typeface="Arial Narrow"/>
                        </a:rPr>
                        <a:t>Bermelanola</a:t>
                      </a:r>
                      <a:r>
                        <a:rPr lang="es-CO" sz="900" u="none" strike="noStrike" dirty="0">
                          <a:latin typeface="Verdana" panose="020B0604030504040204" pitchFamily="34" charset="0"/>
                          <a:ea typeface="Verdana" panose="020B0604030504040204" pitchFamily="34" charset="0"/>
                          <a:cs typeface="Arial Narrow"/>
                          <a:sym typeface="Arial Narrow"/>
                        </a:rPr>
                        <a:t> y La Colorada. Especial atención a la altura de los municipios Simacota, Santa Helena, Puerto Parra y El Carmen del Chucuri (Santander). </a:t>
                      </a:r>
                      <a:endParaRPr lang="es-ES" sz="900" dirty="0">
                        <a:latin typeface="Verdana" panose="020B0604030504040204" pitchFamily="34" charset="0"/>
                        <a:ea typeface="Verdana" panose="020B0604030504040204" pitchFamily="34" charset="0"/>
                      </a:endParaRPr>
                    </a:p>
                  </a:txBody>
                  <a:tcPr marL="91454" marR="91454" marT="45682" marB="456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074436"/>
                  </a:ext>
                </a:extLst>
              </a:tr>
            </a:tbl>
          </a:graphicData>
        </a:graphic>
      </p:graphicFrame>
      <p:sp>
        <p:nvSpPr>
          <p:cNvPr id="16" name="Google Shape;3036;p14">
            <a:extLst>
              <a:ext uri="{FF2B5EF4-FFF2-40B4-BE49-F238E27FC236}">
                <a16:creationId xmlns:a16="http://schemas.microsoft.com/office/drawing/2014/main" id="{C0B3CF89-BE18-07AB-82DC-9C845365643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5" name="Google Shape;347;p9" descr="Recurso 25.png">
            <a:extLst>
              <a:ext uri="{FF2B5EF4-FFF2-40B4-BE49-F238E27FC236}">
                <a16:creationId xmlns:a16="http://schemas.microsoft.com/office/drawing/2014/main" id="{7FC61CC4-7758-14AE-92CE-E80E1C863BCA}"/>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Google Shape;353;p9" descr="Recurso 37.png">
            <a:extLst>
              <a:ext uri="{FF2B5EF4-FFF2-40B4-BE49-F238E27FC236}">
                <a16:creationId xmlns:a16="http://schemas.microsoft.com/office/drawing/2014/main" id="{5B05EB41-1115-AC3A-EBD1-711B0F53A2D8}"/>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Google Shape;353;p9" descr="Recurso 37.png">
            <a:extLst>
              <a:ext uri="{FF2B5EF4-FFF2-40B4-BE49-F238E27FC236}">
                <a16:creationId xmlns:a16="http://schemas.microsoft.com/office/drawing/2014/main" id="{1CC882EB-8460-9C2E-0FF9-125D3D81F73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1" name="Google Shape;348;p9">
            <a:extLst>
              <a:ext uri="{FF2B5EF4-FFF2-40B4-BE49-F238E27FC236}">
                <a16:creationId xmlns:a16="http://schemas.microsoft.com/office/drawing/2014/main" id="{8744E196-CE81-BEC5-DE32-7EDC3CECCC6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49;p9">
            <a:extLst>
              <a:ext uri="{FF2B5EF4-FFF2-40B4-BE49-F238E27FC236}">
                <a16:creationId xmlns:a16="http://schemas.microsoft.com/office/drawing/2014/main" id="{C04C0340-A608-C638-C0B4-F5420A0781D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0;p9">
            <a:extLst>
              <a:ext uri="{FF2B5EF4-FFF2-40B4-BE49-F238E27FC236}">
                <a16:creationId xmlns:a16="http://schemas.microsoft.com/office/drawing/2014/main" id="{C19A2B91-EF9B-36A1-2708-82BB98A5EDB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1;p9" descr="Recurso 32.png">
            <a:extLst>
              <a:ext uri="{FF2B5EF4-FFF2-40B4-BE49-F238E27FC236}">
                <a16:creationId xmlns:a16="http://schemas.microsoft.com/office/drawing/2014/main" id="{0DE2695C-DA90-5098-AB54-2CC99F0C938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2;p9">
            <a:extLst>
              <a:ext uri="{FF2B5EF4-FFF2-40B4-BE49-F238E27FC236}">
                <a16:creationId xmlns:a16="http://schemas.microsoft.com/office/drawing/2014/main" id="{8DA400E9-C492-8022-31E0-F2C7CB14F7F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4;p9" descr="Recurso 31.png">
            <a:extLst>
              <a:ext uri="{FF2B5EF4-FFF2-40B4-BE49-F238E27FC236}">
                <a16:creationId xmlns:a16="http://schemas.microsoft.com/office/drawing/2014/main" id="{0E20C02F-504C-D654-3544-9E7847F98A3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B409FDDF-21F3-2BE8-C0CF-2AF6E443F22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E645D1D9-9FCA-FB4E-7033-CAC36B93952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88" y="52216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5C7AC3C9-5B2F-B9AF-FA99-EBFDB016227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4539" y="592534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3401E712-2690-35EA-8D73-F17C9D04833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9A0C86A5-A2D7-EDB1-2017-4AB0E7EC1A6A}"/>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934;p22" descr="Recurso 39.png">
            <a:extLst>
              <a:ext uri="{FF2B5EF4-FFF2-40B4-BE49-F238E27FC236}">
                <a16:creationId xmlns:a16="http://schemas.microsoft.com/office/drawing/2014/main" id="{E49CA621-E783-9B55-998D-F2DEC6B1F2E1}"/>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AB6407D1-91F1-885A-F862-16E79937026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631597" y="438197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151183D1-7730-2EB2-1573-F2835FC3439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627716" y="517022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1912294C-9D54-794B-091D-8463AAF1B28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359758" y="367533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ED9453BB-585F-E3DF-BE43-A5ED583C78C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011167" y="417831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302675DD-594A-D27F-5105-BAC5EB95CE0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92209" y="361324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7;p9">
            <a:extLst>
              <a:ext uri="{FF2B5EF4-FFF2-40B4-BE49-F238E27FC236}">
                <a16:creationId xmlns:a16="http://schemas.microsoft.com/office/drawing/2014/main" id="{6A61E103-08FC-077F-7448-D70B8104A26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5859" y="430548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0BB849A0-9181-AF43-6211-A0C60A1B352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5859" y="576110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A9FA47AD-E293-0078-C297-D87F3707BBE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5859" y="288895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B4166701-F188-DC9F-245E-76EDE569BBD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5859" y="196281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A7C77799-A083-6F0B-D203-9B3B7DAA62A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85859" y="500089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700266"/>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57D00-D8A9-9D07-35C0-6D4507C4E2A4}"/>
            </a:ext>
          </a:extLst>
        </p:cNvPr>
        <p:cNvGrpSpPr/>
        <p:nvPr/>
      </p:nvGrpSpPr>
      <p:grpSpPr>
        <a:xfrm>
          <a:off x="0" y="0"/>
          <a:ext cx="0" cy="0"/>
          <a:chOff x="0" y="0"/>
          <a:chExt cx="0" cy="0"/>
        </a:xfrm>
      </p:grpSpPr>
      <p:pic>
        <p:nvPicPr>
          <p:cNvPr id="7" name="Google Shape;736;p15">
            <a:extLst>
              <a:ext uri="{FF2B5EF4-FFF2-40B4-BE49-F238E27FC236}">
                <a16:creationId xmlns:a16="http://schemas.microsoft.com/office/drawing/2014/main" id="{B3F70BC5-73B2-81F6-B1C2-EFFDC046CBF3}"/>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EFEC1311-A1A3-8470-7E3D-9A1E0EE5BB2B}"/>
              </a:ext>
            </a:extLst>
          </p:cNvPr>
          <p:cNvGraphicFramePr/>
          <p:nvPr/>
        </p:nvGraphicFramePr>
        <p:xfrm>
          <a:off x="4352231" y="2119692"/>
          <a:ext cx="7527599" cy="3080610"/>
        </p:xfrm>
        <a:graphic>
          <a:graphicData uri="http://schemas.openxmlformats.org/drawingml/2006/table">
            <a:tbl>
              <a:tblPr>
                <a:noFill/>
              </a:tblPr>
              <a:tblGrid>
                <a:gridCol w="681610">
                  <a:extLst>
                    <a:ext uri="{9D8B030D-6E8A-4147-A177-3AD203B41FA5}">
                      <a16:colId xmlns:a16="http://schemas.microsoft.com/office/drawing/2014/main" val="20000"/>
                    </a:ext>
                  </a:extLst>
                </a:gridCol>
                <a:gridCol w="1081473">
                  <a:extLst>
                    <a:ext uri="{9D8B030D-6E8A-4147-A177-3AD203B41FA5}">
                      <a16:colId xmlns:a16="http://schemas.microsoft.com/office/drawing/2014/main" val="20001"/>
                    </a:ext>
                  </a:extLst>
                </a:gridCol>
                <a:gridCol w="1257163">
                  <a:extLst>
                    <a:ext uri="{9D8B030D-6E8A-4147-A177-3AD203B41FA5}">
                      <a16:colId xmlns:a16="http://schemas.microsoft.com/office/drawing/2014/main" val="20002"/>
                    </a:ext>
                  </a:extLst>
                </a:gridCol>
                <a:gridCol w="4507353">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09394">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Suárez</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Suárez y sus afluentes, </a:t>
                      </a:r>
                      <a:r>
                        <a:rPr lang="es-CO" sz="900" dirty="0">
                          <a:latin typeface="Verdana" panose="020B0604030504040204" pitchFamily="34" charset="0"/>
                          <a:ea typeface="Verdana" panose="020B0604030504040204" pitchFamily="34" charset="0"/>
                          <a:cs typeface="Arial Narrow"/>
                          <a:sym typeface="Arial Narrow"/>
                        </a:rPr>
                        <a:t>especialmente</a:t>
                      </a:r>
                      <a:r>
                        <a:rPr lang="es-CO" sz="900" u="none" strike="noStrike" dirty="0">
                          <a:latin typeface="Verdana" panose="020B0604030504040204" pitchFamily="34" charset="0"/>
                          <a:ea typeface="Verdana" panose="020B0604030504040204" pitchFamily="34" charset="0"/>
                          <a:cs typeface="Arial Narrow"/>
                          <a:sym typeface="Arial Narrow"/>
                        </a:rPr>
                        <a:t> en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Cane, Moniquirá, </a:t>
                      </a:r>
                      <a:r>
                        <a:rPr lang="es-CO" sz="900" b="0" u="none" strike="noStrike" cap="none" dirty="0" err="1">
                          <a:latin typeface="Verdana" panose="020B0604030504040204" pitchFamily="34" charset="0"/>
                          <a:ea typeface="Verdana" panose="020B0604030504040204" pitchFamily="34" charset="0"/>
                          <a:cs typeface="Arial Narrow"/>
                          <a:sym typeface="Arial Narrow"/>
                        </a:rPr>
                        <a:t>Jupal</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Cedaba</a:t>
                      </a:r>
                      <a:r>
                        <a:rPr lang="es-CO" sz="900" b="0" u="none" strike="noStrike" cap="none" dirty="0">
                          <a:latin typeface="Verdana" panose="020B0604030504040204" pitchFamily="34" charset="0"/>
                          <a:ea typeface="Verdana" panose="020B0604030504040204" pitchFamily="34" charset="0"/>
                          <a:cs typeface="Arial Narrow"/>
                          <a:sym typeface="Arial Narrow"/>
                        </a:rPr>
                        <a:t> y</a:t>
                      </a:r>
                      <a:r>
                        <a:rPr lang="es-CO" sz="900" u="none" strike="noStrike" dirty="0">
                          <a:latin typeface="Verdana" panose="020B0604030504040204" pitchFamily="34" charset="0"/>
                          <a:ea typeface="Verdana" panose="020B0604030504040204" pitchFamily="34" charset="0"/>
                          <a:cs typeface="Arial Narrow"/>
                          <a:sym typeface="Arial Narrow"/>
                        </a:rPr>
                        <a:t> las quebradas La Honda, </a:t>
                      </a:r>
                      <a:r>
                        <a:rPr lang="es-CO" sz="900" u="none" strike="noStrike" dirty="0" err="1">
                          <a:latin typeface="Verdana" panose="020B0604030504040204" pitchFamily="34" charset="0"/>
                          <a:ea typeface="Verdana" panose="020B0604030504040204" pitchFamily="34" charset="0"/>
                          <a:cs typeface="Arial Narrow"/>
                          <a:sym typeface="Arial Narrow"/>
                        </a:rPr>
                        <a:t>Favitera</a:t>
                      </a:r>
                      <a:r>
                        <a:rPr lang="es-CO" sz="900" u="none" strike="noStrike" dirty="0">
                          <a:latin typeface="Verdana" panose="020B0604030504040204" pitchFamily="34" charset="0"/>
                          <a:ea typeface="Verdana" panose="020B0604030504040204" pitchFamily="34" charset="0"/>
                          <a:cs typeface="Arial Narrow"/>
                          <a:sym typeface="Arial Narrow"/>
                        </a:rPr>
                        <a:t>, La </a:t>
                      </a:r>
                      <a:r>
                        <a:rPr lang="es-CO" sz="900" u="none" strike="noStrike" dirty="0" err="1">
                          <a:latin typeface="Verdana" panose="020B0604030504040204" pitchFamily="34" charset="0"/>
                          <a:ea typeface="Verdana" panose="020B0604030504040204" pitchFamily="34" charset="0"/>
                          <a:cs typeface="Arial Narrow"/>
                          <a:sym typeface="Arial Narrow"/>
                        </a:rPr>
                        <a:t>Vitoca</a:t>
                      </a:r>
                      <a:r>
                        <a:rPr lang="es-CO" sz="900" u="none" strike="noStrike" dirty="0">
                          <a:latin typeface="Verdana" panose="020B0604030504040204" pitchFamily="34" charset="0"/>
                          <a:ea typeface="Verdana" panose="020B0604030504040204" pitchFamily="34" charset="0"/>
                          <a:cs typeface="Arial Narrow"/>
                          <a:sym typeface="Arial Narrow"/>
                        </a:rPr>
                        <a:t>, La Guayacana, El Aserradero, La Negra </a:t>
                      </a:r>
                      <a:r>
                        <a:rPr lang="es-CO" sz="900" b="0" u="none" strike="noStrike" cap="none" dirty="0">
                          <a:latin typeface="Verdana" panose="020B0604030504040204" pitchFamily="34" charset="0"/>
                          <a:ea typeface="Verdana" panose="020B0604030504040204" pitchFamily="34" charset="0"/>
                          <a:cs typeface="Arial Narrow"/>
                          <a:sym typeface="Arial Narrow"/>
                        </a:rPr>
                        <a:t>y La Paramera </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a la altura de los municipios de Ubaté, Fúquene (Cundinamarca), Arcabuco, </a:t>
                      </a:r>
                      <a:r>
                        <a:rPr lang="es-CO" sz="900" u="none" strike="noStrike" dirty="0" err="1">
                          <a:latin typeface="Verdana" panose="020B0604030504040204" pitchFamily="34" charset="0"/>
                          <a:ea typeface="Verdana" panose="020B0604030504040204" pitchFamily="34" charset="0"/>
                          <a:cs typeface="Arial Narrow"/>
                          <a:sym typeface="Arial Narrow"/>
                        </a:rPr>
                        <a:t>Chichinquirá</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Chitaraque</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Guachantivá</a:t>
                      </a:r>
                      <a:r>
                        <a:rPr lang="es-CO" sz="900" u="none" strike="noStrike" dirty="0">
                          <a:latin typeface="Verdana" panose="020B0604030504040204" pitchFamily="34" charset="0"/>
                          <a:ea typeface="Verdana" panose="020B0604030504040204" pitchFamily="34" charset="0"/>
                          <a:cs typeface="Arial Narrow"/>
                          <a:sym typeface="Arial Narrow"/>
                        </a:rPr>
                        <a:t>, Moniquirá, Saboya, </a:t>
                      </a:r>
                      <a:r>
                        <a:rPr lang="es-CO" sz="900" u="none" strike="noStrike" dirty="0" err="1">
                          <a:latin typeface="Verdana" panose="020B0604030504040204" pitchFamily="34" charset="0"/>
                          <a:ea typeface="Verdana" panose="020B0604030504040204" pitchFamily="34" charset="0"/>
                          <a:cs typeface="Arial Narrow"/>
                          <a:sym typeface="Arial Narrow"/>
                        </a:rPr>
                        <a:t>Saboyá</a:t>
                      </a:r>
                      <a:r>
                        <a:rPr lang="es-CO" sz="900" u="none" strike="noStrike" dirty="0">
                          <a:latin typeface="Verdana" panose="020B0604030504040204" pitchFamily="34" charset="0"/>
                          <a:ea typeface="Verdana" panose="020B0604030504040204" pitchFamily="34" charset="0"/>
                          <a:cs typeface="Arial Narrow"/>
                          <a:sym typeface="Arial Narrow"/>
                        </a:rPr>
                        <a:t>, Santa Sofía y Villa de Leyva (Boyacá), Barbosa, Cabrera, Chipatá, Confines, Galán, Guadalupe, Güepsa, Oiba, Palmar, Puente Nacional, San Benito, Simacota, Socorro, Suata y Villanueva </a:t>
                      </a:r>
                      <a:r>
                        <a:rPr lang="es-CO" sz="900" b="0" u="none" strike="noStrike" cap="none" dirty="0">
                          <a:latin typeface="Verdana" panose="020B0604030504040204" pitchFamily="34" charset="0"/>
                          <a:ea typeface="Verdana" panose="020B0604030504040204" pitchFamily="34" charset="0"/>
                          <a:cs typeface="Arial Narrow"/>
                          <a:sym typeface="Arial Narrow"/>
                        </a:rPr>
                        <a:t>(Santander).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4530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Sogamoso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Fonce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Fonce y sus afluentes, especialmente las quebradas Curití, Pozo Azul, Las Américas y río Mogoticos. Se recomienda especial atención a la altura de los municipios de Mogotes, Charalá, San Gil, Curití y Páramo (Santander).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765719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Sogamoso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CO" sz="900" b="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Sogamoso y sus afluentes, como el río </a:t>
                      </a:r>
                      <a:r>
                        <a:rPr lang="es-CO" sz="900" b="0" u="none" strike="noStrike" cap="none" dirty="0" err="1">
                          <a:latin typeface="Verdana" panose="020B0604030504040204" pitchFamily="34" charset="0"/>
                          <a:ea typeface="Verdana" panose="020B0604030504040204" pitchFamily="34" charset="0"/>
                          <a:cs typeface="Arial Narrow"/>
                          <a:sym typeface="Arial Narrow"/>
                        </a:rPr>
                        <a:t>Chuchurí</a:t>
                      </a:r>
                      <a:r>
                        <a:rPr lang="es-CO" sz="900" b="0" u="none" strike="noStrike" cap="none" dirty="0">
                          <a:latin typeface="Verdana" panose="020B0604030504040204" pitchFamily="34" charset="0"/>
                          <a:ea typeface="Verdana" panose="020B0604030504040204" pitchFamily="34" charset="0"/>
                          <a:cs typeface="Arial Narrow"/>
                          <a:sym typeface="Arial Narrow"/>
                        </a:rPr>
                        <a:t>. Estar atentos a la altura de los municipios Girón, Los Santos, Piedecuesta, San Vicente de Chucurí y Zapatoca, Santander.</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0506717"/>
                  </a:ext>
                </a:extLst>
              </a:tr>
            </a:tbl>
          </a:graphicData>
        </a:graphic>
      </p:graphicFrame>
      <p:sp>
        <p:nvSpPr>
          <p:cNvPr id="16" name="Google Shape;3036;p14">
            <a:extLst>
              <a:ext uri="{FF2B5EF4-FFF2-40B4-BE49-F238E27FC236}">
                <a16:creationId xmlns:a16="http://schemas.microsoft.com/office/drawing/2014/main" id="{C4E3A487-B20A-DF55-0CD1-890FE22A50E6}"/>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5" name="Google Shape;347;p9" descr="Recurso 25.png">
            <a:extLst>
              <a:ext uri="{FF2B5EF4-FFF2-40B4-BE49-F238E27FC236}">
                <a16:creationId xmlns:a16="http://schemas.microsoft.com/office/drawing/2014/main" id="{8F2FBB0C-8973-36D1-E51B-EB0D78C75436}"/>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Google Shape;353;p9" descr="Recurso 37.png">
            <a:extLst>
              <a:ext uri="{FF2B5EF4-FFF2-40B4-BE49-F238E27FC236}">
                <a16:creationId xmlns:a16="http://schemas.microsoft.com/office/drawing/2014/main" id="{EB350B71-E025-D982-24B3-148E5B10D27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Google Shape;353;p9" descr="Recurso 37.png">
            <a:extLst>
              <a:ext uri="{FF2B5EF4-FFF2-40B4-BE49-F238E27FC236}">
                <a16:creationId xmlns:a16="http://schemas.microsoft.com/office/drawing/2014/main" id="{E3EBC89C-040D-F4F6-B39F-908B35D2A54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1" name="Google Shape;348;p9">
            <a:extLst>
              <a:ext uri="{FF2B5EF4-FFF2-40B4-BE49-F238E27FC236}">
                <a16:creationId xmlns:a16="http://schemas.microsoft.com/office/drawing/2014/main" id="{07C0D359-5AB2-E0A1-1532-14F97851F57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49;p9">
            <a:extLst>
              <a:ext uri="{FF2B5EF4-FFF2-40B4-BE49-F238E27FC236}">
                <a16:creationId xmlns:a16="http://schemas.microsoft.com/office/drawing/2014/main" id="{1884CC84-CCDD-5D6E-F0EF-3E90D60A4EE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0;p9">
            <a:extLst>
              <a:ext uri="{FF2B5EF4-FFF2-40B4-BE49-F238E27FC236}">
                <a16:creationId xmlns:a16="http://schemas.microsoft.com/office/drawing/2014/main" id="{5FDB9CED-89A8-4A1E-0887-10B04008987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1;p9" descr="Recurso 32.png">
            <a:extLst>
              <a:ext uri="{FF2B5EF4-FFF2-40B4-BE49-F238E27FC236}">
                <a16:creationId xmlns:a16="http://schemas.microsoft.com/office/drawing/2014/main" id="{1D745542-5E72-1DE2-C06C-6660A874412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2;p9">
            <a:extLst>
              <a:ext uri="{FF2B5EF4-FFF2-40B4-BE49-F238E27FC236}">
                <a16:creationId xmlns:a16="http://schemas.microsoft.com/office/drawing/2014/main" id="{6C7FB207-889D-0E4E-A8EF-A6A890C2CA3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4;p9" descr="Recurso 31.png">
            <a:extLst>
              <a:ext uri="{FF2B5EF4-FFF2-40B4-BE49-F238E27FC236}">
                <a16:creationId xmlns:a16="http://schemas.microsoft.com/office/drawing/2014/main" id="{CA7A88BF-2567-BCBE-13A3-BF282127413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24B06E69-2708-4A72-B390-57123B8E9B3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BD423F11-74D3-8184-092C-26914D1275C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88" y="52216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8272B8FF-0CFE-1131-9F63-700A8ECE906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631" y="593566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4E8B9C58-5E8E-96C7-93D2-3B3CC0A087F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58891748-A38F-4763-B79F-66A2048BC70D}"/>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934;p22" descr="Recurso 39.png">
            <a:extLst>
              <a:ext uri="{FF2B5EF4-FFF2-40B4-BE49-F238E27FC236}">
                <a16:creationId xmlns:a16="http://schemas.microsoft.com/office/drawing/2014/main" id="{3C595A8A-B3C5-D8CE-76C1-7B69270F28C6}"/>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4BBD9480-9ACC-BAA6-DFC1-01EC3985E60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5381" y="3074854"/>
            <a:ext cx="479524" cy="45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04A5900B-99DF-4298-E7E2-5F1C18FA2910}"/>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52462" y="4039437"/>
            <a:ext cx="485362" cy="46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AD7B5050-39F8-A6D5-8C0A-DE5AE571AF1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3043955" y="405813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FE2D1F1D-92F3-1591-9577-6E1ED03CE3D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505197" y="444751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2D6B84C7-3356-68C6-70E8-3D2A0FFE7EB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609811" y="331562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5399133C-0F93-F28F-F1F3-3FCE0BA1482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2462" y="464820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66729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1515C-A1BF-4330-328A-870249469472}"/>
            </a:ext>
          </a:extLst>
        </p:cNvPr>
        <p:cNvGrpSpPr/>
        <p:nvPr/>
      </p:nvGrpSpPr>
      <p:grpSpPr>
        <a:xfrm>
          <a:off x="0" y="0"/>
          <a:ext cx="0" cy="0"/>
          <a:chOff x="0" y="0"/>
          <a:chExt cx="0" cy="0"/>
        </a:xfrm>
      </p:grpSpPr>
      <p:pic>
        <p:nvPicPr>
          <p:cNvPr id="7" name="Google Shape;736;p15">
            <a:extLst>
              <a:ext uri="{FF2B5EF4-FFF2-40B4-BE49-F238E27FC236}">
                <a16:creationId xmlns:a16="http://schemas.microsoft.com/office/drawing/2014/main" id="{A123A319-4E4C-A64F-57B5-C601C1FAF9F1}"/>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79951944-3FB8-8ED9-128F-A88725158158}"/>
              </a:ext>
            </a:extLst>
          </p:cNvPr>
          <p:cNvGraphicFramePr/>
          <p:nvPr/>
        </p:nvGraphicFramePr>
        <p:xfrm>
          <a:off x="4357116" y="1874465"/>
          <a:ext cx="7527599" cy="3779699"/>
        </p:xfrm>
        <a:graphic>
          <a:graphicData uri="http://schemas.openxmlformats.org/drawingml/2006/table">
            <a:tbl>
              <a:tblPr>
                <a:noFill/>
              </a:tblPr>
              <a:tblGrid>
                <a:gridCol w="681610">
                  <a:extLst>
                    <a:ext uri="{9D8B030D-6E8A-4147-A177-3AD203B41FA5}">
                      <a16:colId xmlns:a16="http://schemas.microsoft.com/office/drawing/2014/main" val="20000"/>
                    </a:ext>
                  </a:extLst>
                </a:gridCol>
                <a:gridCol w="1081473">
                  <a:extLst>
                    <a:ext uri="{9D8B030D-6E8A-4147-A177-3AD203B41FA5}">
                      <a16:colId xmlns:a16="http://schemas.microsoft.com/office/drawing/2014/main" val="20001"/>
                    </a:ext>
                  </a:extLst>
                </a:gridCol>
                <a:gridCol w="1257163">
                  <a:extLst>
                    <a:ext uri="{9D8B030D-6E8A-4147-A177-3AD203B41FA5}">
                      <a16:colId xmlns:a16="http://schemas.microsoft.com/office/drawing/2014/main" val="20002"/>
                    </a:ext>
                  </a:extLst>
                </a:gridCol>
                <a:gridCol w="4507353">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900" kern="1200" dirty="0">
                          <a:effectLst/>
                          <a:latin typeface="Verdana" panose="020B0604030504040204" pitchFamily="34" charset="0"/>
                          <a:ea typeface="Verdana" panose="020B0604030504040204" pitchFamily="34" charset="0"/>
                        </a:rPr>
                        <a:t>Medio Magdalena</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Lebrija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kern="1200" baseline="0" dirty="0">
                          <a:effectLst/>
                          <a:latin typeface="Verdana" panose="020B0604030504040204" pitchFamily="34" charset="0"/>
                          <a:ea typeface="Verdana" panose="020B0604030504040204" pitchFamily="34" charset="0"/>
                        </a:rPr>
                        <a:t>Probabilidad de crecientes súbitas en el río Lebrija y sus aportantes</a:t>
                      </a:r>
                      <a:r>
                        <a:rPr lang="es-ES" sz="900" u="none" strike="noStrike" kern="1200" baseline="0" dirty="0">
                          <a:solidFill>
                            <a:schemeClr val="tx1"/>
                          </a:solidFill>
                          <a:effectLst/>
                          <a:latin typeface="Verdana" panose="020B0604030504040204" pitchFamily="34" charset="0"/>
                          <a:ea typeface="Verdana" panose="020B0604030504040204" pitchFamily="34" charset="0"/>
                        </a:rPr>
                        <a:t>, e</a:t>
                      </a:r>
                      <a:r>
                        <a:rPr lang="es-ES" sz="900" u="none" strike="noStrike" kern="1200" baseline="0" dirty="0">
                          <a:effectLst/>
                          <a:latin typeface="Verdana" panose="020B0604030504040204" pitchFamily="34" charset="0"/>
                          <a:ea typeface="Verdana" panose="020B0604030504040204" pitchFamily="34" charset="0"/>
                        </a:rPr>
                        <a:t>specialmente en </a:t>
                      </a:r>
                      <a:r>
                        <a:rPr lang="es-ES" sz="900" u="none" strike="noStrike" kern="1200" baseline="0" dirty="0">
                          <a:solidFill>
                            <a:schemeClr val="tx1"/>
                          </a:solidFill>
                          <a:effectLst/>
                          <a:latin typeface="Verdana" panose="020B0604030504040204" pitchFamily="34" charset="0"/>
                          <a:ea typeface="Verdana" panose="020B0604030504040204" pitchFamily="34" charset="0"/>
                        </a:rPr>
                        <a:t>las quebradas La </a:t>
                      </a:r>
                      <a:r>
                        <a:rPr lang="es-ES" sz="900" u="none" strike="noStrike" kern="1200" baseline="0" dirty="0" err="1">
                          <a:solidFill>
                            <a:schemeClr val="tx1"/>
                          </a:solidFill>
                          <a:effectLst/>
                          <a:latin typeface="Verdana" panose="020B0604030504040204" pitchFamily="34" charset="0"/>
                          <a:ea typeface="Verdana" panose="020B0604030504040204" pitchFamily="34" charset="0"/>
                        </a:rPr>
                        <a:t>Ruitoca</a:t>
                      </a:r>
                      <a:r>
                        <a:rPr lang="es-ES" sz="900" u="none" strike="noStrike" kern="1200" baseline="0" dirty="0">
                          <a:solidFill>
                            <a:schemeClr val="tx1"/>
                          </a:solidFill>
                          <a:effectLst/>
                          <a:latin typeface="Verdana" panose="020B0604030504040204" pitchFamily="34" charset="0"/>
                          <a:ea typeface="Verdana" panose="020B0604030504040204" pitchFamily="34" charset="0"/>
                        </a:rPr>
                        <a:t>, </a:t>
                      </a:r>
                      <a:r>
                        <a:rPr lang="es-CO" sz="900" u="none" strike="noStrike" kern="1200" baseline="0" dirty="0" err="1">
                          <a:effectLst/>
                          <a:latin typeface="Verdana" panose="020B0604030504040204" pitchFamily="34" charset="0"/>
                          <a:ea typeface="Verdana" panose="020B0604030504040204" pitchFamily="34" charset="0"/>
                        </a:rPr>
                        <a:t>Zapamanga</a:t>
                      </a:r>
                      <a:r>
                        <a:rPr lang="es-CO" sz="900" u="none" strike="noStrike" kern="1200" baseline="0" dirty="0">
                          <a:effectLst/>
                          <a:latin typeface="Verdana" panose="020B0604030504040204" pitchFamily="34" charset="0"/>
                          <a:ea typeface="Verdana" panose="020B0604030504040204" pitchFamily="34" charset="0"/>
                        </a:rPr>
                        <a:t>, Agua Blanca, Españolita, La Iglesia, </a:t>
                      </a:r>
                      <a:r>
                        <a:rPr lang="es-ES" sz="900" u="none" strike="noStrike" kern="1200" baseline="0" dirty="0">
                          <a:effectLst/>
                          <a:latin typeface="Verdana" panose="020B0604030504040204" pitchFamily="34" charset="0"/>
                          <a:ea typeface="Verdana" panose="020B0604030504040204" pitchFamily="34" charset="0"/>
                        </a:rPr>
                        <a:t>Vega de Oro, </a:t>
                      </a:r>
                      <a:r>
                        <a:rPr lang="es-CO" sz="900" u="none" strike="noStrike" kern="1200" baseline="0" dirty="0" err="1">
                          <a:effectLst/>
                          <a:latin typeface="Verdana" panose="020B0604030504040204" pitchFamily="34" charset="0"/>
                          <a:ea typeface="Verdana" panose="020B0604030504040204" pitchFamily="34" charset="0"/>
                        </a:rPr>
                        <a:t>Chirrerón</a:t>
                      </a:r>
                      <a:r>
                        <a:rPr lang="es-CO" sz="900" u="none" strike="noStrike" kern="1200" baseline="0" dirty="0">
                          <a:effectLst/>
                          <a:latin typeface="Verdana" panose="020B0604030504040204" pitchFamily="34" charset="0"/>
                          <a:ea typeface="Verdana" panose="020B0604030504040204" pitchFamily="34" charset="0"/>
                        </a:rPr>
                        <a:t>, El Caraño, La Raya, La Lejía,</a:t>
                      </a:r>
                      <a:r>
                        <a:rPr lang="es-ES" sz="900" u="none" strike="noStrike" kern="1200" baseline="0" dirty="0">
                          <a:solidFill>
                            <a:schemeClr val="tx1"/>
                          </a:solidFill>
                          <a:effectLst/>
                          <a:latin typeface="Verdana" panose="020B0604030504040204" pitchFamily="34" charset="0"/>
                          <a:ea typeface="Verdana" panose="020B0604030504040204" pitchFamily="34" charset="0"/>
                        </a:rPr>
                        <a:t> San Alberto, </a:t>
                      </a:r>
                      <a:r>
                        <a:rPr lang="es-ES" sz="900" u="none" strike="noStrike" kern="1200" baseline="0" dirty="0">
                          <a:effectLst/>
                          <a:latin typeface="Verdana" panose="020B0604030504040204" pitchFamily="34" charset="0"/>
                          <a:ea typeface="Verdana" panose="020B0604030504040204" pitchFamily="34" charset="0"/>
                        </a:rPr>
                        <a:t>El Palo y La Cascajera, y </a:t>
                      </a:r>
                      <a:r>
                        <a:rPr lang="es-ES" sz="900" u="none" strike="noStrike" kern="1200" baseline="0" dirty="0">
                          <a:solidFill>
                            <a:schemeClr val="tx1"/>
                          </a:solidFill>
                          <a:effectLst/>
                          <a:latin typeface="Verdana" panose="020B0604030504040204" pitchFamily="34" charset="0"/>
                          <a:ea typeface="Verdana" panose="020B0604030504040204" pitchFamily="34" charset="0"/>
                        </a:rPr>
                        <a:t>los ríos </a:t>
                      </a:r>
                      <a:r>
                        <a:rPr lang="es-CO" sz="900" u="none" strike="noStrike" kern="1200" baseline="0" dirty="0">
                          <a:effectLst/>
                          <a:latin typeface="Verdana" panose="020B0604030504040204" pitchFamily="34" charset="0"/>
                          <a:ea typeface="Verdana" panose="020B0604030504040204" pitchFamily="34" charset="0"/>
                        </a:rPr>
                        <a:t>Frío, Hato, </a:t>
                      </a:r>
                      <a:r>
                        <a:rPr lang="es-ES" sz="900" u="none" strike="noStrike" kern="1200" baseline="0" dirty="0">
                          <a:solidFill>
                            <a:schemeClr val="tx1"/>
                          </a:solidFill>
                          <a:effectLst/>
                          <a:latin typeface="Verdana" panose="020B0604030504040204" pitchFamily="34" charset="0"/>
                          <a:ea typeface="Verdana" panose="020B0604030504040204" pitchFamily="34" charset="0"/>
                        </a:rPr>
                        <a:t>Cáchira, Río de Oro, Charta, Florida Blanca, </a:t>
                      </a:r>
                      <a:r>
                        <a:rPr lang="es-ES" sz="900" u="none" strike="noStrike" kern="1200" baseline="0" dirty="0">
                          <a:effectLst/>
                          <a:latin typeface="Verdana" panose="020B0604030504040204" pitchFamily="34" charset="0"/>
                          <a:ea typeface="Verdana" panose="020B0604030504040204" pitchFamily="34" charset="0"/>
                        </a:rPr>
                        <a:t>San Pablo y </a:t>
                      </a:r>
                      <a:r>
                        <a:rPr lang="es-ES" sz="900" u="none" strike="noStrike" kern="1200" baseline="0" dirty="0">
                          <a:solidFill>
                            <a:schemeClr val="tx1"/>
                          </a:solidFill>
                          <a:effectLst/>
                          <a:latin typeface="Verdana" panose="020B0604030504040204" pitchFamily="34" charset="0"/>
                          <a:ea typeface="Verdana" panose="020B0604030504040204" pitchFamily="34" charset="0"/>
                        </a:rPr>
                        <a:t>El Playón. Especial atención </a:t>
                      </a:r>
                      <a:r>
                        <a:rPr lang="es-ES" sz="900" u="none" strike="noStrike" kern="1200" baseline="0" dirty="0">
                          <a:effectLst/>
                          <a:latin typeface="Verdana" panose="020B0604030504040204" pitchFamily="34" charset="0"/>
                          <a:ea typeface="Verdana" panose="020B0604030504040204" pitchFamily="34" charset="0"/>
                        </a:rPr>
                        <a:t>en los municipios de Cáchira, </a:t>
                      </a:r>
                      <a:r>
                        <a:rPr lang="es-CO" sz="900" u="none" strike="noStrike" kern="1200" baseline="0" dirty="0">
                          <a:effectLst/>
                          <a:latin typeface="Verdana" panose="020B0604030504040204" pitchFamily="34" charset="0"/>
                          <a:ea typeface="Verdana" panose="020B0604030504040204" pitchFamily="34" charset="0"/>
                        </a:rPr>
                        <a:t>La Esperanza</a:t>
                      </a:r>
                      <a:r>
                        <a:rPr lang="es-ES" sz="900" u="none" strike="noStrike" kern="1200" baseline="0" dirty="0">
                          <a:effectLst/>
                          <a:latin typeface="Verdana" panose="020B0604030504040204" pitchFamily="34" charset="0"/>
                          <a:ea typeface="Verdana" panose="020B0604030504040204" pitchFamily="34" charset="0"/>
                        </a:rPr>
                        <a:t> (Norte de Santander)</a:t>
                      </a:r>
                      <a:r>
                        <a:rPr lang="es-ES" sz="900" u="none" strike="noStrike" kern="1200" baseline="0" dirty="0">
                          <a:solidFill>
                            <a:schemeClr val="tx1"/>
                          </a:solidFill>
                          <a:effectLst/>
                          <a:latin typeface="Verdana" panose="020B0604030504040204" pitchFamily="34" charset="0"/>
                          <a:ea typeface="Verdana" panose="020B0604030504040204" pitchFamily="34" charset="0"/>
                        </a:rPr>
                        <a:t>, </a:t>
                      </a:r>
                      <a:r>
                        <a:rPr lang="es-ES" sz="900" u="none" strike="noStrike" kern="1200" baseline="0" dirty="0">
                          <a:effectLst/>
                          <a:latin typeface="Verdana" panose="020B0604030504040204" pitchFamily="34" charset="0"/>
                          <a:ea typeface="Verdana" panose="020B0604030504040204" pitchFamily="34" charset="0"/>
                        </a:rPr>
                        <a:t>Floridablanca, Piedecuesta, Girón, Lebrija, Rionegro, Bucaramanga, Sabana de Torres y Puerto Wilches (Santander). </a:t>
                      </a:r>
                      <a:endParaRPr lang="es-CO" sz="900" u="none" strike="noStrike" kern="1200" baseline="0" dirty="0">
                        <a:effectLst/>
                        <a:latin typeface="Verdana" panose="020B0604030504040204" pitchFamily="34" charset="0"/>
                        <a:ea typeface="Verdana" panose="020B0604030504040204" pitchFamily="34" charset="0"/>
                      </a:endParaRPr>
                    </a:p>
                  </a:txBody>
                  <a:tcPr marL="91445" marR="91445" marT="45397" marB="453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636409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sz="900" dirty="0">
                        <a:latin typeface="Verdana" panose="020B0604030504040204" pitchFamily="34" charset="0"/>
                        <a:ea typeface="Verdana" panose="020B0604030504040204" pitchFamily="34" charset="0"/>
                      </a:endParaRPr>
                    </a:p>
                  </a:txBody>
                  <a:tcPr marL="91454" marR="91454" marT="45817" marB="45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(Brazo Morales)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817" marB="45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 los ríos directos al Magdalena en el Brazo Morales y sus aportantes, especialmente la quebrada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(Bolívar). </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817" marB="4581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482979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dirty="0">
                          <a:solidFill>
                            <a:schemeClr val="tx1"/>
                          </a:solidFill>
                          <a:latin typeface="Verdana" panose="020B0604030504040204" pitchFamily="34" charset="0"/>
                          <a:ea typeface="Verdana" panose="020B0604030504040204" pitchFamily="34" charset="0"/>
                          <a:cs typeface="Arial Narrow"/>
                          <a:sym typeface="Arial Narrow"/>
                        </a:rPr>
                        <a:t>Medio Magdalena</a:t>
                      </a:r>
                      <a:endParaRPr sz="900" dirty="0">
                        <a:solidFill>
                          <a:schemeClr val="tx1"/>
                        </a:solidFill>
                        <a:latin typeface="Verdana" panose="020B0604030504040204" pitchFamily="34" charset="0"/>
                        <a:ea typeface="Verdana" panose="020B0604030504040204" pitchFamily="34" charset="0"/>
                      </a:endParaRPr>
                    </a:p>
                  </a:txBody>
                  <a:tcPr marL="91454" marR="91454" marT="45453" marB="454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dirty="0">
                          <a:solidFill>
                            <a:schemeClr val="tx1"/>
                          </a:solidFill>
                          <a:latin typeface="Verdana" panose="020B0604030504040204" pitchFamily="34" charset="0"/>
                          <a:ea typeface="Verdana" panose="020B0604030504040204" pitchFamily="34" charset="0"/>
                          <a:cs typeface="Arial Narrow"/>
                          <a:sym typeface="Arial Narrow"/>
                        </a:rPr>
                        <a:t>Medio Magdalena</a:t>
                      </a:r>
                      <a:endParaRPr lang="es-CO" sz="900" dirty="0">
                        <a:solidFill>
                          <a:schemeClr val="tx1"/>
                        </a:solidFill>
                        <a:latin typeface="Verdana" panose="020B0604030504040204" pitchFamily="34" charset="0"/>
                        <a:ea typeface="Verdana" panose="020B0604030504040204" pitchFamily="34" charset="0"/>
                      </a:endParaRPr>
                    </a:p>
                  </a:txBody>
                  <a:tcPr marL="91454" marR="91454" marT="45453" marB="454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7000"/>
                        </a:lnSpc>
                        <a:spcBef>
                          <a:spcPts val="0"/>
                        </a:spcBef>
                        <a:spcAft>
                          <a:spcPts val="0"/>
                        </a:spcAft>
                        <a:buClr>
                          <a:schemeClr val="dk1"/>
                        </a:buClr>
                        <a:buSzPts val="1100"/>
                        <a:buFont typeface="Noto Sans Symbols"/>
                        <a:buNone/>
                      </a:pPr>
                      <a:r>
                        <a:rPr lang="es-ES" sz="900" b="0" u="none" strike="noStrike" dirty="0">
                          <a:solidFill>
                            <a:schemeClr val="tx1"/>
                          </a:solidFill>
                          <a:latin typeface="Verdana" panose="020B0604030504040204" pitchFamily="34" charset="0"/>
                          <a:ea typeface="Verdana" panose="020B0604030504040204" pitchFamily="34" charset="0"/>
                          <a:cs typeface="Arial Narrow"/>
                          <a:sym typeface="Arial Narrow"/>
                        </a:rPr>
                        <a:t>Niveles altos en el río Magdalena entre los municipios de Puerto Berrio (Antioquia), Barrancabermeja, Puerto Wilches (Santander), San Pablo (Bolívar) y Gamarra (Cesar). </a:t>
                      </a:r>
                      <a:r>
                        <a:rPr lang="es-CO" sz="900" b="0" i="0" u="none" strike="noStrike" cap="none" dirty="0">
                          <a:solidFill>
                            <a:schemeClr val="tx1"/>
                          </a:solidFill>
                          <a:latin typeface="Verdana" panose="020B0604030504040204" pitchFamily="34" charset="0"/>
                          <a:ea typeface="Verdana" panose="020B0604030504040204" pitchFamily="34" charset="0"/>
                          <a:cs typeface="Arial Narrow"/>
                          <a:sym typeface="Arial Narrow"/>
                        </a:rPr>
                        <a:t>Se recomienda estar atentos en los</a:t>
                      </a:r>
                      <a:r>
                        <a:rPr lang="es-CO" sz="900" b="0" i="0" u="none" strike="noStrike" cap="none" baseline="0" dirty="0">
                          <a:solidFill>
                            <a:schemeClr val="tx1"/>
                          </a:solidFill>
                          <a:latin typeface="Verdana" panose="020B0604030504040204" pitchFamily="34" charset="0"/>
                          <a:ea typeface="Verdana" panose="020B0604030504040204" pitchFamily="34" charset="0"/>
                          <a:cs typeface="Arial Narrow"/>
                          <a:sym typeface="Arial Narrow"/>
                        </a:rPr>
                        <a:t> centros poblados ribereños de </a:t>
                      </a:r>
                      <a:r>
                        <a:rPr lang="es-CO" sz="900" b="0" i="0" u="none" strike="noStrike" cap="none" dirty="0">
                          <a:solidFill>
                            <a:schemeClr val="tx1"/>
                          </a:solidFill>
                          <a:latin typeface="Verdana" panose="020B0604030504040204" pitchFamily="34" charset="0"/>
                          <a:ea typeface="Verdana" panose="020B0604030504040204" pitchFamily="34" charset="0"/>
                          <a:cs typeface="Arial Narrow"/>
                          <a:sym typeface="Arial Narrow"/>
                        </a:rPr>
                        <a:t>dichos municipios, ante posibles afectaciones por desbordamientos e inundaciones. </a:t>
                      </a:r>
                      <a:endParaRPr lang="es-CO" sz="900" b="0" u="none" strike="noStrike" kern="1200" dirty="0">
                        <a:solidFill>
                          <a:schemeClr val="tx1"/>
                        </a:solidFill>
                        <a:latin typeface="Verdana" panose="020B0604030504040204" pitchFamily="34" charset="0"/>
                        <a:ea typeface="Verdana" panose="020B0604030504040204" pitchFamily="34" charset="0"/>
                        <a:cs typeface="Arial Narrow"/>
                        <a:sym typeface="Arial Narrow"/>
                      </a:endParaRPr>
                    </a:p>
                  </a:txBody>
                  <a:tcPr marL="91454" marR="91454" marT="45453" marB="454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342915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Quebrada El Carmen</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de la Quebrada el Carmen, entre otros directos al Medio Magdalena, especialmente en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los caños El Cristo y Pital, y quebrada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Buturama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Aguachica (Cesar).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1547673"/>
                  </a:ext>
                </a:extLst>
              </a:tr>
            </a:tbl>
          </a:graphicData>
        </a:graphic>
      </p:graphicFrame>
      <p:sp>
        <p:nvSpPr>
          <p:cNvPr id="16" name="Google Shape;3036;p14">
            <a:extLst>
              <a:ext uri="{FF2B5EF4-FFF2-40B4-BE49-F238E27FC236}">
                <a16:creationId xmlns:a16="http://schemas.microsoft.com/office/drawing/2014/main" id="{AEE91138-1214-FB33-667B-D187DA89C50E}"/>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5" name="Google Shape;347;p9" descr="Recurso 25.png">
            <a:extLst>
              <a:ext uri="{FF2B5EF4-FFF2-40B4-BE49-F238E27FC236}">
                <a16:creationId xmlns:a16="http://schemas.microsoft.com/office/drawing/2014/main" id="{345308AF-3BF7-9DDE-2DCE-CEB4BB8E132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Google Shape;353;p9" descr="Recurso 37.png">
            <a:extLst>
              <a:ext uri="{FF2B5EF4-FFF2-40B4-BE49-F238E27FC236}">
                <a16:creationId xmlns:a16="http://schemas.microsoft.com/office/drawing/2014/main" id="{44BD9900-4D48-9BC3-A858-2B5128DEB9B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Google Shape;353;p9" descr="Recurso 37.png">
            <a:extLst>
              <a:ext uri="{FF2B5EF4-FFF2-40B4-BE49-F238E27FC236}">
                <a16:creationId xmlns:a16="http://schemas.microsoft.com/office/drawing/2014/main" id="{3EB7E880-FA9E-46B5-8A81-C8C5F3F107C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1" name="Google Shape;348;p9">
            <a:extLst>
              <a:ext uri="{FF2B5EF4-FFF2-40B4-BE49-F238E27FC236}">
                <a16:creationId xmlns:a16="http://schemas.microsoft.com/office/drawing/2014/main" id="{424CBA53-2DF1-7593-E34A-8C1736BD956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49;p9">
            <a:extLst>
              <a:ext uri="{FF2B5EF4-FFF2-40B4-BE49-F238E27FC236}">
                <a16:creationId xmlns:a16="http://schemas.microsoft.com/office/drawing/2014/main" id="{10B10DBF-330C-E2C5-950A-7B399C39870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0;p9">
            <a:extLst>
              <a:ext uri="{FF2B5EF4-FFF2-40B4-BE49-F238E27FC236}">
                <a16:creationId xmlns:a16="http://schemas.microsoft.com/office/drawing/2014/main" id="{214C84D4-3D36-B3B6-3979-B5D9DC8FDC1C}"/>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1;p9" descr="Recurso 32.png">
            <a:extLst>
              <a:ext uri="{FF2B5EF4-FFF2-40B4-BE49-F238E27FC236}">
                <a16:creationId xmlns:a16="http://schemas.microsoft.com/office/drawing/2014/main" id="{4F765A03-9118-B045-BD68-1D1320E0EC6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2;p9">
            <a:extLst>
              <a:ext uri="{FF2B5EF4-FFF2-40B4-BE49-F238E27FC236}">
                <a16:creationId xmlns:a16="http://schemas.microsoft.com/office/drawing/2014/main" id="{307BF7C1-B1ED-0EDE-A727-C3A63863D1C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4;p9" descr="Recurso 31.png">
            <a:extLst>
              <a:ext uri="{FF2B5EF4-FFF2-40B4-BE49-F238E27FC236}">
                <a16:creationId xmlns:a16="http://schemas.microsoft.com/office/drawing/2014/main" id="{90A442C7-4838-F9EE-FA3B-DD7E0C539AA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232F4A1B-0576-06C1-55C1-A5FC6E950A5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C34AA4F6-F648-8C29-E8ED-36C2952A6D4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88" y="52216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2173DBD5-C94D-134F-BD1B-41F22381688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2807" y="434830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95908E1C-4293-31A0-8F0A-2E4494F7530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B0D21B65-0A7A-965B-44FA-E554226D85B7}"/>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934;p22" descr="Recurso 39.png">
            <a:extLst>
              <a:ext uri="{FF2B5EF4-FFF2-40B4-BE49-F238E27FC236}">
                <a16:creationId xmlns:a16="http://schemas.microsoft.com/office/drawing/2014/main" id="{538C352A-B1EB-9E46-3FB0-A927EFF429B6}"/>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CCAAAAB3-3DC5-6938-120E-6066B932FFD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535938" y="196747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D3EFAC71-93FC-0F71-57FA-2A4B36DCEF4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963340" y="231649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49;p9">
            <a:extLst>
              <a:ext uri="{FF2B5EF4-FFF2-40B4-BE49-F238E27FC236}">
                <a16:creationId xmlns:a16="http://schemas.microsoft.com/office/drawing/2014/main" id="{72BDF480-313E-AF6C-FCA4-A7F2153AB3D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2983" y="324700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06498F21-0FF7-1361-F98A-15F4F30B613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6327" y="2647058"/>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F07D708B-F7FA-FF72-C84B-B5FA3DF6547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3473" y="196747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443C3DE9-0DE0-D1BF-A5A1-B3E075A4DEC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422742" y="244531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631E3403-4AEF-A2F2-4B17-BF614FEB758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471361" y="286922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77AA46D8-77CE-AB9C-8B70-D34BCF83EE0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865" y="3725666"/>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8;p9">
            <a:extLst>
              <a:ext uri="{FF2B5EF4-FFF2-40B4-BE49-F238E27FC236}">
                <a16:creationId xmlns:a16="http://schemas.microsoft.com/office/drawing/2014/main" id="{B3DE9F69-1A5C-B508-640B-0C9A3E45558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2807" y="507845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781F3694-EB2A-908A-FE28-3D7121B6372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6457" y="363489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E63A09CB-1A95-CCB3-C5C6-3D42877D28A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6457" y="274623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72161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DD016-C751-C17A-FEAA-41E5685CAD62}"/>
            </a:ext>
          </a:extLst>
        </p:cNvPr>
        <p:cNvGrpSpPr/>
        <p:nvPr/>
      </p:nvGrpSpPr>
      <p:grpSpPr>
        <a:xfrm>
          <a:off x="0" y="0"/>
          <a:ext cx="0" cy="0"/>
          <a:chOff x="0" y="0"/>
          <a:chExt cx="0" cy="0"/>
        </a:xfrm>
      </p:grpSpPr>
      <p:graphicFrame>
        <p:nvGraphicFramePr>
          <p:cNvPr id="2" name="Google Shape;3394;p29">
            <a:extLst>
              <a:ext uri="{FF2B5EF4-FFF2-40B4-BE49-F238E27FC236}">
                <a16:creationId xmlns:a16="http://schemas.microsoft.com/office/drawing/2014/main" id="{463BA768-21A8-E956-9C75-83ADC977608A}"/>
              </a:ext>
            </a:extLst>
          </p:cNvPr>
          <p:cNvGraphicFramePr/>
          <p:nvPr/>
        </p:nvGraphicFramePr>
        <p:xfrm>
          <a:off x="4290761" y="2166433"/>
          <a:ext cx="7671415" cy="2978840"/>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Alto Río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la SZH del Alto Cauca, especialmente en el río San Francisco y río Blanco en el municipio de Puracé (Cauca), también en el río Piedras y la quebrada </a:t>
                      </a:r>
                      <a:r>
                        <a:rPr lang="es-ES" sz="900" u="none" strike="noStrike" dirty="0" err="1">
                          <a:latin typeface="Verdana" panose="020B0604030504040204" pitchFamily="34" charset="0"/>
                          <a:ea typeface="Verdana" panose="020B0604030504040204" pitchFamily="34" charset="0"/>
                          <a:cs typeface="Arial Narrow"/>
                          <a:sym typeface="Arial Narrow"/>
                        </a:rPr>
                        <a:t>Pubus</a:t>
                      </a:r>
                      <a:r>
                        <a:rPr lang="es-ES" sz="900" u="none" strike="noStrike" dirty="0">
                          <a:latin typeface="Verdana" panose="020B0604030504040204" pitchFamily="34" charset="0"/>
                          <a:ea typeface="Verdana" panose="020B0604030504040204" pitchFamily="34" charset="0"/>
                          <a:cs typeface="Arial Narrow"/>
                          <a:sym typeface="Arial Narrow"/>
                        </a:rPr>
                        <a:t> en el municipio de Popayán (Cauca).  </a:t>
                      </a:r>
                    </a:p>
                  </a:txBody>
                  <a:tcPr marL="91425" marR="91425" marT="45651" marB="456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146213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Salado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Salado y sus afluentes como el río Negro (Cauca). Especial atención entre los municipios de El Tambo, Sotará y Puracé (Cauca).</a:t>
                      </a:r>
                      <a:endParaRPr sz="900" dirty="0">
                        <a:latin typeface="Verdana" panose="020B0604030504040204" pitchFamily="34" charset="0"/>
                        <a:ea typeface="Verdana" panose="020B0604030504040204" pitchFamily="34" charset="0"/>
                      </a:endParaRPr>
                    </a:p>
                  </a:txBody>
                  <a:tcPr marL="91443" marR="91443"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211272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Palacé</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Palace y sus afluentes (aportante al Alto Cauca). Especial atención en los municipios de Totoró, Popayán y Cajibío (Cauca).</a:t>
                      </a:r>
                      <a:endParaRPr sz="900" dirty="0">
                        <a:latin typeface="Verdana" panose="020B0604030504040204" pitchFamily="34" charset="0"/>
                        <a:ea typeface="Verdana" panose="020B0604030504040204" pitchFamily="34" charset="0"/>
                      </a:endParaRP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921213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Piendamó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rtl="0">
                        <a:spcBef>
                          <a:spcPts val="0"/>
                        </a:spcBef>
                        <a:spcAft>
                          <a:spcPts val="0"/>
                        </a:spcAft>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Piendamó, especialmente en la </a:t>
                      </a:r>
                      <a:r>
                        <a:rPr lang="es-CO" sz="900" b="0" u="none" strike="noStrike" dirty="0">
                          <a:latin typeface="Verdana" panose="020B0604030504040204" pitchFamily="34" charset="0"/>
                          <a:ea typeface="Verdana" panose="020B0604030504040204" pitchFamily="34" charset="0"/>
                          <a:cs typeface="Arial Narrow"/>
                          <a:sym typeface="Arial Narrow"/>
                        </a:rPr>
                        <a:t>quebrada Manchay</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a:t>
                      </a:r>
                      <a:r>
                        <a:rPr lang="es-CO" sz="900" b="0" u="none" strike="noStrike" dirty="0">
                          <a:latin typeface="Verdana" panose="020B0604030504040204" pitchFamily="34" charset="0"/>
                          <a:ea typeface="Verdana" panose="020B0604030504040204" pitchFamily="34" charset="0"/>
                          <a:cs typeface="Arial Narrow"/>
                          <a:sym typeface="Arial Narrow"/>
                        </a:rPr>
                        <a:t>Silvia,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Piendamo</a:t>
                      </a:r>
                      <a:r>
                        <a:rPr lang="es-CO" sz="900" u="none" strike="noStrike" dirty="0">
                          <a:latin typeface="Verdana" panose="020B0604030504040204" pitchFamily="34" charset="0"/>
                          <a:ea typeface="Verdana" panose="020B0604030504040204" pitchFamily="34" charset="0"/>
                          <a:cs typeface="Arial Narrow"/>
                          <a:sym typeface="Arial Narrow"/>
                        </a:rPr>
                        <a:t>, Morales y Suárez (Cauca).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5963667"/>
                  </a:ext>
                </a:extLst>
              </a:tr>
            </a:tbl>
          </a:graphicData>
        </a:graphic>
      </p:graphicFrame>
      <p:pic>
        <p:nvPicPr>
          <p:cNvPr id="8" name="Google Shape;736;p15">
            <a:extLst>
              <a:ext uri="{FF2B5EF4-FFF2-40B4-BE49-F238E27FC236}">
                <a16:creationId xmlns:a16="http://schemas.microsoft.com/office/drawing/2014/main" id="{A223AB5C-987B-5E43-CF4F-4D96AA78D0B4}"/>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59" name="Google Shape;158;p1" descr="Recurso 37.png">
            <a:extLst>
              <a:ext uri="{FF2B5EF4-FFF2-40B4-BE49-F238E27FC236}">
                <a16:creationId xmlns:a16="http://schemas.microsoft.com/office/drawing/2014/main" id="{2D69CDC8-2D3E-5C36-9AC3-883FFDC28EFE}"/>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8AC15C4E-6131-681F-6264-698436D0831D}"/>
              </a:ext>
            </a:extLst>
          </p:cNvPr>
          <p:cNvPicPr>
            <a:picLocks noChangeAspect="1"/>
          </p:cNvPicPr>
          <p:nvPr/>
        </p:nvPicPr>
        <p:blipFill>
          <a:blip r:embed="rId4"/>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DF5B59C1-AD23-F0BC-F4F5-E2306B76C1EB}"/>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2C7356D0-00FE-5A37-FA49-39923923230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74764912-77CE-35F1-F478-F763E97DD83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150FBC2E-8EDB-7177-3628-2C3F25CDE75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0CDB90F9-A8BC-3ED5-210D-70B56C7752E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F1AD8FFF-4BBB-46F2-B212-3D6D688C885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AC5AFB5B-BD81-8318-19A8-7E002E66079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3D685594-0C9A-7D71-5179-84125F8C089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2BC07003-F150-4F74-5AE9-EB19859A086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538"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D4613D6B-1EDD-B982-6423-A5E6F27BE1C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8E79580F-8E1E-10D0-A093-49294C970C72}"/>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28D801F3-96B3-F537-E621-32DE9E550A0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30" name="Google Shape;158;p1" descr="Recurso 37.png">
            <a:extLst>
              <a:ext uri="{FF2B5EF4-FFF2-40B4-BE49-F238E27FC236}">
                <a16:creationId xmlns:a16="http://schemas.microsoft.com/office/drawing/2014/main" id="{13DB57A6-C610-73D2-B7A6-FE429F208ACC}"/>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486369" y="518008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499D19A9-C0B2-4742-1F2C-82EE0AC986F7}"/>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582540" y="56626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8;p9">
            <a:extLst>
              <a:ext uri="{FF2B5EF4-FFF2-40B4-BE49-F238E27FC236}">
                <a16:creationId xmlns:a16="http://schemas.microsoft.com/office/drawing/2014/main" id="{62092EF2-3F7A-AD0D-D16A-308AEED2E80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94416" y="460845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6FAC4356-92B6-DD12-46A8-A10846D45208}"/>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971039" y="523154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8;p9">
            <a:extLst>
              <a:ext uri="{FF2B5EF4-FFF2-40B4-BE49-F238E27FC236}">
                <a16:creationId xmlns:a16="http://schemas.microsoft.com/office/drawing/2014/main" id="{10172BCF-1459-924F-C0EA-BEA6A105F52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97308" y="3990602"/>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CEBA0B6A-B148-E76B-5821-862EC3ABB39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97308" y="3378882"/>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7231E3C3-AD1E-C3A9-9B9C-6EA4D61AE75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97308" y="2750746"/>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65428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E7126-B894-0D4F-D1D3-513809DBAAEC}"/>
            </a:ext>
          </a:extLst>
        </p:cNvPr>
        <p:cNvGrpSpPr/>
        <p:nvPr/>
      </p:nvGrpSpPr>
      <p:grpSpPr>
        <a:xfrm>
          <a:off x="0" y="0"/>
          <a:ext cx="0" cy="0"/>
          <a:chOff x="0" y="0"/>
          <a:chExt cx="0" cy="0"/>
        </a:xfrm>
      </p:grpSpPr>
      <p:graphicFrame>
        <p:nvGraphicFramePr>
          <p:cNvPr id="2" name="Google Shape;3394;p29">
            <a:extLst>
              <a:ext uri="{FF2B5EF4-FFF2-40B4-BE49-F238E27FC236}">
                <a16:creationId xmlns:a16="http://schemas.microsoft.com/office/drawing/2014/main" id="{A2999197-D652-9ABC-9A6E-1A6A8025F4A8}"/>
              </a:ext>
            </a:extLst>
          </p:cNvPr>
          <p:cNvGraphicFramePr/>
          <p:nvPr/>
        </p:nvGraphicFramePr>
        <p:xfrm>
          <a:off x="4281796" y="2238154"/>
          <a:ext cx="7671415" cy="2979184"/>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Ovejas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Ovejas y en el río </a:t>
                      </a:r>
                      <a:r>
                        <a:rPr lang="es-CO" sz="900" b="0" u="none" strike="noStrike" dirty="0">
                          <a:latin typeface="Verdana" panose="020B0604030504040204" pitchFamily="34" charset="0"/>
                          <a:ea typeface="Verdana" panose="020B0604030504040204" pitchFamily="34" charset="0"/>
                          <a:cs typeface="Arial Narrow"/>
                          <a:sym typeface="Arial Narrow"/>
                        </a:rPr>
                        <a:t>Colcha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especialmente en los municipios de Caldono y Piendamó (Cauca).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146213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Quinamayo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dirty="0" err="1">
                          <a:latin typeface="Verdana" panose="020B0604030504040204" pitchFamily="34" charset="0"/>
                          <a:ea typeface="Verdana" panose="020B0604030504040204" pitchFamily="34" charset="0"/>
                          <a:cs typeface="Arial Narrow"/>
                          <a:sym typeface="Arial Narrow"/>
                        </a:rPr>
                        <a:t>Quinamayo</a:t>
                      </a:r>
                      <a:r>
                        <a:rPr lang="es-CO" sz="900" u="none" strike="noStrike" dirty="0">
                          <a:latin typeface="Verdana" panose="020B0604030504040204" pitchFamily="34" charset="0"/>
                          <a:ea typeface="Verdana" panose="020B0604030504040204" pitchFamily="34" charset="0"/>
                          <a:cs typeface="Arial Narrow"/>
                          <a:sym typeface="Arial Narrow"/>
                        </a:rPr>
                        <a:t>, Quilichao y sus aportantes,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 quebrada La Antonia y el río Chiquito</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los municipios de Caloto y Santander de Quilichao (Cauca).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211272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a:solidFill>
                            <a:srgbClr val="000000"/>
                          </a:solidFill>
                          <a:latin typeface="Verdana" panose="020B0604030504040204" pitchFamily="34" charset="0"/>
                          <a:ea typeface="Verdana" panose="020B0604030504040204" pitchFamily="34" charset="0"/>
                          <a:cs typeface="Arial Narrow"/>
                          <a:sym typeface="Arial Narrow"/>
                        </a:rPr>
                        <a:t>Cauca</a:t>
                      </a:r>
                      <a:endParaRPr lang="es-CO"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Palo</a:t>
                      </a:r>
                      <a:endParaRPr lang="es-CO"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Palo y sus aportantes especialmente las quebradas </a:t>
                      </a:r>
                      <a:r>
                        <a:rPr lang="es-CO" sz="900" u="none" strike="noStrike" dirty="0" err="1">
                          <a:latin typeface="Verdana" panose="020B0604030504040204" pitchFamily="34" charset="0"/>
                          <a:ea typeface="Verdana" panose="020B0604030504040204" pitchFamily="34" charset="0"/>
                          <a:cs typeface="Arial Narrow"/>
                          <a:sym typeface="Arial Narrow"/>
                        </a:rPr>
                        <a:t>Caparroza</a:t>
                      </a:r>
                      <a:r>
                        <a:rPr lang="es-CO" sz="900" u="none" strike="noStrike" dirty="0">
                          <a:latin typeface="Verdana" panose="020B0604030504040204" pitchFamily="34" charset="0"/>
                          <a:ea typeface="Verdana" panose="020B0604030504040204" pitchFamily="34" charset="0"/>
                          <a:cs typeface="Arial Narrow"/>
                          <a:sym typeface="Arial Narrow"/>
                        </a:rPr>
                        <a:t> y Gargantilla, y los ríos Paila, </a:t>
                      </a:r>
                      <a:r>
                        <a:rPr lang="es-CO" sz="900" u="none" strike="noStrike" dirty="0" err="1">
                          <a:latin typeface="Verdana" panose="020B0604030504040204" pitchFamily="34" charset="0"/>
                          <a:ea typeface="Verdana" panose="020B0604030504040204" pitchFamily="34" charset="0"/>
                          <a:cs typeface="Arial Narrow"/>
                          <a:sym typeface="Arial Narrow"/>
                        </a:rPr>
                        <a:t>Guengüe</a:t>
                      </a:r>
                      <a:r>
                        <a:rPr lang="es-CO" sz="900" u="none" strike="noStrike" dirty="0">
                          <a:latin typeface="Verdana" panose="020B0604030504040204" pitchFamily="34" charset="0"/>
                          <a:ea typeface="Verdana" panose="020B0604030504040204" pitchFamily="34" charset="0"/>
                          <a:cs typeface="Arial Narrow"/>
                          <a:sym typeface="Arial Narrow"/>
                        </a:rPr>
                        <a:t>, Jagual y Negro. Especial atención en los municipios de Silvia, Padilla, Miranda, Toribio, Caloto, Padilla, Puerto Tejada y Corinto (Cauca).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823" marB="458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921213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Timba</a:t>
                      </a:r>
                      <a:endParaRPr sz="900" dirty="0">
                        <a:latin typeface="Verdana" panose="020B0604030504040204" pitchFamily="34" charset="0"/>
                        <a:ea typeface="Verdana" panose="020B0604030504040204" pitchFamily="34" charset="0"/>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Timba y sus afluentes, especial atención entre los municipios de El Cedral y Buenos Aires (Cauca).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5963667"/>
                  </a:ext>
                </a:extLst>
              </a:tr>
            </a:tbl>
          </a:graphicData>
        </a:graphic>
      </p:graphicFrame>
      <p:pic>
        <p:nvPicPr>
          <p:cNvPr id="8" name="Google Shape;736;p15">
            <a:extLst>
              <a:ext uri="{FF2B5EF4-FFF2-40B4-BE49-F238E27FC236}">
                <a16:creationId xmlns:a16="http://schemas.microsoft.com/office/drawing/2014/main" id="{36803DD8-4A50-EE29-7D15-A50204CC3F56}"/>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59" name="Google Shape;158;p1" descr="Recurso 37.png">
            <a:extLst>
              <a:ext uri="{FF2B5EF4-FFF2-40B4-BE49-F238E27FC236}">
                <a16:creationId xmlns:a16="http://schemas.microsoft.com/office/drawing/2014/main" id="{EF27BB73-97C6-DA87-4521-CD07340C3EB2}"/>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6B8E212B-838B-128D-6CA3-711A12F84D0F}"/>
              </a:ext>
            </a:extLst>
          </p:cNvPr>
          <p:cNvPicPr>
            <a:picLocks noChangeAspect="1"/>
          </p:cNvPicPr>
          <p:nvPr/>
        </p:nvPicPr>
        <p:blipFill>
          <a:blip r:embed="rId4"/>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DD66E34E-D539-C106-AC99-42A9290BAE69}"/>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4F73E03B-8A53-3D0B-4A44-01498F2976E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4CABCB1B-A0D4-50C9-DD78-C5416B3DA7B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B3030312-D372-D4E6-4789-CABF08A7735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C3096E75-D1FA-FBF2-A78B-8C71EADBA9B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5834B94B-A876-8D75-8EAD-871647A93D0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56909145-45FA-5543-1327-254409C08F0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58D0858A-1D3A-9DED-B678-C69C71968C8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C5A3396F-28D4-1E71-E0A5-74332FD1357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538"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7BAAAF01-BD7E-D7A1-0A58-102D541DED6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A8E52B8A-6DD9-48E6-88A2-9E83C6082172}"/>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284D2539-7246-79BD-79CC-D2C48FF9299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30" name="Google Shape;158;p1" descr="Recurso 37.png">
            <a:extLst>
              <a:ext uri="{FF2B5EF4-FFF2-40B4-BE49-F238E27FC236}">
                <a16:creationId xmlns:a16="http://schemas.microsoft.com/office/drawing/2014/main" id="{F0338953-6C0B-1117-80BD-690334D6834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462149" y="460132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158;p1" descr="Recurso 37.png">
            <a:extLst>
              <a:ext uri="{FF2B5EF4-FFF2-40B4-BE49-F238E27FC236}">
                <a16:creationId xmlns:a16="http://schemas.microsoft.com/office/drawing/2014/main" id="{509CCFD0-C8D8-8893-3B32-7C9D221379A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939728" y="457507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73529BB6-FE4C-1DD5-8671-21BE89A05F7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582540" y="496145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E8B74E46-35B1-F4B9-C696-132C48A803EE}"/>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081875" y="443107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8154C014-AEAE-0584-81F2-CF4B18A0C24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85451" y="2817484"/>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70CB1B42-6C6A-EB17-6B83-3325E6C99ED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5450" y="345519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7E35D2F6-7DC4-75F5-8B9A-88BD284C214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5449" y="409625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8;p9">
            <a:extLst>
              <a:ext uri="{FF2B5EF4-FFF2-40B4-BE49-F238E27FC236}">
                <a16:creationId xmlns:a16="http://schemas.microsoft.com/office/drawing/2014/main" id="{B9D08A85-4D7E-D2D1-E242-06E4E98CB66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5449" y="467223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265933"/>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C196F-2AC1-DBB9-A230-A755B14E5B99}"/>
            </a:ext>
          </a:extLst>
        </p:cNvPr>
        <p:cNvGrpSpPr/>
        <p:nvPr/>
      </p:nvGrpSpPr>
      <p:grpSpPr>
        <a:xfrm>
          <a:off x="0" y="0"/>
          <a:ext cx="0" cy="0"/>
          <a:chOff x="0" y="0"/>
          <a:chExt cx="0" cy="0"/>
        </a:xfrm>
      </p:grpSpPr>
      <p:graphicFrame>
        <p:nvGraphicFramePr>
          <p:cNvPr id="2" name="Google Shape;3394;p29">
            <a:extLst>
              <a:ext uri="{FF2B5EF4-FFF2-40B4-BE49-F238E27FC236}">
                <a16:creationId xmlns:a16="http://schemas.microsoft.com/office/drawing/2014/main" id="{EBB574E8-358C-F077-8A44-34A41F79A436}"/>
              </a:ext>
            </a:extLst>
          </p:cNvPr>
          <p:cNvGraphicFramePr/>
          <p:nvPr/>
        </p:nvGraphicFramePr>
        <p:xfrm>
          <a:off x="4271974" y="1910847"/>
          <a:ext cx="7671415" cy="3590978"/>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 los ríos Claro y Jamundí</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Claro, Jamundí, Pance y sus afluentes. Se recomienda especial atención al municipio de Jamundí, Valle del Cauca. </a:t>
                      </a:r>
                      <a:endPar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211272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ríos Lilí, Meléndez y Cañaveralejo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cap="none" dirty="0">
                          <a:latin typeface="Verdana" panose="020B0604030504040204" pitchFamily="34" charset="0"/>
                          <a:ea typeface="Verdana" panose="020B0604030504040204" pitchFamily="34" charset="0"/>
                          <a:cs typeface="Arial Narrow"/>
                          <a:sym typeface="Arial Narrow"/>
                        </a:rPr>
                        <a:t>súbitas en las cuencas de los ríos Lilí, Meléndez y </a:t>
                      </a:r>
                      <a:r>
                        <a:rPr lang="es-CO" sz="900" u="none" strike="noStrike" cap="none" dirty="0" err="1">
                          <a:latin typeface="Verdana" panose="020B0604030504040204" pitchFamily="34" charset="0"/>
                          <a:ea typeface="Verdana" panose="020B0604030504040204" pitchFamily="34" charset="0"/>
                          <a:cs typeface="Arial Narrow"/>
                          <a:sym typeface="Arial Narrow"/>
                        </a:rPr>
                        <a:t>Canaveralejo</a:t>
                      </a:r>
                      <a:r>
                        <a:rPr lang="es-CO" sz="900" u="none" strike="noStrike" cap="none" dirty="0">
                          <a:latin typeface="Verdana" panose="020B0604030504040204" pitchFamily="34" charset="0"/>
                          <a:ea typeface="Verdana" panose="020B0604030504040204" pitchFamily="34" charset="0"/>
                          <a:cs typeface="Arial Narrow"/>
                          <a:sym typeface="Arial Narrow"/>
                        </a:rPr>
                        <a:t>, afluentes al Alto Cauca en el departamento de Valle del Cauca. Se recomienda especial atención en la ciudad de Cali. </a:t>
                      </a:r>
                    </a:p>
                  </a:txBody>
                  <a:tcPr marL="91452" marR="91452" marT="45656" marB="4565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921213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Cali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Cali y sus afluentes. Se recomienda especial atención en la ciudad de Cali.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596366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Desbaratado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del río</a:t>
                      </a:r>
                      <a:r>
                        <a:rPr lang="es-CO" sz="900" b="0" u="none" strike="noStrike" dirty="0">
                          <a:latin typeface="Verdana" panose="020B0604030504040204" pitchFamily="34" charset="0"/>
                          <a:ea typeface="Verdana" panose="020B0604030504040204" pitchFamily="34" charset="0"/>
                          <a:cs typeface="Arial Narrow"/>
                          <a:sym typeface="Arial Narrow"/>
                        </a:rPr>
                        <a:t> Desbaratado y sus afluentes, </a:t>
                      </a:r>
                      <a:r>
                        <a:rPr lang="es-CO" sz="900" u="none" strike="noStrike" dirty="0">
                          <a:latin typeface="Verdana" panose="020B0604030504040204" pitchFamily="34" charset="0"/>
                          <a:ea typeface="Verdana" panose="020B0604030504040204" pitchFamily="34" charset="0"/>
                          <a:cs typeface="Arial Narrow"/>
                          <a:sym typeface="Arial Narrow"/>
                        </a:rPr>
                        <a:t>aportantes al río Cauca en el departamento Valle del Cauca. </a:t>
                      </a:r>
                      <a:endParaRPr lang="es-CO" sz="900" dirty="0">
                        <a:latin typeface="Verdana" panose="020B0604030504040204" pitchFamily="34" charset="0"/>
                        <a:ea typeface="Verdana" panose="020B0604030504040204" pitchFamily="34" charset="0"/>
                      </a:endParaRPr>
                    </a:p>
                  </a:txBody>
                  <a:tcPr marL="91439" marR="91439" marT="45723" marB="457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0727211"/>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a:t>
                      </a:r>
                      <a:r>
                        <a:rPr lang="es-CO" sz="900" u="none" strike="noStrike" dirty="0">
                          <a:latin typeface="Verdana" panose="020B0604030504040204" pitchFamily="34" charset="0"/>
                          <a:ea typeface="Verdana" panose="020B0604030504040204" pitchFamily="34" charset="0"/>
                          <a:cs typeface="Arial Narrow"/>
                          <a:sym typeface="Arial Narrow"/>
                        </a:rPr>
                        <a:t>de los ríos</a:t>
                      </a:r>
                      <a:r>
                        <a:rPr lang="es-CO" sz="900" b="0" u="none" strike="noStrike" dirty="0">
                          <a:latin typeface="Verdana" panose="020B0604030504040204" pitchFamily="34" charset="0"/>
                          <a:ea typeface="Verdana" panose="020B0604030504040204" pitchFamily="34" charset="0"/>
                          <a:cs typeface="Arial Narrow"/>
                          <a:sym typeface="Arial Narrow"/>
                        </a:rPr>
                        <a:t> Guachal, Bolo, Fraile y Párraga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las cuencas de los ríos</a:t>
                      </a:r>
                      <a:r>
                        <a:rPr lang="es-CO" sz="900" b="0" u="none" strike="noStrike" dirty="0">
                          <a:latin typeface="Verdana" panose="020B0604030504040204" pitchFamily="34" charset="0"/>
                          <a:ea typeface="Verdana" panose="020B0604030504040204" pitchFamily="34" charset="0"/>
                          <a:cs typeface="Arial Narrow"/>
                          <a:sym typeface="Arial Narrow"/>
                        </a:rPr>
                        <a:t> Guachal, Bolo, Fraile, Párraga y sus afluentes, </a:t>
                      </a:r>
                      <a:r>
                        <a:rPr lang="es-CO" sz="900" u="none" strike="noStrike" dirty="0">
                          <a:latin typeface="Verdana" panose="020B0604030504040204" pitchFamily="34" charset="0"/>
                          <a:ea typeface="Verdana" panose="020B0604030504040204" pitchFamily="34" charset="0"/>
                          <a:cs typeface="Arial Narrow"/>
                          <a:sym typeface="Arial Narrow"/>
                        </a:rPr>
                        <a:t>aportantes al río Cauca en el departamento Valle del Cauca. Especial atención en los municipios de Florida, Pradera, Candelaria y Palmira.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6960379"/>
                  </a:ext>
                </a:extLst>
              </a:tr>
            </a:tbl>
          </a:graphicData>
        </a:graphic>
      </p:graphicFrame>
      <p:pic>
        <p:nvPicPr>
          <p:cNvPr id="8" name="Google Shape;736;p15">
            <a:extLst>
              <a:ext uri="{FF2B5EF4-FFF2-40B4-BE49-F238E27FC236}">
                <a16:creationId xmlns:a16="http://schemas.microsoft.com/office/drawing/2014/main" id="{D97A3823-54E3-1C3E-B195-8A02602C8F75}"/>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59" name="Google Shape;158;p1" descr="Recurso 37.png">
            <a:extLst>
              <a:ext uri="{FF2B5EF4-FFF2-40B4-BE49-F238E27FC236}">
                <a16:creationId xmlns:a16="http://schemas.microsoft.com/office/drawing/2014/main" id="{66536B79-1AAD-42A5-EE93-7776F3961E6D}"/>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8591F1F3-1A50-2214-F11A-5E92A6710617}"/>
              </a:ext>
            </a:extLst>
          </p:cNvPr>
          <p:cNvPicPr>
            <a:picLocks noChangeAspect="1"/>
          </p:cNvPicPr>
          <p:nvPr/>
        </p:nvPicPr>
        <p:blipFill>
          <a:blip r:embed="rId4"/>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36F95ED2-2E20-7BAD-F40A-C2C09437B7CC}"/>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864400F2-DFC2-F46F-26AA-4018C36F0FD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8B9F64FC-4ACE-72B8-220C-169CF38A436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AAF71B17-3F83-6291-4FF7-AA1EBE68610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7E7F6A50-4493-1DC2-F0A4-DC648E61A1E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F9B1D8D3-D802-9267-6DAA-89598EF18C9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A3716511-24ED-C646-8249-08509AC4AC6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6F78EC79-0ED5-8798-08B6-592CBF86473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06A81370-3A18-17CB-31EF-3EDA3CE0807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538"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5BB204FA-7CB3-B7A2-BDBA-6260FE10939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6A9710AD-3770-575B-3FEF-4E443E721F34}"/>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F23C4FF1-8F8A-608C-D058-56D2EA50463E}"/>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9" name="Google Shape;358;p9">
            <a:extLst>
              <a:ext uri="{FF2B5EF4-FFF2-40B4-BE49-F238E27FC236}">
                <a16:creationId xmlns:a16="http://schemas.microsoft.com/office/drawing/2014/main" id="{081D44EA-40E5-9F56-4759-DA18A42D0734}"/>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395399" y="4328063"/>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703A468E-907F-F368-B52D-811C58AFC45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417454" y="389174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555A2840-BF89-9DB6-FBDD-5FA15B977C82}"/>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946886" y="382783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572A06C5-A15B-23AD-5C53-B87ECD69D810}"/>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783929" y="406977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9602FE2F-FC34-BBFE-BE2E-1BF7A6D74AD1}"/>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395399" y="3711149"/>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8;p9">
            <a:extLst>
              <a:ext uri="{FF2B5EF4-FFF2-40B4-BE49-F238E27FC236}">
                <a16:creationId xmlns:a16="http://schemas.microsoft.com/office/drawing/2014/main" id="{B2C41503-1456-7D90-75DE-3C171328B2D7}"/>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395399" y="3104867"/>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EBEF206B-EBBF-9E23-EE1B-CE35B019179A}"/>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395399" y="2490924"/>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2F4BD4EF-9BD2-9999-31D3-B7A94E0BF850}"/>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367146" y="417974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09DCBDE4-15F4-1034-DAA7-AB36BFBA502B}"/>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395399" y="4914944"/>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11634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23E27-A4B1-42D5-9277-CCBB0132498C}"/>
            </a:ext>
          </a:extLst>
        </p:cNvPr>
        <p:cNvGrpSpPr/>
        <p:nvPr/>
      </p:nvGrpSpPr>
      <p:grpSpPr>
        <a:xfrm>
          <a:off x="0" y="0"/>
          <a:ext cx="0" cy="0"/>
          <a:chOff x="0" y="0"/>
          <a:chExt cx="0" cy="0"/>
        </a:xfrm>
      </p:grpSpPr>
      <p:graphicFrame>
        <p:nvGraphicFramePr>
          <p:cNvPr id="2" name="Google Shape;3394;p29">
            <a:extLst>
              <a:ext uri="{FF2B5EF4-FFF2-40B4-BE49-F238E27FC236}">
                <a16:creationId xmlns:a16="http://schemas.microsoft.com/office/drawing/2014/main" id="{1925BB80-8932-86DB-D5CA-78106845F33E}"/>
              </a:ext>
            </a:extLst>
          </p:cNvPr>
          <p:cNvGraphicFramePr/>
          <p:nvPr/>
        </p:nvGraphicFramePr>
        <p:xfrm>
          <a:off x="4289904" y="2379207"/>
          <a:ext cx="7671415" cy="3004296"/>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 los ríos Amaime y Cerrito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súbitas en los ríos Amaime, Cerrito y sus afluentes como el río Nima (departamento de Valle del Cauca). Especial atención en el municipio de Palmira,</a:t>
                      </a:r>
                      <a:r>
                        <a:rPr lang="es-CO" sz="90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Valle del Cauca.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211272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Guabas, Sabaletas y Sonso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Guabas, Sabaletas, Sonso y sus afluentes. Especial atención en los municipios de Ginebra y Guacarí (departamento de Valle del Cauca). </a:t>
                      </a: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921213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directas al río Cauca en el departamento del Valle del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SZH de los ríos </a:t>
                      </a:r>
                      <a:r>
                        <a:rPr lang="es-CO" sz="900" u="none" strike="noStrike" dirty="0" err="1">
                          <a:latin typeface="Verdana" panose="020B0604030504040204" pitchFamily="34" charset="0"/>
                          <a:ea typeface="Verdana" panose="020B0604030504040204" pitchFamily="34" charset="0"/>
                          <a:cs typeface="Arial Narrow"/>
                          <a:sym typeface="Arial Narrow"/>
                        </a:rPr>
                        <a:t>Arroyohondo</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Mulalo</a:t>
                      </a:r>
                      <a:r>
                        <a:rPr lang="es-CO" sz="900" u="none" strike="noStrike" dirty="0">
                          <a:latin typeface="Verdana" panose="020B0604030504040204" pitchFamily="34" charset="0"/>
                          <a:ea typeface="Verdana" panose="020B0604030504040204" pitchFamily="34" charset="0"/>
                          <a:cs typeface="Arial Narrow"/>
                          <a:sym typeface="Arial Narrow"/>
                        </a:rPr>
                        <a:t>, Vijes,</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Yotoco, </a:t>
                      </a:r>
                      <a:r>
                        <a:rPr lang="es-CO" sz="900" u="none" strike="noStrike" dirty="0" err="1">
                          <a:latin typeface="Verdana" panose="020B0604030504040204" pitchFamily="34" charset="0"/>
                          <a:ea typeface="Verdana" panose="020B0604030504040204" pitchFamily="34" charset="0"/>
                          <a:cs typeface="Arial Narrow"/>
                          <a:sym typeface="Arial Narrow"/>
                        </a:rPr>
                        <a:t>Mediacanoa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Dapa</a:t>
                      </a:r>
                      <a:r>
                        <a:rPr lang="es-CO" sz="900" u="none" strike="noStrike" dirty="0">
                          <a:latin typeface="Verdana" panose="020B0604030504040204" pitchFamily="34" charset="0"/>
                          <a:ea typeface="Verdana" panose="020B0604030504040204" pitchFamily="34" charset="0"/>
                          <a:cs typeface="Arial Narrow"/>
                          <a:sym typeface="Arial Narrow"/>
                        </a:rPr>
                        <a:t>, Piedras y sus afluentes (departamento de Valle del Cauca).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596366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río Frío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F</a:t>
                      </a:r>
                      <a:r>
                        <a:rPr lang="es-CO" sz="900" b="0" u="none" strike="noStrike" cap="none" dirty="0">
                          <a:latin typeface="Verdana" panose="020B0604030504040204" pitchFamily="34" charset="0"/>
                          <a:ea typeface="Verdana" panose="020B0604030504040204" pitchFamily="34" charset="0"/>
                          <a:cs typeface="Arial Narrow"/>
                          <a:sym typeface="Arial Narrow"/>
                        </a:rPr>
                        <a:t>río y sus afluentes. Especial atención en los municipios de Riofrío y Trujillo.</a:t>
                      </a:r>
                      <a:endParaRPr sz="900" b="0" u="none" strike="noStrike" cap="none" dirty="0">
                        <a:latin typeface="Verdana" panose="020B0604030504040204" pitchFamily="34" charset="0"/>
                        <a:ea typeface="Verdana" panose="020B0604030504040204" pitchFamily="34" charset="0"/>
                      </a:endParaRPr>
                    </a:p>
                  </a:txBody>
                  <a:tcPr marL="91444" marR="91444" marT="45734" marB="4573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0727211"/>
                  </a:ext>
                </a:extLst>
              </a:tr>
            </a:tbl>
          </a:graphicData>
        </a:graphic>
      </p:graphicFrame>
      <p:pic>
        <p:nvPicPr>
          <p:cNvPr id="8" name="Google Shape;736;p15">
            <a:extLst>
              <a:ext uri="{FF2B5EF4-FFF2-40B4-BE49-F238E27FC236}">
                <a16:creationId xmlns:a16="http://schemas.microsoft.com/office/drawing/2014/main" id="{DB1D6288-5AA6-63EC-8704-3043E2B97A99}"/>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59" name="Google Shape;158;p1" descr="Recurso 37.png">
            <a:extLst>
              <a:ext uri="{FF2B5EF4-FFF2-40B4-BE49-F238E27FC236}">
                <a16:creationId xmlns:a16="http://schemas.microsoft.com/office/drawing/2014/main" id="{8798598D-32EF-C47A-CBD0-5917F2FB70D6}"/>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A7FAFC0D-57FB-7476-E21E-8E7CCA9203F6}"/>
              </a:ext>
            </a:extLst>
          </p:cNvPr>
          <p:cNvPicPr>
            <a:picLocks noChangeAspect="1"/>
          </p:cNvPicPr>
          <p:nvPr/>
        </p:nvPicPr>
        <p:blipFill>
          <a:blip r:embed="rId4"/>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A3A20E20-ACD8-723C-F99F-E357A004BBA9}"/>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F5013D53-356C-DF1C-E8C1-5EE30367ABC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FE0587E7-6B7A-F28F-2790-9071B55A9CA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52B7C335-DF0B-141E-FC8F-4D59BD29CF2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3A93BD5E-5316-CBB3-BA04-0592A1205C3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F41B3AB4-D3F3-0F63-61BF-72BBDC3EC62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E0BC4BD9-F8C8-9516-87D3-391D126B8F0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DA2E73E2-3810-BDF1-8AFD-26345F47C56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E985628F-AAC2-53F5-3747-F5E327DDFA1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538"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16144416-000D-1706-C861-38F92A2E167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45A7CC8E-59F6-21D0-1B35-7EE9C4C82727}"/>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D49E4619-2375-D200-AB7D-A7A392D7590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9" name="Google Shape;358;p9">
            <a:extLst>
              <a:ext uri="{FF2B5EF4-FFF2-40B4-BE49-F238E27FC236}">
                <a16:creationId xmlns:a16="http://schemas.microsoft.com/office/drawing/2014/main" id="{3618E553-529F-B856-B3E7-35465299878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0437" y="482825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3AB66EE6-AD3E-F915-FC9F-4B46A1032671}"/>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576711" y="337812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A997DA8C-0A06-AF8E-C84E-ACDBE1A3807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919947" y="332830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53F71856-C7FB-8F91-1B4B-9A19764D31C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089966" y="367909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6317A4F5-20F2-61EF-5F9E-B670314CD32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0437" y="421167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8;p9">
            <a:extLst>
              <a:ext uri="{FF2B5EF4-FFF2-40B4-BE49-F238E27FC236}">
                <a16:creationId xmlns:a16="http://schemas.microsoft.com/office/drawing/2014/main" id="{AECC9873-4F1C-EB18-4D17-3495D432AF8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0437" y="358814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9EB911E6-8CC6-C734-C07A-A1D35EA31E4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0437" y="296489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1E1A0BEF-B9E4-C7B9-A02E-9D1CF0337201}"/>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718195" y="274027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01766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0E2B1-AF23-10A7-EDA8-B671D3F91873}"/>
            </a:ext>
          </a:extLst>
        </p:cNvPr>
        <p:cNvGrpSpPr/>
        <p:nvPr/>
      </p:nvGrpSpPr>
      <p:grpSpPr>
        <a:xfrm>
          <a:off x="0" y="0"/>
          <a:ext cx="0" cy="0"/>
          <a:chOff x="0" y="0"/>
          <a:chExt cx="0" cy="0"/>
        </a:xfrm>
      </p:grpSpPr>
      <p:graphicFrame>
        <p:nvGraphicFramePr>
          <p:cNvPr id="2" name="Google Shape;3394;p29">
            <a:extLst>
              <a:ext uri="{FF2B5EF4-FFF2-40B4-BE49-F238E27FC236}">
                <a16:creationId xmlns:a16="http://schemas.microsoft.com/office/drawing/2014/main" id="{0AF8A048-586E-2953-70F3-73D94E051F03}"/>
              </a:ext>
            </a:extLst>
          </p:cNvPr>
          <p:cNvGraphicFramePr/>
          <p:nvPr/>
        </p:nvGraphicFramePr>
        <p:xfrm>
          <a:off x="4289904" y="1749479"/>
          <a:ext cx="7671415" cy="3965899"/>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 los ríos </a:t>
                      </a:r>
                      <a:r>
                        <a:rPr lang="es-CO" sz="900" b="0" u="none" strike="noStrike" dirty="0">
                          <a:latin typeface="Verdana" panose="020B0604030504040204" pitchFamily="34" charset="0"/>
                          <a:ea typeface="Verdana" panose="020B0604030504040204" pitchFamily="34" charset="0"/>
                          <a:cs typeface="Arial Narrow"/>
                          <a:sym typeface="Arial Narrow"/>
                        </a:rPr>
                        <a:t>Guadalajara y San Pedro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las cuencas de los ríos</a:t>
                      </a:r>
                      <a:r>
                        <a:rPr lang="es-CO" sz="900" b="0" u="none" strike="noStrike" dirty="0">
                          <a:latin typeface="Verdana" panose="020B0604030504040204" pitchFamily="34" charset="0"/>
                          <a:ea typeface="Verdana" panose="020B0604030504040204" pitchFamily="34" charset="0"/>
                          <a:cs typeface="Arial Narrow"/>
                          <a:sym typeface="Arial Narrow"/>
                        </a:rPr>
                        <a:t> Guadalajara, San Pedro y sus afluentes, especialmente la quebrada La Pachita. Especial atención en los municipios de Guadalajara de Buga y San Pedro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dirty="0">
                          <a:latin typeface="Verdana" panose="020B0604030504040204" pitchFamily="34" charset="0"/>
                          <a:ea typeface="Verdana" panose="020B0604030504040204" pitchFamily="34" charset="0"/>
                          <a:cs typeface="Arial Narrow"/>
                          <a:sym typeface="Arial Narrow"/>
                        </a:rPr>
                        <a:t>. </a:t>
                      </a:r>
                      <a:endParaRPr sz="900" b="1" u="none" strike="noStrike" dirty="0">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211272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Tuluá y Morales</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súbitas en las cuencas de los ríos Tuluá y Morales, entre otros aportantes al río Cauca en el departamento del Valle del Cauca, especialmente el río San Pedro. </a:t>
                      </a:r>
                      <a:endParaRPr sz="900" b="1"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9212132"/>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del río Bugalagrande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b="0" u="none" strike="noStrike" cap="none" dirty="0">
                          <a:latin typeface="Verdana" panose="020B0604030504040204" pitchFamily="34" charset="0"/>
                          <a:ea typeface="Verdana" panose="020B0604030504040204" pitchFamily="34" charset="0"/>
                          <a:cs typeface="Arial Narrow"/>
                          <a:sym typeface="Arial Narrow"/>
                        </a:rPr>
                        <a:t>Bugalagrande y sus afluentes </a:t>
                      </a:r>
                      <a:r>
                        <a:rPr lang="es-CO" sz="900" u="none" strike="noStrike" cap="none" dirty="0">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cap="none" dirty="0">
                          <a:latin typeface="Verdana" panose="020B0604030504040204" pitchFamily="34" charset="0"/>
                          <a:ea typeface="Verdana" panose="020B0604030504040204" pitchFamily="34" charset="0"/>
                          <a:cs typeface="Arial Narrow"/>
                          <a:sym typeface="Arial Narrow"/>
                        </a:rPr>
                        <a:t> Especial atención a la altura del municipio de Andalucía. </a:t>
                      </a:r>
                      <a:endParaRPr lang="es-ES" sz="900" u="none" strike="noStrike" baseline="0" dirty="0">
                        <a:latin typeface="Verdana" panose="020B0604030504040204" pitchFamily="34" charset="0"/>
                        <a:ea typeface="Verdana" panose="020B0604030504040204" pitchFamily="34" charset="0"/>
                        <a:cs typeface="Arial Narrow"/>
                        <a:sym typeface="Arial Narrow"/>
                      </a:endParaRPr>
                    </a:p>
                  </a:txBody>
                  <a:tcPr marL="91450" marR="91450"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596366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La Paila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La </a:t>
                      </a:r>
                      <a:r>
                        <a:rPr lang="es-CO" sz="900" b="0" u="none" strike="noStrike" cap="none" dirty="0">
                          <a:latin typeface="Verdana" panose="020B0604030504040204" pitchFamily="34" charset="0"/>
                          <a:ea typeface="Verdana" panose="020B0604030504040204" pitchFamily="34" charset="0"/>
                          <a:cs typeface="Arial Narrow"/>
                          <a:sym typeface="Arial Narrow"/>
                        </a:rPr>
                        <a:t>Paila y sus afluentes (</a:t>
                      </a:r>
                      <a:r>
                        <a:rPr lang="es-CO" sz="900" u="none" strike="noStrike" cap="none" dirty="0">
                          <a:latin typeface="Verdana" panose="020B0604030504040204" pitchFamily="34" charset="0"/>
                          <a:ea typeface="Verdana" panose="020B0604030504040204" pitchFamily="34" charset="0"/>
                          <a:cs typeface="Arial Narrow"/>
                          <a:sym typeface="Arial Narrow"/>
                        </a:rPr>
                        <a:t>quebradas San José, Brasil, La Esperanza, Sanabria y San Marcos</a:t>
                      </a:r>
                      <a:r>
                        <a:rPr lang="es-CO" sz="900" b="0" u="none" strike="noStrike" cap="none" dirty="0">
                          <a:latin typeface="Verdana" panose="020B0604030504040204" pitchFamily="34" charset="0"/>
                          <a:ea typeface="Verdana" panose="020B0604030504040204" pitchFamily="34" charset="0"/>
                          <a:cs typeface="Arial Narrow"/>
                          <a:sym typeface="Arial Narrow"/>
                        </a:rPr>
                        <a:t>)</a:t>
                      </a:r>
                      <a:r>
                        <a:rPr lang="es-CO" sz="900" u="none" strike="noStrike" cap="none" dirty="0">
                          <a:latin typeface="Verdana" panose="020B0604030504040204" pitchFamily="34" charset="0"/>
                          <a:ea typeface="Verdana" panose="020B0604030504040204" pitchFamily="34" charset="0"/>
                          <a:cs typeface="Arial Narrow"/>
                          <a:sym typeface="Arial Narrow"/>
                        </a:rPr>
                        <a:t>.</a:t>
                      </a:r>
                      <a:r>
                        <a:rPr lang="es-CO" sz="900" b="0" u="none" strike="noStrike" cap="none" dirty="0">
                          <a:latin typeface="Verdana" panose="020B0604030504040204" pitchFamily="34" charset="0"/>
                          <a:ea typeface="Verdana" panose="020B0604030504040204" pitchFamily="34" charset="0"/>
                          <a:cs typeface="Arial Narrow"/>
                          <a:sym typeface="Arial Narrow"/>
                        </a:rPr>
                        <a:t> Especial atención a la altura de los municipios de Zarzal y Sevilla </a:t>
                      </a:r>
                      <a:r>
                        <a:rPr lang="es-CO" sz="900" u="none" strike="noStrike" cap="none" dirty="0">
                          <a:latin typeface="Verdana" panose="020B0604030504040204" pitchFamily="34" charset="0"/>
                          <a:ea typeface="Verdana" panose="020B0604030504040204" pitchFamily="34" charset="0"/>
                          <a:cs typeface="Arial Narrow"/>
                          <a:sym typeface="Arial Narrow"/>
                        </a:rPr>
                        <a:t>(Valle del Cauca). </a:t>
                      </a:r>
                      <a:endParaRPr sz="900" u="none" strike="noStrike" cap="none" dirty="0">
                        <a:latin typeface="Verdana" panose="020B0604030504040204" pitchFamily="34" charset="0"/>
                        <a:ea typeface="Verdana" panose="020B0604030504040204" pitchFamily="34" charset="0"/>
                      </a:endParaRP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0727211"/>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aportantes al río Cauca en el norte departamento del Valle del Cauca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 las quebradas Las Cañas - Los Micos y Obando, aportantes al Cauca en el departamento Valle del Cauca. Especial atención en los municipios de Zarzal, la Victoria, Obando y Cartago.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6960379"/>
                  </a:ext>
                </a:extLst>
              </a:tr>
            </a:tbl>
          </a:graphicData>
        </a:graphic>
      </p:graphicFrame>
      <p:pic>
        <p:nvPicPr>
          <p:cNvPr id="8" name="Google Shape;736;p15">
            <a:extLst>
              <a:ext uri="{FF2B5EF4-FFF2-40B4-BE49-F238E27FC236}">
                <a16:creationId xmlns:a16="http://schemas.microsoft.com/office/drawing/2014/main" id="{DD256003-003D-17D0-71E3-8AC6E23A5791}"/>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59" name="Google Shape;158;p1" descr="Recurso 37.png">
            <a:extLst>
              <a:ext uri="{FF2B5EF4-FFF2-40B4-BE49-F238E27FC236}">
                <a16:creationId xmlns:a16="http://schemas.microsoft.com/office/drawing/2014/main" id="{A5D728F7-4911-49BD-9F83-631E19F9D236}"/>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C19A31F8-6757-0BFC-755E-89C52A963CC5}"/>
              </a:ext>
            </a:extLst>
          </p:cNvPr>
          <p:cNvPicPr>
            <a:picLocks noChangeAspect="1"/>
          </p:cNvPicPr>
          <p:nvPr/>
        </p:nvPicPr>
        <p:blipFill>
          <a:blip r:embed="rId4"/>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9F6F4E70-AB2D-8443-1ACE-9DDEA809B079}"/>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5CF816FA-6AA3-AA23-7EF2-712F182BCD3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87D1D6FC-5B09-BB61-02C6-6F391F32689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4DDBFF99-8D38-EF9B-FAA8-BACBAF119A6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C0145B6E-8E33-57EF-6695-4D9A4E83DF2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5297D9D3-44C0-7A74-132D-0CFF6AF0D3C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F45BF868-627D-D287-C86B-C49226F4DF6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D84A16D3-77A7-775F-DD4A-EF5C8DE148E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68D1B161-D868-37B2-5E1B-BF3E147AF1F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0467"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BB94A8FB-4C6B-F307-62C4-A1883455BDB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7E8AA14B-2402-FA9D-7F7A-01E7C6064907}"/>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D7679D7E-A84E-7E21-1C04-92149458140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9" name="Google Shape;358;p9">
            <a:extLst>
              <a:ext uri="{FF2B5EF4-FFF2-40B4-BE49-F238E27FC236}">
                <a16:creationId xmlns:a16="http://schemas.microsoft.com/office/drawing/2014/main" id="{441D6BC0-75F1-13BA-F7C7-6E0C9FF38231}"/>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13329" y="4201877"/>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8;p9">
            <a:extLst>
              <a:ext uri="{FF2B5EF4-FFF2-40B4-BE49-F238E27FC236}">
                <a16:creationId xmlns:a16="http://schemas.microsoft.com/office/drawing/2014/main" id="{EFEB2102-A8F5-AB9F-E9C2-711AD251025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0437" y="501597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C8467A14-E600-47C9-EF48-5AEF6F0092E9}"/>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395806" y="288766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DD82D805-E2D3-E456-A25E-AF84BF21F6D5}"/>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1880476" y="313194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21F122DF-40C5-E10F-B7C5-12DFDB6722B4}"/>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184615" y="312261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A09D6AFA-4230-4D33-32F5-D3B7AA77B3AB}"/>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13329" y="3585302"/>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8;p9">
            <a:extLst>
              <a:ext uri="{FF2B5EF4-FFF2-40B4-BE49-F238E27FC236}">
                <a16:creationId xmlns:a16="http://schemas.microsoft.com/office/drawing/2014/main" id="{83968791-ADAF-C6F0-5C04-DA79D1380FE3}"/>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13329" y="2961768"/>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44F4672C-E6E6-3327-7480-D6F713C520BE}"/>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13329" y="233852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3DC3E545-0F14-AD5F-8E04-681F6F3CEF3A}"/>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216790" y="259966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9A3338A7-B0A9-1E93-CFDB-C1715A67C404}"/>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b="18539"/>
          <a:stretch>
            <a:fillRect/>
          </a:stretch>
        </p:blipFill>
        <p:spPr bwMode="auto">
          <a:xfrm>
            <a:off x="2315740" y="21860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11539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oogle Shape;592;p6" descr="No photo description available.">
            <a:extLst>
              <a:ext uri="{FF2B5EF4-FFF2-40B4-BE49-F238E27FC236}">
                <a16:creationId xmlns:a16="http://schemas.microsoft.com/office/drawing/2014/main" id="{8D32F7DC-7112-0840-4CE1-9B55F53B284F}"/>
              </a:ext>
            </a:extLst>
          </p:cNvPr>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272706" y="1444655"/>
            <a:ext cx="5251401" cy="4251489"/>
          </a:xfrm>
          <a:prstGeom prst="roundRect">
            <a:avLst>
              <a:gd name="adj" fmla="val 8594"/>
            </a:avLst>
          </a:prstGeom>
          <a:solidFill>
            <a:srgbClr val="ECECEC"/>
          </a:solidFill>
          <a:ln>
            <a:noFill/>
          </a:ln>
        </p:spPr>
      </p:pic>
      <p:sp>
        <p:nvSpPr>
          <p:cNvPr id="6" name="CuadroTexto 5">
            <a:extLst>
              <a:ext uri="{FF2B5EF4-FFF2-40B4-BE49-F238E27FC236}">
                <a16:creationId xmlns:a16="http://schemas.microsoft.com/office/drawing/2014/main" id="{970751F6-49D4-550E-23BE-FB0B8BE7125D}"/>
              </a:ext>
            </a:extLst>
          </p:cNvPr>
          <p:cNvSpPr txBox="1"/>
          <p:nvPr/>
        </p:nvSpPr>
        <p:spPr>
          <a:xfrm>
            <a:off x="5750351" y="1004899"/>
            <a:ext cx="6102955" cy="5262979"/>
          </a:xfrm>
          <a:prstGeom prst="rect">
            <a:avLst/>
          </a:prstGeom>
          <a:noFill/>
        </p:spPr>
        <p:txBody>
          <a:bodyPr wrap="square">
            <a:spAutoFit/>
          </a:bodyPr>
          <a:lstStyle/>
          <a:p>
            <a:pPr lvl="0" algn="just">
              <a:defRPr/>
            </a:pPr>
            <a:r>
              <a:rPr lang="es-CO" sz="1050" dirty="0">
                <a:solidFill>
                  <a:prstClr val="black"/>
                </a:solidFill>
                <a:latin typeface="Verdana" panose="020B0604030504040204" pitchFamily="34" charset="0"/>
                <a:ea typeface="Verdana" panose="020B0604030504040204" pitchFamily="34" charset="0"/>
              </a:rPr>
              <a:t>debido a los </a:t>
            </a:r>
            <a:r>
              <a:rPr lang="es-CO" sz="1050">
                <a:solidFill>
                  <a:prstClr val="black"/>
                </a:solidFill>
                <a:latin typeface="Verdana" panose="020B0604030504040204" pitchFamily="34" charset="0"/>
                <a:ea typeface="Verdana" panose="020B0604030504040204" pitchFamily="34" charset="0"/>
              </a:rPr>
              <a:t>bajos valores de ozono </a:t>
            </a:r>
            <a:r>
              <a:rPr lang="es-CO" sz="1050" dirty="0">
                <a:solidFill>
                  <a:prstClr val="black"/>
                </a:solidFill>
                <a:latin typeface="Verdana" panose="020B0604030504040204" pitchFamily="34" charset="0"/>
                <a:ea typeface="Verdana" panose="020B0604030504040204" pitchFamily="34" charset="0"/>
              </a:rPr>
              <a:t>que se presentan normalmente en el país durante gran parte del año, pero especialmente entre enero y marzo, sumados a la poca nubosidad que se espera para esta época, principalmente </a:t>
            </a:r>
            <a:r>
              <a:rPr lang="es-CO" sz="1050">
                <a:solidFill>
                  <a:prstClr val="black"/>
                </a:solidFill>
                <a:latin typeface="Verdana" panose="020B0604030504040204" pitchFamily="34" charset="0"/>
                <a:ea typeface="Verdana" panose="020B0604030504040204" pitchFamily="34" charset="0"/>
              </a:rPr>
              <a:t>en horas de la </a:t>
            </a:r>
            <a:r>
              <a:rPr lang="es-CO" sz="1050" dirty="0">
                <a:solidFill>
                  <a:prstClr val="black"/>
                </a:solidFill>
                <a:latin typeface="Verdana" panose="020B0604030504040204" pitchFamily="34" charset="0"/>
                <a:ea typeface="Verdana" panose="020B0604030504040204" pitchFamily="34" charset="0"/>
              </a:rPr>
              <a:t>mañana y </a:t>
            </a:r>
            <a:r>
              <a:rPr lang="es-CO" sz="1050">
                <a:solidFill>
                  <a:prstClr val="black"/>
                </a:solidFill>
                <a:latin typeface="Verdana" panose="020B0604030504040204" pitchFamily="34" charset="0"/>
                <a:ea typeface="Verdana" panose="020B0604030504040204" pitchFamily="34" charset="0"/>
              </a:rPr>
              <a:t>primeras horas de la </a:t>
            </a:r>
            <a:r>
              <a:rPr lang="es-CO" sz="1050" dirty="0">
                <a:solidFill>
                  <a:prstClr val="black"/>
                </a:solidFill>
                <a:latin typeface="Verdana" panose="020B0604030504040204" pitchFamily="34" charset="0"/>
                <a:ea typeface="Verdana" panose="020B0604030504040204" pitchFamily="34" charset="0"/>
              </a:rPr>
              <a:t>tarde, </a:t>
            </a:r>
            <a:r>
              <a:rPr lang="es-MX" sz="1050">
                <a:solidFill>
                  <a:prstClr val="black"/>
                </a:solidFill>
                <a:latin typeface="Verdana" panose="020B0604030504040204" pitchFamily="34" charset="0"/>
                <a:ea typeface="Verdana" panose="020B0604030504040204" pitchFamily="34" charset="0"/>
              </a:rPr>
              <a:t>a pesar de estar </a:t>
            </a:r>
            <a:r>
              <a:rPr lang="es-MX" sz="1050" dirty="0">
                <a:solidFill>
                  <a:prstClr val="black"/>
                </a:solidFill>
                <a:latin typeface="Verdana" panose="020B0604030504040204" pitchFamily="34" charset="0"/>
                <a:ea typeface="Verdana" panose="020B0604030504040204" pitchFamily="34" charset="0"/>
              </a:rPr>
              <a:t>bajo condiciones leves </a:t>
            </a:r>
            <a:r>
              <a:rPr lang="es-MX" sz="1050">
                <a:solidFill>
                  <a:prstClr val="black"/>
                </a:solidFill>
                <a:latin typeface="Verdana" panose="020B0604030504040204" pitchFamily="34" charset="0"/>
                <a:ea typeface="Verdana" panose="020B0604030504040204" pitchFamily="34" charset="0"/>
              </a:rPr>
              <a:t>del fenómeno de La </a:t>
            </a:r>
            <a:r>
              <a:rPr lang="es-MX" sz="1050" dirty="0">
                <a:solidFill>
                  <a:prstClr val="black"/>
                </a:solidFill>
                <a:latin typeface="Verdana" panose="020B0604030504040204" pitchFamily="34" charset="0"/>
                <a:ea typeface="Verdana" panose="020B0604030504040204" pitchFamily="34" charset="0"/>
              </a:rPr>
              <a:t>Niña, </a:t>
            </a:r>
            <a:r>
              <a:rPr lang="es-CO" sz="1050" dirty="0">
                <a:solidFill>
                  <a:prstClr val="black"/>
                </a:solidFill>
                <a:latin typeface="Verdana" panose="020B0604030504040204" pitchFamily="34" charset="0"/>
                <a:ea typeface="Verdana" panose="020B0604030504040204" pitchFamily="34" charset="0"/>
              </a:rPr>
              <a:t>se incrementarán </a:t>
            </a:r>
            <a:r>
              <a:rPr lang="es-CO" sz="1050">
                <a:solidFill>
                  <a:prstClr val="black"/>
                </a:solidFill>
                <a:latin typeface="Verdana" panose="020B0604030504040204" pitchFamily="34" charset="0"/>
                <a:ea typeface="Verdana" panose="020B0604030504040204" pitchFamily="34" charset="0"/>
              </a:rPr>
              <a:t>los valores de radiación </a:t>
            </a:r>
            <a:r>
              <a:rPr lang="es-CO" sz="1050" dirty="0">
                <a:solidFill>
                  <a:prstClr val="black"/>
                </a:solidFill>
                <a:latin typeface="Verdana" panose="020B0604030504040204" pitchFamily="34" charset="0"/>
                <a:ea typeface="Verdana" panose="020B0604030504040204" pitchFamily="34" charset="0"/>
              </a:rPr>
              <a:t>ultravioleta en superficie en el país durante estos meses, presentándose hacia el mediodía, valores del índice ultravioleta (IUV) superiores a 11, los cuales están categorizados como extremadamente altos.</a:t>
            </a:r>
          </a:p>
          <a:p>
            <a:pPr lvl="0" algn="just">
              <a:defRPr/>
            </a:pPr>
            <a:endParaRPr lang="es-CO" sz="1050" dirty="0">
              <a:solidFill>
                <a:prstClr val="black"/>
              </a:solidFill>
              <a:latin typeface="Verdana" panose="020B0604030504040204" pitchFamily="34" charset="0"/>
              <a:ea typeface="Verdana" panose="020B0604030504040204" pitchFamily="34" charset="0"/>
            </a:endParaRPr>
          </a:p>
          <a:p>
            <a:pPr lvl="0" algn="just">
              <a:defRPr/>
            </a:pPr>
            <a:r>
              <a:rPr lang="es-CO" sz="1050" dirty="0">
                <a:solidFill>
                  <a:prstClr val="black"/>
                </a:solidFill>
                <a:latin typeface="Verdana" panose="020B0604030504040204" pitchFamily="34" charset="0"/>
                <a:ea typeface="Verdana" panose="020B0604030504040204" pitchFamily="34" charset="0"/>
              </a:rPr>
              <a:t>Es importante precisar que el ozono que se encuentra en la atmósfera absorbe </a:t>
            </a:r>
            <a:r>
              <a:rPr lang="es-CO" sz="1050">
                <a:solidFill>
                  <a:prstClr val="black"/>
                </a:solidFill>
                <a:latin typeface="Verdana" panose="020B0604030504040204" pitchFamily="34" charset="0"/>
                <a:ea typeface="Verdana" panose="020B0604030504040204" pitchFamily="34" charset="0"/>
              </a:rPr>
              <a:t>gran parte de la </a:t>
            </a:r>
            <a:r>
              <a:rPr lang="es-CO" sz="1050" dirty="0">
                <a:solidFill>
                  <a:prstClr val="black"/>
                </a:solidFill>
                <a:latin typeface="Verdana" panose="020B0604030504040204" pitchFamily="34" charset="0"/>
                <a:ea typeface="Verdana" panose="020B0604030504040204" pitchFamily="34" charset="0"/>
              </a:rPr>
              <a:t>radiación ultravioleta procedente del </a:t>
            </a:r>
            <a:r>
              <a:rPr lang="es-CO" sz="1050">
                <a:solidFill>
                  <a:prstClr val="black"/>
                </a:solidFill>
                <a:latin typeface="Verdana" panose="020B0604030504040204" pitchFamily="34" charset="0"/>
                <a:ea typeface="Verdana" panose="020B0604030504040204" pitchFamily="34" charset="0"/>
              </a:rPr>
              <a:t>Sol, de tal </a:t>
            </a:r>
            <a:r>
              <a:rPr lang="es-CO" sz="1050" dirty="0">
                <a:solidFill>
                  <a:prstClr val="black"/>
                </a:solidFill>
                <a:latin typeface="Verdana" panose="020B0604030504040204" pitchFamily="34" charset="0"/>
                <a:ea typeface="Verdana" panose="020B0604030504040204" pitchFamily="34" charset="0"/>
              </a:rPr>
              <a:t>manera que, si su cantidad disminuye, aumentará la radiación ultravioleta en superficie. Colombia se encuentra ubicada en la zona con </a:t>
            </a:r>
            <a:r>
              <a:rPr lang="es-CO" sz="1050">
                <a:solidFill>
                  <a:prstClr val="black"/>
                </a:solidFill>
                <a:latin typeface="Verdana" panose="020B0604030504040204" pitchFamily="34" charset="0"/>
                <a:ea typeface="Verdana" panose="020B0604030504040204" pitchFamily="34" charset="0"/>
              </a:rPr>
              <a:t>menor contenido de ozono </a:t>
            </a:r>
            <a:r>
              <a:rPr lang="es-CO" sz="1050" dirty="0">
                <a:solidFill>
                  <a:prstClr val="black"/>
                </a:solidFill>
                <a:latin typeface="Verdana" panose="020B0604030504040204" pitchFamily="34" charset="0"/>
                <a:ea typeface="Verdana" panose="020B0604030504040204" pitchFamily="34" charset="0"/>
              </a:rPr>
              <a:t>total en el ámbito mundial, que incluye, entre otras, el norte </a:t>
            </a:r>
            <a:r>
              <a:rPr lang="es-CO" sz="1050">
                <a:solidFill>
                  <a:prstClr val="black"/>
                </a:solidFill>
                <a:latin typeface="Verdana" panose="020B0604030504040204" pitchFamily="34" charset="0"/>
                <a:ea typeface="Verdana" panose="020B0604030504040204" pitchFamily="34" charset="0"/>
              </a:rPr>
              <a:t>y centro de Suramérica</a:t>
            </a:r>
            <a:r>
              <a:rPr lang="es-CO" sz="1050" dirty="0">
                <a:solidFill>
                  <a:prstClr val="black"/>
                </a:solidFill>
                <a:latin typeface="Verdana" panose="020B0604030504040204" pitchFamily="34" charset="0"/>
                <a:ea typeface="Verdana" panose="020B0604030504040204" pitchFamily="34" charset="0"/>
              </a:rPr>
              <a:t>. Además, durante el periodo comprendido entre diciembre y marzo, siempre se registran los valores </a:t>
            </a:r>
            <a:r>
              <a:rPr lang="es-CO" sz="1050">
                <a:solidFill>
                  <a:prstClr val="black"/>
                </a:solidFill>
                <a:latin typeface="Verdana" panose="020B0604030504040204" pitchFamily="34" charset="0"/>
                <a:ea typeface="Verdana" panose="020B0604030504040204" pitchFamily="34" charset="0"/>
              </a:rPr>
              <a:t>más bajos de la columna de ozono </a:t>
            </a:r>
            <a:r>
              <a:rPr lang="es-CO" sz="1050" dirty="0">
                <a:solidFill>
                  <a:prstClr val="black"/>
                </a:solidFill>
                <a:latin typeface="Verdana" panose="020B0604030504040204" pitchFamily="34" charset="0"/>
                <a:ea typeface="Verdana" panose="020B0604030504040204" pitchFamily="34" charset="0"/>
              </a:rPr>
              <a:t>en el país, por lo tanto, es la época del año en la cual Colombia recibe mayor radiación ultravioleta en su superficie.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Los valores altos </a:t>
            </a:r>
            <a:r>
              <a:rPr lang="es-CO" sz="1050">
                <a:solidFill>
                  <a:prstClr val="black"/>
                </a:solidFill>
                <a:latin typeface="Verdana" panose="020B0604030504040204" pitchFamily="34" charset="0"/>
                <a:ea typeface="Verdana" panose="020B0604030504040204" pitchFamily="34" charset="0"/>
              </a:rPr>
              <a:t>y peligrosos de radiación </a:t>
            </a:r>
            <a:r>
              <a:rPr lang="es-CO" sz="1050" dirty="0">
                <a:solidFill>
                  <a:prstClr val="black"/>
                </a:solidFill>
                <a:latin typeface="Verdana" panose="020B0604030504040204" pitchFamily="34" charset="0"/>
                <a:ea typeface="Verdana" panose="020B0604030504040204" pitchFamily="34" charset="0"/>
              </a:rPr>
              <a:t>ultravioleta se presentarán en todo el territorio nacional. Vale la pena destacar que los máximos niveles se esperan en las zonas montañosas, particularmente en Antioquia, </a:t>
            </a:r>
            <a:r>
              <a:rPr lang="es-CO" sz="1050">
                <a:solidFill>
                  <a:prstClr val="black"/>
                </a:solidFill>
                <a:latin typeface="Verdana" panose="020B0604030504040204" pitchFamily="34" charset="0"/>
                <a:ea typeface="Verdana" panose="020B0604030504040204" pitchFamily="34" charset="0"/>
              </a:rPr>
              <a:t>la región de los </a:t>
            </a:r>
            <a:r>
              <a:rPr lang="es-CO" sz="1050" dirty="0">
                <a:solidFill>
                  <a:prstClr val="black"/>
                </a:solidFill>
                <a:latin typeface="Verdana" panose="020B0604030504040204" pitchFamily="34" charset="0"/>
                <a:ea typeface="Verdana" panose="020B0604030504040204" pitchFamily="34" charset="0"/>
              </a:rPr>
              <a:t>Santanderes, Tolima, Eje Cafetero, Boyacá, Cundinamarca, Huila, Cauca y Nariño.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Tenga en cuenta que la sobreexposición a los rayos ultravioleta representa implicaciones nocivas en la salud como envejecimiento prematuro, manchas en la piel, daños oculares, afectación del sistema inmunológico e incluso, se corre </a:t>
            </a:r>
            <a:r>
              <a:rPr lang="es-CO" sz="1050">
                <a:solidFill>
                  <a:prstClr val="black"/>
                </a:solidFill>
                <a:latin typeface="Verdana" panose="020B0604030504040204" pitchFamily="34" charset="0"/>
                <a:ea typeface="Verdana" panose="020B0604030504040204" pitchFamily="34" charset="0"/>
              </a:rPr>
              <a:t>el riesgo de sufrir de cáncer de piel</a:t>
            </a: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Se recomienda evitar la exposición directa al Sol entre </a:t>
            </a:r>
            <a:r>
              <a:rPr lang="es-CO" sz="1050">
                <a:solidFill>
                  <a:prstClr val="black"/>
                </a:solidFill>
                <a:latin typeface="Verdana" panose="020B0604030504040204" pitchFamily="34" charset="0"/>
                <a:ea typeface="Verdana" panose="020B0604030504040204" pitchFamily="34" charset="0"/>
              </a:rPr>
              <a:t>las 9 de la </a:t>
            </a:r>
            <a:r>
              <a:rPr lang="es-CO" sz="1050" dirty="0">
                <a:solidFill>
                  <a:prstClr val="black"/>
                </a:solidFill>
                <a:latin typeface="Verdana" panose="020B0604030504040204" pitchFamily="34" charset="0"/>
                <a:ea typeface="Verdana" panose="020B0604030504040204" pitchFamily="34" charset="0"/>
              </a:rPr>
              <a:t>mañana y </a:t>
            </a:r>
            <a:r>
              <a:rPr lang="es-CO" sz="1050">
                <a:solidFill>
                  <a:prstClr val="black"/>
                </a:solidFill>
                <a:latin typeface="Verdana" panose="020B0604030504040204" pitchFamily="34" charset="0"/>
                <a:ea typeface="Verdana" panose="020B0604030504040204" pitchFamily="34" charset="0"/>
              </a:rPr>
              <a:t>las 4 de la </a:t>
            </a:r>
            <a:r>
              <a:rPr lang="es-CO" sz="1050" dirty="0">
                <a:solidFill>
                  <a:prstClr val="black"/>
                </a:solidFill>
                <a:latin typeface="Verdana" panose="020B0604030504040204" pitchFamily="34" charset="0"/>
                <a:ea typeface="Verdana" panose="020B0604030504040204" pitchFamily="34" charset="0"/>
              </a:rPr>
              <a:t>tarde, usar ropa protectora </a:t>
            </a:r>
            <a:r>
              <a:rPr lang="es-CO" sz="1050">
                <a:solidFill>
                  <a:prstClr val="black"/>
                </a:solidFill>
                <a:latin typeface="Verdana" panose="020B0604030504040204" pitchFamily="34" charset="0"/>
                <a:ea typeface="Verdana" panose="020B0604030504040204" pitchFamily="34" charset="0"/>
              </a:rPr>
              <a:t>(camisa de manga </a:t>
            </a:r>
            <a:r>
              <a:rPr lang="es-CO" sz="1050" dirty="0">
                <a:solidFill>
                  <a:prstClr val="black"/>
                </a:solidFill>
                <a:latin typeface="Verdana" panose="020B0604030504040204" pitchFamily="34" charset="0"/>
                <a:ea typeface="Verdana" panose="020B0604030504040204" pitchFamily="34" charset="0"/>
              </a:rPr>
              <a:t>larga</a:t>
            </a:r>
            <a:r>
              <a:rPr lang="es-CO" sz="1050">
                <a:solidFill>
                  <a:prstClr val="black"/>
                </a:solidFill>
                <a:latin typeface="Verdana" panose="020B0604030504040204" pitchFamily="34" charset="0"/>
                <a:ea typeface="Verdana" panose="020B0604030504040204" pitchFamily="34" charset="0"/>
              </a:rPr>
              <a:t>, sombreros de ala </a:t>
            </a:r>
            <a:r>
              <a:rPr lang="es-CO" sz="1050" dirty="0">
                <a:solidFill>
                  <a:prstClr val="black"/>
                </a:solidFill>
                <a:latin typeface="Verdana" panose="020B0604030504040204" pitchFamily="34" charset="0"/>
                <a:ea typeface="Verdana" panose="020B0604030504040204" pitchFamily="34" charset="0"/>
              </a:rPr>
              <a:t>ancha, lentes protectores), sombrilla y aplicar bloqueadores solares para la piel con </a:t>
            </a:r>
            <a:r>
              <a:rPr lang="es-CO" sz="1050">
                <a:solidFill>
                  <a:prstClr val="black"/>
                </a:solidFill>
                <a:latin typeface="Verdana" panose="020B0604030504040204" pitchFamily="34" charset="0"/>
                <a:ea typeface="Verdana" panose="020B0604030504040204" pitchFamily="34" charset="0"/>
              </a:rPr>
              <a:t>un factor de protección </a:t>
            </a:r>
            <a:r>
              <a:rPr lang="es-CO" sz="1050" dirty="0">
                <a:solidFill>
                  <a:prstClr val="black"/>
                </a:solidFill>
                <a:latin typeface="Verdana" panose="020B0604030504040204" pitchFamily="34" charset="0"/>
                <a:ea typeface="Verdana" panose="020B0604030504040204" pitchFamily="34" charset="0"/>
              </a:rPr>
              <a:t>mayor o igual a 30 SFP. También es prioritario tener especial cuidado con niños y jóvenes, que son los más vulnerables a la radiación solar. </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8240D-9A90-683C-D98D-FD9374E2DE52}"/>
            </a:ext>
          </a:extLst>
        </p:cNvPr>
        <p:cNvGrpSpPr/>
        <p:nvPr/>
      </p:nvGrpSpPr>
      <p:grpSpPr>
        <a:xfrm>
          <a:off x="0" y="0"/>
          <a:ext cx="0" cy="0"/>
          <a:chOff x="0" y="0"/>
          <a:chExt cx="0" cy="0"/>
        </a:xfrm>
      </p:grpSpPr>
      <p:pic>
        <p:nvPicPr>
          <p:cNvPr id="8" name="Google Shape;736;p15">
            <a:extLst>
              <a:ext uri="{FF2B5EF4-FFF2-40B4-BE49-F238E27FC236}">
                <a16:creationId xmlns:a16="http://schemas.microsoft.com/office/drawing/2014/main" id="{C72688F8-5E44-8AC2-BDA9-85821B0ECA02}"/>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59" name="Google Shape;158;p1" descr="Recurso 37.png">
            <a:extLst>
              <a:ext uri="{FF2B5EF4-FFF2-40B4-BE49-F238E27FC236}">
                <a16:creationId xmlns:a16="http://schemas.microsoft.com/office/drawing/2014/main" id="{B9BE7809-BF37-C9F0-CF5C-156FADEECE4C}"/>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E6BA3CC6-01C4-E722-3751-BD878AB81BE9}"/>
              </a:ext>
            </a:extLst>
          </p:cNvPr>
          <p:cNvPicPr>
            <a:picLocks noChangeAspect="1"/>
          </p:cNvPicPr>
          <p:nvPr/>
        </p:nvPicPr>
        <p:blipFill>
          <a:blip r:embed="rId4"/>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E6BCA58B-2538-2597-8D92-380B015E9F0E}"/>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4AB7E04E-B255-CA58-0B38-E10531B4FFC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9CF1296C-59FF-D03F-7A9B-A6BBC12735F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BEC346B5-7334-7651-84A2-1AC8DCD4EF6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9CF54D2B-E2D6-7749-72B0-0D0EE520C56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7C3D1633-AE6A-73A9-E4D3-568A7D2C089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4471DE4B-F7D5-EC46-19F2-C4774D33A42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C21B6F08-C251-0074-B055-D6FEB33BA87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9653D4B8-DD14-9478-D457-565D1AB3668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0AD2CE17-5485-83F3-E0E2-BFF6B2D1BB9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ABBD84E5-09BC-FF10-AE53-680813A2A7FF}"/>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E0608E8B-A07A-3210-13BD-7B8FC55CE55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2" name="Google Shape;3394;p29">
            <a:extLst>
              <a:ext uri="{FF2B5EF4-FFF2-40B4-BE49-F238E27FC236}">
                <a16:creationId xmlns:a16="http://schemas.microsoft.com/office/drawing/2014/main" id="{8F6C5F59-8EE7-772A-09D7-FE142D3E6BA3}"/>
              </a:ext>
            </a:extLst>
          </p:cNvPr>
          <p:cNvGraphicFramePr/>
          <p:nvPr/>
        </p:nvGraphicFramePr>
        <p:xfrm>
          <a:off x="4351290" y="2205484"/>
          <a:ext cx="7527599" cy="3134282"/>
        </p:xfrm>
        <a:graphic>
          <a:graphicData uri="http://schemas.openxmlformats.org/drawingml/2006/table">
            <a:tbl>
              <a:tblPr>
                <a:noFill/>
              </a:tblPr>
              <a:tblGrid>
                <a:gridCol w="681610">
                  <a:extLst>
                    <a:ext uri="{9D8B030D-6E8A-4147-A177-3AD203B41FA5}">
                      <a16:colId xmlns:a16="http://schemas.microsoft.com/office/drawing/2014/main" val="20000"/>
                    </a:ext>
                  </a:extLst>
                </a:gridCol>
                <a:gridCol w="1081473">
                  <a:extLst>
                    <a:ext uri="{9D8B030D-6E8A-4147-A177-3AD203B41FA5}">
                      <a16:colId xmlns:a16="http://schemas.microsoft.com/office/drawing/2014/main" val="20001"/>
                    </a:ext>
                  </a:extLst>
                </a:gridCol>
                <a:gridCol w="1257163">
                  <a:extLst>
                    <a:ext uri="{9D8B030D-6E8A-4147-A177-3AD203B41FA5}">
                      <a16:colId xmlns:a16="http://schemas.microsoft.com/office/drawing/2014/main" val="20002"/>
                    </a:ext>
                  </a:extLst>
                </a:gridCol>
                <a:gridCol w="4507353">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Pescador – RUT – Chanco – Catarina – Cañaveral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Roldanillo, Cáceres, Quebrada El Rey, Zanjón Los Mudos y Quebrada La Unión asociados con el distrito de riego del RUT (ríos Roldanillo - La Unión  - Toro) y pertenecientes a la subzona hidrográfica de los ríos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Pescador, Chanco, Catarina, Cañaveral</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(departamento de Valle del Cauca), se recomienda especial atención en los municipios de Roldanillo y La Unión (Valle del Cauca).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335877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Cuenca del río La Vieja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en el río La Vieja y sus afluentes, especialmente en los ríos Verde (municipios de Córdoba y Buenavista) y Quindío (municipios de Calarcá y Salento), río Lejos y la quebrada La Iglesia (municipio de Pijao). Se recomienda especial atención en los municipios de Tebaida, Pijao, Génova, Armenia, Calarcá y Salento (Quindío)</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Caicedonia y Cartago (Valle del Cauca). </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629" marB="456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52217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Otún y otros directos al río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Otún y sus afluentes, especial atención al río San Eugenio. </a:t>
                      </a:r>
                      <a:r>
                        <a:rPr lang="es-CO" sz="900" b="0" u="none" strike="noStrike" dirty="0">
                          <a:latin typeface="Verdana" panose="020B0604030504040204" pitchFamily="34" charset="0"/>
                          <a:ea typeface="Verdana" panose="020B0604030504040204" pitchFamily="34" charset="0"/>
                          <a:cs typeface="Arial Narrow"/>
                          <a:sym typeface="Arial Narrow"/>
                        </a:rPr>
                        <a:t>Se recomienda especial atención en los municipios de Santa Rosa de Cabal, Dosquebradas, Marsella y Pereira (Risaralda). </a:t>
                      </a:r>
                      <a:endParaRPr sz="900" b="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235392"/>
                  </a:ext>
                </a:extLst>
              </a:tr>
            </a:tbl>
          </a:graphicData>
        </a:graphic>
      </p:graphicFrame>
      <p:pic>
        <p:nvPicPr>
          <p:cNvPr id="9" name="Google Shape;158;p1" descr="Recurso 37.png">
            <a:extLst>
              <a:ext uri="{FF2B5EF4-FFF2-40B4-BE49-F238E27FC236}">
                <a16:creationId xmlns:a16="http://schemas.microsoft.com/office/drawing/2014/main" id="{A775B31A-93EF-3C57-34C4-47EAA8A01C7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132616" y="203043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FD4F01E0-B8B4-41C1-3B0C-577F97C42DEF}"/>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972214" y="174030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143EE494-FCBC-5386-7A1B-EF8D02B1E42B}"/>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689245" y="239213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1087B21E-F2EE-C144-7533-7A47A91FE18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67092" y="303936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8;p9">
            <a:extLst>
              <a:ext uri="{FF2B5EF4-FFF2-40B4-BE49-F238E27FC236}">
                <a16:creationId xmlns:a16="http://schemas.microsoft.com/office/drawing/2014/main" id="{4FE5AF5A-BF9C-AFA7-5AFB-A3B8E7D298B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67092" y="395400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10AC4E65-9AC3-5DBC-A44E-BDE17C3CA67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67092" y="477221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37145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7F27A-7E93-75B8-DABA-4943A590DBA2}"/>
            </a:ext>
          </a:extLst>
        </p:cNvPr>
        <p:cNvGrpSpPr/>
        <p:nvPr/>
      </p:nvGrpSpPr>
      <p:grpSpPr>
        <a:xfrm>
          <a:off x="0" y="0"/>
          <a:ext cx="0" cy="0"/>
          <a:chOff x="0" y="0"/>
          <a:chExt cx="0" cy="0"/>
        </a:xfrm>
      </p:grpSpPr>
      <p:pic>
        <p:nvPicPr>
          <p:cNvPr id="7" name="Google Shape;736;p15">
            <a:extLst>
              <a:ext uri="{FF2B5EF4-FFF2-40B4-BE49-F238E27FC236}">
                <a16:creationId xmlns:a16="http://schemas.microsoft.com/office/drawing/2014/main" id="{C8144E0D-B4F9-F278-9D90-A14621B7B36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7780F6A9-3F68-F31B-57EC-2375DBAE9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84763E59-B6A1-F61E-0688-13B84BADE0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DD092222-A5F8-6582-2814-501D1A8289D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14" name="Google Shape;347;p9" descr="Recurso 25.png">
            <a:extLst>
              <a:ext uri="{FF2B5EF4-FFF2-40B4-BE49-F238E27FC236}">
                <a16:creationId xmlns:a16="http://schemas.microsoft.com/office/drawing/2014/main" id="{D7367FC3-B53C-B800-80C1-BD6A2C5A149B}"/>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3DD57E87-7F6A-E1E7-58DF-4C9448104F9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14667800-B333-4A54-E33E-9507544F2FD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Google Shape;348;p9">
            <a:extLst>
              <a:ext uri="{FF2B5EF4-FFF2-40B4-BE49-F238E27FC236}">
                <a16:creationId xmlns:a16="http://schemas.microsoft.com/office/drawing/2014/main" id="{893BBC1D-3F42-AB82-33CD-44A026B1B93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49;p9">
            <a:extLst>
              <a:ext uri="{FF2B5EF4-FFF2-40B4-BE49-F238E27FC236}">
                <a16:creationId xmlns:a16="http://schemas.microsoft.com/office/drawing/2014/main" id="{0C2F2147-582F-A76E-2117-63C2B9864B1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0;p9">
            <a:extLst>
              <a:ext uri="{FF2B5EF4-FFF2-40B4-BE49-F238E27FC236}">
                <a16:creationId xmlns:a16="http://schemas.microsoft.com/office/drawing/2014/main" id="{CEE04668-0791-4FA0-F43C-1A13EA3616E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1;p9" descr="Recurso 32.png">
            <a:extLst>
              <a:ext uri="{FF2B5EF4-FFF2-40B4-BE49-F238E27FC236}">
                <a16:creationId xmlns:a16="http://schemas.microsoft.com/office/drawing/2014/main" id="{A010E4CC-E523-AFE0-F7CE-219BA5B6C22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9192AE0C-E853-0679-7B8D-CF2B6EACBAE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FDA34ECC-1F61-3841-6D79-EA9AF58A02B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4D2E9482-B3D4-C41E-EB07-C1AB5E6EFA1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7;p9">
            <a:extLst>
              <a:ext uri="{FF2B5EF4-FFF2-40B4-BE49-F238E27FC236}">
                <a16:creationId xmlns:a16="http://schemas.microsoft.com/office/drawing/2014/main" id="{0BBCE7F1-548D-3FEE-AF81-20F91741E62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0;p1" descr="Recurso 25.png">
            <a:extLst>
              <a:ext uri="{FF2B5EF4-FFF2-40B4-BE49-F238E27FC236}">
                <a16:creationId xmlns:a16="http://schemas.microsoft.com/office/drawing/2014/main" id="{CE09CA60-9DB4-A98C-403B-701D3DB6DA7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A663AE13-AF0C-F365-D453-671BC9A70A17}"/>
              </a:ext>
            </a:extLst>
          </p:cNvPr>
          <p:cNvPicPr preferRelativeResize="0">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934;p22" descr="Recurso 39.png">
            <a:extLst>
              <a:ext uri="{FF2B5EF4-FFF2-40B4-BE49-F238E27FC236}">
                <a16:creationId xmlns:a16="http://schemas.microsoft.com/office/drawing/2014/main" id="{BFE845D7-1290-F0D0-6938-4F4982ACB2B8}"/>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4FB70E10-1CE2-181B-C649-134638839EB3}"/>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B2935235-38B9-D982-C669-2B5A69009671}"/>
              </a:ext>
            </a:extLst>
          </p:cNvPr>
          <p:cNvGraphicFramePr/>
          <p:nvPr/>
        </p:nvGraphicFramePr>
        <p:xfrm>
          <a:off x="4311656" y="2024184"/>
          <a:ext cx="7527601" cy="3205848"/>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089588">
                  <a:extLst>
                    <a:ext uri="{9D8B030D-6E8A-4147-A177-3AD203B41FA5}">
                      <a16:colId xmlns:a16="http://schemas.microsoft.com/office/drawing/2014/main" val="20001"/>
                    </a:ext>
                  </a:extLst>
                </a:gridCol>
                <a:gridCol w="1266597">
                  <a:extLst>
                    <a:ext uri="{9D8B030D-6E8A-4147-A177-3AD203B41FA5}">
                      <a16:colId xmlns:a16="http://schemas.microsoft.com/office/drawing/2014/main" val="20002"/>
                    </a:ext>
                  </a:extLst>
                </a:gridCol>
                <a:gridCol w="4484691">
                  <a:extLst>
                    <a:ext uri="{9D8B030D-6E8A-4147-A177-3AD203B41FA5}">
                      <a16:colId xmlns:a16="http://schemas.microsoft.com/office/drawing/2014/main" val="20003"/>
                    </a:ext>
                  </a:extLst>
                </a:gridCol>
              </a:tblGrid>
              <a:tr h="59270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Chinchiná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Chinchiná y sus afluentes en el Eje Cafetero. Especial atención en los municipios de Villamaría y Manizales (Caldas).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5" marR="91425" marT="45588" marB="455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66310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Risaralda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i="0" u="none" strike="noStrike" dirty="0">
                          <a:latin typeface="Verdana" panose="020B0604030504040204" pitchFamily="34" charset="0"/>
                          <a:ea typeface="Verdana" panose="020B0604030504040204" pitchFamily="34" charset="0"/>
                          <a:cs typeface="Arial Narrow"/>
                          <a:sym typeface="Arial Narrow"/>
                        </a:rPr>
                        <a:t>Probabilidad de crecientes súbitas en el río Risaralda y sus afluentes, especialmente las quebradas Aguas Claras y </a:t>
                      </a:r>
                      <a:r>
                        <a:rPr lang="es-CO" sz="900" i="0" u="none" strike="noStrike" dirty="0" err="1">
                          <a:latin typeface="Verdana" panose="020B0604030504040204" pitchFamily="34" charset="0"/>
                          <a:ea typeface="Verdana" panose="020B0604030504040204" pitchFamily="34" charset="0"/>
                          <a:cs typeface="Arial Narrow"/>
                          <a:sym typeface="Arial Narrow"/>
                        </a:rPr>
                        <a:t>Pidria</a:t>
                      </a:r>
                      <a:r>
                        <a:rPr lang="es-CO" sz="900" i="0" u="none" strike="noStrike" dirty="0">
                          <a:latin typeface="Verdana" panose="020B0604030504040204" pitchFamily="34" charset="0"/>
                          <a:ea typeface="Verdana" panose="020B0604030504040204" pitchFamily="34" charset="0"/>
                          <a:cs typeface="Arial Narrow"/>
                          <a:sym typeface="Arial Narrow"/>
                        </a:rPr>
                        <a:t>, y los ríos Guática y Mapa. Especial atención a la altura del municipio de Anserma, Belalcázar, Riosucio y Viterbo (Caldas), Apía, Balboa, Belén de Umbría, La Virginia y Mistrató (Risaralda). </a:t>
                      </a:r>
                    </a:p>
                  </a:txBody>
                  <a:tcPr marL="91443" marR="91443"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871917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Tapias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Tapias y sus afluentes en el Eje Cafetero. Especial atención en el municipio de La Merced, Filadelfia, Aranzázu, Neira y Salamina (Caldas).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28477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Arma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Arma y sus afluentes, especialmente las quebradas </a:t>
                      </a:r>
                      <a:r>
                        <a:rPr lang="es-CO" sz="900" u="none" strike="noStrike" dirty="0" err="1">
                          <a:latin typeface="Verdana" panose="020B0604030504040204" pitchFamily="34" charset="0"/>
                          <a:ea typeface="Verdana" panose="020B0604030504040204" pitchFamily="34" charset="0"/>
                          <a:cs typeface="Arial Narrow"/>
                          <a:sym typeface="Arial Narrow"/>
                        </a:rPr>
                        <a:t>Guz</a:t>
                      </a:r>
                      <a:r>
                        <a:rPr lang="es-CO" sz="900" u="none" strike="noStrike" dirty="0">
                          <a:latin typeface="Verdana" panose="020B0604030504040204" pitchFamily="34" charset="0"/>
                          <a:ea typeface="Verdana" panose="020B0604030504040204" pitchFamily="34" charset="0"/>
                          <a:cs typeface="Arial Narrow"/>
                          <a:sym typeface="Arial Narrow"/>
                        </a:rPr>
                        <a:t> y </a:t>
                      </a:r>
                      <a:r>
                        <a:rPr lang="es-CO" sz="900" u="none" strike="noStrike" dirty="0" err="1">
                          <a:latin typeface="Verdana" panose="020B0604030504040204" pitchFamily="34" charset="0"/>
                          <a:ea typeface="Verdana" panose="020B0604030504040204" pitchFamily="34" charset="0"/>
                          <a:cs typeface="Arial Narrow"/>
                          <a:sym typeface="Arial Narrow"/>
                        </a:rPr>
                        <a:t>Gue</a:t>
                      </a:r>
                      <a:r>
                        <a:rPr lang="es-CO" sz="900" u="none" strike="noStrike" dirty="0">
                          <a:latin typeface="Verdana" panose="020B0604030504040204" pitchFamily="34" charset="0"/>
                          <a:ea typeface="Verdana" panose="020B0604030504040204" pitchFamily="34" charset="0"/>
                          <a:cs typeface="Arial Narrow"/>
                          <a:sym typeface="Arial Narrow"/>
                        </a:rPr>
                        <a:t>, en el municipio de Abejorral y el río Piedras a la altura del municipio de La Unión (Antioquia).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4528594"/>
                  </a:ext>
                </a:extLst>
              </a:tr>
            </a:tbl>
          </a:graphicData>
        </a:graphic>
      </p:graphicFrame>
      <p:pic>
        <p:nvPicPr>
          <p:cNvPr id="34" name="Google Shape;158;p1" descr="Recurso 37.png">
            <a:extLst>
              <a:ext uri="{FF2B5EF4-FFF2-40B4-BE49-F238E27FC236}">
                <a16:creationId xmlns:a16="http://schemas.microsoft.com/office/drawing/2014/main" id="{392118FD-2676-7B21-9E3B-4DEA0F94175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869974" y="491429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158;p1" descr="Recurso 37.png">
            <a:extLst>
              <a:ext uri="{FF2B5EF4-FFF2-40B4-BE49-F238E27FC236}">
                <a16:creationId xmlns:a16="http://schemas.microsoft.com/office/drawing/2014/main" id="{69EE3725-9415-B5BB-D89B-E140DF4C527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3011458" y="408916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6FC20C9D-BCAD-927E-F5E1-92CCC51089D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869974" y="556062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D4FB627-F4F2-E55D-7A9E-2620732B744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090045" y="53688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09DD6EDB-3425-A4E3-8008-DEBDCEC045BB}"/>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09353" y="269490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2CC882FE-6859-F582-A8FA-878031044B93}"/>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09352" y="339458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60123FD5-F8FE-1551-D0FB-900F3BD1A58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09352" y="40741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9348C291-F73C-5C3B-066D-901DD06382FA}"/>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90771" y="467775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539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6E370-840B-3B6B-BD02-610A372436EB}"/>
            </a:ext>
          </a:extLst>
        </p:cNvPr>
        <p:cNvGrpSpPr/>
        <p:nvPr/>
      </p:nvGrpSpPr>
      <p:grpSpPr>
        <a:xfrm>
          <a:off x="0" y="0"/>
          <a:ext cx="0" cy="0"/>
          <a:chOff x="0" y="0"/>
          <a:chExt cx="0" cy="0"/>
        </a:xfrm>
      </p:grpSpPr>
      <p:pic>
        <p:nvPicPr>
          <p:cNvPr id="7" name="Google Shape;736;p15">
            <a:extLst>
              <a:ext uri="{FF2B5EF4-FFF2-40B4-BE49-F238E27FC236}">
                <a16:creationId xmlns:a16="http://schemas.microsoft.com/office/drawing/2014/main" id="{3BCD8D2A-A97D-21E7-D90C-37251E1F8979}"/>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686771A5-36D6-ED16-8C97-C7601C961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E65B6EAF-A6F0-0FD4-60B3-8287F35E4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591DCA6C-6D42-75A7-0185-AAD5034C07D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14" name="Google Shape;347;p9" descr="Recurso 25.png">
            <a:extLst>
              <a:ext uri="{FF2B5EF4-FFF2-40B4-BE49-F238E27FC236}">
                <a16:creationId xmlns:a16="http://schemas.microsoft.com/office/drawing/2014/main" id="{F13D2764-D51E-BCAA-52A7-5F13B3AFA4B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754849C1-480E-29D4-5E5E-5738393D886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F456F993-AC9C-EE1C-9D23-309BCC55B67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Google Shape;348;p9">
            <a:extLst>
              <a:ext uri="{FF2B5EF4-FFF2-40B4-BE49-F238E27FC236}">
                <a16:creationId xmlns:a16="http://schemas.microsoft.com/office/drawing/2014/main" id="{6C3BEF8C-2FA9-0215-4179-3B73A384784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49;p9">
            <a:extLst>
              <a:ext uri="{FF2B5EF4-FFF2-40B4-BE49-F238E27FC236}">
                <a16:creationId xmlns:a16="http://schemas.microsoft.com/office/drawing/2014/main" id="{D0E53D8A-62D9-483D-4D1D-BA8EAB78B57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0;p9">
            <a:extLst>
              <a:ext uri="{FF2B5EF4-FFF2-40B4-BE49-F238E27FC236}">
                <a16:creationId xmlns:a16="http://schemas.microsoft.com/office/drawing/2014/main" id="{83F3C7D7-3952-74BF-9F0C-4EF6DB10481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1;p9" descr="Recurso 32.png">
            <a:extLst>
              <a:ext uri="{FF2B5EF4-FFF2-40B4-BE49-F238E27FC236}">
                <a16:creationId xmlns:a16="http://schemas.microsoft.com/office/drawing/2014/main" id="{9E05272F-0BCA-8482-A198-0F3B7982720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774DD633-245D-978D-126C-4C9E310062A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C4EEAF9A-B4EE-F837-BB1A-DAAD007E616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4CE801B3-E348-F5F3-9D62-06F2B93837B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7;p9">
            <a:extLst>
              <a:ext uri="{FF2B5EF4-FFF2-40B4-BE49-F238E27FC236}">
                <a16:creationId xmlns:a16="http://schemas.microsoft.com/office/drawing/2014/main" id="{D7163F92-8B5F-2DF9-1A35-0A91AF7F05E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0;p1" descr="Recurso 25.png">
            <a:extLst>
              <a:ext uri="{FF2B5EF4-FFF2-40B4-BE49-F238E27FC236}">
                <a16:creationId xmlns:a16="http://schemas.microsoft.com/office/drawing/2014/main" id="{623FAE0D-366B-30EE-FCEA-8F8997941C5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4E06C994-5A5A-5769-A643-4DDE217B81E8}"/>
              </a:ext>
            </a:extLst>
          </p:cNvPr>
          <p:cNvPicPr preferRelativeResize="0">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934;p22" descr="Recurso 39.png">
            <a:extLst>
              <a:ext uri="{FF2B5EF4-FFF2-40B4-BE49-F238E27FC236}">
                <a16:creationId xmlns:a16="http://schemas.microsoft.com/office/drawing/2014/main" id="{2B9C221D-5874-0DC3-F462-DACE3A58EBB9}"/>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76D10C2D-A428-11D1-2009-E15451682BD6}"/>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B9B2B960-2181-1556-26A5-1F798620B596}"/>
              </a:ext>
            </a:extLst>
          </p:cNvPr>
          <p:cNvGraphicFramePr/>
          <p:nvPr/>
        </p:nvGraphicFramePr>
        <p:xfrm>
          <a:off x="4353752" y="1976737"/>
          <a:ext cx="7527601" cy="3883748"/>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089588">
                  <a:extLst>
                    <a:ext uri="{9D8B030D-6E8A-4147-A177-3AD203B41FA5}">
                      <a16:colId xmlns:a16="http://schemas.microsoft.com/office/drawing/2014/main" val="20001"/>
                    </a:ext>
                  </a:extLst>
                </a:gridCol>
                <a:gridCol w="1266597">
                  <a:extLst>
                    <a:ext uri="{9D8B030D-6E8A-4147-A177-3AD203B41FA5}">
                      <a16:colId xmlns:a16="http://schemas.microsoft.com/office/drawing/2014/main" val="20002"/>
                    </a:ext>
                  </a:extLst>
                </a:gridCol>
                <a:gridCol w="4484691">
                  <a:extLst>
                    <a:ext uri="{9D8B030D-6E8A-4147-A177-3AD203B41FA5}">
                      <a16:colId xmlns:a16="http://schemas.microsoft.com/office/drawing/2014/main" val="20003"/>
                    </a:ext>
                  </a:extLst>
                </a:gridCol>
              </a:tblGrid>
              <a:tr h="59270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Otros Directos al 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u="none" strike="noStrike" dirty="0">
                          <a:latin typeface="Verdana" panose="020B0604030504040204" pitchFamily="34" charset="0"/>
                          <a:ea typeface="Verdana" panose="020B0604030504040204" pitchFamily="34" charset="0"/>
                          <a:cs typeface="Arial Narrow"/>
                          <a:sym typeface="Arial Narrow"/>
                        </a:rPr>
                        <a:t> y sus aportantes como los ríos </a:t>
                      </a:r>
                      <a:r>
                        <a:rPr lang="es-CO" sz="900" u="none" strike="noStrike" dirty="0" err="1">
                          <a:latin typeface="Verdana" panose="020B0604030504040204" pitchFamily="34" charset="0"/>
                          <a:ea typeface="Verdana" panose="020B0604030504040204" pitchFamily="34" charset="0"/>
                          <a:cs typeface="Arial Narrow"/>
                          <a:sym typeface="Arial Narrow"/>
                        </a:rPr>
                        <a:t>Cartama</a:t>
                      </a:r>
                      <a:r>
                        <a:rPr lang="es-CO" sz="900" u="none" strike="noStrike" dirty="0">
                          <a:latin typeface="Verdana" panose="020B0604030504040204" pitchFamily="34" charset="0"/>
                          <a:ea typeface="Verdana" panose="020B0604030504040204" pitchFamily="34" charset="0"/>
                          <a:cs typeface="Arial Narrow"/>
                          <a:sym typeface="Arial Narrow"/>
                        </a:rPr>
                        <a:t> (Antioquia) y Supía (Caldas) y las </a:t>
                      </a:r>
                      <a:r>
                        <a:rPr lang="es-CO" sz="900" b="0" u="none" strike="noStrike" dirty="0">
                          <a:latin typeface="Verdana" panose="020B0604030504040204" pitchFamily="34" charset="0"/>
                          <a:ea typeface="Verdana" panose="020B0604030504040204" pitchFamily="34" charset="0"/>
                          <a:cs typeface="Arial Narrow"/>
                          <a:sym typeface="Arial Narrow"/>
                        </a:rPr>
                        <a:t>quebradas Cascabel y </a:t>
                      </a:r>
                      <a:r>
                        <a:rPr lang="es-CO" sz="900" u="none" strike="noStrike" dirty="0">
                          <a:latin typeface="Verdana" panose="020B0604030504040204" pitchFamily="34" charset="0"/>
                          <a:ea typeface="Verdana" panose="020B0604030504040204" pitchFamily="34" charset="0"/>
                          <a:cs typeface="Arial Narrow"/>
                          <a:sym typeface="Arial Narrow"/>
                        </a:rPr>
                        <a:t>Pantanos. Especial atención en los municipios de Pueblorrico, Támesis y Valparaíso (Antioquia), Supía y </a:t>
                      </a:r>
                      <a:r>
                        <a:rPr lang="es-CO" sz="900" b="0" u="none" strike="noStrike" dirty="0">
                          <a:latin typeface="Verdana" panose="020B0604030504040204" pitchFamily="34" charset="0"/>
                          <a:ea typeface="Verdana" panose="020B0604030504040204" pitchFamily="34" charset="0"/>
                          <a:cs typeface="Arial Narrow"/>
                          <a:sym typeface="Arial Narrow"/>
                        </a:rPr>
                        <a:t>Marmato (Caldas) y </a:t>
                      </a:r>
                      <a:r>
                        <a:rPr lang="es-CO" sz="900" b="0" u="none" strike="noStrike" dirty="0" err="1">
                          <a:latin typeface="Verdana" panose="020B0604030504040204" pitchFamily="34" charset="0"/>
                          <a:ea typeface="Verdana" panose="020B0604030504040204" pitchFamily="34" charset="0"/>
                          <a:cs typeface="Arial Narrow"/>
                          <a:sym typeface="Arial Narrow"/>
                        </a:rPr>
                        <a:t>Quinchína</a:t>
                      </a:r>
                      <a:r>
                        <a:rPr lang="es-CO" sz="900" b="0" u="none" strike="noStrike" dirty="0">
                          <a:latin typeface="Verdana" panose="020B0604030504040204" pitchFamily="34" charset="0"/>
                          <a:ea typeface="Verdana" panose="020B0604030504040204" pitchFamily="34" charset="0"/>
                          <a:cs typeface="Arial Narrow"/>
                          <a:sym typeface="Arial Narrow"/>
                        </a:rPr>
                        <a:t> (Risaralda)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b="1" u="none" strike="noStrike" dirty="0">
                          <a:latin typeface="Verdana" panose="020B0604030504040204" pitchFamily="34" charset="0"/>
                          <a:ea typeface="Verdana" panose="020B0604030504040204" pitchFamily="34" charset="0"/>
                          <a:cs typeface="Arial Narrow"/>
                          <a:sym typeface="Arial Narrow"/>
                        </a:rPr>
                        <a:t>Nota: </a:t>
                      </a:r>
                      <a:r>
                        <a:rPr lang="es-CO" sz="900" u="none" strike="noStrike" dirty="0">
                          <a:latin typeface="Verdana" panose="020B0604030504040204" pitchFamily="34" charset="0"/>
                          <a:ea typeface="Verdana" panose="020B0604030504040204" pitchFamily="34" charset="0"/>
                          <a:cs typeface="Arial Narrow"/>
                          <a:sym typeface="Arial Narrow"/>
                        </a:rPr>
                        <a:t>Creciente súbita en la quebrada La Leona en el sector de la vía Tarso - Pueblorrico en el  municipio de Pueblorrico, Antioquia (11/11/2025).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09" marB="456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66310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San Juan</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b="0" u="none" strike="noStrike" cap="none" dirty="0">
                          <a:latin typeface="Verdana" panose="020B0604030504040204" pitchFamily="34" charset="0"/>
                          <a:ea typeface="Verdana" panose="020B0604030504040204" pitchFamily="34" charset="0"/>
                          <a:cs typeface="Arial Narrow"/>
                          <a:sym typeface="Arial Narrow"/>
                        </a:rPr>
                        <a:t>súbitas en el río San Juan y sus afluentes, especialmente en los ríos </a:t>
                      </a:r>
                      <a:r>
                        <a:rPr lang="es-CO" sz="900" b="0" u="none" strike="noStrike" cap="none" dirty="0" err="1">
                          <a:latin typeface="Verdana" panose="020B0604030504040204" pitchFamily="34" charset="0"/>
                          <a:ea typeface="Verdana" panose="020B0604030504040204" pitchFamily="34" charset="0"/>
                          <a:cs typeface="Arial Narrow"/>
                          <a:sym typeface="Arial Narrow"/>
                        </a:rPr>
                        <a:t>Taparto</a:t>
                      </a:r>
                      <a:r>
                        <a:rPr lang="es-CO" sz="900" b="0" u="none" strike="noStrike" cap="none" dirty="0">
                          <a:latin typeface="Verdana" panose="020B0604030504040204" pitchFamily="34" charset="0"/>
                          <a:ea typeface="Verdana" panose="020B0604030504040204" pitchFamily="34" charset="0"/>
                          <a:cs typeface="Arial Narrow"/>
                          <a:sym typeface="Arial Narrow"/>
                        </a:rPr>
                        <a:t> y Bolívar, y las quebradas La </a:t>
                      </a:r>
                      <a:r>
                        <a:rPr lang="es-CO" sz="900" b="0" u="none" strike="noStrike" cap="none" dirty="0" err="1">
                          <a:latin typeface="Verdana" panose="020B0604030504040204" pitchFamily="34" charset="0"/>
                          <a:ea typeface="Verdana" panose="020B0604030504040204" pitchFamily="34" charset="0"/>
                          <a:cs typeface="Arial Narrow"/>
                          <a:sym typeface="Arial Narrow"/>
                        </a:rPr>
                        <a:t>Liboriana</a:t>
                      </a:r>
                      <a:r>
                        <a:rPr lang="es-CO" sz="900" b="0" u="none" strike="noStrike" cap="none" dirty="0">
                          <a:latin typeface="Verdana" panose="020B0604030504040204" pitchFamily="34" charset="0"/>
                          <a:ea typeface="Verdana" panose="020B0604030504040204" pitchFamily="34" charset="0"/>
                          <a:cs typeface="Arial Narrow"/>
                          <a:sym typeface="Arial Narrow"/>
                        </a:rPr>
                        <a:t>, Los Monos y La Linda, a la altura de los municipios de Andes, Betania, Salgar, Ciudad Bolívar y Pueblorrico (Antioquia).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9" marB="457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65618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Cauca entre San Juan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a:t>
                      </a:r>
                      <a:endParaRPr sz="900" u="none" strike="noStrike" cap="none" dirty="0">
                        <a:latin typeface="Verdana" panose="020B0604030504040204" pitchFamily="34" charset="0"/>
                        <a:ea typeface="Verdana" panose="020B0604030504040204" pitchFamily="34" charset="0"/>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a la SZH directos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 río Cauca entre el río San Juan y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 como el río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Tonusco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en el municipio de Santa Fe de Antioquia;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 quebrada La Tigra en el municipio de Venecia;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las quebradas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Chachafrutal</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Frisola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Murrapal</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Sopetrán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altura del municipio de Buriticá; la quebrada La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Guaduala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 la cabecera municipal de Ebéjico; quebrada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Selvana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Sector El Refresco en el municipio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Amagá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el caño de La Carolina (Quebrada Piedra Verde) a la altura de la Vereda Jonás en el municipio de Fredonia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Amagá</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Armenia, Briceño, Buriticá, Concordia, Ebéjico, Fredonia, Heliconia, Ituango, Olaya, Santa Fe de Antioquia, Sopetrán y Venecia (Antioquia).</a:t>
                      </a:r>
                      <a:endParaRPr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7440107"/>
                  </a:ext>
                </a:extLst>
              </a:tr>
            </a:tbl>
          </a:graphicData>
        </a:graphic>
      </p:graphicFrame>
      <p:pic>
        <p:nvPicPr>
          <p:cNvPr id="38" name="Google Shape;158;p1" descr="Recurso 37.png">
            <a:extLst>
              <a:ext uri="{FF2B5EF4-FFF2-40B4-BE49-F238E27FC236}">
                <a16:creationId xmlns:a16="http://schemas.microsoft.com/office/drawing/2014/main" id="{296D8951-A5F2-2458-7B70-E4120BE85E1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461478" y="316418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33232E9A-E328-6026-5101-EA37ADFFD4F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946493" y="312384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FD439BAD-BE88-C70D-DC20-CCB073178C4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571922" y="195585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8;p1" descr="Recurso 37.png">
            <a:extLst>
              <a:ext uri="{FF2B5EF4-FFF2-40B4-BE49-F238E27FC236}">
                <a16:creationId xmlns:a16="http://schemas.microsoft.com/office/drawing/2014/main" id="{324B63DC-BFE3-D3C9-98D0-CBBEEF830F5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268274" y="157203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158;p1" descr="Recurso 37.png">
            <a:extLst>
              <a:ext uri="{FF2B5EF4-FFF2-40B4-BE49-F238E27FC236}">
                <a16:creationId xmlns:a16="http://schemas.microsoft.com/office/drawing/2014/main" id="{6C18767E-CA1C-CE2D-D2A0-20673201EF5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560208" y="448746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C28131B2-98A0-EA69-8454-0D3ACF7070BF}"/>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54279" y="484574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2D3C7472-5FAC-1A61-0527-A82E00AFDFC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984397" y="433148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80C0C64D-1D3C-DFAD-CACE-A14C9B549E3D}"/>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54279" y="371825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3BCABF73-525F-E72B-2E14-D86D5D03A46A}"/>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47929" y="288867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4;p9" descr="Recurso 31.png">
            <a:extLst>
              <a:ext uri="{FF2B5EF4-FFF2-40B4-BE49-F238E27FC236}">
                <a16:creationId xmlns:a16="http://schemas.microsoft.com/office/drawing/2014/main" id="{E5C37A44-42D6-5655-C361-058D91EBAC0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2229462" y="4113224"/>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341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4DF9-9047-331B-3441-3BD1261B38A5}"/>
            </a:ext>
          </a:extLst>
        </p:cNvPr>
        <p:cNvGrpSpPr/>
        <p:nvPr/>
      </p:nvGrpSpPr>
      <p:grpSpPr>
        <a:xfrm>
          <a:off x="0" y="0"/>
          <a:ext cx="0" cy="0"/>
          <a:chOff x="0" y="0"/>
          <a:chExt cx="0" cy="0"/>
        </a:xfrm>
      </p:grpSpPr>
      <p:pic>
        <p:nvPicPr>
          <p:cNvPr id="8" name="Google Shape;736;p15">
            <a:extLst>
              <a:ext uri="{FF2B5EF4-FFF2-40B4-BE49-F238E27FC236}">
                <a16:creationId xmlns:a16="http://schemas.microsoft.com/office/drawing/2014/main" id="{A8A3E66A-1615-BB65-A621-F723C37B1788}"/>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85" name="Imagen 1">
            <a:extLst>
              <a:ext uri="{FF2B5EF4-FFF2-40B4-BE49-F238E27FC236}">
                <a16:creationId xmlns:a16="http://schemas.microsoft.com/office/drawing/2014/main" id="{4A987C41-0FE1-6E38-0208-2694002A4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E092A3F4-A493-511C-B1E7-22562EF0D7FB}"/>
              </a:ext>
            </a:extLst>
          </p:cNvPr>
          <p:cNvGraphicFramePr/>
          <p:nvPr/>
        </p:nvGraphicFramePr>
        <p:xfrm>
          <a:off x="4340548" y="1572368"/>
          <a:ext cx="7566450" cy="4360836"/>
        </p:xfrm>
        <a:graphic>
          <a:graphicData uri="http://schemas.openxmlformats.org/drawingml/2006/table">
            <a:tbl>
              <a:tblPr>
                <a:noFill/>
              </a:tblPr>
              <a:tblGrid>
                <a:gridCol w="697930">
                  <a:extLst>
                    <a:ext uri="{9D8B030D-6E8A-4147-A177-3AD203B41FA5}">
                      <a16:colId xmlns:a16="http://schemas.microsoft.com/office/drawing/2014/main" val="20000"/>
                    </a:ext>
                  </a:extLst>
                </a:gridCol>
                <a:gridCol w="1160957">
                  <a:extLst>
                    <a:ext uri="{9D8B030D-6E8A-4147-A177-3AD203B41FA5}">
                      <a16:colId xmlns:a16="http://schemas.microsoft.com/office/drawing/2014/main" val="20001"/>
                    </a:ext>
                  </a:extLst>
                </a:gridCol>
                <a:gridCol w="1445356">
                  <a:extLst>
                    <a:ext uri="{9D8B030D-6E8A-4147-A177-3AD203B41FA5}">
                      <a16:colId xmlns:a16="http://schemas.microsoft.com/office/drawing/2014/main" val="20002"/>
                    </a:ext>
                  </a:extLst>
                </a:gridCol>
                <a:gridCol w="4262207">
                  <a:extLst>
                    <a:ext uri="{9D8B030D-6E8A-4147-A177-3AD203B41FA5}">
                      <a16:colId xmlns:a16="http://schemas.microsoft.com/office/drawing/2014/main" val="20003"/>
                    </a:ext>
                  </a:extLst>
                </a:gridCol>
              </a:tblGrid>
              <a:tr h="4467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439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Tarazá-Man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Crecientes súbitas en</a:t>
                      </a:r>
                      <a:r>
                        <a:rPr lang="es-ES" sz="900" u="none" strike="noStrike" baseline="0" dirty="0">
                          <a:latin typeface="Verdana" panose="020B0604030504040204" pitchFamily="34" charset="0"/>
                          <a:ea typeface="Verdana" panose="020B0604030504040204" pitchFamily="34" charset="0"/>
                          <a:cs typeface="Arial Narrow"/>
                          <a:sym typeface="Arial Narrow"/>
                        </a:rPr>
                        <a:t> los ríos </a:t>
                      </a:r>
                      <a:r>
                        <a:rPr lang="es-ES" sz="900" u="none" strike="noStrike" dirty="0">
                          <a:latin typeface="Verdana" panose="020B0604030504040204" pitchFamily="34" charset="0"/>
                          <a:ea typeface="Verdana" panose="020B0604030504040204" pitchFamily="34" charset="0"/>
                          <a:cs typeface="Arial Narrow"/>
                          <a:sym typeface="Arial Narrow"/>
                        </a:rPr>
                        <a:t>Tarazá, Man y sus afluentes, especialmente la </a:t>
                      </a:r>
                      <a:r>
                        <a:rPr lang="es-ES" sz="900" b="0" u="none" strike="noStrike" dirty="0">
                          <a:latin typeface="Verdana" panose="020B0604030504040204" pitchFamily="34" charset="0"/>
                          <a:ea typeface="Verdana" panose="020B0604030504040204" pitchFamily="34" charset="0"/>
                          <a:cs typeface="Arial Narrow"/>
                          <a:sym typeface="Arial Narrow"/>
                        </a:rPr>
                        <a:t>quebrada La Pinta y el caño Silencio</a:t>
                      </a:r>
                      <a:r>
                        <a:rPr lang="es-ES" sz="900" u="none" strike="noStrike" dirty="0">
                          <a:latin typeface="Verdana" panose="020B0604030504040204" pitchFamily="34" charset="0"/>
                          <a:ea typeface="Verdana" panose="020B0604030504040204" pitchFamily="34" charset="0"/>
                          <a:cs typeface="Arial Narrow"/>
                          <a:sym typeface="Arial Narrow"/>
                        </a:rPr>
                        <a:t>. Especial atención a la altura de los municipios de Tarazá, Cáceres y Caucasia (Antioquia). </a:t>
                      </a:r>
                      <a:endParaRPr lang="es-ES" sz="900" b="0" u="none" strike="noStrike" kern="1200" dirty="0">
                        <a:solidFill>
                          <a:schemeClr val="tx1"/>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2619427"/>
                  </a:ext>
                </a:extLst>
              </a:tr>
              <a:tr h="61439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Cauca entre Pto. Valdivia y Nechí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aportantes directos al río Cauca entre los municipios de Puerto Valdivia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Nechí. Especial atención a las comunidades ribereñas asentadas en la zona como Nuevo Mundo y Santillana.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102369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522" marB="455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rgbClr val="000000"/>
                        </a:buClr>
                        <a:buSzPts val="1050"/>
                        <a:buFont typeface="Noto Sans Symbols"/>
                        <a:buNone/>
                        <a:tabLst/>
                        <a:defRPr/>
                      </a:pPr>
                      <a:r>
                        <a:rPr lang="es-ES"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Cuenca Alta del río Porce (río Medellín)</a:t>
                      </a:r>
                    </a:p>
                  </a:txBody>
                  <a:tcPr marL="91443" marR="91443" marT="45522" marB="455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Creci</a:t>
                      </a:r>
                      <a:r>
                        <a:rPr lang="es-CO" sz="900" u="none" strike="noStrike" cap="none" baseline="0" dirty="0">
                          <a:latin typeface="Verdana" panose="020B0604030504040204" pitchFamily="34" charset="0"/>
                          <a:ea typeface="Verdana" panose="020B0604030504040204" pitchFamily="34" charset="0"/>
                          <a:cs typeface="Arial Narrow"/>
                          <a:sym typeface="Arial Narrow"/>
                        </a:rPr>
                        <a:t>entes </a:t>
                      </a:r>
                      <a:r>
                        <a:rPr lang="es-CO" sz="900" u="none" strike="noStrike" cap="none" dirty="0">
                          <a:latin typeface="Verdana" panose="020B0604030504040204" pitchFamily="34" charset="0"/>
                          <a:ea typeface="Verdana" panose="020B0604030504040204" pitchFamily="34" charset="0"/>
                          <a:cs typeface="Arial Narrow"/>
                          <a:sym typeface="Arial Narrow"/>
                        </a:rPr>
                        <a:t>súbitas en el río Medellín y sus aportantes en el Valle de Aburra. </a:t>
                      </a:r>
                      <a:r>
                        <a:rPr lang="es-CO" sz="900" dirty="0">
                          <a:latin typeface="Verdana" panose="020B0604030504040204" pitchFamily="34" charset="0"/>
                          <a:ea typeface="Verdana" panose="020B0604030504040204" pitchFamily="34" charset="0"/>
                        </a:rPr>
                        <a:t>Se recomienda mantener especial atención sobre el río Medellín y sus principales afluentes, entre ellos las quebradas AltaVista, Cafetal, Doña María, El Sesteadero, Jabalona–Aguacatala, La Honda, La </a:t>
                      </a:r>
                      <a:r>
                        <a:rPr lang="es-CO" sz="900" dirty="0" err="1">
                          <a:latin typeface="Verdana" panose="020B0604030504040204" pitchFamily="34" charset="0"/>
                          <a:ea typeface="Verdana" panose="020B0604030504040204" pitchFamily="34" charset="0"/>
                        </a:rPr>
                        <a:t>Iguaná</a:t>
                      </a:r>
                      <a:r>
                        <a:rPr lang="es-CO" sz="900" dirty="0">
                          <a:latin typeface="Verdana" panose="020B0604030504040204" pitchFamily="34" charset="0"/>
                          <a:ea typeface="Verdana" panose="020B0604030504040204" pitchFamily="34" charset="0"/>
                        </a:rPr>
                        <a:t>, La Loca, La Madera, La Magdalena, La Muñoz, La </a:t>
                      </a:r>
                      <a:r>
                        <a:rPr lang="es-CO" sz="900" dirty="0" err="1">
                          <a:latin typeface="Verdana" panose="020B0604030504040204" pitchFamily="34" charset="0"/>
                          <a:ea typeface="Verdana" panose="020B0604030504040204" pitchFamily="34" charset="0"/>
                        </a:rPr>
                        <a:t>Picacha</a:t>
                      </a:r>
                      <a:r>
                        <a:rPr lang="es-CO" sz="900" dirty="0">
                          <a:latin typeface="Verdana" panose="020B0604030504040204" pitchFamily="34" charset="0"/>
                          <a:ea typeface="Verdana" panose="020B0604030504040204" pitchFamily="34" charset="0"/>
                        </a:rPr>
                        <a:t>, La Presidenta, La Santa Elena, Olivares y La Toscana–Zenú. </a:t>
                      </a:r>
                      <a:r>
                        <a:rPr lang="es-CO" sz="900" u="none" strike="noStrike" cap="none" dirty="0">
                          <a:latin typeface="Verdana" panose="020B0604030504040204" pitchFamily="34" charset="0"/>
                          <a:ea typeface="Verdana" panose="020B0604030504040204" pitchFamily="34" charset="0"/>
                          <a:cs typeface="Arial Narrow"/>
                          <a:sym typeface="Arial Narrow"/>
                        </a:rPr>
                        <a:t>Especial atención a los municipios de Bello, Caldas, Copacabana, Girardota, Itagüí, La Estrella, Medellín, Sabaneta y Barbosa (Antioquia). </a:t>
                      </a:r>
                      <a:endParaRPr lang="es-CO" sz="900" b="0" dirty="0">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15152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Porce</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a:t>
                      </a:r>
                      <a:r>
                        <a:rPr lang="es-CO" sz="900" u="none" strike="noStrike" cap="none" baseline="0" dirty="0">
                          <a:latin typeface="Verdana" panose="020B0604030504040204" pitchFamily="34" charset="0"/>
                          <a:ea typeface="Verdana" panose="020B0604030504040204" pitchFamily="34" charset="0"/>
                          <a:cs typeface="Arial Narrow"/>
                          <a:sym typeface="Arial Narrow"/>
                        </a:rPr>
                        <a:t>entes súbitas en </a:t>
                      </a:r>
                      <a:r>
                        <a:rPr lang="es-CO" sz="900" u="none" strike="noStrike" cap="none" dirty="0">
                          <a:latin typeface="Verdana" panose="020B0604030504040204" pitchFamily="34" charset="0"/>
                          <a:ea typeface="Verdana" panose="020B0604030504040204" pitchFamily="34" charset="0"/>
                          <a:cs typeface="Arial Narrow"/>
                          <a:sym typeface="Arial Narrow"/>
                        </a:rPr>
                        <a:t>el río Porce y sus afluentes. Especial atención a los municipios de Gómez Plata, Santa Rosa de Osos,</a:t>
                      </a:r>
                      <a:r>
                        <a:rPr lang="es-CO" sz="900" u="none" strike="noStrike" cap="none" baseline="0"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Donmatías</a:t>
                      </a:r>
                      <a:r>
                        <a:rPr lang="es-CO" sz="900" u="none" strike="noStrike" cap="none" baseline="0" dirty="0">
                          <a:latin typeface="Verdana" panose="020B0604030504040204" pitchFamily="34" charset="0"/>
                          <a:ea typeface="Verdana" panose="020B0604030504040204" pitchFamily="34" charset="0"/>
                          <a:cs typeface="Arial Narrow"/>
                          <a:sym typeface="Arial Narrow"/>
                        </a:rPr>
                        <a:t> y </a:t>
                      </a:r>
                      <a:r>
                        <a:rPr lang="es-CO" sz="900" u="none" strike="noStrike" cap="none" dirty="0">
                          <a:latin typeface="Verdana" panose="020B0604030504040204" pitchFamily="34" charset="0"/>
                          <a:ea typeface="Verdana" panose="020B0604030504040204" pitchFamily="34" charset="0"/>
                          <a:cs typeface="Arial Narrow"/>
                          <a:sym typeface="Arial Narrow"/>
                        </a:rPr>
                        <a:t>Amalfi (Antioquia).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554523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Nechí</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Alto Nechí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Nechí y sus aportantes en la cuenca alta, especialmente en los ríos </a:t>
                      </a:r>
                      <a:r>
                        <a:rPr lang="es-CO" sz="900" u="none" strike="noStrike" cap="none" dirty="0" err="1">
                          <a:latin typeface="Verdana" panose="020B0604030504040204" pitchFamily="34" charset="0"/>
                          <a:ea typeface="Verdana" panose="020B0604030504040204" pitchFamily="34" charset="0"/>
                          <a:cs typeface="Arial Narrow"/>
                          <a:sym typeface="Arial Narrow"/>
                        </a:rPr>
                        <a:t>Tenche</a:t>
                      </a:r>
                      <a:r>
                        <a:rPr lang="es-CO" sz="900" u="none" strike="noStrike" cap="none" dirty="0">
                          <a:latin typeface="Verdana" panose="020B0604030504040204" pitchFamily="34" charset="0"/>
                          <a:ea typeface="Verdana" panose="020B0604030504040204" pitchFamily="34" charset="0"/>
                          <a:cs typeface="Arial Narrow"/>
                          <a:sym typeface="Arial Narrow"/>
                        </a:rPr>
                        <a:t>, Dolores, </a:t>
                      </a:r>
                      <a:r>
                        <a:rPr lang="es-CO" sz="900" b="0" u="none" strike="noStrike" cap="none" dirty="0">
                          <a:latin typeface="Verdana" panose="020B0604030504040204" pitchFamily="34" charset="0"/>
                          <a:ea typeface="Verdana" panose="020B0604030504040204" pitchFamily="34" charset="0"/>
                          <a:cs typeface="Arial Narrow"/>
                          <a:sym typeface="Arial Narrow"/>
                        </a:rPr>
                        <a:t>Anorí y la </a:t>
                      </a:r>
                      <a:r>
                        <a:rPr lang="es-CO" sz="900" b="0" u="none" strike="noStrike" kern="1200" cap="none" dirty="0">
                          <a:solidFill>
                            <a:schemeClr val="dk1"/>
                          </a:solidFill>
                          <a:latin typeface="Verdana" panose="020B0604030504040204" pitchFamily="34" charset="0"/>
                          <a:ea typeface="Verdana" panose="020B0604030504040204" pitchFamily="34" charset="0"/>
                          <a:cs typeface="+mn-cs"/>
                          <a:sym typeface="Arial Narrow"/>
                        </a:rPr>
                        <a:t>q</a:t>
                      </a:r>
                      <a:r>
                        <a:rPr lang="es-CO" sz="900" b="0" u="none" strike="noStrike" kern="1200" dirty="0">
                          <a:solidFill>
                            <a:schemeClr val="dk1"/>
                          </a:solidFill>
                          <a:latin typeface="Verdana" panose="020B0604030504040204" pitchFamily="34" charset="0"/>
                          <a:ea typeface="Verdana" panose="020B0604030504040204" pitchFamily="34" charset="0"/>
                          <a:cs typeface="+mn-cs"/>
                        </a:rPr>
                        <a:t>uebrada Caño Seco</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a los municipios de Angostura, Anorí, Campamento y Yarumal (Antioquia). </a:t>
                      </a:r>
                      <a:endParaRPr lang="es-CO" sz="900" b="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4463448"/>
                  </a:ext>
                </a:extLst>
              </a:tr>
            </a:tbl>
          </a:graphicData>
        </a:graphic>
      </p:graphicFrame>
      <p:sp>
        <p:nvSpPr>
          <p:cNvPr id="4" name="Google Shape;3036;p14">
            <a:extLst>
              <a:ext uri="{FF2B5EF4-FFF2-40B4-BE49-F238E27FC236}">
                <a16:creationId xmlns:a16="http://schemas.microsoft.com/office/drawing/2014/main" id="{422616C4-58B5-3C94-32EB-2B594FF79DC5}"/>
              </a:ext>
            </a:extLst>
          </p:cNvPr>
          <p:cNvSpPr txBox="1">
            <a:spLocks noChangeArrowheads="1"/>
          </p:cNvSpPr>
          <p:nvPr/>
        </p:nvSpPr>
        <p:spPr bwMode="auto">
          <a:xfrm>
            <a:off x="3824700" y="7154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 name="Google Shape;347;p9" descr="Recurso 25.png">
            <a:extLst>
              <a:ext uri="{FF2B5EF4-FFF2-40B4-BE49-F238E27FC236}">
                <a16:creationId xmlns:a16="http://schemas.microsoft.com/office/drawing/2014/main" id="{AC116933-FD65-F14A-AF52-49C2F1AE24E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3195B8ED-8D13-5B3F-E650-95CFD7FB48A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0301EC4E-1206-B8D0-E4DD-D64066009BC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FCD85365-6981-15E4-82FB-E112C801BAA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FCE466FA-2BFF-E08C-EA9B-B914BFF9B03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0C763516-563D-0AC7-8532-9AEADE86409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2;p9">
            <a:extLst>
              <a:ext uri="{FF2B5EF4-FFF2-40B4-BE49-F238E27FC236}">
                <a16:creationId xmlns:a16="http://schemas.microsoft.com/office/drawing/2014/main" id="{CC9792F7-0921-AB98-E4D5-C6460745D6E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4;p9" descr="Recurso 31.png">
            <a:extLst>
              <a:ext uri="{FF2B5EF4-FFF2-40B4-BE49-F238E27FC236}">
                <a16:creationId xmlns:a16="http://schemas.microsoft.com/office/drawing/2014/main" id="{99F3CBBA-C22B-43D7-8796-5FD3368C02F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5B28B7E4-5A68-73A7-F4FB-6DC7EE452AA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0;p1" descr="Recurso 25.png">
            <a:extLst>
              <a:ext uri="{FF2B5EF4-FFF2-40B4-BE49-F238E27FC236}">
                <a16:creationId xmlns:a16="http://schemas.microsoft.com/office/drawing/2014/main" id="{D54838B4-864F-7E0B-5673-BE760F262B2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8248" y="461759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C5E8C5F7-9AD3-6687-AFDE-B01686B4B12C}"/>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934;p22" descr="Recurso 39.png">
            <a:extLst>
              <a:ext uri="{FF2B5EF4-FFF2-40B4-BE49-F238E27FC236}">
                <a16:creationId xmlns:a16="http://schemas.microsoft.com/office/drawing/2014/main" id="{1A390186-07A2-694B-7E32-08E97032B636}"/>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0;p9">
            <a:extLst>
              <a:ext uri="{FF2B5EF4-FFF2-40B4-BE49-F238E27FC236}">
                <a16:creationId xmlns:a16="http://schemas.microsoft.com/office/drawing/2014/main" id="{027A0CDC-AA21-4F1B-14AC-782986DD4285}"/>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C79A178A-B202-C89F-654F-9D317BEFFE66}"/>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E74B6406-E24D-9A1F-2DF7-EF098F511058}"/>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93104" y="790278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B50024F2-E65B-34AA-401E-EAC951A0332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697999" y="480584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8;p9">
            <a:extLst>
              <a:ext uri="{FF2B5EF4-FFF2-40B4-BE49-F238E27FC236}">
                <a16:creationId xmlns:a16="http://schemas.microsoft.com/office/drawing/2014/main" id="{71E7740F-FD36-41F5-7094-EEB3F1004C32}"/>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2535" y="586895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A5AC0231-C5E9-5BB5-3EA8-3BF8E57B4026}"/>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442624" y="4754742"/>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7D8E6CE0-252C-B962-60C7-2AA3A7A82B44}"/>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4442624" y="2160734"/>
            <a:ext cx="481013" cy="45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805AD6B5-F667-0E57-7117-A877FBA1C431}"/>
              </a:ext>
            </a:extLst>
          </p:cNvPr>
          <p:cNvPicPr preferRelativeResize="0">
            <a:picLocks noChangeAspect="1" noChangeArrowheads="1"/>
          </p:cNvPicPr>
          <p:nvPr/>
        </p:nvPicPr>
        <p:blipFill>
          <a:blip r:embed="rId21" cstate="print">
            <a:extLst>
              <a:ext uri="{28A0092B-C50C-407E-A947-70E740481C1C}">
                <a14:useLocalDpi xmlns:a14="http://schemas.microsoft.com/office/drawing/2010/main" val="0"/>
              </a:ext>
            </a:extLst>
          </a:blip>
          <a:srcRect b="18539"/>
          <a:stretch>
            <a:fillRect/>
          </a:stretch>
        </p:blipFill>
        <p:spPr bwMode="auto">
          <a:xfrm>
            <a:off x="1361362" y="446504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158;p1" descr="Recurso 37.png">
            <a:extLst>
              <a:ext uri="{FF2B5EF4-FFF2-40B4-BE49-F238E27FC236}">
                <a16:creationId xmlns:a16="http://schemas.microsoft.com/office/drawing/2014/main" id="{D5E51EA7-7392-BEB8-D7A6-8E68996E3F5E}"/>
              </a:ext>
            </a:extLst>
          </p:cNvPr>
          <p:cNvPicPr preferRelativeResize="0">
            <a:picLocks noChangeAspect="1" noChangeArrowheads="1"/>
          </p:cNvPicPr>
          <p:nvPr/>
        </p:nvPicPr>
        <p:blipFill>
          <a:blip r:embed="rId21" cstate="print">
            <a:extLst>
              <a:ext uri="{28A0092B-C50C-407E-A947-70E740481C1C}">
                <a14:useLocalDpi xmlns:a14="http://schemas.microsoft.com/office/drawing/2010/main" val="0"/>
              </a:ext>
            </a:extLst>
          </a:blip>
          <a:srcRect b="18539"/>
          <a:stretch>
            <a:fillRect/>
          </a:stretch>
        </p:blipFill>
        <p:spPr bwMode="auto">
          <a:xfrm>
            <a:off x="1784186" y="386708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6DE0FAE1-135D-E601-F85E-26444A5BDBCE}"/>
              </a:ext>
            </a:extLst>
          </p:cNvPr>
          <p:cNvPicPr preferRelativeResize="0">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4448563" y="2808712"/>
            <a:ext cx="469135"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57F32084-BF1F-5A9A-140D-4125074AB7D5}"/>
              </a:ext>
            </a:extLst>
          </p:cNvPr>
          <p:cNvPicPr preferRelativeResize="0">
            <a:picLocks noChangeAspect="1" noChangeArrowheads="1"/>
          </p:cNvPicPr>
          <p:nvPr/>
        </p:nvPicPr>
        <p:blipFill>
          <a:blip r:embed="rId23">
            <a:extLst>
              <a:ext uri="{28A0092B-C50C-407E-A947-70E740481C1C}">
                <a14:useLocalDpi xmlns:a14="http://schemas.microsoft.com/office/drawing/2010/main" val="0"/>
              </a:ext>
            </a:extLst>
          </a:blip>
          <a:srcRect/>
          <a:stretch/>
        </p:blipFill>
        <p:spPr bwMode="auto">
          <a:xfrm>
            <a:off x="4457395" y="3797410"/>
            <a:ext cx="451470"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F3D4E305-A487-5EE5-7440-4953E580489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944466" y="557394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4;p9" descr="Recurso 31.png">
            <a:extLst>
              <a:ext uri="{FF2B5EF4-FFF2-40B4-BE49-F238E27FC236}">
                <a16:creationId xmlns:a16="http://schemas.microsoft.com/office/drawing/2014/main" id="{0CA2039D-5CA8-76BD-4E94-D9E397AB5E2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1175946" y="3377482"/>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817A14A4-D32A-4401-B2C8-8E0AAA0087DE}"/>
              </a:ext>
            </a:extLst>
          </p:cNvPr>
          <p:cNvPicPr preferRelativeResize="0">
            <a:picLocks noChangeAspect="1" noChangeArrowheads="1"/>
          </p:cNvPicPr>
          <p:nvPr/>
        </p:nvPicPr>
        <p:blipFill>
          <a:blip r:embed="rId21" cstate="print">
            <a:extLst>
              <a:ext uri="{28A0092B-C50C-407E-A947-70E740481C1C}">
                <a14:useLocalDpi xmlns:a14="http://schemas.microsoft.com/office/drawing/2010/main" val="0"/>
              </a:ext>
            </a:extLst>
          </a:blip>
          <a:srcRect b="18539"/>
          <a:stretch>
            <a:fillRect/>
          </a:stretch>
        </p:blipFill>
        <p:spPr bwMode="auto">
          <a:xfrm>
            <a:off x="1562080" y="361622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4C74CF7E-00B8-5743-BE63-CE15CB1FB4B3}"/>
              </a:ext>
            </a:extLst>
          </p:cNvPr>
          <p:cNvPicPr preferRelativeResize="0">
            <a:picLocks noChangeAspect="1" noChangeArrowheads="1"/>
          </p:cNvPicPr>
          <p:nvPr/>
        </p:nvPicPr>
        <p:blipFill>
          <a:blip r:embed="rId21" cstate="print">
            <a:extLst>
              <a:ext uri="{28A0092B-C50C-407E-A947-70E740481C1C}">
                <a14:useLocalDpi xmlns:a14="http://schemas.microsoft.com/office/drawing/2010/main" val="0"/>
              </a:ext>
            </a:extLst>
          </a:blip>
          <a:srcRect b="18539"/>
          <a:stretch>
            <a:fillRect/>
          </a:stretch>
        </p:blipFill>
        <p:spPr bwMode="auto">
          <a:xfrm>
            <a:off x="1577206" y="310683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8;p9">
            <a:extLst>
              <a:ext uri="{FF2B5EF4-FFF2-40B4-BE49-F238E27FC236}">
                <a16:creationId xmlns:a16="http://schemas.microsoft.com/office/drawing/2014/main" id="{5002DDAC-D1B5-DBDC-B5AD-F537D1200591}"/>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442624" y="5398852"/>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428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B457F-E722-FB38-08B0-BA2C3570D9B1}"/>
            </a:ext>
          </a:extLst>
        </p:cNvPr>
        <p:cNvGrpSpPr/>
        <p:nvPr/>
      </p:nvGrpSpPr>
      <p:grpSpPr>
        <a:xfrm>
          <a:off x="0" y="0"/>
          <a:ext cx="0" cy="0"/>
          <a:chOff x="0" y="0"/>
          <a:chExt cx="0" cy="0"/>
        </a:xfrm>
      </p:grpSpPr>
      <p:pic>
        <p:nvPicPr>
          <p:cNvPr id="10" name="Google Shape;736;p15">
            <a:extLst>
              <a:ext uri="{FF2B5EF4-FFF2-40B4-BE49-F238E27FC236}">
                <a16:creationId xmlns:a16="http://schemas.microsoft.com/office/drawing/2014/main" id="{8748CCEC-02B0-31F7-4586-AB27E1AB0B1E}"/>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85" name="Imagen 1">
            <a:extLst>
              <a:ext uri="{FF2B5EF4-FFF2-40B4-BE49-F238E27FC236}">
                <a16:creationId xmlns:a16="http://schemas.microsoft.com/office/drawing/2014/main" id="{A7D63041-44A9-45EB-913D-EAE5386818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7BF87C3A-3367-A60F-63CF-9A04967A1F18}"/>
              </a:ext>
            </a:extLst>
          </p:cNvPr>
          <p:cNvGraphicFramePr/>
          <p:nvPr/>
        </p:nvGraphicFramePr>
        <p:xfrm>
          <a:off x="4333779" y="2219733"/>
          <a:ext cx="7559643" cy="2869115"/>
        </p:xfrm>
        <a:graphic>
          <a:graphicData uri="http://schemas.openxmlformats.org/drawingml/2006/table">
            <a:tbl>
              <a:tblPr>
                <a:noFill/>
              </a:tblPr>
              <a:tblGrid>
                <a:gridCol w="697930">
                  <a:extLst>
                    <a:ext uri="{9D8B030D-6E8A-4147-A177-3AD203B41FA5}">
                      <a16:colId xmlns:a16="http://schemas.microsoft.com/office/drawing/2014/main" val="20000"/>
                    </a:ext>
                  </a:extLst>
                </a:gridCol>
                <a:gridCol w="1160957">
                  <a:extLst>
                    <a:ext uri="{9D8B030D-6E8A-4147-A177-3AD203B41FA5}">
                      <a16:colId xmlns:a16="http://schemas.microsoft.com/office/drawing/2014/main" val="20001"/>
                    </a:ext>
                  </a:extLst>
                </a:gridCol>
                <a:gridCol w="1445356">
                  <a:extLst>
                    <a:ext uri="{9D8B030D-6E8A-4147-A177-3AD203B41FA5}">
                      <a16:colId xmlns:a16="http://schemas.microsoft.com/office/drawing/2014/main" val="20002"/>
                    </a:ext>
                  </a:extLst>
                </a:gridCol>
                <a:gridCol w="4255400">
                  <a:extLst>
                    <a:ext uri="{9D8B030D-6E8A-4147-A177-3AD203B41FA5}">
                      <a16:colId xmlns:a16="http://schemas.microsoft.com/office/drawing/2014/main" val="20003"/>
                    </a:ext>
                  </a:extLst>
                </a:gridCol>
              </a:tblGrid>
              <a:tr h="4467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Nechí</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2" marR="91462" marT="45442" marB="454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Nechí y sus aportantes</a:t>
                      </a:r>
                    </a:p>
                  </a:txBody>
                  <a:tcPr marL="91462" marR="91462" marT="45442" marB="454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Nechí y sus aportantes en la cuenca baja, especialmente en </a:t>
                      </a:r>
                      <a:r>
                        <a:rPr lang="es-CO" sz="900" b="0" u="none" strike="noStrike" cap="none" dirty="0">
                          <a:latin typeface="Verdana" panose="020B0604030504040204" pitchFamily="34" charset="0"/>
                          <a:ea typeface="Verdana" panose="020B0604030504040204" pitchFamily="34" charset="0"/>
                          <a:cs typeface="Arial Narrow"/>
                          <a:sym typeface="Arial Narrow"/>
                        </a:rPr>
                        <a:t>las quebradas La Oca – Villa Mena, Villa - Puente Villa,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Juan Vara </a:t>
                      </a:r>
                      <a:r>
                        <a:rPr lang="es-CO" sz="900" b="0" u="none" strike="noStrike" cap="none" dirty="0">
                          <a:latin typeface="Verdana" panose="020B0604030504040204" pitchFamily="34" charset="0"/>
                          <a:ea typeface="Verdana" panose="020B0604030504040204" pitchFamily="34" charset="0"/>
                          <a:cs typeface="Arial Narrow"/>
                          <a:sym typeface="Arial Narrow"/>
                        </a:rPr>
                        <a:t>y los ríos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Pocuné</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Tiguí</a:t>
                      </a:r>
                      <a:r>
                        <a:rPr lang="es-CO" sz="900" b="0" u="none" strike="noStrike" cap="none" dirty="0">
                          <a:latin typeface="Verdana" panose="020B0604030504040204" pitchFamily="34" charset="0"/>
                          <a:ea typeface="Verdana" panose="020B0604030504040204" pitchFamily="34" charset="0"/>
                          <a:cs typeface="Arial Narrow"/>
                          <a:sym typeface="Arial Narrow"/>
                        </a:rPr>
                        <a:t> y El Bagre. Se recomienda especial atención en los municipios de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Segovia,</a:t>
                      </a:r>
                      <a:r>
                        <a:rPr lang="es-CO" sz="900" b="0" u="none" strike="noStrike" cap="none" dirty="0">
                          <a:latin typeface="Verdana" panose="020B0604030504040204" pitchFamily="34" charset="0"/>
                          <a:ea typeface="Verdana" panose="020B0604030504040204" pitchFamily="34" charset="0"/>
                          <a:cs typeface="Arial Narrow"/>
                          <a:sym typeface="Arial Narrow"/>
                        </a:rPr>
                        <a:t> Zaragoza, Caucasia, El Bagre y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Nechí </a:t>
                      </a:r>
                      <a:r>
                        <a:rPr lang="es-CO" sz="900" b="0" u="none" strike="noStrike" cap="none" dirty="0">
                          <a:latin typeface="Verdana" panose="020B0604030504040204" pitchFamily="34" charset="0"/>
                          <a:ea typeface="Verdana" panose="020B0604030504040204" pitchFamily="34" charset="0"/>
                          <a:cs typeface="Arial Narrow"/>
                          <a:sym typeface="Arial Narrow"/>
                        </a:rPr>
                        <a:t>(Antioquia)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Desbordamiento del río Nechí en el municipio de El Bagre, Antioquia (10/11/2025).</a:t>
                      </a:r>
                    </a:p>
                  </a:txBody>
                  <a:tcPr marL="91462" marR="91462" marT="45442" marB="454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05739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Cauca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665" marB="456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Bajo Cauca – Magdalena. Ciénaga La Raya entre Río Nechí y Brazo de Loba</a:t>
                      </a:r>
                      <a:endParaRPr lang="es-CO" sz="900" b="1" dirty="0">
                        <a:latin typeface="Verdana" panose="020B0604030504040204" pitchFamily="34" charset="0"/>
                        <a:ea typeface="Verdana" panose="020B0604030504040204" pitchFamily="34" charset="0"/>
                      </a:endParaRPr>
                    </a:p>
                  </a:txBody>
                  <a:tcPr marL="91444" marR="91444" marT="45665" marB="456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Bajo Cauca – Ciénaga La Raya entre río Nechí y Brazo de Loba, con especial atención en las quebradas San Mateo, Claras, Montecristo, Bocachica y Manzanares; y los ríos Ariza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Caribona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Montecristo (Bolívar). </a:t>
                      </a:r>
                    </a:p>
                  </a:txBody>
                  <a:tcPr marL="91444" marR="91444" marT="45665" marB="456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2993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Bajo río Cauca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9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9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9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endPar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807" marB="458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7785908"/>
                  </a:ext>
                </a:extLst>
              </a:tr>
            </a:tbl>
          </a:graphicData>
        </a:graphic>
      </p:graphicFrame>
      <p:sp>
        <p:nvSpPr>
          <p:cNvPr id="4" name="Google Shape;3036;p14">
            <a:extLst>
              <a:ext uri="{FF2B5EF4-FFF2-40B4-BE49-F238E27FC236}">
                <a16:creationId xmlns:a16="http://schemas.microsoft.com/office/drawing/2014/main" id="{38461047-71C9-3531-569A-982935EF2EA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9" name="Google Shape;350;p9">
            <a:extLst>
              <a:ext uri="{FF2B5EF4-FFF2-40B4-BE49-F238E27FC236}">
                <a16:creationId xmlns:a16="http://schemas.microsoft.com/office/drawing/2014/main" id="{989ED58C-FC45-9596-97D5-B509346483F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1704" y="2354308"/>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9B7612D5-5CDF-CFEA-F182-DC6F5D98111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b="18539"/>
          <a:stretch>
            <a:fillRect/>
          </a:stretch>
        </p:blipFill>
        <p:spPr bwMode="auto">
          <a:xfrm>
            <a:off x="2848959" y="257459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47;p9" descr="Recurso 25.png">
            <a:extLst>
              <a:ext uri="{FF2B5EF4-FFF2-40B4-BE49-F238E27FC236}">
                <a16:creationId xmlns:a16="http://schemas.microsoft.com/office/drawing/2014/main" id="{89ECAB87-F681-17CD-4F15-374347BF863E}"/>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E74FB957-E893-669A-102C-EDE3617EA94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661E67BC-3601-DC04-3656-D7A5560D4A6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0013EB13-D33D-E9A0-4FF3-593404F6BF2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8660BF6A-F869-81B0-82C3-2B9651C912B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DCBE3F14-4560-81F8-DFAD-234BD0CEE7D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2;p9">
            <a:extLst>
              <a:ext uri="{FF2B5EF4-FFF2-40B4-BE49-F238E27FC236}">
                <a16:creationId xmlns:a16="http://schemas.microsoft.com/office/drawing/2014/main" id="{05808DAF-5D5E-F175-DBA7-0D9FC89CD76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4;p9" descr="Recurso 31.png">
            <a:extLst>
              <a:ext uri="{FF2B5EF4-FFF2-40B4-BE49-F238E27FC236}">
                <a16:creationId xmlns:a16="http://schemas.microsoft.com/office/drawing/2014/main" id="{4D24BD58-567C-5F21-F452-62A31297775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57C013CB-4C2F-3B08-43D6-20723CB42BB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0;p1" descr="Recurso 25.png">
            <a:extLst>
              <a:ext uri="{FF2B5EF4-FFF2-40B4-BE49-F238E27FC236}">
                <a16:creationId xmlns:a16="http://schemas.microsoft.com/office/drawing/2014/main" id="{B632ACFB-843D-621B-3042-1BC6B9BB0F3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8248" y="461759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F1B95B7A-1144-EE81-1881-1A3F63002665}"/>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934;p22" descr="Recurso 39.png">
            <a:extLst>
              <a:ext uri="{FF2B5EF4-FFF2-40B4-BE49-F238E27FC236}">
                <a16:creationId xmlns:a16="http://schemas.microsoft.com/office/drawing/2014/main" id="{CDBF9A93-AF60-1121-C652-EE467BB1C4F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0;p9">
            <a:extLst>
              <a:ext uri="{FF2B5EF4-FFF2-40B4-BE49-F238E27FC236}">
                <a16:creationId xmlns:a16="http://schemas.microsoft.com/office/drawing/2014/main" id="{6357BC7C-0FCD-F2F1-C41E-273544481086}"/>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FE879109-FBC7-A30D-7852-2E45E28C389A}"/>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8248" y="521188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DFFC046C-1555-9007-D482-AEC5BD48C2B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b="18539"/>
          <a:stretch>
            <a:fillRect/>
          </a:stretch>
        </p:blipFill>
        <p:spPr bwMode="auto">
          <a:xfrm>
            <a:off x="3040178" y="182344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0;p1" descr="Recurso 25.png">
            <a:extLst>
              <a:ext uri="{FF2B5EF4-FFF2-40B4-BE49-F238E27FC236}">
                <a16:creationId xmlns:a16="http://schemas.microsoft.com/office/drawing/2014/main" id="{B16E7C05-7C01-D88A-D748-ED2559BF152A}"/>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37979" y="454327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800FD004-CC30-D571-BFDF-06E32FE9D7F2}"/>
              </a:ext>
            </a:extLst>
          </p:cNvPr>
          <p:cNvPicPr preferRelativeResize="0">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2535" y="586895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4;p9" descr="Recurso 31.png">
            <a:extLst>
              <a:ext uri="{FF2B5EF4-FFF2-40B4-BE49-F238E27FC236}">
                <a16:creationId xmlns:a16="http://schemas.microsoft.com/office/drawing/2014/main" id="{8E419222-1E34-C1A6-E53E-5D1651EA103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2004459" y="3185215"/>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4;p9" descr="Recurso 31.png">
            <a:extLst>
              <a:ext uri="{FF2B5EF4-FFF2-40B4-BE49-F238E27FC236}">
                <a16:creationId xmlns:a16="http://schemas.microsoft.com/office/drawing/2014/main" id="{C033588B-68E0-556C-1ACF-4C6EEF95484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2480757" y="3669980"/>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1D670586-53BA-2D8D-02CD-ACA92EFDF713}"/>
              </a:ext>
            </a:extLst>
          </p:cNvPr>
          <p:cNvPicPr preferRelativeResize="0">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34010" y="37778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0;p1" descr="Recurso 25.png">
            <a:extLst>
              <a:ext uri="{FF2B5EF4-FFF2-40B4-BE49-F238E27FC236}">
                <a16:creationId xmlns:a16="http://schemas.microsoft.com/office/drawing/2014/main" id="{E7F138EA-DB55-1054-01C5-18F04372D392}"/>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37979" y="297103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964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0D262-D735-FAA5-E5AF-9C6ADC0E44C6}"/>
            </a:ext>
          </a:extLst>
        </p:cNvPr>
        <p:cNvGrpSpPr/>
        <p:nvPr/>
      </p:nvGrpSpPr>
      <p:grpSpPr>
        <a:xfrm>
          <a:off x="0" y="0"/>
          <a:ext cx="0" cy="0"/>
          <a:chOff x="0" y="0"/>
          <a:chExt cx="0" cy="0"/>
        </a:xfrm>
      </p:grpSpPr>
      <p:pic>
        <p:nvPicPr>
          <p:cNvPr id="5" name="Google Shape;736;p15">
            <a:extLst>
              <a:ext uri="{FF2B5EF4-FFF2-40B4-BE49-F238E27FC236}">
                <a16:creationId xmlns:a16="http://schemas.microsoft.com/office/drawing/2014/main" id="{87877C9F-32A7-F377-98D0-747229EFE5A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B8A44BE9-1355-C77C-F5E5-8EE00CB9E8A8}"/>
              </a:ext>
            </a:extLst>
          </p:cNvPr>
          <p:cNvGraphicFramePr/>
          <p:nvPr/>
        </p:nvGraphicFramePr>
        <p:xfrm>
          <a:off x="4344128" y="1113694"/>
          <a:ext cx="7559856" cy="5458072"/>
        </p:xfrm>
        <a:graphic>
          <a:graphicData uri="http://schemas.openxmlformats.org/drawingml/2006/table">
            <a:tbl>
              <a:tblPr>
                <a:noFill/>
              </a:tblPr>
              <a:tblGrid>
                <a:gridCol w="582984">
                  <a:extLst>
                    <a:ext uri="{9D8B030D-6E8A-4147-A177-3AD203B41FA5}">
                      <a16:colId xmlns:a16="http://schemas.microsoft.com/office/drawing/2014/main" val="20000"/>
                    </a:ext>
                  </a:extLst>
                </a:gridCol>
                <a:gridCol w="1114442">
                  <a:extLst>
                    <a:ext uri="{9D8B030D-6E8A-4147-A177-3AD203B41FA5}">
                      <a16:colId xmlns:a16="http://schemas.microsoft.com/office/drawing/2014/main" val="20001"/>
                    </a:ext>
                  </a:extLst>
                </a:gridCol>
                <a:gridCol w="1562382">
                  <a:extLst>
                    <a:ext uri="{9D8B030D-6E8A-4147-A177-3AD203B41FA5}">
                      <a16:colId xmlns:a16="http://schemas.microsoft.com/office/drawing/2014/main" val="20002"/>
                    </a:ext>
                  </a:extLst>
                </a:gridCol>
                <a:gridCol w="4300048">
                  <a:extLst>
                    <a:ext uri="{9D8B030D-6E8A-4147-A177-3AD203B41FA5}">
                      <a16:colId xmlns:a16="http://schemas.microsoft.com/office/drawing/2014/main" val="20003"/>
                    </a:ext>
                  </a:extLst>
                </a:gridCol>
              </a:tblGrid>
              <a:tr h="33044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Bajo Magdalena – Cauca – San Jorge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alta del río San Jorge</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en la cuenca alta del río San Jorge, se recomienda especial atención en sus afluentes como las quebradas La Manuela y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Morrojo</a:t>
                      </a:r>
                      <a:r>
                        <a:rPr lang="es-CO" sz="900" b="0" u="none" strike="noStrike" kern="1200" dirty="0">
                          <a:solidFill>
                            <a:schemeClr val="dk1"/>
                          </a:solidFill>
                          <a:latin typeface="Verdana" panose="020B0604030504040204" pitchFamily="34" charset="0"/>
                          <a:ea typeface="Verdana" panose="020B0604030504040204" pitchFamily="34" charset="0"/>
                          <a:cs typeface="+mn-cs"/>
                        </a:rPr>
                        <a:t>, y lo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 ríos San Pedro y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Uré</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así como en los municipios de Puerto Libertador y Montelíbano (Córdoba).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reportaron inundaciones en la zona urbana del municipio de Montelíbano, Córdoba (10/11/2025).</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4087038"/>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Clr>
                          <a:schemeClr val="dk1"/>
                        </a:buClr>
                        <a:buSzPts val="900"/>
                        <a:buFont typeface="Verdana"/>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Magdalena – Cauca – San Jorge</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San Jorge – La Mojana</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del río San Jorge en el tramo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Jegua</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 San Antonio y los sistemas de caños y ciénagas asociados. Adicionalmente, persisten las áreas inundadas en los municipios de San Jacinto del Cauca, Caimito, San Benito Abad, Ayapel, Guaranda, San Marcos y Sucre, asociadas al ingreso de agua del río Cauca a través del boquete en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Notas:</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1) </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Se reportó el rompimiento del río San Jorge a la altura de las haciendas La Palmira y Monte Flor en el municipio de San Marcos (Sucre) (12/05/2025). </a:t>
                      </a:r>
                      <a:r>
                        <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2)</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kern="1200" dirty="0">
                          <a:solidFill>
                            <a:schemeClr val="dk1"/>
                          </a:solidFill>
                          <a:latin typeface="Verdana" panose="020B0604030504040204" pitchFamily="34" charset="0"/>
                          <a:ea typeface="Verdana" panose="020B0604030504040204" pitchFamily="34" charset="0"/>
                          <a:cs typeface="+mn-cs"/>
                        </a:rPr>
                        <a:t>Inundación en los corregimientos de Puerto Franco y San José Rivera del municipio de Galeras, Cesar (04/07/2025). </a:t>
                      </a:r>
                      <a:r>
                        <a:rPr lang="es-CO" sz="900" b="1" u="none" strike="noStrike" kern="1200" dirty="0">
                          <a:solidFill>
                            <a:schemeClr val="dk1"/>
                          </a:solidFill>
                          <a:latin typeface="Verdana" panose="020B0604030504040204" pitchFamily="34" charset="0"/>
                          <a:ea typeface="Verdana" panose="020B0604030504040204" pitchFamily="34" charset="0"/>
                          <a:cs typeface="+mn-cs"/>
                        </a:rPr>
                        <a:t>3) </a:t>
                      </a:r>
                      <a:r>
                        <a:rPr lang="es-CO" sz="900" b="0" u="none" strike="noStrike" kern="1200" dirty="0">
                          <a:solidFill>
                            <a:schemeClr val="dk1"/>
                          </a:solidFill>
                          <a:latin typeface="Verdana" panose="020B0604030504040204" pitchFamily="34" charset="0"/>
                          <a:ea typeface="Verdana" panose="020B0604030504040204" pitchFamily="34" charset="0"/>
                          <a:cs typeface="+mn-cs"/>
                        </a:rPr>
                        <a:t>Se reportan afectaciones en zona urbana y rural del municipio de Sahagún (Córdoba) por desbordamiento de diferentes canales (16/08/2025). </a:t>
                      </a:r>
                      <a:r>
                        <a:rPr lang="es-CO" sz="900" b="1" u="none" strike="noStrike" kern="1200" dirty="0">
                          <a:solidFill>
                            <a:schemeClr val="dk1"/>
                          </a:solidFill>
                          <a:latin typeface="Verdana" panose="020B0604030504040204" pitchFamily="34" charset="0"/>
                          <a:ea typeface="Verdana" panose="020B0604030504040204" pitchFamily="34" charset="0"/>
                          <a:cs typeface="+mn-cs"/>
                        </a:rPr>
                        <a:t>4) </a:t>
                      </a:r>
                      <a:r>
                        <a:rPr lang="es-CO" sz="900" b="0" u="none" strike="noStrike" kern="1200" dirty="0">
                          <a:solidFill>
                            <a:schemeClr val="dk1"/>
                          </a:solidFill>
                          <a:latin typeface="Verdana" panose="020B0604030504040204" pitchFamily="34" charset="0"/>
                          <a:ea typeface="Verdana" panose="020B0604030504040204" pitchFamily="34" charset="0"/>
                          <a:cs typeface="+mn-cs"/>
                        </a:rPr>
                        <a:t>Se reportaron inundaciones por fuertes lluvias en el casco urbano de Sincelejo, Sucre (11/10/2025). </a:t>
                      </a:r>
                      <a:r>
                        <a:rPr lang="es-CO" sz="900" b="1" u="none" strike="noStrike" kern="1200" dirty="0">
                          <a:solidFill>
                            <a:schemeClr val="dk1"/>
                          </a:solidFill>
                          <a:latin typeface="Verdana" panose="020B0604030504040204" pitchFamily="34" charset="0"/>
                          <a:ea typeface="Verdana" panose="020B0604030504040204" pitchFamily="34" charset="0"/>
                          <a:cs typeface="+mn-cs"/>
                        </a:rPr>
                        <a:t>5) </a:t>
                      </a:r>
                      <a:r>
                        <a:rPr lang="es-CO" sz="900" b="0" u="none" strike="noStrike" kern="1200" dirty="0">
                          <a:solidFill>
                            <a:schemeClr val="dk1"/>
                          </a:solidFill>
                          <a:latin typeface="Verdana" panose="020B0604030504040204" pitchFamily="34" charset="0"/>
                          <a:ea typeface="Verdana" panose="020B0604030504040204" pitchFamily="34" charset="0"/>
                          <a:cs typeface="+mn-cs"/>
                        </a:rPr>
                        <a:t>Se reportaron inundaciones por fuertes lluvias en el casco urbano de Magangué, Bolívar (27/10/2025).</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44" marR="91444" marT="45555" marB="4555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5336418"/>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Cesar</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en la cuenca media del río Cesar, especial atención en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Sororia, Maracas, Santo Tomás  y Tucuy, estos últimos en la Serranía del Perijá</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en los municipios de Valledupar, Pueblo Bello, Agustín Codazzi, La Paz, Becerril y </a:t>
                      </a:r>
                      <a:r>
                        <a:rPr lang="es-CO" sz="900" b="0" u="none" strike="noStrike" cap="none" dirty="0">
                          <a:latin typeface="Verdana" panose="020B0604030504040204" pitchFamily="34" charset="0"/>
                          <a:ea typeface="Verdana" panose="020B0604030504040204" pitchFamily="34" charset="0"/>
                          <a:cs typeface="Arial Narrow"/>
                          <a:sym typeface="Arial Narrow"/>
                        </a:rPr>
                        <a:t>La Jagua de Ibirico </a:t>
                      </a: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662496"/>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5" marR="91455" marT="45659" marB="456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Ariguaní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5" marR="91455" marT="45659" marB="456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Ariguaní y sus afluentes, especialmente para el río </a:t>
                      </a:r>
                      <a:r>
                        <a:rPr lang="es-CO" sz="900" u="none" strike="noStrike" dirty="0" err="1">
                          <a:latin typeface="Verdana" panose="020B0604030504040204" pitchFamily="34" charset="0"/>
                          <a:ea typeface="Verdana" panose="020B0604030504040204" pitchFamily="34" charset="0"/>
                          <a:cs typeface="Arial Narrow"/>
                          <a:sym typeface="Arial Narrow"/>
                        </a:rPr>
                        <a:t>Ariguanicito</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Pueblo Bello, El Copey, Bosconia (Cesar). </a:t>
                      </a:r>
                      <a:endParaRPr sz="900" dirty="0">
                        <a:latin typeface="Verdana" panose="020B0604030504040204" pitchFamily="34" charset="0"/>
                        <a:ea typeface="Verdana" panose="020B0604030504040204" pitchFamily="34" charset="0"/>
                      </a:endParaRPr>
                    </a:p>
                  </a:txBody>
                  <a:tcPr marL="91455" marR="91455" marT="45659" marB="4565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4887063"/>
                  </a:ext>
                </a:extLst>
              </a:tr>
              <a:tr h="6120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Cesar</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7" marR="91437"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Cesar</a:t>
                      </a:r>
                    </a:p>
                  </a:txBody>
                  <a:tcPr marL="91437" marR="91437"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ríos afluentes de la cuenca baja del río Cesar. Especial atención a la altura del</a:t>
                      </a:r>
                      <a:r>
                        <a:rPr lang="es-ES" sz="900" u="none" strike="noStrike" baseline="0" dirty="0">
                          <a:latin typeface="Verdana" panose="020B0604030504040204" pitchFamily="34" charset="0"/>
                          <a:ea typeface="Verdana" panose="020B0604030504040204" pitchFamily="34" charset="0"/>
                          <a:cs typeface="Arial Narrow"/>
                          <a:sym typeface="Arial Narrow"/>
                        </a:rPr>
                        <a:t> municipio de Chimichagua y en el corregimiento </a:t>
                      </a:r>
                      <a:r>
                        <a:rPr lang="es-ES" sz="900" u="none" strike="noStrike" baseline="0" dirty="0" err="1">
                          <a:latin typeface="Verdana" panose="020B0604030504040204" pitchFamily="34" charset="0"/>
                          <a:ea typeface="Verdana" panose="020B0604030504040204" pitchFamily="34" charset="0"/>
                          <a:cs typeface="Arial Narrow"/>
                          <a:sym typeface="Arial Narrow"/>
                        </a:rPr>
                        <a:t>Saloa</a:t>
                      </a:r>
                      <a:r>
                        <a:rPr lang="es-ES" sz="900" u="none" strike="noStrike" baseline="0" dirty="0">
                          <a:latin typeface="Verdana" panose="020B0604030504040204" pitchFamily="34" charset="0"/>
                          <a:ea typeface="Verdana" panose="020B0604030504040204" pitchFamily="34" charset="0"/>
                          <a:cs typeface="Arial Narrow"/>
                          <a:sym typeface="Arial Narrow"/>
                        </a:rPr>
                        <a:t> (Cesar).</a:t>
                      </a:r>
                      <a:endPar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1255373"/>
                  </a:ext>
                </a:extLst>
              </a:tr>
            </a:tbl>
          </a:graphicData>
        </a:graphic>
      </p:graphicFrame>
      <p:pic>
        <p:nvPicPr>
          <p:cNvPr id="15" name="Google Shape;350;p9">
            <a:extLst>
              <a:ext uri="{FF2B5EF4-FFF2-40B4-BE49-F238E27FC236}">
                <a16:creationId xmlns:a16="http://schemas.microsoft.com/office/drawing/2014/main" id="{D504347C-E596-A303-3349-B1059BB31C2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8606" y="4320336"/>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9D9D2BA4-905C-2AA4-C21C-757417C42EA0}"/>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7" name="Google Shape;347;p9" descr="Recurso 25.png">
            <a:extLst>
              <a:ext uri="{FF2B5EF4-FFF2-40B4-BE49-F238E27FC236}">
                <a16:creationId xmlns:a16="http://schemas.microsoft.com/office/drawing/2014/main" id="{6ECEDA21-571A-A2D1-DCA8-409D7D603F7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Google Shape;353;p9" descr="Recurso 37.png">
            <a:extLst>
              <a:ext uri="{FF2B5EF4-FFF2-40B4-BE49-F238E27FC236}">
                <a16:creationId xmlns:a16="http://schemas.microsoft.com/office/drawing/2014/main" id="{373521A2-1D3F-8F35-F619-EDE3A236342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7A773491-E569-6C23-619F-4F0371554A2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348;p9">
            <a:extLst>
              <a:ext uri="{FF2B5EF4-FFF2-40B4-BE49-F238E27FC236}">
                <a16:creationId xmlns:a16="http://schemas.microsoft.com/office/drawing/2014/main" id="{D95BE217-6646-566E-3700-830E8E99645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71F1F7BB-EF89-DBBF-55A8-5760C3413E3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6BEB8764-9249-E43D-8BA3-453AD9101E5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39512003-572F-6C8C-9A94-ACFF836BA6E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D492FE00-B2E6-B9E9-D172-5A11243520C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7C1037B6-3EE7-FCC0-C49A-7616B3C3070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55C61159-28DA-415D-1155-710C7667C49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1863263A-21DA-F174-EC93-7AA68EB92D1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0;p1" descr="Recurso 25.png">
            <a:extLst>
              <a:ext uri="{FF2B5EF4-FFF2-40B4-BE49-F238E27FC236}">
                <a16:creationId xmlns:a16="http://schemas.microsoft.com/office/drawing/2014/main" id="{E0A5C030-68C1-DC6C-D487-29CC0829589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A7B7B3CB-DF31-6709-FA30-11F2023A65E0}"/>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934;p22" descr="Recurso 39.png">
            <a:extLst>
              <a:ext uri="{FF2B5EF4-FFF2-40B4-BE49-F238E27FC236}">
                <a16:creationId xmlns:a16="http://schemas.microsoft.com/office/drawing/2014/main" id="{3E34675B-5DEF-7A05-5DF2-680F55E82E5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DE897C30-980C-0CDF-AD5F-D9F24973DB40}"/>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0;p1" descr="Recurso 25.png">
            <a:extLst>
              <a:ext uri="{FF2B5EF4-FFF2-40B4-BE49-F238E27FC236}">
                <a16:creationId xmlns:a16="http://schemas.microsoft.com/office/drawing/2014/main" id="{81CF392E-71FE-EF8A-BC79-1CEE27FC4A4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05774" y="327275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E30A25BF-D269-CFB6-8252-0C9074108135}"/>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95455" y="174347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4;p9" descr="Recurso 31.png">
            <a:extLst>
              <a:ext uri="{FF2B5EF4-FFF2-40B4-BE49-F238E27FC236}">
                <a16:creationId xmlns:a16="http://schemas.microsoft.com/office/drawing/2014/main" id="{4518159A-FAC8-2773-9712-666D46490F2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634754" y="5034518"/>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7;p9">
            <a:extLst>
              <a:ext uri="{FF2B5EF4-FFF2-40B4-BE49-F238E27FC236}">
                <a16:creationId xmlns:a16="http://schemas.microsoft.com/office/drawing/2014/main" id="{64928B02-9B44-A329-5C3D-83DF07A6A6A0}"/>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95455" y="470015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2A680A22-C3C8-A910-20F6-8525A995684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471000" y="273244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92E72B4A-CE78-C5A6-F33D-87A5D4E24556}"/>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b="18539"/>
          <a:stretch>
            <a:fillRect/>
          </a:stretch>
        </p:blipFill>
        <p:spPr bwMode="auto">
          <a:xfrm>
            <a:off x="3181704" y="263467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3C40DA35-2E8D-1AE6-E8AB-D6848B226F0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5455" y="539838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5877E6FF-F30B-CF53-30C1-CABCEEB4AF20}"/>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b="18539"/>
          <a:stretch>
            <a:fillRect/>
          </a:stretch>
        </p:blipFill>
        <p:spPr bwMode="auto">
          <a:xfrm>
            <a:off x="2916591" y="355229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E0FA9193-6C9B-E802-0C3E-5C7EAC8891F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5454" y="601306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708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1747F-D4D8-06A9-6D8B-A4DEABBC8A0D}"/>
            </a:ext>
          </a:extLst>
        </p:cNvPr>
        <p:cNvGrpSpPr/>
        <p:nvPr/>
      </p:nvGrpSpPr>
      <p:grpSpPr>
        <a:xfrm>
          <a:off x="0" y="0"/>
          <a:ext cx="0" cy="0"/>
          <a:chOff x="0" y="0"/>
          <a:chExt cx="0" cy="0"/>
        </a:xfrm>
      </p:grpSpPr>
      <p:pic>
        <p:nvPicPr>
          <p:cNvPr id="23" name="Google Shape;736;p15">
            <a:extLst>
              <a:ext uri="{FF2B5EF4-FFF2-40B4-BE49-F238E27FC236}">
                <a16:creationId xmlns:a16="http://schemas.microsoft.com/office/drawing/2014/main" id="{61E6847E-5F38-BA8A-8688-8D6F5F72335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87224" y="1195324"/>
            <a:ext cx="3952442" cy="511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64B595CA-59E8-010D-8488-BD6643694A46}"/>
              </a:ext>
            </a:extLst>
          </p:cNvPr>
          <p:cNvGraphicFramePr/>
          <p:nvPr/>
        </p:nvGraphicFramePr>
        <p:xfrm>
          <a:off x="4279854" y="2014178"/>
          <a:ext cx="7544964" cy="3529890"/>
        </p:xfrm>
        <a:graphic>
          <a:graphicData uri="http://schemas.openxmlformats.org/drawingml/2006/table">
            <a:tbl>
              <a:tblPr>
                <a:noFill/>
              </a:tblPr>
              <a:tblGrid>
                <a:gridCol w="629443">
                  <a:extLst>
                    <a:ext uri="{9D8B030D-6E8A-4147-A177-3AD203B41FA5}">
                      <a16:colId xmlns:a16="http://schemas.microsoft.com/office/drawing/2014/main" val="20000"/>
                    </a:ext>
                  </a:extLst>
                </a:gridCol>
                <a:gridCol w="1088223">
                  <a:extLst>
                    <a:ext uri="{9D8B030D-6E8A-4147-A177-3AD203B41FA5}">
                      <a16:colId xmlns:a16="http://schemas.microsoft.com/office/drawing/2014/main" val="20001"/>
                    </a:ext>
                  </a:extLst>
                </a:gridCol>
                <a:gridCol w="1581012">
                  <a:extLst>
                    <a:ext uri="{9D8B030D-6E8A-4147-A177-3AD203B41FA5}">
                      <a16:colId xmlns:a16="http://schemas.microsoft.com/office/drawing/2014/main" val="20002"/>
                    </a:ext>
                  </a:extLst>
                </a:gridCol>
                <a:gridCol w="4246286">
                  <a:extLst>
                    <a:ext uri="{9D8B030D-6E8A-4147-A177-3AD203B41FA5}">
                      <a16:colId xmlns:a16="http://schemas.microsoft.com/office/drawing/2014/main" val="20003"/>
                    </a:ext>
                  </a:extLst>
                </a:gridCol>
              </a:tblGrid>
              <a:tr h="351448">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878381">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7" marR="91437" marT="45568" marB="455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bajo Magdalena entre El Banco y El Plato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568" marB="455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los directos al bajo Magdalena </a:t>
                      </a:r>
                      <a:r>
                        <a:rPr kumimoji="0" lang="es-CO"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entre los municipios de El Banco, Santa Ana y Plato (Magdalena), incluyendo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el sector de Brazo de Loba (municipios de Magangué y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Cicuco</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y en el Brazo de Mompós (Mompós, San Zenón,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Talaiga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Nuevo, Santa Ana y Santa Bárbara de Pinto). Especial atención en los municipios de Magangué, Mompós y Santa Ana. </a:t>
                      </a:r>
                    </a:p>
                  </a:txBody>
                  <a:tcPr marL="91437" marR="91437" marT="45568" marB="455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3458101"/>
                  </a:ext>
                </a:extLst>
              </a:tr>
              <a:tr h="746764">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Bajo Magdalena</a:t>
                      </a:r>
                    </a:p>
                  </a:txBody>
                  <a:tcPr marL="91443" marR="91443" marT="45664" marB="456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a:solidFill>
                            <a:schemeClr val="dk1"/>
                          </a:solidFill>
                          <a:latin typeface="Verdana" panose="020B0604030504040204" pitchFamily="34" charset="0"/>
                          <a:ea typeface="Verdana" panose="020B0604030504040204" pitchFamily="34" charset="0"/>
                          <a:cs typeface="Arial Narrow"/>
                          <a:sym typeface="Arial Narrow"/>
                        </a:rPr>
                        <a:t>Canal del Dique</a:t>
                      </a:r>
                      <a:endPar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64" marB="456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rPr>
                        <a:t>Niveles altos en el Canal del Dique y probabilidad de encharcamientos, se recomienda especial atención en los municipios de Suan, Santa Lucia, Manatí, Repelón (Atlántico), San Estanislao, San Cristóbal, Soplaviento, Mahates, Arjona, María La Baja, Pasacaballos, Sabanalarga, </a:t>
                      </a:r>
                      <a:r>
                        <a:rPr lang="es-CO" sz="900" u="none" strike="noStrike" kern="1200" baseline="0" dirty="0" err="1">
                          <a:solidFill>
                            <a:schemeClr val="dk1"/>
                          </a:solidFill>
                          <a:latin typeface="Verdana" panose="020B0604030504040204" pitchFamily="34" charset="0"/>
                          <a:ea typeface="Verdana" panose="020B0604030504040204" pitchFamily="34" charset="0"/>
                          <a:cs typeface="Arial Narrow"/>
                          <a:sym typeface="Arial Narrow"/>
                        </a:rPr>
                        <a:t>Arroyohondo</a:t>
                      </a:r>
                      <a:r>
                        <a:rPr lang="es-CO" sz="90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rPr>
                        <a:t> y Calamar (Bolívar). </a:t>
                      </a:r>
                    </a:p>
                  </a:txBody>
                  <a:tcPr marL="91443" marR="91443" marT="45664" marB="4566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8946144"/>
                  </a:ext>
                </a:extLst>
              </a:tr>
              <a:tr h="8787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Calamar y desembocadura al mar Caribe</a:t>
                      </a:r>
                      <a:endParaRPr sz="900" dirty="0">
                        <a:latin typeface="Verdana" panose="020B0604030504040204" pitchFamily="34" charset="0"/>
                        <a:ea typeface="Verdana" panose="020B0604030504040204" pitchFamily="34" charset="0"/>
                      </a:endParaRPr>
                    </a:p>
                  </a:txBody>
                  <a:tcPr marL="91443" marR="91443"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de niveles en los directos al Magdalena entre Calamar y desembocadura al mar Caribe. Especial atención a los centros poblados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Suán</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y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Campo de la Cruz, Cerro de San Antonio, El Piñón, Remolino y Sitio Nuevo. No se descartan posibles formaciones de arroyos en los municipios</a:t>
                      </a:r>
                      <a:r>
                        <a:rPr lang="es-ES"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Barranquilla,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Soledad y Malambo (Atlántico). </a:t>
                      </a:r>
                    </a:p>
                  </a:txBody>
                  <a:tcPr marL="91443" marR="91443" marT="45734" marB="4573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356398"/>
                  </a:ext>
                </a:extLst>
              </a:tr>
              <a:tr h="558500">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Ciénaga Mallorquín</a:t>
                      </a:r>
                      <a:endParaRPr sz="900" dirty="0">
                        <a:latin typeface="Verdana" panose="020B0604030504040204" pitchFamily="34" charset="0"/>
                        <a:ea typeface="Verdana" panose="020B0604030504040204" pitchFamily="34" charset="0"/>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formación de arroyos en la ciudad de Barranquilla y Soledad (Atlántico). De igual forma, se recomienda estar atentos a los niveles de los arroyos aportantes a la Ciénaga de Mallorquín. </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4210130"/>
                  </a:ext>
                </a:extLst>
              </a:tr>
            </a:tbl>
          </a:graphicData>
        </a:graphic>
      </p:graphicFrame>
      <p:sp>
        <p:nvSpPr>
          <p:cNvPr id="6" name="Google Shape;3036;p14">
            <a:extLst>
              <a:ext uri="{FF2B5EF4-FFF2-40B4-BE49-F238E27FC236}">
                <a16:creationId xmlns:a16="http://schemas.microsoft.com/office/drawing/2014/main" id="{B50BFB25-6A78-80C2-D1FB-6711E44105A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7" name="Google Shape;347;p9" descr="Recurso 25.png">
            <a:extLst>
              <a:ext uri="{FF2B5EF4-FFF2-40B4-BE49-F238E27FC236}">
                <a16:creationId xmlns:a16="http://schemas.microsoft.com/office/drawing/2014/main" id="{956BFB58-452C-F504-8922-F82B8069929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Google Shape;353;p9" descr="Recurso 37.png">
            <a:extLst>
              <a:ext uri="{FF2B5EF4-FFF2-40B4-BE49-F238E27FC236}">
                <a16:creationId xmlns:a16="http://schemas.microsoft.com/office/drawing/2014/main" id="{0BB76D41-F960-BDAF-FB81-A04EEDD7BDD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8167FF6A-C8AA-D2FD-8151-CBF13FE906D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348;p9">
            <a:extLst>
              <a:ext uri="{FF2B5EF4-FFF2-40B4-BE49-F238E27FC236}">
                <a16:creationId xmlns:a16="http://schemas.microsoft.com/office/drawing/2014/main" id="{DE42A399-C05E-5A2E-8F4F-DD67714788F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E60324C6-5061-0C43-3D5F-824A2BBA25A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EDF46F00-9750-BEF9-1427-A6CC4E818DE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BEF140F3-0E51-A212-4D08-F9CB1A71BB5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27167B72-65D9-6CB7-C83D-B5594CC7DEB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31531D51-A789-6F80-09DE-2E279D9BEFB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5F0916C2-E0AA-01BB-34CD-53E6D9DE1C2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09A28062-28DA-B8F7-6B2E-BDE7745ACC0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549" y="584034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0;p1" descr="Recurso 25.png">
            <a:extLst>
              <a:ext uri="{FF2B5EF4-FFF2-40B4-BE49-F238E27FC236}">
                <a16:creationId xmlns:a16="http://schemas.microsoft.com/office/drawing/2014/main" id="{B108D0D2-AC2B-66AC-8BA9-5700F7F66DE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2F4233A9-53E2-1390-7512-1EB0AC744B8A}"/>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934;p22" descr="Recurso 39.png">
            <a:extLst>
              <a:ext uri="{FF2B5EF4-FFF2-40B4-BE49-F238E27FC236}">
                <a16:creationId xmlns:a16="http://schemas.microsoft.com/office/drawing/2014/main" id="{C120943A-2FC2-D523-94A1-D0E7B83347CC}"/>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0A9F0BCA-6DCC-CE54-4004-1A123F195CE8}"/>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E1909189-BDC7-4D18-D1B4-399263E2B55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04071" y="501928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E415576D-7F43-73DC-BA65-C841350E4282}"/>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b="18539"/>
          <a:stretch>
            <a:fillRect/>
          </a:stretch>
        </p:blipFill>
        <p:spPr bwMode="auto">
          <a:xfrm>
            <a:off x="1685508" y="204003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7FA6CF1E-8E24-C3EA-6246-90FC50B5C686}"/>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b="18539"/>
          <a:stretch>
            <a:fillRect/>
          </a:stretch>
        </p:blipFill>
        <p:spPr bwMode="auto">
          <a:xfrm>
            <a:off x="1685507" y="170357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CBA0719D-EC46-719D-4E15-4C36283204E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3234" y="2537899"/>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AA27A1FC-7700-FC5F-4002-40428DF8AEE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04071" y="258944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158;p1" descr="Recurso 37.png">
            <a:extLst>
              <a:ext uri="{FF2B5EF4-FFF2-40B4-BE49-F238E27FC236}">
                <a16:creationId xmlns:a16="http://schemas.microsoft.com/office/drawing/2014/main" id="{A1D4C7EB-7397-8B7B-2F31-FF6024716199}"/>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b="18539"/>
          <a:stretch>
            <a:fillRect/>
          </a:stretch>
        </p:blipFill>
        <p:spPr bwMode="auto">
          <a:xfrm>
            <a:off x="2163445" y="359553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8;p9">
            <a:extLst>
              <a:ext uri="{FF2B5EF4-FFF2-40B4-BE49-F238E27FC236}">
                <a16:creationId xmlns:a16="http://schemas.microsoft.com/office/drawing/2014/main" id="{9084C654-E08D-5B96-4F67-8FE253A735A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04071" y="343330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A07E2812-D673-DAFC-C415-F55824627D3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04071" y="428462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158;p1" descr="Recurso 37.png">
            <a:extLst>
              <a:ext uri="{FF2B5EF4-FFF2-40B4-BE49-F238E27FC236}">
                <a16:creationId xmlns:a16="http://schemas.microsoft.com/office/drawing/2014/main" id="{C7224F37-55CC-27E0-2506-D0069ECCB953}"/>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b="18539"/>
          <a:stretch>
            <a:fillRect/>
          </a:stretch>
        </p:blipFill>
        <p:spPr bwMode="auto">
          <a:xfrm>
            <a:off x="1420394" y="284098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660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6357C-CFED-A1D9-6EA6-361C0BAECBA2}"/>
            </a:ext>
          </a:extLst>
        </p:cNvPr>
        <p:cNvGrpSpPr/>
        <p:nvPr/>
      </p:nvGrpSpPr>
      <p:grpSpPr>
        <a:xfrm>
          <a:off x="0" y="0"/>
          <a:ext cx="0" cy="0"/>
          <a:chOff x="0" y="0"/>
          <a:chExt cx="0" cy="0"/>
        </a:xfrm>
      </p:grpSpPr>
      <p:pic>
        <p:nvPicPr>
          <p:cNvPr id="305154" name="Google Shape;1113;p34">
            <a:extLst>
              <a:ext uri="{FF2B5EF4-FFF2-40B4-BE49-F238E27FC236}">
                <a16:creationId xmlns:a16="http://schemas.microsoft.com/office/drawing/2014/main" id="{65FE8FA3-55D9-ABA4-81A3-346B27C1442F}"/>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32289" y="1724025"/>
            <a:ext cx="532503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Google Shape;333;p8" descr="Recurso 18.png">
            <a:hlinkClick r:id="rId4" action="ppaction://hlinksldjump"/>
            <a:extLst>
              <a:ext uri="{FF2B5EF4-FFF2-40B4-BE49-F238E27FC236}">
                <a16:creationId xmlns:a16="http://schemas.microsoft.com/office/drawing/2014/main" id="{C4EE34DA-F4C2-4C8C-7D1B-AAE6AA2703B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C138AFE4-F3E9-F8A8-D8E5-0D6EE7E18655}"/>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A4AB3675-1022-F0F6-AF75-BF864C9DBC9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06A6A1A1-8BD2-1F7D-DAA0-F66285B1D89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00DFEBFB-C933-C1BF-FB48-D3A9A9C3780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275C6E30-3443-C345-CA0F-E7C4CDBE663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4372F3CD-DDCB-B8AE-0671-50D2AF3073F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51661C7E-BCFE-BA18-4DF4-E14290FFFAD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7;p9">
            <a:extLst>
              <a:ext uri="{FF2B5EF4-FFF2-40B4-BE49-F238E27FC236}">
                <a16:creationId xmlns:a16="http://schemas.microsoft.com/office/drawing/2014/main" id="{7A16E64C-E128-6E92-9E7D-8534C50C220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8C5C963E-1CA6-7818-8A69-D56DD1CBFA4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2D57DC4D-43DF-8D9D-F7C5-177B023E692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5CA87EF0-77C8-E91F-829A-0DF3FC94051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639959D9-C941-8FD0-1E70-9F8DB5D91747}"/>
              </a:ext>
            </a:extLst>
          </p:cNvPr>
          <p:cNvPicPr preferRelativeResize="0">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C8BB1661-6037-CCCB-A9B3-643AD16F9AA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3" name="Google Shape;3394;p29">
            <a:extLst>
              <a:ext uri="{FF2B5EF4-FFF2-40B4-BE49-F238E27FC236}">
                <a16:creationId xmlns:a16="http://schemas.microsoft.com/office/drawing/2014/main" id="{BA5BC466-65ED-4886-87A1-A435DA076824}"/>
              </a:ext>
            </a:extLst>
          </p:cNvPr>
          <p:cNvGraphicFramePr/>
          <p:nvPr/>
        </p:nvGraphicFramePr>
        <p:xfrm>
          <a:off x="5623191" y="1794425"/>
          <a:ext cx="6336518" cy="3995296"/>
        </p:xfrm>
        <a:graphic>
          <a:graphicData uri="http://schemas.openxmlformats.org/drawingml/2006/table">
            <a:tbl>
              <a:tblPr>
                <a:noFill/>
              </a:tblPr>
              <a:tblGrid>
                <a:gridCol w="593954">
                  <a:extLst>
                    <a:ext uri="{9D8B030D-6E8A-4147-A177-3AD203B41FA5}">
                      <a16:colId xmlns:a16="http://schemas.microsoft.com/office/drawing/2014/main" val="20000"/>
                    </a:ext>
                  </a:extLst>
                </a:gridCol>
                <a:gridCol w="1081425">
                  <a:extLst>
                    <a:ext uri="{9D8B030D-6E8A-4147-A177-3AD203B41FA5}">
                      <a16:colId xmlns:a16="http://schemas.microsoft.com/office/drawing/2014/main" val="20001"/>
                    </a:ext>
                  </a:extLst>
                </a:gridCol>
                <a:gridCol w="1160211">
                  <a:extLst>
                    <a:ext uri="{9D8B030D-6E8A-4147-A177-3AD203B41FA5}">
                      <a16:colId xmlns:a16="http://schemas.microsoft.com/office/drawing/2014/main" val="20002"/>
                    </a:ext>
                  </a:extLst>
                </a:gridCol>
                <a:gridCol w="3500928">
                  <a:extLst>
                    <a:ext uri="{9D8B030D-6E8A-4147-A177-3AD203B41FA5}">
                      <a16:colId xmlns:a16="http://schemas.microsoft.com/office/drawing/2014/main" val="20003"/>
                    </a:ext>
                  </a:extLst>
                </a:gridCol>
              </a:tblGrid>
              <a:tr h="404745">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Guape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Guape y sus afluentes como el río Duda. Especial atención en los municipios de La Uribe y Mesetas.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754546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Güejar</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Güejar y sus afluentes. Se recomienda especial atención entre los municipios de Mesetas, San Juan de Arama y Vistahermosa (Meta). </a:t>
                      </a:r>
                      <a:endParaRPr lang="es-CO" sz="900" b="0" u="none" strike="noStrike" dirty="0">
                        <a:solidFill>
                          <a:schemeClr val="tx1"/>
                        </a:solidFill>
                        <a:latin typeface="Verdana" panose="020B0604030504040204" pitchFamily="34" charset="0"/>
                        <a:ea typeface="Verdana" panose="020B0604030504040204" pitchFamily="34" charset="0"/>
                        <a:cs typeface="+mn-cs"/>
                        <a:sym typeface="Arial Narrow"/>
                      </a:endParaRPr>
                    </a:p>
                  </a:txBody>
                  <a:tcPr marL="91456" marR="91456"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0633985"/>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Ariari</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i="0" u="none" strike="noStrike" kern="1200" cap="none" dirty="0">
                          <a:solidFill>
                            <a:schemeClr val="dk1"/>
                          </a:solidFill>
                          <a:latin typeface="Verdana" panose="020B0604030504040204" pitchFamily="34" charset="0"/>
                          <a:ea typeface="Verdana" panose="020B0604030504040204" pitchFamily="34" charset="0"/>
                        </a:rPr>
                        <a:t>Probabilidad de crecientes súbitas en el río Ariari y sus aportantes, en particular en los caños Aguas Claras, Buenos Aires, Cristalina, Gualas, </a:t>
                      </a:r>
                      <a:r>
                        <a:rPr lang="es-CO" sz="900" b="0" i="0" u="none" strike="noStrike" kern="1200" cap="none" dirty="0" err="1">
                          <a:solidFill>
                            <a:schemeClr val="dk1"/>
                          </a:solidFill>
                          <a:latin typeface="Verdana" panose="020B0604030504040204" pitchFamily="34" charset="0"/>
                          <a:ea typeface="Verdana" panose="020B0604030504040204" pitchFamily="34" charset="0"/>
                        </a:rPr>
                        <a:t>Irique</a:t>
                      </a:r>
                      <a:r>
                        <a:rPr lang="es-CO" sz="900" b="0" i="0" u="none" strike="noStrike" kern="1200" cap="none" dirty="0">
                          <a:solidFill>
                            <a:schemeClr val="dk1"/>
                          </a:solidFill>
                          <a:latin typeface="Verdana" panose="020B0604030504040204" pitchFamily="34" charset="0"/>
                          <a:ea typeface="Verdana" panose="020B0604030504040204" pitchFamily="34" charset="0"/>
                        </a:rPr>
                        <a:t> y Tapare, así como en los ríos </a:t>
                      </a:r>
                      <a:r>
                        <a:rPr lang="es-CO" sz="900" b="0" i="0" u="none" strike="noStrike" kern="1200" cap="none" dirty="0" err="1">
                          <a:solidFill>
                            <a:schemeClr val="dk1"/>
                          </a:solidFill>
                          <a:latin typeface="Verdana" panose="020B0604030504040204" pitchFamily="34" charset="0"/>
                          <a:ea typeface="Verdana" panose="020B0604030504040204" pitchFamily="34" charset="0"/>
                        </a:rPr>
                        <a:t>Cubiullera</a:t>
                      </a:r>
                      <a:r>
                        <a:rPr lang="es-CO" sz="900" b="0" i="0" u="none" strike="noStrike" kern="1200" cap="none" dirty="0">
                          <a:solidFill>
                            <a:schemeClr val="dk1"/>
                          </a:solidFill>
                          <a:latin typeface="Verdana" panose="020B0604030504040204" pitchFamily="34" charset="0"/>
                          <a:ea typeface="Verdana" panose="020B0604030504040204" pitchFamily="34" charset="0"/>
                        </a:rPr>
                        <a:t>, Guape, </a:t>
                      </a:r>
                      <a:r>
                        <a:rPr lang="es-CO" sz="900" b="0" i="0" u="none" strike="noStrike" kern="1200" cap="none" dirty="0" err="1">
                          <a:solidFill>
                            <a:schemeClr val="dk1"/>
                          </a:solidFill>
                          <a:latin typeface="Verdana" panose="020B0604030504040204" pitchFamily="34" charset="0"/>
                          <a:ea typeface="Verdana" panose="020B0604030504040204" pitchFamily="34" charset="0"/>
                        </a:rPr>
                        <a:t>Hurichare</a:t>
                      </a:r>
                      <a:r>
                        <a:rPr lang="es-CO" sz="900" b="0" i="0" u="none" strike="noStrike" kern="1200" cap="none" dirty="0">
                          <a:solidFill>
                            <a:schemeClr val="dk1"/>
                          </a:solidFill>
                          <a:latin typeface="Verdana" panose="020B0604030504040204" pitchFamily="34" charset="0"/>
                          <a:ea typeface="Verdana" panose="020B0604030504040204" pitchFamily="34" charset="0"/>
                        </a:rPr>
                        <a:t> y Viejo. Especial atención en los municipios de Cubarral, El Castillo, El Dorado, Fuente de Oro, Granda, Guamal, Lejanías, Puerto Concordia, Puerto Lleras, Puerto Rico, San Juan de Arama, Vista Hermosa (Meta).</a:t>
                      </a:r>
                      <a:endParaRPr lang="es-ES"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106469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de los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ríos Metica, Guamal y Humadea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Metica, Guamal y Humadea (aportantes a la cuenca alta del río Meta) y sus afluentes, especialmente los ríos Acacias y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Acaciitas</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los caños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Chichimene</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Cola de Pato, entre otros. Se recomienda prestar atención a los municipios de Castilla la Nueva, Guamal y Acacías del departamento de Meta. </a:t>
                      </a:r>
                    </a:p>
                  </a:txBody>
                  <a:tcPr marL="91442" marR="91442"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140489"/>
                  </a:ext>
                </a:extLst>
              </a:tr>
            </a:tbl>
          </a:graphicData>
        </a:graphic>
      </p:graphicFrame>
      <p:pic>
        <p:nvPicPr>
          <p:cNvPr id="5" name="Google Shape;358;p9">
            <a:extLst>
              <a:ext uri="{FF2B5EF4-FFF2-40B4-BE49-F238E27FC236}">
                <a16:creationId xmlns:a16="http://schemas.microsoft.com/office/drawing/2014/main" id="{A2362837-1B0B-4913-4D3A-72A0109C790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3373" y="236054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398E375A-64CD-741E-80D3-79436567FDB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3373" y="297963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A83D506E-DF5F-64FC-DC28-A6EFB6701396}"/>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703373" y="5030460"/>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71538B92-9E5F-20DB-C3FF-E480B0FBF42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478505" y="408661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8433B2CA-CFC6-AFF9-D95F-9200486299A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122566" y="417266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CA1AB744-1564-ED4A-2F72-588AD330397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235671" y="448593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F7E5EC5C-8FEA-8EF6-441B-E25DCBB252A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3373" y="393605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B434CC5A-522F-8B19-3044-46478FEE958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941509" y="444417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437790"/>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CE323-2436-0FD5-342E-086CABB5267D}"/>
            </a:ext>
          </a:extLst>
        </p:cNvPr>
        <p:cNvGrpSpPr/>
        <p:nvPr/>
      </p:nvGrpSpPr>
      <p:grpSpPr>
        <a:xfrm>
          <a:off x="0" y="0"/>
          <a:ext cx="0" cy="0"/>
          <a:chOff x="0" y="0"/>
          <a:chExt cx="0" cy="0"/>
        </a:xfrm>
      </p:grpSpPr>
      <p:pic>
        <p:nvPicPr>
          <p:cNvPr id="305154" name="Google Shape;1113;p34">
            <a:extLst>
              <a:ext uri="{FF2B5EF4-FFF2-40B4-BE49-F238E27FC236}">
                <a16:creationId xmlns:a16="http://schemas.microsoft.com/office/drawing/2014/main" id="{96F6FD23-DF35-6D48-798B-5CC590C4F3E3}"/>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32289" y="1724025"/>
            <a:ext cx="532503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Google Shape;333;p8" descr="Recurso 18.png">
            <a:hlinkClick r:id="rId4" action="ppaction://hlinksldjump"/>
            <a:extLst>
              <a:ext uri="{FF2B5EF4-FFF2-40B4-BE49-F238E27FC236}">
                <a16:creationId xmlns:a16="http://schemas.microsoft.com/office/drawing/2014/main" id="{B2F255C5-7206-E7C4-FFB1-D0433E26984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F53BB511-6C68-B889-202A-43F17DEC2EB0}"/>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BCA64A41-373B-CA06-EFEA-C6CCA6AD208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E1DBBF08-55A4-8AD6-E99C-D45467E7E71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A93BF730-E1A4-0254-5E98-AFA053A85F3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0F56DCF9-6DFF-37BA-A734-9F462997B10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02DEA343-EFA6-4B57-D29F-E5395918135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CD76D2E9-442F-D7BE-F3CA-BAD31D744E9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7;p9">
            <a:extLst>
              <a:ext uri="{FF2B5EF4-FFF2-40B4-BE49-F238E27FC236}">
                <a16:creationId xmlns:a16="http://schemas.microsoft.com/office/drawing/2014/main" id="{A701A66A-7075-5645-CA2B-D9FEA9674C4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9602A3FA-4989-2F9A-4891-AE9D700BE3F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D9F49C15-7713-B83C-D4D4-767534D244D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778BA0A9-C09B-EFD8-EB90-89AFC49E8C9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E9559341-213A-3A5D-7CB2-2F5531F9840D}"/>
              </a:ext>
            </a:extLst>
          </p:cNvPr>
          <p:cNvPicPr preferRelativeResize="0">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4305B7FE-615F-6D10-E39F-1CBC272D301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3" name="Google Shape;3394;p29">
            <a:extLst>
              <a:ext uri="{FF2B5EF4-FFF2-40B4-BE49-F238E27FC236}">
                <a16:creationId xmlns:a16="http://schemas.microsoft.com/office/drawing/2014/main" id="{4792E353-FB65-6014-A5A4-639DE328EAA2}"/>
              </a:ext>
            </a:extLst>
          </p:cNvPr>
          <p:cNvGraphicFramePr/>
          <p:nvPr/>
        </p:nvGraphicFramePr>
        <p:xfrm>
          <a:off x="5623191" y="2312476"/>
          <a:ext cx="6336518" cy="2950898"/>
        </p:xfrm>
        <a:graphic>
          <a:graphicData uri="http://schemas.openxmlformats.org/drawingml/2006/table">
            <a:tbl>
              <a:tblPr>
                <a:noFill/>
              </a:tblPr>
              <a:tblGrid>
                <a:gridCol w="593954">
                  <a:extLst>
                    <a:ext uri="{9D8B030D-6E8A-4147-A177-3AD203B41FA5}">
                      <a16:colId xmlns:a16="http://schemas.microsoft.com/office/drawing/2014/main" val="20000"/>
                    </a:ext>
                  </a:extLst>
                </a:gridCol>
                <a:gridCol w="1081425">
                  <a:extLst>
                    <a:ext uri="{9D8B030D-6E8A-4147-A177-3AD203B41FA5}">
                      <a16:colId xmlns:a16="http://schemas.microsoft.com/office/drawing/2014/main" val="20001"/>
                    </a:ext>
                  </a:extLst>
                </a:gridCol>
                <a:gridCol w="1160211">
                  <a:extLst>
                    <a:ext uri="{9D8B030D-6E8A-4147-A177-3AD203B41FA5}">
                      <a16:colId xmlns:a16="http://schemas.microsoft.com/office/drawing/2014/main" val="20002"/>
                    </a:ext>
                  </a:extLst>
                </a:gridCol>
                <a:gridCol w="3500928">
                  <a:extLst>
                    <a:ext uri="{9D8B030D-6E8A-4147-A177-3AD203B41FA5}">
                      <a16:colId xmlns:a16="http://schemas.microsoft.com/office/drawing/2014/main" val="20003"/>
                    </a:ext>
                  </a:extLst>
                </a:gridCol>
              </a:tblGrid>
              <a:tr h="404745">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Manacacías</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en el nivel del río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Manacacías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y aportantes. Especial atención en el municipio de Puerto Gaitán (Meta).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754546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caño Cumaral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caño Cumaral y sus afluentes,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el municipio de San Martín (Meta)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106469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río Melúa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Melúa y sus afluentes,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el municipio de San Martín (Meta)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14048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Yucao. Especial atención en el municipio de Puerto Gaitán (Meta).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3056453"/>
                  </a:ext>
                </a:extLst>
              </a:tr>
            </a:tbl>
          </a:graphicData>
        </a:graphic>
      </p:graphicFrame>
      <p:pic>
        <p:nvPicPr>
          <p:cNvPr id="5" name="Google Shape;358;p9">
            <a:extLst>
              <a:ext uri="{FF2B5EF4-FFF2-40B4-BE49-F238E27FC236}">
                <a16:creationId xmlns:a16="http://schemas.microsoft.com/office/drawing/2014/main" id="{BFBBF12C-AC92-4D4B-EBD6-E9DBCC3E844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3373" y="287967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6206A4A8-B556-5C2A-98C3-D28F66BB16A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3373" y="349310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49B83E21-7A59-C901-CC68-4B2E4512E32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3373" y="411501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C02AA845-2ED3-8BA2-D9C7-D5CF72BC622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3373" y="471674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45F0ED59-E807-721B-4E9D-C964CB2B9E9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718226" y="434491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13A1351F-8583-6E95-05C8-903F4D682EB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859709" y="410175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9E727B2C-1C5C-6B0D-9D01-720BB1B17FB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001193" y="382701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E515819C-42CE-C594-F41F-36CA98F795DE}"/>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098630" y="422333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55939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BB4FD-3D83-E541-4875-0828D7AD5E81}"/>
            </a:ext>
          </a:extLst>
        </p:cNvPr>
        <p:cNvGrpSpPr/>
        <p:nvPr/>
      </p:nvGrpSpPr>
      <p:grpSpPr>
        <a:xfrm>
          <a:off x="0" y="0"/>
          <a:ext cx="0" cy="0"/>
          <a:chOff x="0" y="0"/>
          <a:chExt cx="0" cy="0"/>
        </a:xfrm>
      </p:grpSpPr>
      <p:pic>
        <p:nvPicPr>
          <p:cNvPr id="305154" name="Google Shape;1113;p34">
            <a:extLst>
              <a:ext uri="{FF2B5EF4-FFF2-40B4-BE49-F238E27FC236}">
                <a16:creationId xmlns:a16="http://schemas.microsoft.com/office/drawing/2014/main" id="{6EF5916E-9C9E-9D9F-DDA8-7FDFFA158320}"/>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32289" y="1724025"/>
            <a:ext cx="532503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Google Shape;333;p8" descr="Recurso 18.png">
            <a:hlinkClick r:id="rId4" action="ppaction://hlinksldjump"/>
            <a:extLst>
              <a:ext uri="{FF2B5EF4-FFF2-40B4-BE49-F238E27FC236}">
                <a16:creationId xmlns:a16="http://schemas.microsoft.com/office/drawing/2014/main" id="{F1E8D480-E7AA-CBD2-D715-4F18B6BE02B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CA5C449A-C474-7C24-FF22-2E1E82E34ED2}"/>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DFBBA549-4289-71DC-C7AF-D1A5424EBFB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3C694ED0-1823-4DAE-D7CC-0EA050AFB3D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1A79130D-5583-C861-5057-EDCA2AF64BA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82F1525D-0101-DB9C-AB21-AB9CAB26ABF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041856F3-5AD4-D7B2-D36B-FD3BFAA3D11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36C4518E-A3D9-41DF-E503-B2967BEA910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7;p9">
            <a:extLst>
              <a:ext uri="{FF2B5EF4-FFF2-40B4-BE49-F238E27FC236}">
                <a16:creationId xmlns:a16="http://schemas.microsoft.com/office/drawing/2014/main" id="{D487D89B-4CD0-D5B6-2B56-B3AE0EE4965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DB719450-1C4E-96F7-429C-1F46A7DAF0C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88B8AEFB-90D5-C6DC-2A80-4C6BCF4C635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ABBEDC7B-71A4-52C3-D3FC-04E0310D4F9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4FABC0E3-5058-2C73-C419-0001B9071D59}"/>
              </a:ext>
            </a:extLst>
          </p:cNvPr>
          <p:cNvPicPr preferRelativeResize="0">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7F943D0D-BAC2-E4E6-C978-11D133955508}"/>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3" name="Google Shape;3394;p29">
            <a:extLst>
              <a:ext uri="{FF2B5EF4-FFF2-40B4-BE49-F238E27FC236}">
                <a16:creationId xmlns:a16="http://schemas.microsoft.com/office/drawing/2014/main" id="{FE92B6B4-786A-B059-2F5E-BAEA4B4ED8D9}"/>
              </a:ext>
            </a:extLst>
          </p:cNvPr>
          <p:cNvGraphicFramePr/>
          <p:nvPr/>
        </p:nvGraphicFramePr>
        <p:xfrm>
          <a:off x="5650086" y="1204390"/>
          <a:ext cx="6336518" cy="5388726"/>
        </p:xfrm>
        <a:graphic>
          <a:graphicData uri="http://schemas.openxmlformats.org/drawingml/2006/table">
            <a:tbl>
              <a:tblPr>
                <a:noFill/>
              </a:tblPr>
              <a:tblGrid>
                <a:gridCol w="593954">
                  <a:extLst>
                    <a:ext uri="{9D8B030D-6E8A-4147-A177-3AD203B41FA5}">
                      <a16:colId xmlns:a16="http://schemas.microsoft.com/office/drawing/2014/main" val="20000"/>
                    </a:ext>
                  </a:extLst>
                </a:gridCol>
                <a:gridCol w="1081425">
                  <a:extLst>
                    <a:ext uri="{9D8B030D-6E8A-4147-A177-3AD203B41FA5}">
                      <a16:colId xmlns:a16="http://schemas.microsoft.com/office/drawing/2014/main" val="20001"/>
                    </a:ext>
                  </a:extLst>
                </a:gridCol>
                <a:gridCol w="1160211">
                  <a:extLst>
                    <a:ext uri="{9D8B030D-6E8A-4147-A177-3AD203B41FA5}">
                      <a16:colId xmlns:a16="http://schemas.microsoft.com/office/drawing/2014/main" val="20002"/>
                    </a:ext>
                  </a:extLst>
                </a:gridCol>
                <a:gridCol w="3500928">
                  <a:extLst>
                    <a:ext uri="{9D8B030D-6E8A-4147-A177-3AD203B41FA5}">
                      <a16:colId xmlns:a16="http://schemas.microsoft.com/office/drawing/2014/main" val="20003"/>
                    </a:ext>
                  </a:extLst>
                </a:gridCol>
              </a:tblGrid>
              <a:tr h="404745">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Guatiquía</a:t>
                      </a:r>
                      <a:endParaRPr sz="900" dirty="0">
                        <a:latin typeface="Verdana" panose="020B0604030504040204" pitchFamily="34" charset="0"/>
                        <a:ea typeface="Verdana" panose="020B0604030504040204" pitchFamily="34" charset="0"/>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panose="020B0604020202020204" pitchFamily="34" charset="0"/>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 en el río Guatiquía y sus afluentes, especialmente en los caños Grande, Maizaro y Tigre, así como en las quebradas La Cajones y Salina, y los ríos Caney y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Ocoa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los municipios de El Calvario. San Juanito, Restrepo y Villavicencio (Meta). </a:t>
                      </a:r>
                      <a:endPar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754546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 y sus afluentes, se recomienda especial atención a la altura del municipio Cumaral (Meta).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106469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Negro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Negro y sus afluentes, se recomienda especial atención en</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Villavicencio (Meta). </a:t>
                      </a:r>
                      <a:endParaRPr sz="900" dirty="0">
                        <a:latin typeface="Verdana" panose="020B0604030504040204" pitchFamily="34" charset="0"/>
                        <a:ea typeface="Verdana" panose="020B0604030504040204" pitchFamily="34" charset="0"/>
                      </a:endParaRPr>
                    </a:p>
                  </a:txBody>
                  <a:tcPr marL="91444" marR="91444" marT="45701" marB="457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14048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Humea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de crecientes súbitas en 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Humea y sus afluentes, especialmente el río San Juanito.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los municipios de Paratebueno y Medina (Cundinamarca). </a:t>
                      </a:r>
                      <a:endPar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305645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ríos Guayuriba y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825"/>
                        <a:buFont typeface="Arial"/>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crecientes en los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irectos al Meta entre ríos Guayuriba y Yucao</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Se recomienda especial atención a la altura de Puerto López, Cabuyaro y Puerto Guadalupe (Meta).</a:t>
                      </a:r>
                      <a:r>
                        <a:rPr lang="en-U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n-U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112590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río Meta entre los ríos Guatiquía y Upía</a:t>
                      </a:r>
                      <a:endParaRPr sz="900" dirty="0">
                        <a:latin typeface="Verdana" panose="020B0604030504040204" pitchFamily="34" charset="0"/>
                        <a:ea typeface="Verdana" panose="020B0604030504040204" pitchFamily="34" charset="0"/>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tributarios al río Meta entre los ríos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Guatiquía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y Upía. Especial atención a la altura de los municipios de Paratebueno, Barranca de Upía y Cabuyaro.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8378188"/>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53" marR="91453" marT="45362" marB="453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Upía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362" marB="453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Upía y sus afluentes. Se recomienda especial atención en los municipios de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San Luis de Gaceno (Boyacá);</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Sabanalarga, Villanueva (Casanare);  Barranca de Upía y Cabuyaro (Meta). </a:t>
                      </a:r>
                    </a:p>
                  </a:txBody>
                  <a:tcPr marL="91453" marR="91453" marT="45362" marB="4536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1970806"/>
                  </a:ext>
                </a:extLst>
              </a:tr>
            </a:tbl>
          </a:graphicData>
        </a:graphic>
      </p:graphicFrame>
      <p:pic>
        <p:nvPicPr>
          <p:cNvPr id="5" name="Google Shape;358;p9">
            <a:extLst>
              <a:ext uri="{FF2B5EF4-FFF2-40B4-BE49-F238E27FC236}">
                <a16:creationId xmlns:a16="http://schemas.microsoft.com/office/drawing/2014/main" id="{23ED1634-8D96-96E0-C506-766B824BA51C}"/>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731094" y="1946388"/>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637847BF-49C2-0BD8-FD14-D1BC4455C7B9}"/>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731094" y="2702696"/>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4C15A9E9-D934-CB71-9EA4-9EC5A36DDFD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405535" y="386189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DCB58AE4-2168-E92A-9568-6E5F3D695BB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563490" y="370800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273C590E-136B-4605-9C56-7E4419E2574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1094" y="457790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54AD858A-C8AA-FF47-7593-FCCA4D679C5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25656" y="394197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5CAFBCA9-A69D-0113-4FB8-D0D8E285FBB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7270" y="525093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55852EB2-56AF-6F10-B10C-739CA15B57B6}"/>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727065" y="3294092"/>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ADF8A37D-637A-0421-BF74-6CB2139436E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640469" y="342900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8;p9">
            <a:extLst>
              <a:ext uri="{FF2B5EF4-FFF2-40B4-BE49-F238E27FC236}">
                <a16:creationId xmlns:a16="http://schemas.microsoft.com/office/drawing/2014/main" id="{B02127F3-BEF3-0017-941E-FF44326802E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21719" y="597307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49219FED-C2FC-8F0E-B689-FF344673C0D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694641" y="394463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54388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472DFBA9-5176-080C-B74A-58359C32FE19}"/>
              </a:ext>
            </a:extLst>
          </p:cNvPr>
          <p:cNvGraphicFramePr/>
          <p:nvPr/>
        </p:nvGraphicFramePr>
        <p:xfrm>
          <a:off x="922338" y="2038350"/>
          <a:ext cx="10731500" cy="2540000"/>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668">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a:solidFill>
                            <a:schemeClr val="lt1"/>
                          </a:solidFill>
                          <a:latin typeface="Verdana"/>
                          <a:ea typeface="Verdana"/>
                          <a:cs typeface="Verdana"/>
                          <a:sym typeface="Verdana"/>
                        </a:rPr>
                        <a:t>REGIÓN de LA </a:t>
                      </a:r>
                      <a:r>
                        <a:rPr lang="es-CO" sz="1200" b="1" u="none" strike="noStrike" cap="none" dirty="0">
                          <a:solidFill>
                            <a:schemeClr val="lt1"/>
                          </a:solidFill>
                          <a:latin typeface="Verdana"/>
                          <a:ea typeface="Verdana"/>
                          <a:cs typeface="Verdana"/>
                          <a:sym typeface="Verdana"/>
                        </a:rPr>
                        <a:t>ALERTA</a:t>
                      </a:r>
                      <a:endParaRPr sz="1200" b="1" u="none" strike="noStrike" cap="none" dirty="0">
                        <a:solidFill>
                          <a:schemeClr val="lt1"/>
                        </a:solidFill>
                        <a:latin typeface="Verdana"/>
                        <a:ea typeface="Verdana"/>
                        <a:cs typeface="Verdana"/>
                        <a:sym typeface="Verdana"/>
                      </a:endParaRPr>
                    </a:p>
                  </a:txBody>
                  <a:tcPr marL="74905" marR="74905" marT="37394" marB="3739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27188">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394" marB="3739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055144">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5" marR="74905" marT="37394" marB="37394">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endParaRPr lang="es-CO" sz="1000" b="1" u="none" strike="noStrike" cap="none"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chemeClr val="tx1"/>
                          </a:solidFill>
                          <a:latin typeface="Verdana"/>
                          <a:ea typeface="Verdana"/>
                          <a:cs typeface="Verdana"/>
                          <a:sym typeface="Verdana"/>
                        </a:rPr>
                        <a:t>ALTIPLANO CUNDIBOYACENSE</a:t>
                      </a:r>
                      <a:endParaRPr sz="1400" dirty="0">
                        <a:solidFill>
                          <a:schemeClr val="tx1"/>
                        </a:solidFill>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CUNDINAMARCA</a:t>
                      </a:r>
                      <a:r>
                        <a:rPr lang="es-CO" sz="1000" b="0" u="none" strike="noStrike" cap="none" dirty="0">
                          <a:solidFill>
                            <a:schemeClr val="tx1"/>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BOYACÁ</a:t>
                      </a:r>
                      <a:r>
                        <a:rPr lang="es-CO" sz="1000" b="0" u="none" strike="noStrike" cap="none" dirty="0">
                          <a:solidFill>
                            <a:schemeClr val="tx1"/>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solidFill>
                          <a:schemeClr val="tx1"/>
                        </a:solidFill>
                        <a:latin typeface="Verdana"/>
                        <a:ea typeface="Verdana"/>
                        <a:cs typeface="Verdana"/>
                        <a:sym typeface="Verdana"/>
                      </a:endParaRPr>
                    </a:p>
                  </a:txBody>
                  <a:tcPr marL="74905" marR="74905" marT="37394" marB="37394">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992271" name="Google Shape;683;p7">
            <a:extLst>
              <a:ext uri="{FF2B5EF4-FFF2-40B4-BE49-F238E27FC236}">
                <a16:creationId xmlns:a16="http://schemas.microsoft.com/office/drawing/2014/main" id="{F269761E-A8D6-C070-EAA1-2B7043A8AFF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955676"/>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2272" name="Google Shape;684;p7">
            <a:extLst>
              <a:ext uri="{FF2B5EF4-FFF2-40B4-BE49-F238E27FC236}">
                <a16:creationId xmlns:a16="http://schemas.microsoft.com/office/drawing/2014/main" id="{44504BA6-4D4E-7779-CAA0-988948B64B25}"/>
              </a:ext>
            </a:extLst>
          </p:cNvPr>
          <p:cNvGrpSpPr>
            <a:grpSpLocks/>
          </p:cNvGrpSpPr>
          <p:nvPr/>
        </p:nvGrpSpPr>
        <p:grpSpPr bwMode="auto">
          <a:xfrm>
            <a:off x="1746250" y="982663"/>
            <a:ext cx="8699500" cy="581025"/>
            <a:chOff x="1743616" y="1035694"/>
            <a:chExt cx="8699679" cy="579550"/>
          </a:xfrm>
        </p:grpSpPr>
        <p:sp>
          <p:nvSpPr>
            <p:cNvPr id="992285" name="Google Shape;685;p7">
              <a:extLst>
                <a:ext uri="{FF2B5EF4-FFF2-40B4-BE49-F238E27FC236}">
                  <a16:creationId xmlns:a16="http://schemas.microsoft.com/office/drawing/2014/main" id="{59FB00A4-0D0D-D2A2-50B2-8417B3500F8A}"/>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992286" name="Google Shape;686;p7">
              <a:extLst>
                <a:ext uri="{FF2B5EF4-FFF2-40B4-BE49-F238E27FC236}">
                  <a16:creationId xmlns:a16="http://schemas.microsoft.com/office/drawing/2014/main" id="{27C77744-2862-3E1C-1B49-6FCD66333E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87" name="Google Shape;687;p7">
              <a:extLst>
                <a:ext uri="{FF2B5EF4-FFF2-40B4-BE49-F238E27FC236}">
                  <a16:creationId xmlns:a16="http://schemas.microsoft.com/office/drawing/2014/main" id="{86575D3F-5BBB-E685-03D6-2E615DD2B875}"/>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la probabilidad de descensos de la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temperatura del aire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en horas de la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madrugada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para zonas de altiplano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(entre los 2,500 y los 2,900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msnm) de los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siguientes municipios:</a:t>
              </a:r>
            </a:p>
          </p:txBody>
        </p:sp>
      </p:grpSp>
      <p:sp>
        <p:nvSpPr>
          <p:cNvPr id="992273" name="Google Shape;688;p7">
            <a:extLst>
              <a:ext uri="{FF2B5EF4-FFF2-40B4-BE49-F238E27FC236}">
                <a16:creationId xmlns:a16="http://schemas.microsoft.com/office/drawing/2014/main" id="{ECB46543-821E-4A55-40D9-3DBB469178CD}"/>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a:t>
            </a:r>
            <a:r>
              <a:rPr kumimoji="0" lang="es-CO" altLang="es-CO" sz="900" b="0" i="0" u="none" strike="noStrike" kern="1200" cap="none" spc="0" normalizeH="0" baseline="0" noProof="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en caso de ser </a:t>
            </a: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FBC9A98C-338C-3918-E285-03909528C0E4}"/>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99</a:t>
            </a:r>
          </a:p>
        </p:txBody>
      </p:sp>
      <p:sp>
        <p:nvSpPr>
          <p:cNvPr id="12" name="Rectángulo 11">
            <a:extLst>
              <a:ext uri="{FF2B5EF4-FFF2-40B4-BE49-F238E27FC236}">
                <a16:creationId xmlns:a16="http://schemas.microsoft.com/office/drawing/2014/main" id="{DDDB9EAA-09A1-D974-706C-35AC61E66B5C}"/>
              </a:ext>
            </a:extLst>
          </p:cNvPr>
          <p:cNvSpPr/>
          <p:nvPr/>
        </p:nvSpPr>
        <p:spPr>
          <a:xfrm>
            <a:off x="-1457325" y="553085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8</a:t>
            </a:r>
          </a:p>
        </p:txBody>
      </p:sp>
      <p:sp>
        <p:nvSpPr>
          <p:cNvPr id="14" name="Marcador de texto 1">
            <a:extLst>
              <a:ext uri="{FF2B5EF4-FFF2-40B4-BE49-F238E27FC236}">
                <a16:creationId xmlns:a16="http://schemas.microsoft.com/office/drawing/2014/main" id="{EF64D60E-1BB6-0EDF-29B7-C5B8E51224AE}"/>
              </a:ext>
            </a:extLst>
          </p:cNvPr>
          <p:cNvSpPr txBox="1">
            <a:spLocks/>
          </p:cNvSpPr>
          <p:nvPr/>
        </p:nvSpPr>
        <p:spPr>
          <a:xfrm>
            <a:off x="3741738" y="657225"/>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a:t>
            </a:r>
            <a:fld id="{E5F557DC-F21D-4ED8-9466-13D062D946A0}" type="datetime4">
              <a:rPr kumimoji="0" lang="es-MX" sz="1200" b="1" i="0" u="none" strike="noStrike" kern="0" cap="none" spc="0" normalizeH="0" baseline="0" noProof="0" smtClean="0">
                <a:ln>
                  <a:noFill/>
                </a:ln>
                <a:solidFill>
                  <a:srgbClr val="00B0F0"/>
                </a:solidFill>
                <a:effectLst/>
                <a:uLnTx/>
                <a:uFillTx/>
                <a:latin typeface="Arial Narrow" panose="020B0606020202030204" pitchFamily="34" charset="0"/>
                <a:cs typeface="Arial"/>
                <a:sym typeface="Arial"/>
              </a:rPr>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t>12 de noviembre de 2025</a:t>
            </a:fld>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 | 12:00 HLC</a:t>
            </a:r>
          </a:p>
        </p:txBody>
      </p:sp>
      <p:pic>
        <p:nvPicPr>
          <p:cNvPr id="992277" name="Google Shape;682;p7">
            <a:extLst>
              <a:ext uri="{FF2B5EF4-FFF2-40B4-BE49-F238E27FC236}">
                <a16:creationId xmlns:a16="http://schemas.microsoft.com/office/drawing/2014/main" id="{B97CCB4B-8D0D-05C3-8083-82DB216FA90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263" y="2538413"/>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2278" name="Google Shape;681;p7" descr="Recurso 25.png">
            <a:extLst>
              <a:ext uri="{FF2B5EF4-FFF2-40B4-BE49-F238E27FC236}">
                <a16:creationId xmlns:a16="http://schemas.microsoft.com/office/drawing/2014/main" id="{D6E29E89-A217-3482-5C25-9C43FAE5CBA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9F82B317-82B6-EA46-A26E-F85690F2A662}"/>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49</a:t>
            </a:r>
          </a:p>
        </p:txBody>
      </p:sp>
      <p:pic>
        <p:nvPicPr>
          <p:cNvPr id="992280" name="Imagen 1">
            <a:extLst>
              <a:ext uri="{FF2B5EF4-FFF2-40B4-BE49-F238E27FC236}">
                <a16:creationId xmlns:a16="http://schemas.microsoft.com/office/drawing/2014/main" id="{80089D17-AFFB-B7C7-97E7-48B8D74D44F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5688" y="3732213"/>
            <a:ext cx="203835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81" name="Rectángulo 3">
            <a:extLst>
              <a:ext uri="{FF2B5EF4-FFF2-40B4-BE49-F238E27FC236}">
                <a16:creationId xmlns:a16="http://schemas.microsoft.com/office/drawing/2014/main" id="{22852788-9998-0C2C-74DB-FB395B443E76}"/>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8"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sp>
        <p:nvSpPr>
          <p:cNvPr id="17" name="Rectángulo 16">
            <a:extLst>
              <a:ext uri="{FF2B5EF4-FFF2-40B4-BE49-F238E27FC236}">
                <a16:creationId xmlns:a16="http://schemas.microsoft.com/office/drawing/2014/main" id="{53680DCB-C56B-34FA-A39B-6E172DC42CDE}"/>
              </a:ext>
            </a:extLst>
          </p:cNvPr>
          <p:cNvSpPr/>
          <p:nvPr/>
        </p:nvSpPr>
        <p:spPr>
          <a:xfrm>
            <a:off x="-2112963" y="949325"/>
            <a:ext cx="1309688"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99</a:t>
            </a:r>
          </a:p>
        </p:txBody>
      </p:sp>
      <p:pic>
        <p:nvPicPr>
          <p:cNvPr id="992283" name="Google Shape;682;p7">
            <a:extLst>
              <a:ext uri="{FF2B5EF4-FFF2-40B4-BE49-F238E27FC236}">
                <a16:creationId xmlns:a16="http://schemas.microsoft.com/office/drawing/2014/main" id="{40F380B7-C4BB-0A7D-961F-16C1B0C0C7F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784" y="2994819"/>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a:extLst>
              <a:ext uri="{FF2B5EF4-FFF2-40B4-BE49-F238E27FC236}">
                <a16:creationId xmlns:a16="http://schemas.microsoft.com/office/drawing/2014/main" id="{62A8DB0A-1156-E3FE-C1B9-07CF7210C97F}"/>
              </a:ext>
            </a:extLst>
          </p:cNvPr>
          <p:cNvSpPr/>
          <p:nvPr/>
        </p:nvSpPr>
        <p:spPr>
          <a:xfrm>
            <a:off x="10344150" y="4718898"/>
            <a:ext cx="1309688" cy="177800"/>
          </a:xfrm>
          <a:prstGeom prst="rect">
            <a:avLst/>
          </a:prstGeom>
          <a:solidFill>
            <a:srgbClr val="FFC000"/>
          </a:solidFill>
          <a:ln>
            <a:solidFill>
              <a:srgbClr val="F87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90</a:t>
            </a:r>
          </a:p>
        </p:txBody>
      </p:sp>
      <p:sp>
        <p:nvSpPr>
          <p:cNvPr id="2" name="Rectángulo 1">
            <a:extLst>
              <a:ext uri="{FF2B5EF4-FFF2-40B4-BE49-F238E27FC236}">
                <a16:creationId xmlns:a16="http://schemas.microsoft.com/office/drawing/2014/main" id="{7A088DE5-A5AF-E771-46B8-B573D1D85CDB}"/>
              </a:ext>
            </a:extLst>
          </p:cNvPr>
          <p:cNvSpPr/>
          <p:nvPr/>
        </p:nvSpPr>
        <p:spPr>
          <a:xfrm>
            <a:off x="120073" y="138545"/>
            <a:ext cx="1782618" cy="756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0BF53-2E50-5D22-4227-613B51C5C99E}"/>
            </a:ext>
          </a:extLst>
        </p:cNvPr>
        <p:cNvGrpSpPr/>
        <p:nvPr/>
      </p:nvGrpSpPr>
      <p:grpSpPr>
        <a:xfrm>
          <a:off x="0" y="0"/>
          <a:ext cx="0" cy="0"/>
          <a:chOff x="0" y="0"/>
          <a:chExt cx="0" cy="0"/>
        </a:xfrm>
      </p:grpSpPr>
      <p:pic>
        <p:nvPicPr>
          <p:cNvPr id="305154" name="Google Shape;1113;p34">
            <a:extLst>
              <a:ext uri="{FF2B5EF4-FFF2-40B4-BE49-F238E27FC236}">
                <a16:creationId xmlns:a16="http://schemas.microsoft.com/office/drawing/2014/main" id="{017C450A-2E2E-910E-5367-9C73F1523EAC}"/>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32289" y="1724025"/>
            <a:ext cx="532503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Google Shape;333;p8" descr="Recurso 18.png">
            <a:hlinkClick r:id="rId4" action="ppaction://hlinksldjump"/>
            <a:extLst>
              <a:ext uri="{FF2B5EF4-FFF2-40B4-BE49-F238E27FC236}">
                <a16:creationId xmlns:a16="http://schemas.microsoft.com/office/drawing/2014/main" id="{4FC4EAF3-E20E-01D8-01D5-65B33A36B7A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FE3650D9-F433-567B-2F57-69C818BE1067}"/>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D678031B-79EB-7886-81EB-6FE23AD4EA5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401A4865-E25A-142B-65A1-1EDB705E683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01305AF9-0FC9-1DA5-F0DE-8FC75DC89A1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5F8754B6-0BFD-261D-1F2D-6E67958E46B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D5CFA21C-4F40-CA05-BF78-DB3DF8A48B3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BCDF2D8B-8564-78E9-A672-6EFAAA11FB2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7;p9">
            <a:extLst>
              <a:ext uri="{FF2B5EF4-FFF2-40B4-BE49-F238E27FC236}">
                <a16:creationId xmlns:a16="http://schemas.microsoft.com/office/drawing/2014/main" id="{619C0859-8BE2-13F5-08CE-6CE90D8B353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D7317428-0CA8-F266-7282-BD5231B18B2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8BE19E46-30A3-7279-C7F9-CA1D23D94FE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9EC053E2-1795-23F4-1A1F-BCF89320DF8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2A753456-186C-8CDF-97ED-466DBD5A8CDF}"/>
              </a:ext>
            </a:extLst>
          </p:cNvPr>
          <p:cNvPicPr preferRelativeResize="0">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12915C12-6E03-3E9A-6643-05524766945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12 de noviembre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3" name="Google Shape;3394;p29">
            <a:extLst>
              <a:ext uri="{FF2B5EF4-FFF2-40B4-BE49-F238E27FC236}">
                <a16:creationId xmlns:a16="http://schemas.microsoft.com/office/drawing/2014/main" id="{6849687F-198F-3AB5-BE8C-7A853BE10F13}"/>
              </a:ext>
            </a:extLst>
          </p:cNvPr>
          <p:cNvGraphicFramePr/>
          <p:nvPr/>
        </p:nvGraphicFramePr>
        <p:xfrm>
          <a:off x="5623193" y="1234023"/>
          <a:ext cx="6336518" cy="5053662"/>
        </p:xfrm>
        <a:graphic>
          <a:graphicData uri="http://schemas.openxmlformats.org/drawingml/2006/table">
            <a:tbl>
              <a:tblPr>
                <a:noFill/>
              </a:tblPr>
              <a:tblGrid>
                <a:gridCol w="593954">
                  <a:extLst>
                    <a:ext uri="{9D8B030D-6E8A-4147-A177-3AD203B41FA5}">
                      <a16:colId xmlns:a16="http://schemas.microsoft.com/office/drawing/2014/main" val="20000"/>
                    </a:ext>
                  </a:extLst>
                </a:gridCol>
                <a:gridCol w="1081425">
                  <a:extLst>
                    <a:ext uri="{9D8B030D-6E8A-4147-A177-3AD203B41FA5}">
                      <a16:colId xmlns:a16="http://schemas.microsoft.com/office/drawing/2014/main" val="20001"/>
                    </a:ext>
                  </a:extLst>
                </a:gridCol>
                <a:gridCol w="1160211">
                  <a:extLst>
                    <a:ext uri="{9D8B030D-6E8A-4147-A177-3AD203B41FA5}">
                      <a16:colId xmlns:a16="http://schemas.microsoft.com/office/drawing/2014/main" val="20002"/>
                    </a:ext>
                  </a:extLst>
                </a:gridCol>
                <a:gridCol w="3500928">
                  <a:extLst>
                    <a:ext uri="{9D8B030D-6E8A-4147-A177-3AD203B41FA5}">
                      <a16:colId xmlns:a16="http://schemas.microsoft.com/office/drawing/2014/main" val="20003"/>
                    </a:ext>
                  </a:extLst>
                </a:gridCol>
              </a:tblGrid>
              <a:tr h="404745">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Chitagá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Chitagá</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los municipios de Chitagá, </a:t>
                      </a:r>
                      <a:r>
                        <a:rPr lang="es-CO" sz="900" b="0" u="none" dirty="0" err="1">
                          <a:solidFill>
                            <a:schemeClr val="dk1"/>
                          </a:solidFill>
                          <a:latin typeface="Verdana" panose="020B0604030504040204" pitchFamily="34" charset="0"/>
                          <a:ea typeface="Verdana" panose="020B0604030504040204" pitchFamily="34" charset="0"/>
                          <a:cs typeface="Arial Narrow"/>
                          <a:sym typeface="Arial Narrow"/>
                        </a:rPr>
                        <a:t>Cácota</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 y Silos (Norte de Santander). </a:t>
                      </a:r>
                      <a:r>
                        <a:rPr lang="es-CO" sz="900" b="1" u="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Inundación del barrio Brisas de Gibraltar del municipio de Toledo, Norte de Santander (10/11/2025). </a:t>
                      </a:r>
                      <a:endPar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754546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Alto Apure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aportantes de la cuenca alta del río Apure.</a:t>
                      </a:r>
                      <a:endPar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3" marB="4573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9057846"/>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Margua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Margua. Especial atención en el municipio de Toledo (Norte de Santander).</a:t>
                      </a:r>
                    </a:p>
                  </a:txBody>
                  <a:tcPr marL="91448" marR="91448" marT="45701" marB="457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106469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Cobugón – Río Covaría</a:t>
                      </a:r>
                      <a:endParaRPr sz="900" dirty="0">
                        <a:latin typeface="Verdana" panose="020B0604030504040204" pitchFamily="34" charset="0"/>
                        <a:ea typeface="Verdana" panose="020B0604030504040204" pitchFamily="34" charset="0"/>
                      </a:endParaRPr>
                    </a:p>
                  </a:txBody>
                  <a:tcPr marL="91448" marR="91448"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Cobugón, Covaría y sus afluentes. Especial atención en el municipio de Cubará (Boyacá).</a:t>
                      </a:r>
                      <a:endParaRPr lang="en-U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93379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499" marB="454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Bojabá</a:t>
                      </a:r>
                      <a:endParaRPr sz="900" dirty="0">
                        <a:latin typeface="Verdana" panose="020B0604030504040204" pitchFamily="34" charset="0"/>
                        <a:ea typeface="Verdana" panose="020B0604030504040204" pitchFamily="34" charset="0"/>
                      </a:endParaRPr>
                    </a:p>
                  </a:txBody>
                  <a:tcPr marL="91430" marR="91430" marT="45499" marB="454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Bojabá y sus afluentes. Se recomienda especial atención en los municipios de Cubará (Boyacá) y Saravena (Arauca). </a:t>
                      </a:r>
                      <a:endParaRPr lang="es-ES"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a:endParaRPr>
                    </a:p>
                  </a:txBody>
                  <a:tcPr marL="91430" marR="91430" marT="45499" marB="4549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242486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Arauca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Banadia y otros directos al Arauca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Arauca a la altura del municipio de Arauquita (Arauca) y sus afluentes como son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Cusay</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o Ele y caño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Caranal</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así mismo, probabilidad de incrementos súbitos de sus aportantes,  tales como, el río Banadía. Se recomienda especial atención en los municipios de Arauquita, Saravena, Fortul y el centro poblado de Puerto Nariño del municipio de Saravena, como a las demás poblaciones ribereñas al río Arauca.</a:t>
                      </a:r>
                      <a:r>
                        <a:rPr lang="es-ES"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ES" sz="900" b="1"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1331944"/>
                  </a:ext>
                </a:extLst>
              </a:tr>
            </a:tbl>
          </a:graphicData>
        </a:graphic>
      </p:graphicFrame>
      <p:pic>
        <p:nvPicPr>
          <p:cNvPr id="5" name="Google Shape;358;p9">
            <a:extLst>
              <a:ext uri="{FF2B5EF4-FFF2-40B4-BE49-F238E27FC236}">
                <a16:creationId xmlns:a16="http://schemas.microsoft.com/office/drawing/2014/main" id="{4844C5DA-BF6D-4597-7086-18643EBB509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9286" y="197811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32CD2B4F-7104-ECA8-BC4C-397FB6CEFD8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847658" y="209446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4F87D30B-0E57-9B66-54C9-69A90B3D778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138165" y="225664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231140E5-F2B7-AE68-2E37-70E8375FE45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02936" y="336392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95759C6E-4D58-9282-3C0F-AE5DD54647C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02936" y="396950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37A118BE-C5CD-1F87-6986-FF9063A006F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9286" y="548915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9DCEE3FD-F91B-2BE4-4FE2-15EEDA2CB7E7}"/>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709286" y="4577703"/>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4;p9" descr="Recurso 31.png">
            <a:extLst>
              <a:ext uri="{FF2B5EF4-FFF2-40B4-BE49-F238E27FC236}">
                <a16:creationId xmlns:a16="http://schemas.microsoft.com/office/drawing/2014/main" id="{B86990D9-0D3D-8D83-DF70-C274F6A46A6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2471849" y="2132694"/>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DB892208-A83E-15F1-7F76-014CFDC6C4A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9286" y="273700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366576"/>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texto 1"/>
          <p:cNvSpPr txBox="1">
            <a:spLocks/>
          </p:cNvSpPr>
          <p:nvPr/>
        </p:nvSpPr>
        <p:spPr>
          <a:xfrm>
            <a:off x="1659387" y="1281875"/>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600" b="1" dirty="0">
                <a:solidFill>
                  <a:schemeClr val="accent6">
                    <a:lumMod val="50000"/>
                  </a:schemeClr>
                </a:solidFill>
                <a:latin typeface="Verdana" panose="020B0604030504040204" pitchFamily="34" charset="0"/>
                <a:ea typeface="Verdana" panose="020B0604030504040204" pitchFamily="34" charset="0"/>
              </a:rPr>
              <a:t>RESUMEN</a:t>
            </a:r>
            <a:endParaRPr lang="es-MX" sz="1600" b="1" dirty="0">
              <a:solidFill>
                <a:schemeClr val="accent6">
                  <a:lumMod val="50000"/>
                </a:schemeClr>
              </a:solidFill>
              <a:latin typeface="Verdana" panose="020B0604030504040204" pitchFamily="34" charset="0"/>
              <a:ea typeface="Verdana" panose="020B0604030504040204" pitchFamily="34" charset="0"/>
            </a:endParaRPr>
          </a:p>
        </p:txBody>
      </p:sp>
      <p:pic>
        <p:nvPicPr>
          <p:cNvPr id="5" name="Google Shape;110;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100032" y="1658112"/>
            <a:ext cx="3308466" cy="4678659"/>
          </a:xfrm>
          <a:prstGeom prst="rect">
            <a:avLst/>
          </a:prstGeom>
          <a:noFill/>
          <a:ln>
            <a:noFill/>
          </a:ln>
        </p:spPr>
      </p:pic>
      <p:sp>
        <p:nvSpPr>
          <p:cNvPr id="6" name="Google Shape;108;p6"/>
          <p:cNvSpPr txBox="1"/>
          <p:nvPr/>
        </p:nvSpPr>
        <p:spPr>
          <a:xfrm>
            <a:off x="713113" y="1658112"/>
            <a:ext cx="6636932" cy="41395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algn="just">
              <a:buClr>
                <a:srgbClr val="000000"/>
              </a:buClr>
              <a:buSzPts val="1400"/>
              <a:defRPr/>
            </a:pPr>
            <a:r>
              <a:rPr lang="es-MX" sz="1400" b="1" dirty="0">
                <a:solidFill>
                  <a:srgbClr val="FF0000"/>
                </a:solidFill>
                <a:effectLst>
                  <a:outerShdw blurRad="38100" dist="38100" dir="2700000" algn="tl">
                    <a:srgbClr val="000000">
                      <a:alpha val="43137"/>
                    </a:srgbClr>
                  </a:outerShdw>
                </a:effectLst>
                <a:latin typeface="Verdana"/>
                <a:ea typeface="Verdana"/>
                <a:sym typeface="Verdana"/>
              </a:rPr>
              <a:t>Alerta Alta:</a:t>
            </a:r>
            <a:r>
              <a:rPr lang="es-MX" sz="1400" dirty="0">
                <a:solidFill>
                  <a:srgbClr val="FF0000"/>
                </a:solidFill>
                <a:effectLst>
                  <a:outerShdw blurRad="38100" dist="38100" dir="2700000" algn="tl">
                    <a:srgbClr val="000000">
                      <a:alpha val="43137"/>
                    </a:srgbClr>
                  </a:outerShdw>
                </a:effectLst>
                <a:latin typeface="Verdana"/>
                <a:ea typeface="Verdana"/>
                <a:sym typeface="Verdana"/>
              </a:rPr>
              <a:t> </a:t>
            </a:r>
            <a:r>
              <a:rPr kumimoji="0" lang="es-ES"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a:t>
            </a: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t>
            </a:r>
            <a:r>
              <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Antioquia, Bolívar, Boyacá, Cauca, Cesar, Chocó, Cundinamarca, Huila, Magdalena, Meta, Nariño, Norte de Santander, Putumayo, Santander y Valle del Cauca.</a:t>
            </a:r>
          </a:p>
          <a:p>
            <a:pPr algn="just">
              <a:buClr>
                <a:srgbClr val="000000"/>
              </a:buClr>
              <a:buSzPts val="1400"/>
              <a:defRPr/>
            </a:pPr>
            <a:endParaRPr lang="es-ES" sz="1300" b="1" kern="0" dirty="0">
              <a:solidFill>
                <a:schemeClr val="tx1">
                  <a:lumMod val="50000"/>
                  <a:lumOff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Arial Narrow"/>
            </a:endParaRPr>
          </a:p>
          <a:p>
            <a:pPr algn="just">
              <a:buClr>
                <a:srgbClr val="000000"/>
              </a:buClr>
              <a:buSzPts val="1400"/>
              <a:defRPr/>
            </a:pPr>
            <a:r>
              <a:rPr lang="es-MX" sz="1400" b="1" dirty="0">
                <a:solidFill>
                  <a:schemeClr val="accent2"/>
                </a:solidFill>
                <a:effectLst>
                  <a:outerShdw blurRad="38100" dist="38100" dir="2700000" algn="tl">
                    <a:srgbClr val="000000">
                      <a:alpha val="43137"/>
                    </a:srgbClr>
                  </a:outerShdw>
                </a:effectLst>
                <a:latin typeface="Verdana"/>
                <a:ea typeface="Verdana"/>
                <a:sym typeface="Verdana"/>
              </a:rPr>
              <a:t>Alerta Moderada: </a:t>
            </a:r>
            <a:r>
              <a:rPr lang="es-ES" sz="1300" kern="0" dirty="0">
                <a:solidFill>
                  <a:schemeClr val="tx1">
                    <a:lumMod val="50000"/>
                    <a:lumOff val="50000"/>
                  </a:schemeClr>
                </a:solidFill>
                <a:latin typeface="Verdana" panose="020B0604030504040204" pitchFamily="34" charset="0"/>
                <a:ea typeface="Verdana" panose="020B0604030504040204" pitchFamily="34" charset="0"/>
                <a:sym typeface="Arial Narrow"/>
              </a:rPr>
              <a:t>Para algunos municipios de los departamentos de Antioquia, Arauca, Atlántico, Bolívar, Caldas, Caquetá, Cauca, Cesar, Chocó, Cundinamarca, Córdoba, Huila, La Guajira, Meta, Nariño, Norte de Santander, Putumayo, Quindío, Risaralda, Santander y Valle del Cauca.</a:t>
            </a:r>
          </a:p>
          <a:p>
            <a:pPr algn="just">
              <a:buClr>
                <a:srgbClr val="000000"/>
              </a:buClr>
              <a:buSzPts val="1400"/>
              <a:defRPr/>
            </a:pPr>
            <a:endParaRPr lang="es-ES" sz="1300" b="1" kern="0" dirty="0">
              <a:solidFill>
                <a:schemeClr val="tx1">
                  <a:lumMod val="50000"/>
                  <a:lumOff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sym typeface="Arial Narrow"/>
            </a:endParaRPr>
          </a:p>
          <a:p>
            <a:pPr lvl="0" algn="just">
              <a:buClr>
                <a:srgbClr val="000000"/>
              </a:buClr>
              <a:buSzPts val="1400"/>
              <a:defRPr/>
            </a:pPr>
            <a:r>
              <a:rPr lang="es-MX" sz="1400" b="1" dirty="0">
                <a:solidFill>
                  <a:srgbClr val="FFFF00"/>
                </a:solidFill>
                <a:effectLst>
                  <a:outerShdw blurRad="38100" dist="38100" dir="2700000" algn="tl">
                    <a:srgbClr val="000000">
                      <a:alpha val="43137"/>
                    </a:srgbClr>
                  </a:outerShdw>
                </a:effectLst>
                <a:latin typeface="Verdana"/>
                <a:ea typeface="Verdana"/>
                <a:sym typeface="Verdana"/>
              </a:rPr>
              <a:t>Alerta Baja: </a:t>
            </a:r>
            <a:r>
              <a:rPr kumimoji="0" lang="es-CO"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a:t>
            </a:r>
            <a:r>
              <a:rPr lang="es-CO"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las regiones </a:t>
            </a:r>
            <a:r>
              <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Andina, Orinoquía, Caribe, Amazonía y Pacífico.</a:t>
            </a:r>
          </a:p>
          <a:p>
            <a:pPr lvl="0" algn="just">
              <a:buClr>
                <a:srgbClr val="000000"/>
              </a:buClr>
              <a:buSzPts val="1400"/>
              <a:defRPr/>
            </a:pPr>
            <a:endParaRPr lang="es-ES"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lvl="0" algn="ctr"/>
            <a:r>
              <a:rPr lang="es-MX" sz="12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lang="es-MX" sz="1200" b="1" dirty="0">
              <a:solidFill>
                <a:schemeClr val="accent6">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1382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584775"/>
          </a:xfrm>
          <a:prstGeom prst="rect">
            <a:avLst/>
          </a:prstGeom>
          <a:noFill/>
        </p:spPr>
        <p:txBody>
          <a:bodyPr wrap="square">
            <a:spAutoFit/>
          </a:bodyPr>
          <a:lstStyle/>
          <a:p>
            <a:pPr algn="ctr">
              <a:defRPr/>
            </a:pP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Gráfica de seguimiento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alertas por </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pronóstico de la amenaza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d</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eslizamientos de tierra </a:t>
            </a:r>
            <a:r>
              <a:rPr lang="es-ES"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para Colombia durante los últimos 30 días</a:t>
            </a:r>
            <a:endPar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54432" y="1648864"/>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24508" y="91025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12 de noviembre de 2025 | 12:00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24083" y="1199922"/>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a:xfrm>
            <a:off x="3864301" y="2158842"/>
            <a:ext cx="2463698" cy="2681786"/>
          </a:xfrm>
          <a:prstGeom prst="rect">
            <a:avLst/>
          </a:prstGeom>
        </p:spPr>
      </p:pic>
      <p:pic>
        <p:nvPicPr>
          <p:cNvPr id="2" name="Imagen 1">
            <a:extLst>
              <a:ext uri="{FF2B5EF4-FFF2-40B4-BE49-F238E27FC236}">
                <a16:creationId xmlns:a16="http://schemas.microsoft.com/office/drawing/2014/main" id="{004FD09B-C48B-3D3D-391F-31AEA218B8AD}"/>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a:xfrm>
            <a:off x="10103747" y="1672820"/>
            <a:ext cx="1620000" cy="4298777"/>
          </a:xfrm>
          <a:prstGeom prst="rect">
            <a:avLst/>
          </a:prstGeom>
        </p:spPr>
      </p:pic>
      <p:pic>
        <p:nvPicPr>
          <p:cNvPr id="3" name="Imagen 2">
            <a:extLst>
              <a:ext uri="{FF2B5EF4-FFF2-40B4-BE49-F238E27FC236}">
                <a16:creationId xmlns:a16="http://schemas.microsoft.com/office/drawing/2014/main" id="{9BF971FB-EEF0-53D2-F361-A1F0896D1CF2}"/>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a:xfrm>
            <a:off x="8402513" y="1672820"/>
            <a:ext cx="1620000" cy="4065512"/>
          </a:xfrm>
          <a:prstGeom prst="rect">
            <a:avLst/>
          </a:prstGeom>
        </p:spPr>
      </p:pic>
      <p:pic>
        <p:nvPicPr>
          <p:cNvPr id="4" name="Imagen 3">
            <a:extLst>
              <a:ext uri="{FF2B5EF4-FFF2-40B4-BE49-F238E27FC236}">
                <a16:creationId xmlns:a16="http://schemas.microsoft.com/office/drawing/2014/main" id="{26D18F7E-E583-BA36-8817-63C5D563F7DB}"/>
              </a:ext>
            </a:extLst>
          </p:cNvPr>
          <p:cNvPicPr>
            <a:picLocks noChangeAspect="1"/>
          </p:cNvPicPr>
          <p:nvPr/>
        </p:nvPicPr>
        <p:blipFill>
          <a:blip r:embed="rId10" r:link="rId11" cstate="print">
            <a:extLst>
              <a:ext uri="{28A0092B-C50C-407E-A947-70E740481C1C}">
                <a14:useLocalDpi xmlns:a14="http://schemas.microsoft.com/office/drawing/2010/main" val="0"/>
              </a:ext>
            </a:extLst>
          </a:blip>
          <a:srcRect/>
          <a:stretch>
            <a:fillRect/>
          </a:stretch>
        </p:blipFill>
        <p:spPr>
          <a:xfrm>
            <a:off x="6701279" y="1672820"/>
            <a:ext cx="1620000" cy="3132451"/>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oogle Shape;135;p3">
            <a:extLst>
              <a:ext uri="{FF2B5EF4-FFF2-40B4-BE49-F238E27FC236}">
                <a16:creationId xmlns:a16="http://schemas.microsoft.com/office/drawing/2014/main" id="{7991AF3E-9C74-959A-D038-FC7C463E87E6}"/>
              </a:ext>
            </a:extLst>
          </p:cNvPr>
          <p:cNvGraphicFramePr/>
          <p:nvPr/>
        </p:nvGraphicFramePr>
        <p:xfrm>
          <a:off x="13210627" y="881136"/>
          <a:ext cx="5835836" cy="1126800"/>
        </p:xfrm>
        <a:graphic>
          <a:graphicData uri="http://schemas.openxmlformats.org/drawingml/2006/table">
            <a:tbl>
              <a:tblPr>
                <a:noFill/>
              </a:tblPr>
              <a:tblGrid>
                <a:gridCol w="955651">
                  <a:extLst>
                    <a:ext uri="{9D8B030D-6E8A-4147-A177-3AD203B41FA5}">
                      <a16:colId xmlns:a16="http://schemas.microsoft.com/office/drawing/2014/main" val="20000"/>
                    </a:ext>
                  </a:extLst>
                </a:gridCol>
                <a:gridCol w="4880185">
                  <a:extLst>
                    <a:ext uri="{9D8B030D-6E8A-4147-A177-3AD203B41FA5}">
                      <a16:colId xmlns:a16="http://schemas.microsoft.com/office/drawing/2014/main" val="20001"/>
                    </a:ext>
                  </a:extLst>
                </a:gridCol>
              </a:tblGrid>
              <a:tr h="43560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BOLÍVAR : Clemencia.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CÓRDOBA : Tierralta.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71278997"/>
                  </a:ext>
                </a:extLst>
              </a:tr>
            </a:tbl>
          </a:graphicData>
        </a:graphic>
      </p:graphicFrame>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4" name="Google Shape;140;p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5" name="Google Shape;204;p4">
            <a:extLst>
              <a:ext uri="{FF2B5EF4-FFF2-40B4-BE49-F238E27FC236}">
                <a16:creationId xmlns:a16="http://schemas.microsoft.com/office/drawing/2014/main" id="{77D5EB24-F9E3-E06E-E983-FB03898124E3}"/>
              </a:ext>
            </a:extLst>
          </p:cNvPr>
          <p:cNvPicPr preferRelativeResize="0"/>
          <p:nvPr/>
        </p:nvPicPr>
        <p:blipFill rotWithShape="1">
          <a:blip r:embed="rId4">
            <a:alphaModFix/>
          </a:blip>
          <a:srcRect/>
          <a:stretch/>
        </p:blipFill>
        <p:spPr>
          <a:xfrm>
            <a:off x="13210627" y="5976864"/>
            <a:ext cx="3742267" cy="1016567"/>
          </a:xfrm>
          <a:prstGeom prst="rect">
            <a:avLst/>
          </a:prstGeom>
          <a:noFill/>
          <a:ln>
            <a:noFill/>
          </a:ln>
        </p:spPr>
      </p:pic>
      <p:pic>
        <p:nvPicPr>
          <p:cNvPr id="6" name="Google Shape;204;p4">
            <a:extLst>
              <a:ext uri="{FF2B5EF4-FFF2-40B4-BE49-F238E27FC236}">
                <a16:creationId xmlns:a16="http://schemas.microsoft.com/office/drawing/2014/main" id="{AF2D7307-5510-0905-0834-069B73B4250D}"/>
              </a:ext>
            </a:extLst>
          </p:cNvPr>
          <p:cNvPicPr preferRelativeResize="0"/>
          <p:nvPr/>
        </p:nvPicPr>
        <p:blipFill rotWithShape="1">
          <a:blip r:embed="rId4">
            <a:alphaModFix/>
          </a:blip>
          <a:srcRect/>
          <a:stretch/>
        </p:blipFill>
        <p:spPr>
          <a:xfrm>
            <a:off x="14028259" y="2778291"/>
            <a:ext cx="2399984" cy="717635"/>
          </a:xfrm>
          <a:prstGeom prst="rect">
            <a:avLst/>
          </a:prstGeom>
          <a:noFill/>
          <a:ln>
            <a:noFill/>
          </a:ln>
        </p:spPr>
      </p:pic>
      <p:pic>
        <p:nvPicPr>
          <p:cNvPr id="11" name="Google Shape;142;p3">
            <a:extLst>
              <a:ext uri="{FF2B5EF4-FFF2-40B4-BE49-F238E27FC236}">
                <a16:creationId xmlns:a16="http://schemas.microsoft.com/office/drawing/2014/main" id="{AC05653D-2BE5-32B7-16B1-01501629C563}"/>
              </a:ext>
            </a:extLst>
          </p:cNvPr>
          <p:cNvPicPr preferRelativeResize="0"/>
          <p:nvPr/>
        </p:nvPicPr>
        <p:blipFill rotWithShape="1">
          <a:blip r:embed="rId5">
            <a:alphaModFix/>
          </a:blip>
          <a:srcRect/>
          <a:stretch/>
        </p:blipFill>
        <p:spPr>
          <a:xfrm>
            <a:off x="16898274" y="6870715"/>
            <a:ext cx="476980" cy="448214"/>
          </a:xfrm>
          <a:prstGeom prst="rect">
            <a:avLst/>
          </a:prstGeom>
          <a:noFill/>
          <a:ln>
            <a:noFill/>
          </a:ln>
        </p:spPr>
      </p:pic>
      <p:graphicFrame>
        <p:nvGraphicFramePr>
          <p:cNvPr id="7" name="Google Shape;135;p3">
            <a:extLst>
              <a:ext uri="{FF2B5EF4-FFF2-40B4-BE49-F238E27FC236}">
                <a16:creationId xmlns:a16="http://schemas.microsoft.com/office/drawing/2014/main" id="{73328A02-1587-C9FA-A728-9D8A099504AD}"/>
              </a:ext>
            </a:extLst>
          </p:cNvPr>
          <p:cNvGraphicFramePr/>
          <p:nvPr/>
        </p:nvGraphicFramePr>
        <p:xfrm>
          <a:off x="5337296" y="1558631"/>
          <a:ext cx="6639851" cy="3740737"/>
        </p:xfrm>
        <a:graphic>
          <a:graphicData uri="http://schemas.openxmlformats.org/drawingml/2006/table">
            <a:tbl>
              <a:tblPr>
                <a:noFill/>
              </a:tblPr>
              <a:tblGrid>
                <a:gridCol w="969265">
                  <a:extLst>
                    <a:ext uri="{9D8B030D-6E8A-4147-A177-3AD203B41FA5}">
                      <a16:colId xmlns:a16="http://schemas.microsoft.com/office/drawing/2014/main" val="20000"/>
                    </a:ext>
                  </a:extLst>
                </a:gridCol>
                <a:gridCol w="5670586">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BOLÍVAR : Cantagallo, Montecristo, San Jacinto Del Cauca, San Pablo, Santa Rosa Del Sur.</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CESAR : Manaure Balcón Del Cesar, San Alberto.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MAGDALENA : Santa Marta.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ATLÁNTICO : Juan De Acosta.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BOLÍVAR : Achí, Río Viejo,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Tiquisio</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CESAR : Aguachica, Agustín Codazzi, Becerril, El Copey, La Gloria, La Paz, Pelaya, San Diego, San Martín.</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CÓRDOBA : Puerto Libertador, San José De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Uré</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LA GUAJIRA : La Jagua Del Pilar, Urumita.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ATLÁNTICO : Piojó.</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BOLÍVAR : Altos Del Rosario, Arenal, Barranco De Loba,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Norosí</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San Martín De Loba.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CESAR : Pailitas.</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CÓRDOBA : Montelíbano, Purísima De La Concepción, San Antero, Tierralta.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MAGDALENA : Aracataca, Ciénaga.</a:t>
                      </a:r>
                      <a:endParaRPr lang="es-MX" sz="1000" b="0" i="0" u="none" strike="noStrike" kern="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45225128"/>
                  </a:ext>
                </a:extLst>
              </a:tr>
            </a:tbl>
          </a:graphicData>
        </a:graphic>
      </p:graphicFrame>
      <p:pic>
        <p:nvPicPr>
          <p:cNvPr id="10" name="Google Shape;144;p3" descr="Recurso 25.png">
            <a:extLst>
              <a:ext uri="{FF2B5EF4-FFF2-40B4-BE49-F238E27FC236}">
                <a16:creationId xmlns:a16="http://schemas.microsoft.com/office/drawing/2014/main" id="{F1BD0C17-FF6A-D271-5619-0955B2FBCDA0}"/>
              </a:ext>
            </a:extLst>
          </p:cNvPr>
          <p:cNvPicPr preferRelativeResize="0"/>
          <p:nvPr/>
        </p:nvPicPr>
        <p:blipFill rotWithShape="1">
          <a:blip r:embed="rId6">
            <a:alphaModFix/>
          </a:blip>
          <a:srcRect/>
          <a:stretch/>
        </p:blipFill>
        <p:spPr>
          <a:xfrm>
            <a:off x="5628865" y="2265430"/>
            <a:ext cx="439200" cy="448213"/>
          </a:xfrm>
          <a:prstGeom prst="rect">
            <a:avLst/>
          </a:prstGeom>
          <a:noFill/>
          <a:ln>
            <a:noFill/>
          </a:ln>
        </p:spPr>
      </p:pic>
      <p:pic>
        <p:nvPicPr>
          <p:cNvPr id="14" name="Google Shape;143;p3">
            <a:extLst>
              <a:ext uri="{FF2B5EF4-FFF2-40B4-BE49-F238E27FC236}">
                <a16:creationId xmlns:a16="http://schemas.microsoft.com/office/drawing/2014/main" id="{A338E270-05EB-233E-07DD-0A8E481602F9}"/>
              </a:ext>
            </a:extLst>
          </p:cNvPr>
          <p:cNvPicPr preferRelativeResize="0"/>
          <p:nvPr/>
        </p:nvPicPr>
        <p:blipFill rotWithShape="1">
          <a:blip r:embed="rId7">
            <a:alphaModFix/>
          </a:blip>
          <a:srcRect/>
          <a:stretch/>
        </p:blipFill>
        <p:spPr>
          <a:xfrm>
            <a:off x="5609975" y="3271819"/>
            <a:ext cx="476980" cy="448214"/>
          </a:xfrm>
          <a:prstGeom prst="rect">
            <a:avLst/>
          </a:prstGeom>
          <a:noFill/>
          <a:ln>
            <a:noFill/>
          </a:ln>
        </p:spPr>
      </p:pic>
      <p:pic>
        <p:nvPicPr>
          <p:cNvPr id="20" name="Google Shape;142;p3">
            <a:extLst>
              <a:ext uri="{FF2B5EF4-FFF2-40B4-BE49-F238E27FC236}">
                <a16:creationId xmlns:a16="http://schemas.microsoft.com/office/drawing/2014/main" id="{D0803097-0582-8D62-374D-538798D1D267}"/>
              </a:ext>
            </a:extLst>
          </p:cNvPr>
          <p:cNvPicPr preferRelativeResize="0"/>
          <p:nvPr/>
        </p:nvPicPr>
        <p:blipFill rotWithShape="1">
          <a:blip r:embed="rId5">
            <a:alphaModFix/>
          </a:blip>
          <a:srcRect/>
          <a:stretch/>
        </p:blipFill>
        <p:spPr>
          <a:xfrm>
            <a:off x="5609975" y="4483981"/>
            <a:ext cx="476980" cy="448214"/>
          </a:xfrm>
          <a:prstGeom prst="rect">
            <a:avLst/>
          </a:prstGeom>
          <a:noFill/>
          <a:ln>
            <a:noFill/>
          </a:ln>
        </p:spPr>
      </p:pic>
    </p:spTree>
    <p:extLst>
      <p:ext uri="{BB962C8B-B14F-4D97-AF65-F5344CB8AC3E}">
        <p14:creationId xmlns:p14="http://schemas.microsoft.com/office/powerpoint/2010/main" val="2620026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DEF6D-D649-E961-3C05-E9467AF7D5B0}"/>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4C6BF953-8AD9-C2E4-839A-8F223514397F}"/>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5631BF5A-1E00-4580-CFAC-DB0C2A188F11}"/>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pic>
        <p:nvPicPr>
          <p:cNvPr id="10" name="Google Shape;204;p4">
            <a:extLst>
              <a:ext uri="{FF2B5EF4-FFF2-40B4-BE49-F238E27FC236}">
                <a16:creationId xmlns:a16="http://schemas.microsoft.com/office/drawing/2014/main" id="{EAA02AFC-AAF8-83D7-2CBE-EC11CE2178F0}"/>
              </a:ext>
            </a:extLst>
          </p:cNvPr>
          <p:cNvPicPr preferRelativeResize="0"/>
          <p:nvPr/>
        </p:nvPicPr>
        <p:blipFill rotWithShape="1">
          <a:blip r:embed="rId5">
            <a:alphaModFix/>
          </a:blip>
          <a:srcRect/>
          <a:stretch/>
        </p:blipFill>
        <p:spPr>
          <a:xfrm>
            <a:off x="12897514" y="4084165"/>
            <a:ext cx="3742267" cy="1016567"/>
          </a:xfrm>
          <a:prstGeom prst="rect">
            <a:avLst/>
          </a:prstGeom>
          <a:noFill/>
          <a:ln>
            <a:noFill/>
          </a:ln>
        </p:spPr>
      </p:pic>
      <p:pic>
        <p:nvPicPr>
          <p:cNvPr id="6" name="Google Shape;142;p3">
            <a:extLst>
              <a:ext uri="{FF2B5EF4-FFF2-40B4-BE49-F238E27FC236}">
                <a16:creationId xmlns:a16="http://schemas.microsoft.com/office/drawing/2014/main" id="{78A5472F-8AA8-9A8F-37AB-345E70CEAA61}"/>
              </a:ext>
            </a:extLst>
          </p:cNvPr>
          <p:cNvPicPr preferRelativeResize="0"/>
          <p:nvPr/>
        </p:nvPicPr>
        <p:blipFill rotWithShape="1">
          <a:blip r:embed="rId6">
            <a:alphaModFix/>
          </a:blip>
          <a:srcRect/>
          <a:stretch/>
        </p:blipFill>
        <p:spPr>
          <a:xfrm>
            <a:off x="13759744" y="2398601"/>
            <a:ext cx="476980" cy="448214"/>
          </a:xfrm>
          <a:prstGeom prst="rect">
            <a:avLst/>
          </a:prstGeom>
          <a:noFill/>
          <a:ln>
            <a:noFill/>
          </a:ln>
        </p:spPr>
      </p:pic>
      <p:pic>
        <p:nvPicPr>
          <p:cNvPr id="9" name="Google Shape;143;p3">
            <a:extLst>
              <a:ext uri="{FF2B5EF4-FFF2-40B4-BE49-F238E27FC236}">
                <a16:creationId xmlns:a16="http://schemas.microsoft.com/office/drawing/2014/main" id="{E65AC2FE-171F-B9F0-FFC7-525AB48F269B}"/>
              </a:ext>
            </a:extLst>
          </p:cNvPr>
          <p:cNvPicPr preferRelativeResize="0"/>
          <p:nvPr/>
        </p:nvPicPr>
        <p:blipFill rotWithShape="1">
          <a:blip r:embed="rId7">
            <a:alphaModFix/>
          </a:blip>
          <a:srcRect/>
          <a:stretch/>
        </p:blipFill>
        <p:spPr>
          <a:xfrm>
            <a:off x="13998234" y="3070921"/>
            <a:ext cx="476980" cy="448214"/>
          </a:xfrm>
          <a:prstGeom prst="rect">
            <a:avLst/>
          </a:prstGeom>
          <a:noFill/>
          <a:ln>
            <a:noFill/>
          </a:ln>
        </p:spPr>
      </p:pic>
      <p:pic>
        <p:nvPicPr>
          <p:cNvPr id="11" name="Google Shape;142;p3">
            <a:extLst>
              <a:ext uri="{FF2B5EF4-FFF2-40B4-BE49-F238E27FC236}">
                <a16:creationId xmlns:a16="http://schemas.microsoft.com/office/drawing/2014/main" id="{006D7BD0-797A-77BB-1CC8-1940110B0A24}"/>
              </a:ext>
            </a:extLst>
          </p:cNvPr>
          <p:cNvPicPr preferRelativeResize="0"/>
          <p:nvPr/>
        </p:nvPicPr>
        <p:blipFill rotWithShape="1">
          <a:blip r:embed="rId6">
            <a:alphaModFix/>
          </a:blip>
          <a:srcRect/>
          <a:stretch/>
        </p:blipFill>
        <p:spPr>
          <a:xfrm>
            <a:off x="13126651" y="3122732"/>
            <a:ext cx="476980" cy="448214"/>
          </a:xfrm>
          <a:prstGeom prst="rect">
            <a:avLst/>
          </a:prstGeom>
          <a:noFill/>
          <a:ln>
            <a:noFill/>
          </a:ln>
        </p:spPr>
      </p:pic>
      <p:pic>
        <p:nvPicPr>
          <p:cNvPr id="3" name="Google Shape;143;p3">
            <a:extLst>
              <a:ext uri="{FF2B5EF4-FFF2-40B4-BE49-F238E27FC236}">
                <a16:creationId xmlns:a16="http://schemas.microsoft.com/office/drawing/2014/main" id="{3F00AAC3-2E2B-FC26-F892-EBC7E87BAE39}"/>
              </a:ext>
            </a:extLst>
          </p:cNvPr>
          <p:cNvPicPr preferRelativeResize="0"/>
          <p:nvPr/>
        </p:nvPicPr>
        <p:blipFill rotWithShape="1">
          <a:blip r:embed="rId7">
            <a:alphaModFix/>
          </a:blip>
          <a:srcRect/>
          <a:stretch/>
        </p:blipFill>
        <p:spPr>
          <a:xfrm>
            <a:off x="12766907" y="2489316"/>
            <a:ext cx="476980" cy="448214"/>
          </a:xfrm>
          <a:prstGeom prst="rect">
            <a:avLst/>
          </a:prstGeom>
          <a:noFill/>
          <a:ln>
            <a:noFill/>
          </a:ln>
        </p:spPr>
      </p:pic>
      <p:pic>
        <p:nvPicPr>
          <p:cNvPr id="4" name="Google Shape;143;p3">
            <a:extLst>
              <a:ext uri="{FF2B5EF4-FFF2-40B4-BE49-F238E27FC236}">
                <a16:creationId xmlns:a16="http://schemas.microsoft.com/office/drawing/2014/main" id="{6FD24F47-1BAA-D836-A7E1-E8C5E4FB81F6}"/>
              </a:ext>
            </a:extLst>
          </p:cNvPr>
          <p:cNvPicPr preferRelativeResize="0"/>
          <p:nvPr/>
        </p:nvPicPr>
        <p:blipFill rotWithShape="1">
          <a:blip r:embed="rId7">
            <a:alphaModFix/>
          </a:blip>
          <a:srcRect/>
          <a:stretch/>
        </p:blipFill>
        <p:spPr>
          <a:xfrm>
            <a:off x="13521254" y="1331712"/>
            <a:ext cx="476980" cy="448214"/>
          </a:xfrm>
          <a:prstGeom prst="rect">
            <a:avLst/>
          </a:prstGeom>
          <a:noFill/>
          <a:ln>
            <a:noFill/>
          </a:ln>
        </p:spPr>
      </p:pic>
      <p:graphicFrame>
        <p:nvGraphicFramePr>
          <p:cNvPr id="5" name="Google Shape;135;p3">
            <a:extLst>
              <a:ext uri="{FF2B5EF4-FFF2-40B4-BE49-F238E27FC236}">
                <a16:creationId xmlns:a16="http://schemas.microsoft.com/office/drawing/2014/main" id="{F8A9F9D8-0D07-C452-D62E-5A24B41D4FC8}"/>
              </a:ext>
            </a:extLst>
          </p:cNvPr>
          <p:cNvGraphicFramePr/>
          <p:nvPr/>
        </p:nvGraphicFramePr>
        <p:xfrm>
          <a:off x="4409004" y="1262127"/>
          <a:ext cx="7538278" cy="4335780"/>
        </p:xfrm>
        <a:graphic>
          <a:graphicData uri="http://schemas.openxmlformats.org/drawingml/2006/table">
            <a:tbl>
              <a:tblPr>
                <a:noFill/>
              </a:tblPr>
              <a:tblGrid>
                <a:gridCol w="926194">
                  <a:extLst>
                    <a:ext uri="{9D8B030D-6E8A-4147-A177-3AD203B41FA5}">
                      <a16:colId xmlns:a16="http://schemas.microsoft.com/office/drawing/2014/main" val="20000"/>
                    </a:ext>
                  </a:extLst>
                </a:gridCol>
                <a:gridCol w="6612084">
                  <a:extLst>
                    <a:ext uri="{9D8B030D-6E8A-4147-A177-3AD203B41FA5}">
                      <a16:colId xmlns:a16="http://schemas.microsoft.com/office/drawing/2014/main" val="20001"/>
                    </a:ext>
                  </a:extLst>
                </a:gridCol>
              </a:tblGrid>
              <a:tr h="406073">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833029">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ANTIOQUIA : Alejandría, Caldas, Carolina, El Bagre, Gómez Plata, Nechí, Pueblorrico, Remedios, San Carlos, San Rafael, San Roque, Segovia, Yolombó, Zaragoza.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BOYACÁ : Cubará, Muzo.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CUNDINAMARCA : La Palma.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HUILA : Yaguará.</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NORTE DE SANTANDER : Cáchira, La Esperanza, Toledo, Ábrego.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SANTANDER : Betulia, Girón, San Vicente De Chucurí, Suaita.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141777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ANTIOQUIA : Amalfi, Angostura, Anorí, Argelia, Barbosa, Briceño, Campamento, Caucasia, Cisneros, Cocorná, Concepción, Cáceres, Dabeiba,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Donmatías</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Ebéjico, El Carmen De Viboral, El Santuario, Frontino, Granada, Guadalupe, Guatapé, Hispania, Ituango, Jericó, Maceo, Mutatá, Peñol, Puerto Berrío, Puerto Nare, Puerto Triunfo, Retiro, San Francisco, San Luis, Santa Bárbara, Santa Rosa De Osos, Santo Domingo, Sonsón, Sopetrán, Tarazá, Tarso, Urrao, Valdivia,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Vegachí</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Vigía Del Fuerte, Yalí, Yarumal, Yondó.</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CALDAS : Anserma, Samaná, Viterbo.</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CUNDINAMARCA : Guayabetal, Medina.</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HUILA : Colombia.</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NORTE DE SANTANDER : Chitagá, El Carmen, Sardinata, Tibú.</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QUINDÍO : La Tebaida, Montenegro.</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RISARALDA : Apía, Belén De Umbría, La Celia, Mistrató, Pueblo Rico, Santuario.</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SANTANDER : Albania, Bolívar, Charalá, Coromoro, Curití, El Playón, Florián, Guavatá, Jesús María, La Belleza, Landázuri, Lebrija, Mogotes, Onzaga, Puente Nacional, Puerto Parra, Rionegro, Sabana De Torres, San Joaquín, Simacota, Sucre, Vélez, Zapatoca.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6" name="Google Shape;144;p3" descr="Recurso 25.png">
            <a:extLst>
              <a:ext uri="{FF2B5EF4-FFF2-40B4-BE49-F238E27FC236}">
                <a16:creationId xmlns:a16="http://schemas.microsoft.com/office/drawing/2014/main" id="{F19CFD5A-7D9C-5C0D-012A-0AF5F2FD6D0A}"/>
              </a:ext>
            </a:extLst>
          </p:cNvPr>
          <p:cNvPicPr preferRelativeResize="0"/>
          <p:nvPr/>
        </p:nvPicPr>
        <p:blipFill rotWithShape="1">
          <a:blip r:embed="rId8">
            <a:alphaModFix/>
          </a:blip>
          <a:srcRect/>
          <a:stretch/>
        </p:blipFill>
        <p:spPr>
          <a:xfrm>
            <a:off x="4608515" y="2084577"/>
            <a:ext cx="439200" cy="448213"/>
          </a:xfrm>
          <a:prstGeom prst="rect">
            <a:avLst/>
          </a:prstGeom>
          <a:noFill/>
          <a:ln>
            <a:noFill/>
          </a:ln>
        </p:spPr>
      </p:pic>
      <p:pic>
        <p:nvPicPr>
          <p:cNvPr id="17" name="Google Shape;143;p3">
            <a:extLst>
              <a:ext uri="{FF2B5EF4-FFF2-40B4-BE49-F238E27FC236}">
                <a16:creationId xmlns:a16="http://schemas.microsoft.com/office/drawing/2014/main" id="{F46E40FD-86C2-6A12-4675-4B7F4C4379B9}"/>
              </a:ext>
            </a:extLst>
          </p:cNvPr>
          <p:cNvPicPr preferRelativeResize="0"/>
          <p:nvPr/>
        </p:nvPicPr>
        <p:blipFill rotWithShape="1">
          <a:blip r:embed="rId7">
            <a:alphaModFix/>
          </a:blip>
          <a:srcRect/>
          <a:stretch/>
        </p:blipFill>
        <p:spPr>
          <a:xfrm>
            <a:off x="4589625" y="3977816"/>
            <a:ext cx="476980" cy="448214"/>
          </a:xfrm>
          <a:prstGeom prst="rect">
            <a:avLst/>
          </a:prstGeom>
          <a:noFill/>
          <a:ln>
            <a:noFill/>
          </a:ln>
        </p:spPr>
      </p:pic>
    </p:spTree>
    <p:extLst>
      <p:ext uri="{BB962C8B-B14F-4D97-AF65-F5344CB8AC3E}">
        <p14:creationId xmlns:p14="http://schemas.microsoft.com/office/powerpoint/2010/main" val="17212892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107D0-6C95-C53A-1456-6EA157396C3E}"/>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2E1EE446-356B-49FE-14B3-AB75A58D5071}"/>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6DCC688B-D20A-72FA-F67C-F526A6A24A1B}"/>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pic>
        <p:nvPicPr>
          <p:cNvPr id="10" name="Google Shape;204;p4">
            <a:extLst>
              <a:ext uri="{FF2B5EF4-FFF2-40B4-BE49-F238E27FC236}">
                <a16:creationId xmlns:a16="http://schemas.microsoft.com/office/drawing/2014/main" id="{E117CC25-4946-6165-B4D9-489AE300D3A5}"/>
              </a:ext>
            </a:extLst>
          </p:cNvPr>
          <p:cNvPicPr preferRelativeResize="0"/>
          <p:nvPr/>
        </p:nvPicPr>
        <p:blipFill rotWithShape="1">
          <a:blip r:embed="rId5">
            <a:alphaModFix/>
          </a:blip>
          <a:srcRect/>
          <a:stretch/>
        </p:blipFill>
        <p:spPr>
          <a:xfrm>
            <a:off x="12897514" y="4084165"/>
            <a:ext cx="3742267" cy="1016567"/>
          </a:xfrm>
          <a:prstGeom prst="rect">
            <a:avLst/>
          </a:prstGeom>
          <a:noFill/>
          <a:ln>
            <a:noFill/>
          </a:ln>
        </p:spPr>
      </p:pic>
      <p:graphicFrame>
        <p:nvGraphicFramePr>
          <p:cNvPr id="5" name="Google Shape;135;p3">
            <a:extLst>
              <a:ext uri="{FF2B5EF4-FFF2-40B4-BE49-F238E27FC236}">
                <a16:creationId xmlns:a16="http://schemas.microsoft.com/office/drawing/2014/main" id="{BD51329A-1291-8743-0668-D36A8337BB45}"/>
              </a:ext>
            </a:extLst>
          </p:cNvPr>
          <p:cNvGraphicFramePr/>
          <p:nvPr/>
        </p:nvGraphicFramePr>
        <p:xfrm>
          <a:off x="4463244" y="1451952"/>
          <a:ext cx="7331731" cy="3954097"/>
        </p:xfrm>
        <a:graphic>
          <a:graphicData uri="http://schemas.openxmlformats.org/drawingml/2006/table">
            <a:tbl>
              <a:tblPr>
                <a:noFill/>
              </a:tblPr>
              <a:tblGrid>
                <a:gridCol w="1070263">
                  <a:extLst>
                    <a:ext uri="{9D8B030D-6E8A-4147-A177-3AD203B41FA5}">
                      <a16:colId xmlns:a16="http://schemas.microsoft.com/office/drawing/2014/main" val="20000"/>
                    </a:ext>
                  </a:extLst>
                </a:gridCol>
                <a:gridCol w="6261468">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ANTIOQUIA : Abejorral, Abriaquí,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Amagá</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Andes, Angelópolis, Anzá, Apartadó, Armenia, Bello, Betania, Betulia, Caicedo, Caracolí, Caramanta, Cañasgordas, Ciudad Bolívar, Concordia, Copacabana, Envigado, Fredonia, Girardota, Guarne, Heliconia, Itagüí, Jardín, La Ceja, La Estrella, La Pintada, La Unión, Marinilla, Medellín, Montebello, Murindó, Nariño, Peque, Rionegro, Sabanalarga, Sabaneta, Salgar, San Andrés De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Cuerquía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San Jerónimo, San Pedro De Los Milagros, San Vicente Ferrer, Santa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Fé</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De Antioquia, Titiribí, Toledo, Turbo, Támesis,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Uramita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Valparaíso, Venecia.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BOYACÁ : Briceño, Chiscas,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Chitaraque</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Coper</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La Victoria,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Maripí</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Otanche, Paipa, Pauna, Puerto Boyacá,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Quípama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Saboyá</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San Pablo De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Borbur</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Santana,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Togüí</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Tununguá</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CALDAS : Aguadas, Belalcázar, Chinchiná, Filadelfia, La Merced, Manizales, Manzanares, Marmato, Marulanda, Neira, Norcasia, Palestina, Pensilvania, Pácora, Riosucio, Risaralda, Salamina, San José, Supía, Victoria, Villamaría.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CUNDINAMARCA : Caparrapí, Chaguaní, El Peñón, Fómeque, Gachalá, Guaduas, Pacho, Paime, Paratebueno, Puerto Salgar, San Cayetano, Topaipí, Villagómez, Yacopí.</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HUILA : Nátaga, Teruel, Tesalia.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NORTE DE SANTANDER :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Bucarasica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Convención, El Tarra, El Zulia, Hacarí, La Playa, San Calixto, San José De Cúcuta, Teorama, Villa Caro.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QUINDÍO : Armenia, Buenavista, Calarcá, Circasia, Córdoba,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Filandia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Génova, Salento.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RISARALDA : Balboa, Marsella, Pereira, Santa Rosa De Cabal.</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SANTANDER : Cimitarra, El Carmen De Chucurí, El Peñón, Encino, Gámbita, Oiba, San Benito, San Gil.</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55444872"/>
                  </a:ext>
                </a:extLst>
              </a:tr>
            </a:tbl>
          </a:graphicData>
        </a:graphic>
      </p:graphicFrame>
      <p:pic>
        <p:nvPicPr>
          <p:cNvPr id="7" name="Google Shape;144;p3" descr="Recurso 25.png">
            <a:extLst>
              <a:ext uri="{FF2B5EF4-FFF2-40B4-BE49-F238E27FC236}">
                <a16:creationId xmlns:a16="http://schemas.microsoft.com/office/drawing/2014/main" id="{96AE4B4F-91B2-FB12-1751-656943B82698}"/>
              </a:ext>
            </a:extLst>
          </p:cNvPr>
          <p:cNvPicPr preferRelativeResize="0"/>
          <p:nvPr/>
        </p:nvPicPr>
        <p:blipFill rotWithShape="1">
          <a:blip r:embed="rId6">
            <a:alphaModFix/>
          </a:blip>
          <a:srcRect/>
          <a:stretch/>
        </p:blipFill>
        <p:spPr>
          <a:xfrm>
            <a:off x="13603631" y="1924286"/>
            <a:ext cx="439200" cy="448213"/>
          </a:xfrm>
          <a:prstGeom prst="rect">
            <a:avLst/>
          </a:prstGeom>
          <a:noFill/>
          <a:ln>
            <a:noFill/>
          </a:ln>
        </p:spPr>
      </p:pic>
      <p:pic>
        <p:nvPicPr>
          <p:cNvPr id="11" name="Google Shape;142;p3">
            <a:extLst>
              <a:ext uri="{FF2B5EF4-FFF2-40B4-BE49-F238E27FC236}">
                <a16:creationId xmlns:a16="http://schemas.microsoft.com/office/drawing/2014/main" id="{0F2BD2ED-B656-FC95-1042-9DA2E0BFA2DA}"/>
              </a:ext>
            </a:extLst>
          </p:cNvPr>
          <p:cNvPicPr preferRelativeResize="0"/>
          <p:nvPr/>
        </p:nvPicPr>
        <p:blipFill rotWithShape="1">
          <a:blip r:embed="rId7">
            <a:alphaModFix/>
          </a:blip>
          <a:srcRect/>
          <a:stretch/>
        </p:blipFill>
        <p:spPr>
          <a:xfrm>
            <a:off x="13126651" y="3122732"/>
            <a:ext cx="476980" cy="448214"/>
          </a:xfrm>
          <a:prstGeom prst="rect">
            <a:avLst/>
          </a:prstGeom>
          <a:noFill/>
          <a:ln>
            <a:noFill/>
          </a:ln>
        </p:spPr>
      </p:pic>
      <p:pic>
        <p:nvPicPr>
          <p:cNvPr id="3" name="Google Shape;143;p3">
            <a:extLst>
              <a:ext uri="{FF2B5EF4-FFF2-40B4-BE49-F238E27FC236}">
                <a16:creationId xmlns:a16="http://schemas.microsoft.com/office/drawing/2014/main" id="{F8288EA1-4270-7A6E-5DBD-77AA98B116C7}"/>
              </a:ext>
            </a:extLst>
          </p:cNvPr>
          <p:cNvPicPr preferRelativeResize="0"/>
          <p:nvPr/>
        </p:nvPicPr>
        <p:blipFill rotWithShape="1">
          <a:blip r:embed="rId8">
            <a:extLst>
              <a:ext uri="{28A0092B-C50C-407E-A947-70E740481C1C}">
                <a14:useLocalDpi xmlns:a14="http://schemas.microsoft.com/office/drawing/2010/main" val="0"/>
              </a:ext>
            </a:extLst>
          </a:blip>
          <a:srcRect/>
          <a:stretch/>
        </p:blipFill>
        <p:spPr>
          <a:xfrm>
            <a:off x="13716234" y="3544184"/>
            <a:ext cx="476980" cy="446791"/>
          </a:xfrm>
          <a:prstGeom prst="rect">
            <a:avLst/>
          </a:prstGeom>
          <a:noFill/>
          <a:ln>
            <a:noFill/>
          </a:ln>
        </p:spPr>
      </p:pic>
      <p:pic>
        <p:nvPicPr>
          <p:cNvPr id="6" name="Google Shape;142;p3">
            <a:extLst>
              <a:ext uri="{FF2B5EF4-FFF2-40B4-BE49-F238E27FC236}">
                <a16:creationId xmlns:a16="http://schemas.microsoft.com/office/drawing/2014/main" id="{2C3BD4F7-5584-A04C-F46A-1B495189CB0B}"/>
              </a:ext>
            </a:extLst>
          </p:cNvPr>
          <p:cNvPicPr preferRelativeResize="0"/>
          <p:nvPr/>
        </p:nvPicPr>
        <p:blipFill rotWithShape="1">
          <a:blip r:embed="rId7">
            <a:alphaModFix/>
          </a:blip>
          <a:srcRect/>
          <a:stretch/>
        </p:blipFill>
        <p:spPr>
          <a:xfrm>
            <a:off x="4785933" y="3204893"/>
            <a:ext cx="476980" cy="448214"/>
          </a:xfrm>
          <a:prstGeom prst="rect">
            <a:avLst/>
          </a:prstGeom>
          <a:noFill/>
          <a:ln>
            <a:noFill/>
          </a:ln>
        </p:spPr>
      </p:pic>
    </p:spTree>
    <p:extLst>
      <p:ext uri="{BB962C8B-B14F-4D97-AF65-F5344CB8AC3E}">
        <p14:creationId xmlns:p14="http://schemas.microsoft.com/office/powerpoint/2010/main" val="7394801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00050" y="842962"/>
            <a:ext cx="3706124" cy="5447797"/>
          </a:xfrm>
          <a:prstGeom prst="rect">
            <a:avLst/>
          </a:prstGeom>
          <a:noFill/>
          <a:ln>
            <a:noFill/>
          </a:ln>
        </p:spPr>
      </p:pic>
      <p:graphicFrame>
        <p:nvGraphicFramePr>
          <p:cNvPr id="10" name="Google Shape;135;p3"/>
          <p:cNvGraphicFramePr/>
          <p:nvPr/>
        </p:nvGraphicFramePr>
        <p:xfrm>
          <a:off x="4424518" y="1187099"/>
          <a:ext cx="7322620" cy="4502737"/>
        </p:xfrm>
        <a:graphic>
          <a:graphicData uri="http://schemas.openxmlformats.org/drawingml/2006/table">
            <a:tbl>
              <a:tblPr>
                <a:noFill/>
              </a:tblPr>
              <a:tblGrid>
                <a:gridCol w="926218">
                  <a:extLst>
                    <a:ext uri="{9D8B030D-6E8A-4147-A177-3AD203B41FA5}">
                      <a16:colId xmlns:a16="http://schemas.microsoft.com/office/drawing/2014/main" val="20000"/>
                    </a:ext>
                  </a:extLst>
                </a:gridCol>
                <a:gridCol w="6396402">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Argelia, El Tambo, Guapi, López De Micay, Santander De Quilichao, Suárez, Timbiquí.</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Alto Baudó, Bagadó, Bajo Baudó, Condoto, Cértegui, El Cantón Del San Pablo, El Carmen De Atrato, Lloró, Medio Baudó, Nuquí,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Nóvita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Quibdó, Río Iró, Río Quito, San José Del Palmar,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Sipí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Tadó.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Barbacoas, La Llanada, Los Andes,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Magüí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Mallama, Ricaurte, Samaniego, San Andrés De Tumaco, Santacruz.</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Buenaventura.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Bolívar, Cajibío, Caldono, Morales, Piamonte, Popayán, Santa Rosa, Timbío.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Bahía Solano, Bojayá, Carmen Del Darién, El Litoral Del San Juan, Istmina, Juradó, Medio Atrato, Riosucio.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Cumbal, Cumbitara, El Charco, Ipiales, Santa Bárbara.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Ansermanuevo, Argelia, Calima, Dagua, El Cairo, El Águila, La Victoria, Sevilla, Versalles, Zarzal.</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CAUCA : Balboa, Buenos Aires, Caloto, Corinto, Florencia,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Jambaló</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La Sierra, La Vega, Mercaderes, Patía, Piendamó -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Tunía</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Páez, Rosas, Silvia, Sotará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Paispamba</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Sucre,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Toribío</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Totoró.</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CHOCÓ : Acandí, Unguía.</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NARIÑO :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Ancuya</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Belén, Colón,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Consacá</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Córdoba, El Rosario, Funes, Guaitarilla, La Florida, La Unión, Leiva, Linares, Pasto, Policarpa, Potosí, Providencia, Puerres, San Lorenzo, San Pablo, San Pedro De Cartago, Sandoná, Túquerres.</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VALLE DEL CAUCA : Bugalagrande, Caicedonia, El Dovio, Jamundí, Obando, Toro, Tuluá.</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3" name="Google Shape;144;p3" descr="Recurso 25.png"/>
          <p:cNvPicPr preferRelativeResize="0"/>
          <p:nvPr/>
        </p:nvPicPr>
        <p:blipFill rotWithShape="1">
          <a:blip r:embed="rId4">
            <a:alphaModFix/>
          </a:blip>
          <a:srcRect/>
          <a:stretch/>
        </p:blipFill>
        <p:spPr>
          <a:xfrm>
            <a:off x="4663814" y="2131736"/>
            <a:ext cx="439200" cy="448213"/>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5">
            <a:alphaModFix/>
          </a:blip>
          <a:srcRect/>
          <a:stretch/>
        </p:blipFill>
        <p:spPr>
          <a:xfrm>
            <a:off x="4644924" y="4660833"/>
            <a:ext cx="476980" cy="448214"/>
          </a:xfrm>
          <a:prstGeom prst="rect">
            <a:avLst/>
          </a:prstGeom>
          <a:noFill/>
          <a:ln>
            <a:noFill/>
          </a:ln>
        </p:spPr>
      </p:pic>
      <p:pic>
        <p:nvPicPr>
          <p:cNvPr id="4" name="Google Shape;143;p3">
            <a:extLst>
              <a:ext uri="{FF2B5EF4-FFF2-40B4-BE49-F238E27FC236}">
                <a16:creationId xmlns:a16="http://schemas.microsoft.com/office/drawing/2014/main" id="{0883AD3D-DFDE-2FB7-AC71-FDFB21753C9A}"/>
              </a:ext>
            </a:extLst>
          </p:cNvPr>
          <p:cNvPicPr preferRelativeResize="0"/>
          <p:nvPr/>
        </p:nvPicPr>
        <p:blipFill rotWithShape="1">
          <a:blip r:embed="rId6">
            <a:alphaModFix/>
          </a:blip>
          <a:srcRect/>
          <a:stretch/>
        </p:blipFill>
        <p:spPr>
          <a:xfrm>
            <a:off x="4644924" y="3438467"/>
            <a:ext cx="476980" cy="448212"/>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35;p3">
            <a:extLst>
              <a:ext uri="{FF2B5EF4-FFF2-40B4-BE49-F238E27FC236}">
                <a16:creationId xmlns:a16="http://schemas.microsoft.com/office/drawing/2014/main" id="{2D6C6411-7E8F-F009-76C6-81D46716CB3A}"/>
              </a:ext>
            </a:extLst>
          </p:cNvPr>
          <p:cNvGraphicFramePr/>
          <p:nvPr/>
        </p:nvGraphicFramePr>
        <p:xfrm>
          <a:off x="5596657" y="2271662"/>
          <a:ext cx="5926550" cy="2654866"/>
        </p:xfrm>
        <a:graphic>
          <a:graphicData uri="http://schemas.openxmlformats.org/drawingml/2006/table">
            <a:tbl>
              <a:tblPr>
                <a:noFill/>
              </a:tblPr>
              <a:tblGrid>
                <a:gridCol w="991382">
                  <a:extLst>
                    <a:ext uri="{9D8B030D-6E8A-4147-A177-3AD203B41FA5}">
                      <a16:colId xmlns:a16="http://schemas.microsoft.com/office/drawing/2014/main" val="20000"/>
                    </a:ext>
                  </a:extLst>
                </a:gridCol>
                <a:gridCol w="4935168">
                  <a:extLst>
                    <a:ext uri="{9D8B030D-6E8A-4147-A177-3AD203B41FA5}">
                      <a16:colId xmlns:a16="http://schemas.microsoft.com/office/drawing/2014/main" val="20001"/>
                    </a:ext>
                  </a:extLst>
                </a:gridCol>
              </a:tblGrid>
              <a:tr h="555346">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900"/>
                        <a:buFont typeface="Arial Narrow"/>
                        <a:buNone/>
                        <a:tabLst/>
                        <a:defRPr/>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META : El Dorado, Restrepo, Villavicencio.</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57746036"/>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ARAUCA : Saravena.</a:t>
                      </a:r>
                    </a:p>
                    <a:p>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META : Acacías, Cubarral, Cumaral, El Calvario, El Castillo, San Juan De Arama, San Juanito, Uribe.</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37251465"/>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ARAUCA : Fortul.</a:t>
                      </a:r>
                    </a:p>
                    <a:p>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META : Guamal, Mesetas.</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22186668"/>
                  </a:ext>
                </a:extLst>
              </a:tr>
            </a:tbl>
          </a:graphicData>
        </a:graphic>
      </p:graphicFrame>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1087" y="1021892"/>
            <a:ext cx="5148673" cy="5318416"/>
          </a:xfrm>
          <a:prstGeom prst="rect">
            <a:avLst/>
          </a:prstGeom>
          <a:noFill/>
          <a:ln>
            <a:noFill/>
          </a:ln>
        </p:spPr>
      </p:pic>
      <p:pic>
        <p:nvPicPr>
          <p:cNvPr id="12" name="Google Shape;143;p3"/>
          <p:cNvPicPr preferRelativeResize="0"/>
          <p:nvPr/>
        </p:nvPicPr>
        <p:blipFill rotWithShape="1">
          <a:blip r:embed="rId4">
            <a:alphaModFix/>
          </a:blip>
          <a:srcRect/>
          <a:stretch/>
        </p:blipFill>
        <p:spPr>
          <a:xfrm>
            <a:off x="5874394" y="3651986"/>
            <a:ext cx="476980" cy="448214"/>
          </a:xfrm>
          <a:prstGeom prst="rect">
            <a:avLst/>
          </a:prstGeom>
          <a:noFill/>
          <a:ln>
            <a:noFill/>
          </a:ln>
        </p:spPr>
      </p:pic>
      <p:pic>
        <p:nvPicPr>
          <p:cNvPr id="3" name="Google Shape;142;p3">
            <a:extLst>
              <a:ext uri="{FF2B5EF4-FFF2-40B4-BE49-F238E27FC236}">
                <a16:creationId xmlns:a16="http://schemas.microsoft.com/office/drawing/2014/main" id="{223DB706-C53F-89EA-448F-42BDEA845C83}"/>
              </a:ext>
            </a:extLst>
          </p:cNvPr>
          <p:cNvPicPr preferRelativeResize="0"/>
          <p:nvPr/>
        </p:nvPicPr>
        <p:blipFill rotWithShape="1">
          <a:blip r:embed="rId5">
            <a:alphaModFix/>
          </a:blip>
          <a:srcRect/>
          <a:stretch/>
        </p:blipFill>
        <p:spPr>
          <a:xfrm>
            <a:off x="9063972" y="7545734"/>
            <a:ext cx="476980" cy="448214"/>
          </a:xfrm>
          <a:prstGeom prst="rect">
            <a:avLst/>
          </a:prstGeom>
          <a:noFill/>
          <a:ln>
            <a:noFill/>
          </a:ln>
        </p:spPr>
      </p:pic>
      <p:pic>
        <p:nvPicPr>
          <p:cNvPr id="5" name="Google Shape;144;p3" descr="Recurso 25.png">
            <a:extLst>
              <a:ext uri="{FF2B5EF4-FFF2-40B4-BE49-F238E27FC236}">
                <a16:creationId xmlns:a16="http://schemas.microsoft.com/office/drawing/2014/main" id="{47D5DEDD-EEC1-781D-3B31-B5B68F0E1977}"/>
              </a:ext>
            </a:extLst>
          </p:cNvPr>
          <p:cNvPicPr preferRelativeResize="0"/>
          <p:nvPr/>
        </p:nvPicPr>
        <p:blipFill rotWithShape="1">
          <a:blip r:embed="rId6">
            <a:alphaModFix/>
          </a:blip>
          <a:srcRect/>
          <a:stretch/>
        </p:blipFill>
        <p:spPr>
          <a:xfrm>
            <a:off x="5893284" y="2947892"/>
            <a:ext cx="439200" cy="448213"/>
          </a:xfrm>
          <a:prstGeom prst="rect">
            <a:avLst/>
          </a:prstGeom>
          <a:noFill/>
          <a:ln>
            <a:noFill/>
          </a:ln>
        </p:spPr>
      </p:pic>
      <p:pic>
        <p:nvPicPr>
          <p:cNvPr id="10" name="Google Shape;204;p4">
            <a:extLst>
              <a:ext uri="{FF2B5EF4-FFF2-40B4-BE49-F238E27FC236}">
                <a16:creationId xmlns:a16="http://schemas.microsoft.com/office/drawing/2014/main" id="{FDB32023-5DBA-1A06-A283-6D3B59E43101}"/>
              </a:ext>
            </a:extLst>
          </p:cNvPr>
          <p:cNvPicPr preferRelativeResize="0"/>
          <p:nvPr/>
        </p:nvPicPr>
        <p:blipFill rotWithShape="1">
          <a:blip r:embed="rId7">
            <a:alphaModFix/>
          </a:blip>
          <a:srcRect/>
          <a:stretch/>
        </p:blipFill>
        <p:spPr>
          <a:xfrm>
            <a:off x="13273948" y="2412433"/>
            <a:ext cx="3742267" cy="1016567"/>
          </a:xfrm>
          <a:prstGeom prst="rect">
            <a:avLst/>
          </a:prstGeom>
          <a:noFill/>
          <a:ln>
            <a:noFill/>
          </a:ln>
        </p:spPr>
      </p:pic>
      <p:pic>
        <p:nvPicPr>
          <p:cNvPr id="7" name="Google Shape;142;p3">
            <a:extLst>
              <a:ext uri="{FF2B5EF4-FFF2-40B4-BE49-F238E27FC236}">
                <a16:creationId xmlns:a16="http://schemas.microsoft.com/office/drawing/2014/main" id="{796FAB05-AA6C-3A4B-2348-9E453D3014CB}"/>
              </a:ext>
            </a:extLst>
          </p:cNvPr>
          <p:cNvPicPr preferRelativeResize="0"/>
          <p:nvPr/>
        </p:nvPicPr>
        <p:blipFill rotWithShape="1">
          <a:blip r:embed="rId5">
            <a:alphaModFix/>
          </a:blip>
          <a:srcRect/>
          <a:stretch/>
        </p:blipFill>
        <p:spPr>
          <a:xfrm>
            <a:off x="5874394" y="4366315"/>
            <a:ext cx="476980" cy="448214"/>
          </a:xfrm>
          <a:prstGeom prst="rect">
            <a:avLst/>
          </a:prstGeom>
          <a:noFill/>
          <a:ln>
            <a:noFill/>
          </a:ln>
        </p:spPr>
      </p:pic>
      <p:pic>
        <p:nvPicPr>
          <p:cNvPr id="6" name="Google Shape;142;p3">
            <a:extLst>
              <a:ext uri="{FF2B5EF4-FFF2-40B4-BE49-F238E27FC236}">
                <a16:creationId xmlns:a16="http://schemas.microsoft.com/office/drawing/2014/main" id="{BB69F282-F893-E388-7CF5-0D6D99FDC99F}"/>
              </a:ext>
            </a:extLst>
          </p:cNvPr>
          <p:cNvPicPr preferRelativeResize="0"/>
          <p:nvPr/>
        </p:nvPicPr>
        <p:blipFill rotWithShape="1">
          <a:blip r:embed="rId5">
            <a:alphaModFix/>
          </a:blip>
          <a:srcRect/>
          <a:stretch/>
        </p:blipFill>
        <p:spPr>
          <a:xfrm>
            <a:off x="15023197" y="4049794"/>
            <a:ext cx="476980" cy="448214"/>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4915" y="1057275"/>
            <a:ext cx="5005156" cy="5162815"/>
          </a:xfrm>
          <a:prstGeom prst="rect">
            <a:avLst/>
          </a:prstGeom>
          <a:noFill/>
          <a:ln>
            <a:noFill/>
          </a:ln>
        </p:spPr>
      </p:pic>
      <p:pic>
        <p:nvPicPr>
          <p:cNvPr id="6" name="Google Shape;143;p3">
            <a:extLst>
              <a:ext uri="{FF2B5EF4-FFF2-40B4-BE49-F238E27FC236}">
                <a16:creationId xmlns:a16="http://schemas.microsoft.com/office/drawing/2014/main" id="{52C8271E-7CC5-E546-9392-C57BC556446E}"/>
              </a:ext>
            </a:extLst>
          </p:cNvPr>
          <p:cNvPicPr preferRelativeResize="0"/>
          <p:nvPr/>
        </p:nvPicPr>
        <p:blipFill rotWithShape="1">
          <a:blip r:embed="rId4">
            <a:alphaModFix/>
          </a:blip>
          <a:srcRect/>
          <a:stretch/>
        </p:blipFill>
        <p:spPr>
          <a:xfrm>
            <a:off x="17262080" y="3757083"/>
            <a:ext cx="476980" cy="448214"/>
          </a:xfrm>
          <a:prstGeom prst="rect">
            <a:avLst/>
          </a:prstGeom>
          <a:noFill/>
          <a:ln>
            <a:noFill/>
          </a:ln>
        </p:spPr>
      </p:pic>
      <p:pic>
        <p:nvPicPr>
          <p:cNvPr id="10" name="Google Shape;143;p3">
            <a:extLst>
              <a:ext uri="{FF2B5EF4-FFF2-40B4-BE49-F238E27FC236}">
                <a16:creationId xmlns:a16="http://schemas.microsoft.com/office/drawing/2014/main" id="{689346CA-274D-4959-78CF-047980E9108F}"/>
              </a:ext>
            </a:extLst>
          </p:cNvPr>
          <p:cNvPicPr preferRelativeResize="0"/>
          <p:nvPr/>
        </p:nvPicPr>
        <p:blipFill rotWithShape="1">
          <a:blip r:embed="rId4">
            <a:alphaModFix/>
          </a:blip>
          <a:srcRect/>
          <a:stretch/>
        </p:blipFill>
        <p:spPr>
          <a:xfrm>
            <a:off x="15482140" y="4552953"/>
            <a:ext cx="476980" cy="448212"/>
          </a:xfrm>
          <a:prstGeom prst="rect">
            <a:avLst/>
          </a:prstGeom>
          <a:noFill/>
          <a:ln>
            <a:noFill/>
          </a:ln>
        </p:spPr>
      </p:pic>
      <p:pic>
        <p:nvPicPr>
          <p:cNvPr id="8" name="Google Shape;204;p4">
            <a:extLst>
              <a:ext uri="{FF2B5EF4-FFF2-40B4-BE49-F238E27FC236}">
                <a16:creationId xmlns:a16="http://schemas.microsoft.com/office/drawing/2014/main" id="{D9BA1C34-C9F4-8D0E-74A5-73168DACF608}"/>
              </a:ext>
            </a:extLst>
          </p:cNvPr>
          <p:cNvPicPr preferRelativeResize="0"/>
          <p:nvPr/>
        </p:nvPicPr>
        <p:blipFill rotWithShape="1">
          <a:blip r:embed="rId5">
            <a:alphaModFix/>
          </a:blip>
          <a:srcRect/>
          <a:stretch/>
        </p:blipFill>
        <p:spPr>
          <a:xfrm>
            <a:off x="14697835" y="1444300"/>
            <a:ext cx="3742267" cy="1016567"/>
          </a:xfrm>
          <a:prstGeom prst="rect">
            <a:avLst/>
          </a:prstGeom>
          <a:noFill/>
          <a:ln>
            <a:noFill/>
          </a:ln>
        </p:spPr>
      </p:pic>
      <p:graphicFrame>
        <p:nvGraphicFramePr>
          <p:cNvPr id="4" name="Google Shape;135;p3">
            <a:extLst>
              <a:ext uri="{FF2B5EF4-FFF2-40B4-BE49-F238E27FC236}">
                <a16:creationId xmlns:a16="http://schemas.microsoft.com/office/drawing/2014/main" id="{544D597E-EB59-F46B-8239-7E1049D88670}"/>
              </a:ext>
            </a:extLst>
          </p:cNvPr>
          <p:cNvGraphicFramePr/>
          <p:nvPr/>
        </p:nvGraphicFramePr>
        <p:xfrm>
          <a:off x="5619601" y="2222474"/>
          <a:ext cx="6239023" cy="2607346"/>
        </p:xfrm>
        <a:graphic>
          <a:graphicData uri="http://schemas.openxmlformats.org/drawingml/2006/table">
            <a:tbl>
              <a:tblPr>
                <a:noFill/>
              </a:tblPr>
              <a:tblGrid>
                <a:gridCol w="1043652">
                  <a:extLst>
                    <a:ext uri="{9D8B030D-6E8A-4147-A177-3AD203B41FA5}">
                      <a16:colId xmlns:a16="http://schemas.microsoft.com/office/drawing/2014/main" val="20000"/>
                    </a:ext>
                  </a:extLst>
                </a:gridCol>
                <a:gridCol w="5195371">
                  <a:extLst>
                    <a:ext uri="{9D8B030D-6E8A-4147-A177-3AD203B41FA5}">
                      <a16:colId xmlns:a16="http://schemas.microsoft.com/office/drawing/2014/main" val="20001"/>
                    </a:ext>
                  </a:extLst>
                </a:gridCol>
              </a:tblGrid>
              <a:tr h="555346">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900"/>
                        <a:buFont typeface="Arial Narrow"/>
                        <a:buNone/>
                        <a:tabLst/>
                        <a:defRPr/>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PUTUMAYO : Mocoa.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04814764"/>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CAQUETÁ : Belén De Los Andaquíes, Florencia, Morelia.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PUTUMAYO : Orito, San Francisco, Sibundoy, </a:t>
                      </a:r>
                      <a:r>
                        <a:rPr lang="es-ES" sz="1000" b="0" i="0" u="none" strike="noStrike" dirty="0" err="1">
                          <a:solidFill>
                            <a:srgbClr val="000000"/>
                          </a:solidFill>
                          <a:effectLst/>
                          <a:latin typeface="Verdana" panose="020B0604030504040204" pitchFamily="34" charset="0"/>
                          <a:ea typeface="Verdana" panose="020B0604030504040204" pitchFamily="34" charset="0"/>
                        </a:rPr>
                        <a:t>Villagarzón</a:t>
                      </a:r>
                      <a:r>
                        <a:rPr lang="es-ES" sz="1000" b="0" i="0" u="none" strike="noStrike" dirty="0">
                          <a:solidFill>
                            <a:srgbClr val="000000"/>
                          </a:solidFill>
                          <a:effectLst/>
                          <a:latin typeface="Verdana" panose="020B0604030504040204" pitchFamily="34" charset="0"/>
                          <a:ea typeface="Verdana" panose="020B0604030504040204" pitchFamily="34" charset="0"/>
                        </a:rPr>
                        <a:t>.</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22791578"/>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La Montañita, San José Del Fragua.</a:t>
                      </a:r>
                    </a:p>
                    <a:p>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Colón, Santiago.</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57746036"/>
                  </a:ext>
                </a:extLst>
              </a:tr>
            </a:tbl>
          </a:graphicData>
        </a:graphic>
      </p:graphicFrame>
      <p:pic>
        <p:nvPicPr>
          <p:cNvPr id="5" name="Google Shape;143;p3">
            <a:extLst>
              <a:ext uri="{FF2B5EF4-FFF2-40B4-BE49-F238E27FC236}">
                <a16:creationId xmlns:a16="http://schemas.microsoft.com/office/drawing/2014/main" id="{D2CACC90-B193-4CB2-4225-5F2E90B97C05}"/>
              </a:ext>
            </a:extLst>
          </p:cNvPr>
          <p:cNvPicPr preferRelativeResize="0"/>
          <p:nvPr/>
        </p:nvPicPr>
        <p:blipFill rotWithShape="1">
          <a:blip r:embed="rId4">
            <a:alphaModFix/>
          </a:blip>
          <a:srcRect/>
          <a:stretch/>
        </p:blipFill>
        <p:spPr>
          <a:xfrm>
            <a:off x="5907268" y="3586716"/>
            <a:ext cx="476980" cy="448212"/>
          </a:xfrm>
          <a:prstGeom prst="rect">
            <a:avLst/>
          </a:prstGeom>
          <a:noFill/>
          <a:ln>
            <a:noFill/>
          </a:ln>
        </p:spPr>
      </p:pic>
      <p:pic>
        <p:nvPicPr>
          <p:cNvPr id="12" name="Google Shape;142;p3">
            <a:extLst>
              <a:ext uri="{FF2B5EF4-FFF2-40B4-BE49-F238E27FC236}">
                <a16:creationId xmlns:a16="http://schemas.microsoft.com/office/drawing/2014/main" id="{675A662C-6FEB-2E52-9F16-3A13EA73892B}"/>
              </a:ext>
            </a:extLst>
          </p:cNvPr>
          <p:cNvPicPr preferRelativeResize="0"/>
          <p:nvPr/>
        </p:nvPicPr>
        <p:blipFill rotWithShape="1">
          <a:blip r:embed="rId6">
            <a:alphaModFix/>
          </a:blip>
          <a:srcRect/>
          <a:stretch/>
        </p:blipFill>
        <p:spPr>
          <a:xfrm>
            <a:off x="5907268" y="4271351"/>
            <a:ext cx="476980" cy="448214"/>
          </a:xfrm>
          <a:prstGeom prst="rect">
            <a:avLst/>
          </a:prstGeom>
          <a:noFill/>
          <a:ln>
            <a:noFill/>
          </a:ln>
        </p:spPr>
      </p:pic>
      <p:pic>
        <p:nvPicPr>
          <p:cNvPr id="18" name="Google Shape;144;p3" descr="Recurso 25.png">
            <a:extLst>
              <a:ext uri="{FF2B5EF4-FFF2-40B4-BE49-F238E27FC236}">
                <a16:creationId xmlns:a16="http://schemas.microsoft.com/office/drawing/2014/main" id="{410177B0-F90E-644C-DD1E-092DD6A9BE2C}"/>
              </a:ext>
            </a:extLst>
          </p:cNvPr>
          <p:cNvPicPr preferRelativeResize="0"/>
          <p:nvPr/>
        </p:nvPicPr>
        <p:blipFill rotWithShape="1">
          <a:blip r:embed="rId7">
            <a:alphaModFix/>
          </a:blip>
          <a:srcRect/>
          <a:stretch/>
        </p:blipFill>
        <p:spPr>
          <a:xfrm>
            <a:off x="5926158" y="2909357"/>
            <a:ext cx="439200" cy="448213"/>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nvGraphicFramePr>
        <p:xfrm>
          <a:off x="730250" y="1746310"/>
          <a:ext cx="10731500" cy="265151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a:solidFill>
                            <a:schemeClr val="lt1"/>
                          </a:solidFill>
                          <a:latin typeface="Verdana"/>
                          <a:ea typeface="Verdana"/>
                          <a:cs typeface="Verdana"/>
                          <a:sym typeface="Verdana"/>
                        </a:rPr>
                        <a:t>REGIÓN de LA </a:t>
                      </a:r>
                      <a:r>
                        <a:rPr lang="es-CO" sz="1200" b="1" u="none" strike="noStrike" cap="none" dirty="0">
                          <a:solidFill>
                            <a:schemeClr val="lt1"/>
                          </a:solidFill>
                          <a:latin typeface="Verdana"/>
                          <a:ea typeface="Verdana"/>
                          <a:cs typeface="Verdana"/>
                          <a:sym typeface="Verdana"/>
                        </a:rPr>
                        <a:t>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2">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Betéitiva, Busbanzá, Caldas, Cerinza, Chiquinquirá, Chivatá, Ciénega, Cómbita, Corrales, Cucaita, Cuítiva, Chíquiza, Duitama, Firavitoba, Floresta, Gámeza, Iza, Villa de Leyva, Mongua, Monguí, Motavita, Nobsa, Oicatá, Paipa, Paz de Río, Pesca, Ráquira, Saboyá, Samacá, San Miguel de Sema, Santa Rosa de Viterbo, Siachoque, Socha, Sogamoso, Sora, Sotaquirá, Soracá, Tasco, Tibasosa, Toca, Tópaga, Tota, Tuta, Tutazá, Ventaquemada y Viracachá.</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err="1">
                          <a:solidFill>
                            <a:srgbClr val="04945F"/>
                          </a:solidFill>
                          <a:latin typeface="Verdana"/>
                          <a:ea typeface="Verdana"/>
                          <a:cs typeface="Verdana"/>
                          <a:sym typeface="Verdana"/>
                        </a:rPr>
                        <a:t>SANTANdeR</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err="1">
                          <a:solidFill>
                            <a:srgbClr val="1D1B10"/>
                          </a:solidFill>
                          <a:latin typeface="Verdana"/>
                          <a:ea typeface="Verdana"/>
                          <a:cs typeface="Verdana"/>
                          <a:sym typeface="Verdana"/>
                        </a:rPr>
                        <a:t>SANTANdeR</a:t>
                      </a:r>
                      <a:r>
                        <a:rPr lang="es-CO" sz="1000" u="none" strike="noStrike" cap="none" dirty="0">
                          <a:solidFill>
                            <a:srgbClr val="1D1B10"/>
                          </a:solidFill>
                          <a:latin typeface="Verdana"/>
                          <a:ea typeface="Verdana"/>
                          <a:cs typeface="Verdana"/>
                          <a:sym typeface="Verdana"/>
                        </a:rPr>
                        <a:t>: Bolívar, El Peñón, Jesús María, Sucre, Tona y Vélez.</a:t>
                      </a:r>
                      <a:endParaRPr sz="1000" u="none" strike="noStrike" cap="none" dirty="0">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dirty="0">
                  <a:solidFill>
                    <a:srgbClr val="16719A"/>
                  </a:solidFill>
                  <a:latin typeface="Verdana" panose="020B0604030504040204" pitchFamily="34" charset="0"/>
                  <a:sym typeface="Verdana" panose="020B0604030504040204" pitchFamily="34" charset="0"/>
                </a:rPr>
                <a:t>Se emite esta alerta por </a:t>
              </a:r>
              <a:r>
                <a:rPr lang="es-CO" altLang="es-CO" sz="1200">
                  <a:solidFill>
                    <a:srgbClr val="16719A"/>
                  </a:solidFill>
                  <a:latin typeface="Verdana" panose="020B0604030504040204" pitchFamily="34" charset="0"/>
                  <a:sym typeface="Verdana" panose="020B0604030504040204" pitchFamily="34" charset="0"/>
                </a:rPr>
                <a:t>la probabilidad de descensos de la </a:t>
              </a:r>
              <a:r>
                <a:rPr lang="es-CO" altLang="es-CO" sz="1200" dirty="0">
                  <a:solidFill>
                    <a:srgbClr val="16719A"/>
                  </a:solidFill>
                  <a:latin typeface="Verdana" panose="020B0604030504040204" pitchFamily="34" charset="0"/>
                  <a:sym typeface="Verdana" panose="020B0604030504040204" pitchFamily="34" charset="0"/>
                </a:rPr>
                <a:t>temperatura del aire </a:t>
              </a:r>
              <a:r>
                <a:rPr lang="es-CO" altLang="es-CO" sz="1200">
                  <a:solidFill>
                    <a:srgbClr val="16719A"/>
                  </a:solidFill>
                  <a:latin typeface="Verdana" panose="020B0604030504040204" pitchFamily="34" charset="0"/>
                  <a:sym typeface="Verdana" panose="020B0604030504040204" pitchFamily="34" charset="0"/>
                </a:rPr>
                <a:t>en horas de la </a:t>
              </a:r>
              <a:r>
                <a:rPr lang="es-CO" altLang="es-CO" sz="1200" dirty="0">
                  <a:solidFill>
                    <a:srgbClr val="16719A"/>
                  </a:solidFill>
                  <a:latin typeface="Verdana" panose="020B0604030504040204" pitchFamily="34" charset="0"/>
                  <a:sym typeface="Verdana" panose="020B0604030504040204" pitchFamily="34" charset="0"/>
                </a:rPr>
                <a:t>madrugada </a:t>
              </a:r>
              <a:r>
                <a:rPr lang="es-CO" altLang="es-CO" sz="1200">
                  <a:solidFill>
                    <a:srgbClr val="16719A"/>
                  </a:solidFill>
                  <a:latin typeface="Verdana" panose="020B0604030504040204" pitchFamily="34" charset="0"/>
                  <a:sym typeface="Verdana" panose="020B0604030504040204" pitchFamily="34" charset="0"/>
                </a:rPr>
                <a:t>para zonas de altiplano </a:t>
              </a:r>
              <a:r>
                <a:rPr lang="es-CO" altLang="es-CO" sz="1200" dirty="0">
                  <a:solidFill>
                    <a:srgbClr val="16719A"/>
                  </a:solidFill>
                  <a:latin typeface="Verdana" panose="020B0604030504040204" pitchFamily="34" charset="0"/>
                  <a:sym typeface="Verdana" panose="020B0604030504040204" pitchFamily="34" charset="0"/>
                </a:rPr>
                <a:t>(entre los 2,500 y los 2,900 </a:t>
              </a:r>
              <a:r>
                <a:rPr lang="es-CO" altLang="es-CO" sz="1200">
                  <a:solidFill>
                    <a:srgbClr val="16719A"/>
                  </a:solidFill>
                  <a:latin typeface="Verdana" panose="020B0604030504040204" pitchFamily="34" charset="0"/>
                  <a:sym typeface="Verdana" panose="020B0604030504040204" pitchFamily="34" charset="0"/>
                </a:rPr>
                <a:t>msnm) de los </a:t>
              </a:r>
              <a:r>
                <a:rPr lang="es-CO" altLang="es-CO" sz="1200" dirty="0">
                  <a:solidFill>
                    <a:srgbClr val="16719A"/>
                  </a:solidFill>
                  <a:latin typeface="Verdana" panose="020B0604030504040204" pitchFamily="34" charset="0"/>
                  <a:sym typeface="Verdana" panose="020B0604030504040204" pitchFamily="34" charset="0"/>
                </a:rPr>
                <a:t>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a:t>
            </a:r>
            <a:r>
              <a:rPr lang="es-CO" altLang="es-CO" sz="900">
                <a:solidFill>
                  <a:srgbClr val="7F7F7F"/>
                </a:solidFill>
                <a:latin typeface="Verdana" panose="020B0604030504040204" pitchFamily="34" charset="0"/>
                <a:sym typeface="Verdana" panose="020B0604030504040204" pitchFamily="34" charset="0"/>
              </a:rPr>
              <a:t>en caso de ser </a:t>
            </a:r>
            <a:r>
              <a:rPr lang="es-CO" altLang="es-CO" sz="900" dirty="0">
                <a:solidFill>
                  <a:srgbClr val="7F7F7F"/>
                </a:solidFill>
                <a:latin typeface="Verdana" panose="020B0604030504040204" pitchFamily="34" charset="0"/>
                <a:sym typeface="Verdana" panose="020B0604030504040204" pitchFamily="34" charset="0"/>
              </a:rPr>
              <a:t>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6C7D4DEE-08DC-9E15-4B8E-C1C6B3623389}"/>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F4974A0D-4FD0-C19B-D009-6AB7028F5481}"/>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96</a:t>
            </a:r>
          </a:p>
        </p:txBody>
      </p:sp>
      <p:sp>
        <p:nvSpPr>
          <p:cNvPr id="4" name="Marcador de texto 1">
            <a:extLst>
              <a:ext uri="{FF2B5EF4-FFF2-40B4-BE49-F238E27FC236}">
                <a16:creationId xmlns:a16="http://schemas.microsoft.com/office/drawing/2014/main" id="{FFB544D1-ECBD-306C-DE3D-4F22B62CF964}"/>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MX" sz="1200" b="1" kern="0" dirty="0">
                <a:solidFill>
                  <a:srgbClr val="00B0F0"/>
                </a:solidFill>
                <a:latin typeface="Arial Narrow" panose="020B0606020202030204" pitchFamily="34" charset="0"/>
                <a:sym typeface="Arial"/>
              </a:rPr>
              <a:t>Actualización: 09 de septiembre de 2025 | 12:00 HLC</a:t>
            </a:r>
          </a:p>
        </p:txBody>
      </p:sp>
      <p:sp>
        <p:nvSpPr>
          <p:cNvPr id="5" name="Rectángulo 4">
            <a:extLst>
              <a:ext uri="{FF2B5EF4-FFF2-40B4-BE49-F238E27FC236}">
                <a16:creationId xmlns:a16="http://schemas.microsoft.com/office/drawing/2014/main" id="{29FDDCA1-EB45-99CE-984E-6194740423F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8DBD5837-C6F8-5DB7-B031-4417D92556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985BF902-7C87-58AB-FC02-66A434813212}"/>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altLang="es-CO">
                <a:latin typeface="Calibri" panose="020F0502020204030204" pitchFamily="34" charset="0"/>
                <a:sym typeface="Calibri" panose="020F0502020204030204" pitchFamily="34" charset="0"/>
                <a:hlinkClick r:id="rId8" action="ppaction://hlinkfile"/>
              </a:rPr>
              <a:t>Contador de municipios</a:t>
            </a:r>
            <a:endParaRPr lang="es-CO" altLang="es-CO" dirty="0">
              <a:latin typeface="Calibri" panose="020F0502020204030204" pitchFamily="34" charset="0"/>
              <a:sym typeface="Calibri" panose="020F0502020204030204" pitchFamily="34" charset="0"/>
            </a:endParaRPr>
          </a:p>
          <a:p>
            <a:pPr eaLnBrk="1" hangingPunct="1">
              <a:buSzPts val="1400"/>
            </a:pPr>
            <a:endParaRPr lang="es-CO" altLang="es-CO" dirty="0">
              <a:latin typeface="Calibri" panose="020F0502020204030204" pitchFamily="34" charset="0"/>
              <a:sym typeface="Calibri" panose="020F0502020204030204" pitchFamily="34" charset="0"/>
            </a:endParaRPr>
          </a:p>
          <a:p>
            <a:pPr eaLnBrk="1" hangingPunct="1">
              <a:buSzPts val="1400"/>
            </a:pPr>
            <a:r>
              <a:rPr lang="es-CO" altLang="es-CO" dirty="0">
                <a:latin typeface="Calibri" panose="020F0502020204030204" pitchFamily="34" charset="0"/>
                <a:sym typeface="Calibri" panose="020F0502020204030204" pitchFamily="34" charset="0"/>
              </a:rPr>
              <a:t>de </a:t>
            </a:r>
            <a:r>
              <a:rPr lang="es-CO" altLang="es-CO" dirty="0" err="1">
                <a:latin typeface="Calibri" panose="020F0502020204030204" pitchFamily="34" charset="0"/>
                <a:sym typeface="Calibri" panose="020F0502020204030204" pitchFamily="34" charset="0"/>
              </a:rPr>
              <a:t>click</a:t>
            </a:r>
            <a:r>
              <a:rPr lang="es-CO" altLang="es-CO" dirty="0">
                <a:latin typeface="Calibri" panose="020F0502020204030204" pitchFamily="34" charset="0"/>
                <a:sym typeface="Calibri" panose="020F0502020204030204" pitchFamily="34" charset="0"/>
              </a:rPr>
              <a:t> derecho en el hipervínculo y consulte el archivo</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91845" y="933840"/>
            <a:ext cx="5678307" cy="376237"/>
          </a:xfrm>
        </p:spPr>
        <p:txBody>
          <a:bodyPr>
            <a:no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DEFINICIONES Y RECOMENDACIONES</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208;p16"/>
          <p:cNvGraphicFramePr/>
          <p:nvPr/>
        </p:nvGraphicFramePr>
        <p:xfrm>
          <a:off x="3964816" y="1699863"/>
          <a:ext cx="7844891" cy="4359975"/>
        </p:xfrm>
        <a:graphic>
          <a:graphicData uri="http://schemas.openxmlformats.org/drawingml/2006/table">
            <a:tbl>
              <a:tblPr firstRow="1" bandRow="1">
                <a:noFill/>
              </a:tblPr>
              <a:tblGrid>
                <a:gridCol w="4295780">
                  <a:extLst>
                    <a:ext uri="{9D8B030D-6E8A-4147-A177-3AD203B41FA5}">
                      <a16:colId xmlns:a16="http://schemas.microsoft.com/office/drawing/2014/main" val="20000"/>
                    </a:ext>
                  </a:extLst>
                </a:gridCol>
                <a:gridCol w="3549111">
                  <a:extLst>
                    <a:ext uri="{9D8B030D-6E8A-4147-A177-3AD203B41FA5}">
                      <a16:colId xmlns:a16="http://schemas.microsoft.com/office/drawing/2014/main" val="20001"/>
                    </a:ext>
                  </a:extLst>
                </a:gridCol>
              </a:tblGrid>
              <a:tr h="398543">
                <a:tc>
                  <a:txBody>
                    <a:bodyPr/>
                    <a:lstStyle/>
                    <a:p>
                      <a:pPr marL="0" marR="0" lvl="0" indent="0" algn="ctr"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DEFINICIONES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tc>
                  <a:txBody>
                    <a:bodyPr/>
                    <a:lstStyle/>
                    <a:p>
                      <a:pPr marL="1186815" marR="0" lvl="0" indent="0" algn="l"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RECOMENDACIONES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extLst>
                  <a:ext uri="{0D108BD9-81ED-4DB2-BD59-A6C34878D82A}">
                    <a16:rowId xmlns:a16="http://schemas.microsoft.com/office/drawing/2014/main" val="10000"/>
                  </a:ext>
                </a:extLst>
              </a:tr>
              <a:tr h="3961432">
                <a:tc>
                  <a:txBody>
                    <a:bodyPr/>
                    <a:lstStyle/>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10096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DERRUMBE: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común para referirse a diversos tipos de  movimientos en masa, particularmente caídas y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1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2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Movimiento ladera abajo de una masa de suelo o  roca cuyo desplazamiento ocurre predominantemente a lo largo de  una superficie de falla, o de zonas relativamente delgadas con gran  deformación cortante.</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just" rtl="0">
                        <a:lnSpc>
                          <a:spcPct val="1000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TIPOS DE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4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100"/>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Deslizamientos: Incluye movimientos tipo deslizamiento rotacional o  deslizamiento traslacional en suelo o roca. En este grupo se pueden  incluir los procesos en laderas tipo flujo que hacen parte de la zona  de alimentación de flujos de detritos o flujos de lodo.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Caídas: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Incluye movimientos tipo caída en suelos o rocas. Se pueden  incluir también en este tipo los movimientos tipo volcamiento.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l" rtl="0">
                        <a:lnSpc>
                          <a:spcPct val="124285"/>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este tipo se incluyen los procesos tipo flujo de detritos,</a:t>
                      </a:r>
                      <a:endParaRPr sz="1100" u="none" strike="noStrike" cap="none" dirty="0">
                        <a:latin typeface="Verdana" panose="020B0604030504040204" pitchFamily="34" charset="0"/>
                        <a:ea typeface="Verdana" panose="020B0604030504040204" pitchFamily="34" charset="0"/>
                      </a:endParaRPr>
                    </a:p>
                    <a:p>
                      <a:pPr marL="107950" marR="0" lvl="0" indent="0" algn="l" rtl="0">
                        <a:lnSpc>
                          <a:spcPct val="124285"/>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 de lodos o avenida torrencial (Ver numeral 1.2).</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060" lvl="0" indent="0" algn="l" rtl="0">
                        <a:lnSpc>
                          <a:spcPct val="121904"/>
                        </a:lnSpc>
                        <a:spcBef>
                          <a:spcPts val="5"/>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Reptación: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utilizado para describir movimientos lentos Y  extremadamente lentos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Hungr</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et al., 2014).</a:t>
                      </a:r>
                      <a:endParaRPr sz="1100" u="none" strike="noStrike" cap="none" dirty="0">
                        <a:latin typeface="Verdana" panose="020B0604030504040204" pitchFamily="34" charset="0"/>
                        <a:ea typeface="Verdana" panose="020B0604030504040204" pitchFamily="34" charset="0"/>
                      </a:endParaRPr>
                    </a:p>
                  </a:txBody>
                  <a:tcPr marL="0" marR="0" marT="190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Construya o habite en zonas seguras.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Proteja los bosques.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tala de árboles y la quema de estos.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545465" lvl="0" indent="-172720" algn="l" rtl="0">
                        <a:lnSpc>
                          <a:spcPct val="121904"/>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Identifique las áreas con amenazas de deslizamientos o  derrumbes.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2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Realice un plan de emergencia familiar.</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Estudie rutas alternativas para su evacuación.</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230504" lvl="0" indent="-172720" algn="l" rtl="0">
                        <a:lnSpc>
                          <a:spcPct val="986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 permita que el agua se filtre en el interior de las montañas:  abra zanjas, alcantarillas y cuencas firmes que permita el  desagüe de agua adecuado.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104775" lvl="0" indent="-172720" algn="l" rtl="0">
                        <a:lnSpc>
                          <a:spcPct val="987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acumulación de basura o desechos en suelos ya que  esta no permite que el agua filtre por donde debe hacerlo, lo que  hace que el terreno se desestabilice.</a:t>
                      </a:r>
                      <a:endParaRPr sz="1100" u="none" strike="noStrike" cap="none" dirty="0">
                        <a:latin typeface="Verdana" panose="020B0604030504040204" pitchFamily="34" charset="0"/>
                        <a:ea typeface="Verdana" panose="020B0604030504040204" pitchFamily="34" charset="0"/>
                      </a:endParaRPr>
                    </a:p>
                  </a:txBody>
                  <a:tcPr marL="0" marR="0" marT="1333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Google Shape;210;p16"/>
          <p:cNvPicPr preferRelativeResize="0"/>
          <p:nvPr/>
        </p:nvPicPr>
        <p:blipFill rotWithShape="1">
          <a:blip r:embed="rId2">
            <a:alphaModFix/>
          </a:blip>
          <a:srcRect/>
          <a:stretch/>
        </p:blipFill>
        <p:spPr>
          <a:xfrm>
            <a:off x="691845" y="1468120"/>
            <a:ext cx="2848355" cy="4823460"/>
          </a:xfrm>
          <a:prstGeom prst="rect">
            <a:avLst/>
          </a:prstGeom>
          <a:noFill/>
          <a:ln>
            <a:noFill/>
          </a:ln>
        </p:spPr>
      </p:pic>
    </p:spTree>
    <p:extLst>
      <p:ext uri="{BB962C8B-B14F-4D97-AF65-F5344CB8AC3E}">
        <p14:creationId xmlns:p14="http://schemas.microsoft.com/office/powerpoint/2010/main" val="33623148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5;p2"/>
          <p:cNvSpPr txBox="1"/>
          <p:nvPr/>
        </p:nvSpPr>
        <p:spPr>
          <a:xfrm>
            <a:off x="2955885" y="1177875"/>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RESUMEN</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8090116" y="1177875"/>
            <a:ext cx="3328298" cy="430887"/>
          </a:xfrm>
          <a:prstGeom prst="rect">
            <a:avLst/>
          </a:prstGeom>
          <a:noFill/>
        </p:spPr>
        <p:txBody>
          <a:bodyPr wrap="square" rtlCol="0">
            <a:spAutoFit/>
          </a:bodyPr>
          <a:lstStyle/>
          <a:p>
            <a:pPr algn="ctr"/>
            <a:r>
              <a:rPr lang="es-MX" sz="1100" b="1" kern="0" dirty="0">
                <a:solidFill>
                  <a:srgbClr val="C00000"/>
                </a:solidFill>
                <a:latin typeface="Verdana" panose="020B0604030504040204" pitchFamily="34" charset="0"/>
                <a:ea typeface="Verdana" panose="020B0604030504040204" pitchFamily="34" charset="0"/>
                <a:cs typeface="Arial Black"/>
                <a:sym typeface="Arial Black"/>
              </a:rPr>
              <a:t>Mapa de Pronóstico de la Amenaza por </a:t>
            </a:r>
            <a:r>
              <a:rPr lang="es-MX" sz="1100" kern="0" dirty="0">
                <a:solidFill>
                  <a:srgbClr val="C00000"/>
                </a:solidFill>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130869" y="1608762"/>
            <a:ext cx="3269245" cy="4623196"/>
          </a:xfrm>
          <a:prstGeom prst="rect">
            <a:avLst/>
          </a:prstGeom>
          <a:noFill/>
          <a:ln>
            <a:noFill/>
          </a:ln>
        </p:spPr>
      </p:pic>
      <p:sp>
        <p:nvSpPr>
          <p:cNvPr id="3" name="Google Shape;374;p2">
            <a:extLst>
              <a:ext uri="{FF2B5EF4-FFF2-40B4-BE49-F238E27FC236}">
                <a16:creationId xmlns:a16="http://schemas.microsoft.com/office/drawing/2014/main" id="{E33A7EFE-AC62-3BA5-BE6F-D8E98100CD9D}"/>
              </a:ext>
            </a:extLst>
          </p:cNvPr>
          <p:cNvSpPr txBox="1"/>
          <p:nvPr/>
        </p:nvSpPr>
        <p:spPr>
          <a:xfrm>
            <a:off x="521776" y="2204066"/>
            <a:ext cx="6816719" cy="206206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600" dirty="0">
              <a:solidFill>
                <a:prstClr val="black">
                  <a:lumMod val="50000"/>
                  <a:lumOff val="50000"/>
                </a:prstClr>
              </a:solidFill>
              <a:latin typeface="Verdana" panose="020B0604030504040204" pitchFamily="34" charset="0"/>
              <a:ea typeface="Verdana" panose="020B0604030504040204" pitchFamily="34" charset="0"/>
              <a:cs typeface="Arial Narrow"/>
              <a:sym typeface="Arial Narrow"/>
            </a:endParaRPr>
          </a:p>
          <a:p>
            <a:pPr algn="just">
              <a:defRPr/>
            </a:pPr>
            <a:r>
              <a:rPr lang="es-MX" sz="1600" b="1" dirty="0">
                <a:solidFill>
                  <a:srgbClr val="FFC000"/>
                </a:solidFill>
                <a:effectLst>
                  <a:outerShdw blurRad="38100" dist="38100" dir="2700000" algn="tl">
                    <a:srgbClr val="000000">
                      <a:alpha val="43137"/>
                    </a:srgbClr>
                  </a:outerShdw>
                </a:effectLst>
                <a:latin typeface="Verdana"/>
                <a:ea typeface="Verdana"/>
                <a:sym typeface="Verdana"/>
              </a:rPr>
              <a:t>Alerta Moderada: </a:t>
            </a:r>
            <a:r>
              <a:rPr lang="es-ES" sz="1600" dirty="0">
                <a:solidFill>
                  <a:srgbClr val="7F7F7F"/>
                </a:solidFill>
                <a:latin typeface="Verdana"/>
                <a:ea typeface="Verdana"/>
                <a:sym typeface="Verdana"/>
              </a:rPr>
              <a:t>En algunos municipios de los departamentos de Cesar, La Guajira y Tolima.</a:t>
            </a:r>
          </a:p>
          <a:p>
            <a:pPr algn="just">
              <a:defRPr/>
            </a:pPr>
            <a:endPar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algn="just">
              <a:defRPr/>
            </a:pPr>
            <a:r>
              <a:rPr lang="es-MX" sz="1600" b="1" dirty="0">
                <a:solidFill>
                  <a:srgbClr val="FFFF00"/>
                </a:solidFill>
                <a:effectLst>
                  <a:outerShdw blurRad="38100" dist="38100" dir="2700000" algn="tl">
                    <a:srgbClr val="000000">
                      <a:alpha val="43137"/>
                    </a:srgbClr>
                  </a:outerShdw>
                </a:effectLst>
                <a:latin typeface="Verdana"/>
                <a:ea typeface="Verdana"/>
                <a:sym typeface="Verdana"/>
              </a:rPr>
              <a:t>Alerta Baja: </a:t>
            </a:r>
            <a:r>
              <a:rPr lang="es-ES" sz="1600" dirty="0">
                <a:solidFill>
                  <a:srgbClr val="7F7F7F"/>
                </a:solidFill>
                <a:latin typeface="Verdana"/>
                <a:ea typeface="Verdana"/>
                <a:cs typeface="Verdana"/>
                <a:sym typeface="Verdana"/>
              </a:rPr>
              <a:t>En algunos departamentos de las regiones Caribe y Andina.</a:t>
            </a:r>
            <a:endParaRPr lang="es-ES" sz="1600" b="0" i="0" u="none" strike="noStrike" cap="none" dirty="0">
              <a:solidFill>
                <a:srgbClr val="7F7F7F"/>
              </a:solidFill>
              <a:latin typeface="Verdana"/>
              <a:ea typeface="Verdana"/>
              <a:cs typeface="Verdana"/>
              <a:sym typeface="Verdana"/>
            </a:endParaRPr>
          </a:p>
        </p:txBody>
      </p:sp>
      <p:sp>
        <p:nvSpPr>
          <p:cNvPr id="5" name="CuadroTexto 4">
            <a:extLst>
              <a:ext uri="{FF2B5EF4-FFF2-40B4-BE49-F238E27FC236}">
                <a16:creationId xmlns:a16="http://schemas.microsoft.com/office/drawing/2014/main" id="{11A6237B-6058-5A06-F1D1-143C3CCDBB12}"/>
              </a:ext>
            </a:extLst>
          </p:cNvPr>
          <p:cNvSpPr txBox="1"/>
          <p:nvPr/>
        </p:nvSpPr>
        <p:spPr>
          <a:xfrm>
            <a:off x="12973935" y="3133300"/>
            <a:ext cx="6096000" cy="923330"/>
          </a:xfrm>
          <a:prstGeom prst="rect">
            <a:avLst/>
          </a:prstGeom>
          <a:noFill/>
        </p:spPr>
        <p:txBody>
          <a:bodyPr wrap="square">
            <a:spAutoFit/>
          </a:bodyPr>
          <a:lstStyle/>
          <a:p>
            <a:pPr algn="just">
              <a:defRPr/>
            </a:pPr>
            <a:r>
              <a:rPr lang="es-MX" b="1" dirty="0">
                <a:solidFill>
                  <a:srgbClr val="C00000"/>
                </a:solidFill>
                <a:effectLst>
                  <a:outerShdw blurRad="38100" dist="38100" dir="2700000" algn="tl">
                    <a:srgbClr val="000000">
                      <a:alpha val="43137"/>
                    </a:srgbClr>
                  </a:outerShdw>
                </a:effectLst>
                <a:latin typeface="Verdana"/>
                <a:ea typeface="Verdana"/>
                <a:sym typeface="Verdana"/>
              </a:rPr>
              <a:t>Alerta Alta:</a:t>
            </a:r>
            <a:endParaRPr lang="es-MX" dirty="0">
              <a:solidFill>
                <a:prstClr val="black">
                  <a:lumMod val="50000"/>
                  <a:lumOff val="50000"/>
                </a:prstClr>
              </a:solidFill>
              <a:latin typeface="Verdana" panose="020B0604030504040204" pitchFamily="34" charset="0"/>
              <a:ea typeface="Verdana" panose="020B0604030504040204" pitchFamily="34" charset="0"/>
              <a:cs typeface="Arial Narrow"/>
              <a:sym typeface="Arial Narrow"/>
            </a:endParaRPr>
          </a:p>
          <a:p>
            <a:pPr algn="just">
              <a:defRPr/>
            </a:pPr>
            <a:r>
              <a:rPr lang="es-MX" b="1" dirty="0">
                <a:solidFill>
                  <a:srgbClr val="FFC000"/>
                </a:solidFill>
                <a:effectLst>
                  <a:outerShdw blurRad="38100" dist="38100" dir="2700000" algn="tl">
                    <a:srgbClr val="000000">
                      <a:alpha val="43137"/>
                    </a:srgbClr>
                  </a:outerShdw>
                </a:effectLst>
                <a:latin typeface="Verdana"/>
                <a:ea typeface="Verdana"/>
                <a:sym typeface="Verdana"/>
              </a:rPr>
              <a:t>Alerta Moderada:</a:t>
            </a:r>
            <a:endParaRPr lang="es-MX" dirty="0">
              <a:solidFill>
                <a:prstClr val="black">
                  <a:lumMod val="50000"/>
                  <a:lumOff val="50000"/>
                </a:prstClr>
              </a:solidFill>
              <a:latin typeface="Verdana" panose="020B0604030504040204" pitchFamily="34" charset="0"/>
              <a:ea typeface="Verdana" panose="020B0604030504040204" pitchFamily="34" charset="0"/>
              <a:cs typeface="Arial Narrow"/>
              <a:sym typeface="Arial Narrow"/>
            </a:endParaRPr>
          </a:p>
          <a:p>
            <a:pPr algn="just">
              <a:defRPr/>
            </a:pPr>
            <a:r>
              <a:rPr lang="es-MX" b="1" dirty="0">
                <a:solidFill>
                  <a:srgbClr val="FFFF00"/>
                </a:solidFill>
                <a:effectLst>
                  <a:outerShdw blurRad="38100" dist="38100" dir="2700000" algn="tl">
                    <a:srgbClr val="000000">
                      <a:alpha val="43137"/>
                    </a:srgbClr>
                  </a:outerShdw>
                </a:effectLst>
                <a:latin typeface="Verdana"/>
                <a:ea typeface="Verdana"/>
                <a:sym typeface="Verdana"/>
              </a:rPr>
              <a:t>Alerta Baja:</a:t>
            </a:r>
            <a:endParaRPr lang="es-CO" dirty="0"/>
          </a:p>
        </p:txBody>
      </p:sp>
    </p:spTree>
    <p:extLst>
      <p:ext uri="{BB962C8B-B14F-4D97-AF65-F5344CB8AC3E}">
        <p14:creationId xmlns:p14="http://schemas.microsoft.com/office/powerpoint/2010/main" val="10815840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400"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sz="1400"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87776" y="1507401"/>
            <a:ext cx="9368441" cy="4511959"/>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85;p3"/>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4065956" y="1787240"/>
            <a:ext cx="2885063" cy="3140448"/>
          </a:xfrm>
          <a:prstGeom prst="rect">
            <a:avLst/>
          </a:prstGeom>
          <a:noFill/>
          <a:ln>
            <a:noFill/>
          </a:ln>
        </p:spPr>
      </p:pic>
      <p:sp>
        <p:nvSpPr>
          <p:cNvPr id="4" name="Marcador de texto 3"/>
          <p:cNvSpPr>
            <a:spLocks noGrp="1"/>
          </p:cNvSpPr>
          <p:nvPr>
            <p:ph type="body" sz="quarter" idx="4294967295"/>
          </p:nvPr>
        </p:nvSpPr>
        <p:spPr>
          <a:xfrm>
            <a:off x="886395" y="769938"/>
            <a:ext cx="4708525" cy="376237"/>
          </a:xfrm>
        </p:spPr>
        <p:txBody>
          <a:bodyPr>
            <a:normAutofit/>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12 </a:t>
            </a:r>
            <a:r>
              <a:rPr lang="es-ES" sz="1200" b="1" dirty="0">
                <a:solidFill>
                  <a:srgbClr val="C00000"/>
                </a:solidFill>
                <a:latin typeface="Verdana" panose="020B0604030504040204" pitchFamily="34" charset="0"/>
                <a:ea typeface="Verdana" panose="020B0604030504040204" pitchFamily="34" charset="0"/>
              </a:rPr>
              <a:t>de noviembre de 2025</a:t>
            </a:r>
            <a:r>
              <a:rPr lang="es-CO" sz="1200" b="1" dirty="0">
                <a:solidFill>
                  <a:srgbClr val="C00000"/>
                </a:solidFill>
                <a:latin typeface="Verdana" panose="020B0604030504040204" pitchFamily="34" charset="0"/>
                <a:ea typeface="Verdana" panose="020B0604030504040204" pitchFamily="34" charset="0"/>
              </a:rPr>
              <a:t> | 12:00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6" name="Google Shape;387;p3"/>
          <p:cNvPicPr preferRelativeResize="0"/>
          <p:nvPr/>
        </p:nvPicPr>
        <p:blipFill>
          <a:blip r:embed="rId5" r:link="rId6" cstate="print">
            <a:extLst>
              <a:ext uri="{28A0092B-C50C-407E-A947-70E740481C1C}">
                <a14:useLocalDpi xmlns:a14="http://schemas.microsoft.com/office/drawing/2010/main" val="0"/>
              </a:ext>
            </a:extLst>
          </a:blip>
          <a:srcRect/>
          <a:stretch>
            <a:fillRect/>
          </a:stretch>
        </p:blipFill>
        <p:spPr>
          <a:xfrm>
            <a:off x="357473" y="1146175"/>
            <a:ext cx="3834661" cy="5422776"/>
          </a:xfrm>
          <a:prstGeom prst="rect">
            <a:avLst/>
          </a:prstGeom>
          <a:noFill/>
          <a:ln>
            <a:noFill/>
          </a:ln>
        </p:spPr>
      </p:pic>
      <p:pic>
        <p:nvPicPr>
          <p:cNvPr id="10" name="Google Shape;390;p3">
            <a:extLst>
              <a:ext uri="{FF2B5EF4-FFF2-40B4-BE49-F238E27FC236}">
                <a16:creationId xmlns:a16="http://schemas.microsoft.com/office/drawing/2014/main" id="{A83E930C-E9CF-93E6-B058-20C3892991AF}"/>
              </a:ext>
            </a:extLst>
          </p:cNvPr>
          <p:cNvPicPr preferRelativeResize="0">
            <a:picLocks/>
          </p:cNvPicPr>
          <p:nvPr/>
        </p:nvPicPr>
        <p:blipFill>
          <a:blip r:embed="rId7" r:link="rId8" cstate="print">
            <a:extLst>
              <a:ext uri="{28A0092B-C50C-407E-A947-70E740481C1C}">
                <a14:useLocalDpi xmlns:a14="http://schemas.microsoft.com/office/drawing/2010/main" val="0"/>
              </a:ext>
            </a:extLst>
          </a:blip>
          <a:srcRect/>
          <a:stretch>
            <a:fillRect/>
          </a:stretch>
        </p:blipFill>
        <p:spPr>
          <a:xfrm>
            <a:off x="10251979" y="1757662"/>
            <a:ext cx="1725346" cy="2021236"/>
          </a:xfrm>
          <a:prstGeom prst="rect">
            <a:avLst/>
          </a:prstGeom>
          <a:noFill/>
          <a:ln>
            <a:noFill/>
          </a:ln>
        </p:spPr>
      </p:pic>
      <p:pic>
        <p:nvPicPr>
          <p:cNvPr id="11" name="Google Shape;388;p3">
            <a:extLst>
              <a:ext uri="{FF2B5EF4-FFF2-40B4-BE49-F238E27FC236}">
                <a16:creationId xmlns:a16="http://schemas.microsoft.com/office/drawing/2014/main" id="{27138F00-C85A-E9A8-4C91-5F034DFE3BD7}"/>
              </a:ext>
            </a:extLst>
          </p:cNvPr>
          <p:cNvPicPr preferRelativeResize="0">
            <a:picLocks/>
          </p:cNvPicPr>
          <p:nvPr/>
        </p:nvPicPr>
        <p:blipFill>
          <a:blip r:embed="rId9" r:link="rId10" cstate="print">
            <a:extLst>
              <a:ext uri="{28A0092B-C50C-407E-A947-70E740481C1C}">
                <a14:useLocalDpi xmlns:a14="http://schemas.microsoft.com/office/drawing/2010/main" val="0"/>
              </a:ext>
            </a:extLst>
          </a:blip>
          <a:srcRect/>
          <a:stretch>
            <a:fillRect/>
          </a:stretch>
        </p:blipFill>
        <p:spPr>
          <a:xfrm>
            <a:off x="8559627" y="1757662"/>
            <a:ext cx="1724400" cy="1386754"/>
          </a:xfrm>
          <a:prstGeom prst="rect">
            <a:avLst/>
          </a:prstGeom>
          <a:noFill/>
          <a:ln>
            <a:noFill/>
          </a:ln>
        </p:spPr>
      </p:pic>
      <p:pic>
        <p:nvPicPr>
          <p:cNvPr id="12" name="Google Shape;389;p3">
            <a:extLst>
              <a:ext uri="{FF2B5EF4-FFF2-40B4-BE49-F238E27FC236}">
                <a16:creationId xmlns:a16="http://schemas.microsoft.com/office/drawing/2014/main" id="{9AC16C74-B491-B410-712B-F991C6D3F452}"/>
              </a:ext>
            </a:extLst>
          </p:cNvPr>
          <p:cNvPicPr preferRelativeResize="0">
            <a:picLocks/>
          </p:cNvPicPr>
          <p:nvPr/>
        </p:nvPicPr>
        <p:blipFill>
          <a:blip r:embed="rId11" r:link="rId12" cstate="print">
            <a:extLst>
              <a:ext uri="{28A0092B-C50C-407E-A947-70E740481C1C}">
                <a14:useLocalDpi xmlns:a14="http://schemas.microsoft.com/office/drawing/2010/main" val="0"/>
              </a:ext>
            </a:extLst>
          </a:blip>
          <a:srcRect/>
          <a:stretch>
            <a:fillRect/>
          </a:stretch>
        </p:blipFill>
        <p:spPr>
          <a:xfrm>
            <a:off x="6867274" y="1757662"/>
            <a:ext cx="1724400" cy="668297"/>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oogle Shape;397;p4">
            <a:extLst>
              <a:ext uri="{FF2B5EF4-FFF2-40B4-BE49-F238E27FC236}">
                <a16:creationId xmlns:a16="http://schemas.microsoft.com/office/drawing/2014/main" id="{A98EF09B-6752-352F-4EC5-4968BB020298}"/>
              </a:ext>
            </a:extLst>
          </p:cNvPr>
          <p:cNvGraphicFramePr/>
          <p:nvPr/>
        </p:nvGraphicFramePr>
        <p:xfrm>
          <a:off x="5241570" y="2518472"/>
          <a:ext cx="6361363" cy="1816205"/>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33222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4000">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es-ES" sz="1000" b="0" u="none" strike="noStrike" kern="1200" cap="none" baseline="0" dirty="0">
                          <a:solidFill>
                            <a:schemeClr val="tx1"/>
                          </a:solidFill>
                          <a:latin typeface="Verdana" panose="020B0604030504040204" pitchFamily="34" charset="0"/>
                          <a:ea typeface="Verdana" panose="020B0604030504040204" pitchFamily="34" charset="0"/>
                        </a:rPr>
                        <a:t>CESAR : Valledupar.</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es-ES" sz="1000" b="0" u="none" strike="noStrike" kern="1200" cap="none" baseline="0" dirty="0">
                          <a:solidFill>
                            <a:schemeClr val="tx1"/>
                          </a:solidFill>
                          <a:latin typeface="Verdana" panose="020B0604030504040204" pitchFamily="34" charset="0"/>
                          <a:ea typeface="Verdana" panose="020B0604030504040204" pitchFamily="34" charset="0"/>
                        </a:rPr>
                        <a:t>LA GUAJIRA : Barrancas, Hatonuevo, Riohacha, San Juan Del Cesar, Uribia.</a:t>
                      </a:r>
                      <a:endParaRPr lang="it-IT" sz="1000" b="0" u="none" strike="noStrike" kern="1200" cap="none" baseline="0" dirty="0">
                        <a:solidFill>
                          <a:schemeClr val="tx1"/>
                        </a:solidFill>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452281"/>
                  </a:ext>
                </a:extLst>
              </a:tr>
              <a:tr h="684000">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it-IT" sz="1000" b="0" u="none" strike="noStrike" kern="1200" cap="none" baseline="0" dirty="0">
                          <a:solidFill>
                            <a:schemeClr val="tx1"/>
                          </a:solidFill>
                          <a:latin typeface="Verdana" panose="020B0604030504040204" pitchFamily="34" charset="0"/>
                          <a:ea typeface="Verdana" panose="020B0604030504040204" pitchFamily="34" charset="0"/>
                        </a:rPr>
                        <a:t>ATLÁNTICO : Manatí.</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it-IT" sz="1000" b="0" u="none" strike="noStrike" kern="1200" cap="none" baseline="0" dirty="0">
                          <a:solidFill>
                            <a:schemeClr val="tx1"/>
                          </a:solidFill>
                          <a:latin typeface="Verdana" panose="020B0604030504040204" pitchFamily="34" charset="0"/>
                          <a:ea typeface="Verdana" panose="020B0604030504040204" pitchFamily="34" charset="0"/>
                        </a:rPr>
                        <a:t>BOLÍVAR : Arjona.</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it-IT" sz="1000" b="0" u="none" strike="noStrike" kern="1200" cap="none" baseline="0" dirty="0">
                          <a:solidFill>
                            <a:schemeClr val="tx1"/>
                          </a:solidFill>
                          <a:latin typeface="Verdana" panose="020B0604030504040204" pitchFamily="34" charset="0"/>
                          <a:ea typeface="Verdana" panose="020B0604030504040204" pitchFamily="34" charset="0"/>
                        </a:rPr>
                        <a:t>LA GUAJIRA : Albania, Distracción, El Molino, Fonseca, Maicao.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8351363"/>
                  </a:ext>
                </a:extLst>
              </a:tr>
            </a:tbl>
          </a:graphicData>
        </a:graphic>
      </p:graphicFrame>
      <p:sp>
        <p:nvSpPr>
          <p:cNvPr id="4" name="Marcador de texto 3"/>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399;p4"/>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307872" y="898592"/>
            <a:ext cx="4629888" cy="5686256"/>
          </a:xfrm>
          <a:prstGeom prst="rect">
            <a:avLst/>
          </a:prstGeom>
          <a:noFill/>
          <a:ln>
            <a:noFill/>
          </a:ln>
        </p:spPr>
      </p:pic>
      <p:pic>
        <p:nvPicPr>
          <p:cNvPr id="2" name="Google Shape;204;p4">
            <a:extLst>
              <a:ext uri="{FF2B5EF4-FFF2-40B4-BE49-F238E27FC236}">
                <a16:creationId xmlns:a16="http://schemas.microsoft.com/office/drawing/2014/main" id="{1FB0382C-63F7-1018-6294-B7F54E8A7F5B}"/>
              </a:ext>
            </a:extLst>
          </p:cNvPr>
          <p:cNvPicPr preferRelativeResize="0"/>
          <p:nvPr/>
        </p:nvPicPr>
        <p:blipFill rotWithShape="1">
          <a:blip r:embed="rId5">
            <a:alphaModFix/>
          </a:blip>
          <a:srcRect/>
          <a:stretch/>
        </p:blipFill>
        <p:spPr>
          <a:xfrm>
            <a:off x="17500600" y="5211101"/>
            <a:ext cx="4343194" cy="1184948"/>
          </a:xfrm>
          <a:prstGeom prst="rect">
            <a:avLst/>
          </a:prstGeom>
          <a:noFill/>
          <a:ln>
            <a:noFill/>
          </a:ln>
        </p:spPr>
      </p:pic>
      <p:pic>
        <p:nvPicPr>
          <p:cNvPr id="5" name="Google Shape;204;p4">
            <a:extLst>
              <a:ext uri="{FF2B5EF4-FFF2-40B4-BE49-F238E27FC236}">
                <a16:creationId xmlns:a16="http://schemas.microsoft.com/office/drawing/2014/main" id="{1ECE3981-8A74-3F42-8A05-439559878514}"/>
              </a:ext>
            </a:extLst>
          </p:cNvPr>
          <p:cNvPicPr preferRelativeResize="0"/>
          <p:nvPr/>
        </p:nvPicPr>
        <p:blipFill rotWithShape="1">
          <a:blip r:embed="rId5">
            <a:alphaModFix/>
          </a:blip>
          <a:srcRect/>
          <a:stretch/>
        </p:blipFill>
        <p:spPr>
          <a:xfrm>
            <a:off x="12192000" y="7613943"/>
            <a:ext cx="4343194" cy="1266590"/>
          </a:xfrm>
          <a:prstGeom prst="rect">
            <a:avLst/>
          </a:prstGeom>
          <a:noFill/>
          <a:ln>
            <a:noFill/>
          </a:ln>
        </p:spPr>
      </p:pic>
      <p:pic>
        <p:nvPicPr>
          <p:cNvPr id="9" name="Google Shape;204;p4">
            <a:extLst>
              <a:ext uri="{FF2B5EF4-FFF2-40B4-BE49-F238E27FC236}">
                <a16:creationId xmlns:a16="http://schemas.microsoft.com/office/drawing/2014/main" id="{DE7E26D0-94E2-1A99-EE43-35D5F1B49CD7}"/>
              </a:ext>
            </a:extLst>
          </p:cNvPr>
          <p:cNvPicPr preferRelativeResize="0"/>
          <p:nvPr/>
        </p:nvPicPr>
        <p:blipFill rotWithShape="1">
          <a:blip r:embed="rId5">
            <a:alphaModFix/>
          </a:blip>
          <a:srcRect/>
          <a:stretch/>
        </p:blipFill>
        <p:spPr>
          <a:xfrm>
            <a:off x="18883258" y="1863436"/>
            <a:ext cx="4343194" cy="1266590"/>
          </a:xfrm>
          <a:prstGeom prst="rect">
            <a:avLst/>
          </a:prstGeom>
          <a:noFill/>
          <a:ln>
            <a:noFill/>
          </a:ln>
        </p:spPr>
      </p:pic>
      <p:pic>
        <p:nvPicPr>
          <p:cNvPr id="6" name="Google Shape;406;p4" descr="Recurso 25.png">
            <a:extLst>
              <a:ext uri="{FF2B5EF4-FFF2-40B4-BE49-F238E27FC236}">
                <a16:creationId xmlns:a16="http://schemas.microsoft.com/office/drawing/2014/main" id="{A4347E29-DA5B-0E24-5A94-A5AED319FCEA}"/>
              </a:ext>
            </a:extLst>
          </p:cNvPr>
          <p:cNvPicPr preferRelativeResize="0"/>
          <p:nvPr/>
        </p:nvPicPr>
        <p:blipFill rotWithShape="1">
          <a:blip r:embed="rId6">
            <a:alphaModFix/>
          </a:blip>
          <a:srcRect/>
          <a:stretch/>
        </p:blipFill>
        <p:spPr>
          <a:xfrm>
            <a:off x="12950904" y="2878231"/>
            <a:ext cx="457200" cy="446694"/>
          </a:xfrm>
          <a:prstGeom prst="rect">
            <a:avLst/>
          </a:prstGeom>
          <a:noFill/>
          <a:ln>
            <a:noFill/>
          </a:ln>
        </p:spPr>
      </p:pic>
      <p:pic>
        <p:nvPicPr>
          <p:cNvPr id="10" name="Google Shape;407;p4">
            <a:extLst>
              <a:ext uri="{FF2B5EF4-FFF2-40B4-BE49-F238E27FC236}">
                <a16:creationId xmlns:a16="http://schemas.microsoft.com/office/drawing/2014/main" id="{54C3FDEA-F57F-BBFF-B1F0-38544D02CA14}"/>
              </a:ext>
            </a:extLst>
          </p:cNvPr>
          <p:cNvPicPr preferRelativeResize="0"/>
          <p:nvPr/>
        </p:nvPicPr>
        <p:blipFill rotWithShape="1">
          <a:blip r:embed="rId7">
            <a:alphaModFix/>
          </a:blip>
          <a:srcRect/>
          <a:stretch/>
        </p:blipFill>
        <p:spPr>
          <a:xfrm>
            <a:off x="5444849" y="3034903"/>
            <a:ext cx="454172" cy="445047"/>
          </a:xfrm>
          <a:prstGeom prst="rect">
            <a:avLst/>
          </a:prstGeom>
          <a:noFill/>
          <a:ln>
            <a:noFill/>
          </a:ln>
        </p:spPr>
      </p:pic>
      <p:pic>
        <p:nvPicPr>
          <p:cNvPr id="3" name="Imagen 2">
            <a:extLst>
              <a:ext uri="{FF2B5EF4-FFF2-40B4-BE49-F238E27FC236}">
                <a16:creationId xmlns:a16="http://schemas.microsoft.com/office/drawing/2014/main" id="{8BF2CDA4-0D60-A450-74B0-79E39720B746}"/>
              </a:ext>
            </a:extLst>
          </p:cNvPr>
          <p:cNvPicPr>
            <a:picLocks noChangeAspect="1"/>
          </p:cNvPicPr>
          <p:nvPr/>
        </p:nvPicPr>
        <p:blipFill>
          <a:blip r:embed="rId8"/>
          <a:stretch>
            <a:fillRect/>
          </a:stretch>
        </p:blipFill>
        <p:spPr>
          <a:xfrm>
            <a:off x="5443315" y="3761284"/>
            <a:ext cx="457240" cy="451143"/>
          </a:xfrm>
          <a:prstGeom prst="rect">
            <a:avLst/>
          </a:prstGeom>
        </p:spPr>
      </p:pic>
    </p:spTree>
    <p:extLst>
      <p:ext uri="{BB962C8B-B14F-4D97-AF65-F5344CB8AC3E}">
        <p14:creationId xmlns:p14="http://schemas.microsoft.com/office/powerpoint/2010/main" val="2283824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E701-7420-721B-9769-B87779358241}"/>
            </a:ext>
          </a:extLst>
        </p:cNvPr>
        <p:cNvGrpSpPr/>
        <p:nvPr/>
      </p:nvGrpSpPr>
      <p:grpSpPr>
        <a:xfrm>
          <a:off x="0" y="0"/>
          <a:ext cx="0" cy="0"/>
          <a:chOff x="0" y="0"/>
          <a:chExt cx="0" cy="0"/>
        </a:xfrm>
      </p:grpSpPr>
      <p:graphicFrame>
        <p:nvGraphicFramePr>
          <p:cNvPr id="3" name="Google Shape;397;p4">
            <a:extLst>
              <a:ext uri="{FF2B5EF4-FFF2-40B4-BE49-F238E27FC236}">
                <a16:creationId xmlns:a16="http://schemas.microsoft.com/office/drawing/2014/main" id="{ADCC14DB-BD15-5829-0D20-F675BB7EC32F}"/>
              </a:ext>
            </a:extLst>
          </p:cNvPr>
          <p:cNvGraphicFramePr/>
          <p:nvPr/>
        </p:nvGraphicFramePr>
        <p:xfrm>
          <a:off x="5323536" y="2519731"/>
          <a:ext cx="6361363" cy="1816205"/>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33222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4000">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it-IT" sz="1000" b="0" u="none" strike="noStrike" kern="1200" cap="none" baseline="0" dirty="0">
                          <a:solidFill>
                            <a:schemeClr val="tx1"/>
                          </a:solidFill>
                          <a:latin typeface="Verdana" panose="020B0604030504040204" pitchFamily="34" charset="0"/>
                          <a:ea typeface="Verdana" panose="020B0604030504040204" pitchFamily="34" charset="0"/>
                        </a:rPr>
                        <a:t>TOLIMA : Natagaima.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7546693"/>
                  </a:ext>
                </a:extLst>
              </a:tr>
              <a:tr h="684000">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es-ES" sz="1000" b="0" u="none" strike="noStrike" kern="1200" cap="none" baseline="0" dirty="0">
                          <a:solidFill>
                            <a:schemeClr val="tx1"/>
                          </a:solidFill>
                          <a:latin typeface="Verdana" panose="020B0604030504040204" pitchFamily="34" charset="0"/>
                          <a:ea typeface="Verdana" panose="020B0604030504040204" pitchFamily="34" charset="0"/>
                        </a:rPr>
                        <a:t>BOYACÁ : Ráquira.</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es-ES" sz="1000" b="0" u="none" strike="noStrike" kern="1200" cap="none" baseline="0" dirty="0">
                          <a:solidFill>
                            <a:schemeClr val="tx1"/>
                          </a:solidFill>
                          <a:latin typeface="Verdana" panose="020B0604030504040204" pitchFamily="34" charset="0"/>
                          <a:ea typeface="Verdana" panose="020B0604030504040204" pitchFamily="34" charset="0"/>
                        </a:rPr>
                        <a:t>CUNDINAMARCA : Jerusalén.</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es-ES" sz="1000" b="0" u="none" strike="noStrike" kern="1200" cap="none" baseline="0" dirty="0">
                          <a:solidFill>
                            <a:schemeClr val="tx1"/>
                          </a:solidFill>
                          <a:latin typeface="Verdana" panose="020B0604030504040204" pitchFamily="34" charset="0"/>
                          <a:ea typeface="Verdana" panose="020B0604030504040204" pitchFamily="34" charset="0"/>
                        </a:rPr>
                        <a:t>TOLIMA : Ambalema, Saldaña.</a:t>
                      </a:r>
                      <a:endParaRPr lang="it-IT" sz="1000" b="0" u="none" strike="noStrike" kern="1200" cap="none" baseline="0" dirty="0">
                        <a:solidFill>
                          <a:schemeClr val="tx1"/>
                        </a:solidFill>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452281"/>
                  </a:ext>
                </a:extLst>
              </a:tr>
            </a:tbl>
          </a:graphicData>
        </a:graphic>
      </p:graphicFrame>
      <p:pic>
        <p:nvPicPr>
          <p:cNvPr id="8" name="Google Shape;417;p5">
            <a:extLst>
              <a:ext uri="{FF2B5EF4-FFF2-40B4-BE49-F238E27FC236}">
                <a16:creationId xmlns:a16="http://schemas.microsoft.com/office/drawing/2014/main" id="{A18EAFF5-D701-4064-5072-6CEF731D10B6}"/>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08456" y="929249"/>
            <a:ext cx="4465296" cy="5686256"/>
          </a:xfrm>
          <a:prstGeom prst="rect">
            <a:avLst/>
          </a:prstGeom>
          <a:noFill/>
          <a:ln>
            <a:noFill/>
          </a:ln>
        </p:spPr>
      </p:pic>
      <p:sp>
        <p:nvSpPr>
          <p:cNvPr id="2" name="Marcador de texto 3">
            <a:extLst>
              <a:ext uri="{FF2B5EF4-FFF2-40B4-BE49-F238E27FC236}">
                <a16:creationId xmlns:a16="http://schemas.microsoft.com/office/drawing/2014/main" id="{13A90B85-012E-6296-075B-C1AE9099AAAC}"/>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16" name="Google Shape;204;p4">
            <a:extLst>
              <a:ext uri="{FF2B5EF4-FFF2-40B4-BE49-F238E27FC236}">
                <a16:creationId xmlns:a16="http://schemas.microsoft.com/office/drawing/2014/main" id="{875E1F58-D156-C955-EF5B-84D9472122B4}"/>
              </a:ext>
            </a:extLst>
          </p:cNvPr>
          <p:cNvPicPr preferRelativeResize="0"/>
          <p:nvPr/>
        </p:nvPicPr>
        <p:blipFill rotWithShape="1">
          <a:blip r:embed="rId4">
            <a:alphaModFix/>
          </a:blip>
          <a:srcRect/>
          <a:stretch/>
        </p:blipFill>
        <p:spPr>
          <a:xfrm>
            <a:off x="13761040" y="697601"/>
            <a:ext cx="4343194" cy="1266590"/>
          </a:xfrm>
          <a:prstGeom prst="rect">
            <a:avLst/>
          </a:prstGeom>
          <a:noFill/>
          <a:ln>
            <a:noFill/>
          </a:ln>
        </p:spPr>
      </p:pic>
      <p:pic>
        <p:nvPicPr>
          <p:cNvPr id="11" name="Google Shape;406;p4" descr="Recurso 25.png">
            <a:extLst>
              <a:ext uri="{FF2B5EF4-FFF2-40B4-BE49-F238E27FC236}">
                <a16:creationId xmlns:a16="http://schemas.microsoft.com/office/drawing/2014/main" id="{27480E6A-0DE8-8296-F689-96863AEA8324}"/>
              </a:ext>
            </a:extLst>
          </p:cNvPr>
          <p:cNvPicPr preferRelativeResize="0"/>
          <p:nvPr/>
        </p:nvPicPr>
        <p:blipFill rotWithShape="1">
          <a:blip r:embed="rId5">
            <a:alphaModFix/>
          </a:blip>
          <a:srcRect/>
          <a:stretch/>
        </p:blipFill>
        <p:spPr>
          <a:xfrm>
            <a:off x="12836704" y="2462508"/>
            <a:ext cx="457200" cy="446400"/>
          </a:xfrm>
          <a:prstGeom prst="rect">
            <a:avLst/>
          </a:prstGeom>
          <a:noFill/>
          <a:ln>
            <a:noFill/>
          </a:ln>
        </p:spPr>
      </p:pic>
      <p:pic>
        <p:nvPicPr>
          <p:cNvPr id="17" name="Google Shape;204;p4">
            <a:extLst>
              <a:ext uri="{FF2B5EF4-FFF2-40B4-BE49-F238E27FC236}">
                <a16:creationId xmlns:a16="http://schemas.microsoft.com/office/drawing/2014/main" id="{EEF244AB-A38A-2A46-BD64-FB75C08D92CA}"/>
              </a:ext>
            </a:extLst>
          </p:cNvPr>
          <p:cNvPicPr preferRelativeResize="0"/>
          <p:nvPr/>
        </p:nvPicPr>
        <p:blipFill rotWithShape="1">
          <a:blip r:embed="rId4">
            <a:alphaModFix/>
          </a:blip>
          <a:srcRect/>
          <a:stretch/>
        </p:blipFill>
        <p:spPr>
          <a:xfrm>
            <a:off x="16329034" y="2031883"/>
            <a:ext cx="4343194" cy="1266590"/>
          </a:xfrm>
          <a:prstGeom prst="rect">
            <a:avLst/>
          </a:prstGeom>
          <a:noFill/>
          <a:ln>
            <a:noFill/>
          </a:ln>
        </p:spPr>
      </p:pic>
      <p:pic>
        <p:nvPicPr>
          <p:cNvPr id="15" name="Google Shape;400;p4">
            <a:extLst>
              <a:ext uri="{FF2B5EF4-FFF2-40B4-BE49-F238E27FC236}">
                <a16:creationId xmlns:a16="http://schemas.microsoft.com/office/drawing/2014/main" id="{3AFDFCA0-CE13-8D2E-B62C-231ADC97A8F1}"/>
              </a:ext>
            </a:extLst>
          </p:cNvPr>
          <p:cNvPicPr preferRelativeResize="0"/>
          <p:nvPr/>
        </p:nvPicPr>
        <p:blipFill rotWithShape="1">
          <a:blip r:embed="rId6">
            <a:alphaModFix/>
          </a:blip>
          <a:srcRect/>
          <a:stretch/>
        </p:blipFill>
        <p:spPr>
          <a:xfrm>
            <a:off x="16278901" y="3560434"/>
            <a:ext cx="457200" cy="446694"/>
          </a:xfrm>
          <a:prstGeom prst="rect">
            <a:avLst/>
          </a:prstGeom>
          <a:noFill/>
          <a:ln>
            <a:noFill/>
          </a:ln>
        </p:spPr>
      </p:pic>
      <p:pic>
        <p:nvPicPr>
          <p:cNvPr id="13" name="Google Shape;407;p4">
            <a:extLst>
              <a:ext uri="{FF2B5EF4-FFF2-40B4-BE49-F238E27FC236}">
                <a16:creationId xmlns:a16="http://schemas.microsoft.com/office/drawing/2014/main" id="{5CAEAAAC-EEA2-15F2-D65F-04D2EF369669}"/>
              </a:ext>
            </a:extLst>
          </p:cNvPr>
          <p:cNvPicPr preferRelativeResize="0"/>
          <p:nvPr/>
        </p:nvPicPr>
        <p:blipFill rotWithShape="1">
          <a:blip r:embed="rId7">
            <a:alphaModFix/>
          </a:blip>
          <a:srcRect/>
          <a:stretch/>
        </p:blipFill>
        <p:spPr>
          <a:xfrm>
            <a:off x="5520721" y="3040463"/>
            <a:ext cx="454172" cy="445047"/>
          </a:xfrm>
          <a:prstGeom prst="rect">
            <a:avLst/>
          </a:prstGeom>
          <a:noFill/>
          <a:ln>
            <a:noFill/>
          </a:ln>
        </p:spPr>
      </p:pic>
      <p:pic>
        <p:nvPicPr>
          <p:cNvPr id="18" name="Imagen 17">
            <a:extLst>
              <a:ext uri="{FF2B5EF4-FFF2-40B4-BE49-F238E27FC236}">
                <a16:creationId xmlns:a16="http://schemas.microsoft.com/office/drawing/2014/main" id="{2A89D480-B7FE-9B7D-E255-6AE805D7B612}"/>
              </a:ext>
            </a:extLst>
          </p:cNvPr>
          <p:cNvPicPr>
            <a:picLocks noChangeAspect="1"/>
          </p:cNvPicPr>
          <p:nvPr/>
        </p:nvPicPr>
        <p:blipFill>
          <a:blip r:embed="rId8"/>
          <a:stretch>
            <a:fillRect/>
          </a:stretch>
        </p:blipFill>
        <p:spPr>
          <a:xfrm>
            <a:off x="13063820" y="3285565"/>
            <a:ext cx="457240" cy="451143"/>
          </a:xfrm>
          <a:prstGeom prst="rect">
            <a:avLst/>
          </a:prstGeom>
        </p:spPr>
      </p:pic>
      <p:graphicFrame>
        <p:nvGraphicFramePr>
          <p:cNvPr id="4" name="Google Shape;397;p4">
            <a:extLst>
              <a:ext uri="{FF2B5EF4-FFF2-40B4-BE49-F238E27FC236}">
                <a16:creationId xmlns:a16="http://schemas.microsoft.com/office/drawing/2014/main" id="{99E5F48F-6DE0-364B-62D0-C5F905CD7B38}"/>
              </a:ext>
            </a:extLst>
          </p:cNvPr>
          <p:cNvGraphicFramePr/>
          <p:nvPr/>
        </p:nvGraphicFramePr>
        <p:xfrm>
          <a:off x="12671494" y="4760442"/>
          <a:ext cx="5731866" cy="1096178"/>
        </p:xfrm>
        <a:graphic>
          <a:graphicData uri="http://schemas.openxmlformats.org/drawingml/2006/table">
            <a:tbl>
              <a:tblPr>
                <a:noFill/>
              </a:tblPr>
              <a:tblGrid>
                <a:gridCol w="757008">
                  <a:extLst>
                    <a:ext uri="{9D8B030D-6E8A-4147-A177-3AD203B41FA5}">
                      <a16:colId xmlns:a16="http://schemas.microsoft.com/office/drawing/2014/main" val="20000"/>
                    </a:ext>
                  </a:extLst>
                </a:gridCol>
                <a:gridCol w="4974858">
                  <a:extLst>
                    <a:ext uri="{9D8B030D-6E8A-4147-A177-3AD203B41FA5}">
                      <a16:colId xmlns:a16="http://schemas.microsoft.com/office/drawing/2014/main" val="20001"/>
                    </a:ext>
                  </a:extLst>
                </a:gridCol>
              </a:tblGrid>
              <a:tr h="398824">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9735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CUNDINAMARCA : Jerusalén.</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TOLIMA : Natagaima.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123519"/>
                  </a:ext>
                </a:extLst>
              </a:tr>
            </a:tbl>
          </a:graphicData>
        </a:graphic>
      </p:graphicFrame>
      <p:pic>
        <p:nvPicPr>
          <p:cNvPr id="5" name="Imagen 4">
            <a:extLst>
              <a:ext uri="{FF2B5EF4-FFF2-40B4-BE49-F238E27FC236}">
                <a16:creationId xmlns:a16="http://schemas.microsoft.com/office/drawing/2014/main" id="{9DA655A5-5A35-F674-5807-589BFE5AEE89}"/>
              </a:ext>
            </a:extLst>
          </p:cNvPr>
          <p:cNvPicPr>
            <a:picLocks noChangeAspect="1"/>
          </p:cNvPicPr>
          <p:nvPr/>
        </p:nvPicPr>
        <p:blipFill>
          <a:blip r:embed="rId8"/>
          <a:stretch>
            <a:fillRect/>
          </a:stretch>
        </p:blipFill>
        <p:spPr>
          <a:xfrm>
            <a:off x="5517653" y="3752309"/>
            <a:ext cx="457240" cy="451143"/>
          </a:xfrm>
          <a:prstGeom prst="rect">
            <a:avLst/>
          </a:prstGeom>
        </p:spPr>
      </p:pic>
    </p:spTree>
    <p:extLst>
      <p:ext uri="{BB962C8B-B14F-4D97-AF65-F5344CB8AC3E}">
        <p14:creationId xmlns:p14="http://schemas.microsoft.com/office/powerpoint/2010/main" val="23181808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oogle Shape;397;p4">
            <a:extLst>
              <a:ext uri="{FF2B5EF4-FFF2-40B4-BE49-F238E27FC236}">
                <a16:creationId xmlns:a16="http://schemas.microsoft.com/office/drawing/2014/main" id="{AB6FF788-3233-4A72-E8CD-5410CE4263C3}"/>
              </a:ext>
            </a:extLst>
          </p:cNvPr>
          <p:cNvGraphicFramePr/>
          <p:nvPr/>
        </p:nvGraphicFramePr>
        <p:xfrm>
          <a:off x="13854345" y="2113171"/>
          <a:ext cx="6361363" cy="1164847"/>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441247">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36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CAUCA : Toribío.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7546693"/>
                  </a:ext>
                </a:extLst>
              </a:tr>
            </a:tbl>
          </a:graphicData>
        </a:graphic>
      </p:graphicFrame>
      <p:pic>
        <p:nvPicPr>
          <p:cNvPr id="9" name="Google Shape;434;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782079" y="1017328"/>
            <a:ext cx="3758184" cy="5611936"/>
          </a:xfrm>
          <a:prstGeom prst="rect">
            <a:avLst/>
          </a:prstGeom>
          <a:noFill/>
          <a:ln>
            <a:noFill/>
          </a:ln>
        </p:spPr>
      </p:pic>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3014533" cy="376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PACÍFICO</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3" name="Google Shape;204;p4">
            <a:extLst>
              <a:ext uri="{FF2B5EF4-FFF2-40B4-BE49-F238E27FC236}">
                <a16:creationId xmlns:a16="http://schemas.microsoft.com/office/drawing/2014/main" id="{B02AEB38-7A8F-A15D-336A-63972BEF7CE7}"/>
              </a:ext>
            </a:extLst>
          </p:cNvPr>
          <p:cNvPicPr preferRelativeResize="0"/>
          <p:nvPr/>
        </p:nvPicPr>
        <p:blipFill rotWithShape="1">
          <a:blip r:embed="rId4">
            <a:alphaModFix/>
          </a:blip>
          <a:srcRect/>
          <a:stretch/>
        </p:blipFill>
        <p:spPr>
          <a:xfrm>
            <a:off x="14740467" y="-2012647"/>
            <a:ext cx="4343194" cy="1266590"/>
          </a:xfrm>
          <a:prstGeom prst="rect">
            <a:avLst/>
          </a:prstGeom>
          <a:noFill/>
          <a:ln>
            <a:noFill/>
          </a:ln>
        </p:spPr>
      </p:pic>
      <p:pic>
        <p:nvPicPr>
          <p:cNvPr id="5" name="Google Shape;204;p4">
            <a:extLst>
              <a:ext uri="{FF2B5EF4-FFF2-40B4-BE49-F238E27FC236}">
                <a16:creationId xmlns:a16="http://schemas.microsoft.com/office/drawing/2014/main" id="{6CEF0FC0-0BA6-61C5-725D-9397773A8360}"/>
              </a:ext>
            </a:extLst>
          </p:cNvPr>
          <p:cNvPicPr preferRelativeResize="0"/>
          <p:nvPr/>
        </p:nvPicPr>
        <p:blipFill rotWithShape="1">
          <a:blip r:embed="rId4">
            <a:alphaModFix/>
          </a:blip>
          <a:srcRect/>
          <a:stretch/>
        </p:blipFill>
        <p:spPr>
          <a:xfrm>
            <a:off x="5754563" y="3051028"/>
            <a:ext cx="4343194" cy="1266590"/>
          </a:xfrm>
          <a:prstGeom prst="rect">
            <a:avLst/>
          </a:prstGeom>
          <a:noFill/>
          <a:ln>
            <a:noFill/>
          </a:ln>
        </p:spPr>
      </p:pic>
      <p:pic>
        <p:nvPicPr>
          <p:cNvPr id="14" name="Google Shape;407;p4">
            <a:extLst>
              <a:ext uri="{FF2B5EF4-FFF2-40B4-BE49-F238E27FC236}">
                <a16:creationId xmlns:a16="http://schemas.microsoft.com/office/drawing/2014/main" id="{82184FFE-81ED-3690-BA53-84FAE2A6EF9D}"/>
              </a:ext>
            </a:extLst>
          </p:cNvPr>
          <p:cNvPicPr preferRelativeResize="0"/>
          <p:nvPr/>
        </p:nvPicPr>
        <p:blipFill rotWithShape="1">
          <a:blip r:embed="rId5">
            <a:alphaModFix/>
          </a:blip>
          <a:srcRect/>
          <a:stretch/>
        </p:blipFill>
        <p:spPr>
          <a:xfrm>
            <a:off x="14083656" y="2682943"/>
            <a:ext cx="454172" cy="445047"/>
          </a:xfrm>
          <a:prstGeom prst="rect">
            <a:avLst/>
          </a:prstGeom>
          <a:noFill/>
          <a:ln>
            <a:noFill/>
          </a:ln>
        </p:spPr>
      </p:pic>
      <p:pic>
        <p:nvPicPr>
          <p:cNvPr id="17" name="Imagen 16">
            <a:extLst>
              <a:ext uri="{FF2B5EF4-FFF2-40B4-BE49-F238E27FC236}">
                <a16:creationId xmlns:a16="http://schemas.microsoft.com/office/drawing/2014/main" id="{1625EBEC-984A-6EAC-C8C0-314E7FCEFC00}"/>
              </a:ext>
            </a:extLst>
          </p:cNvPr>
          <p:cNvPicPr>
            <a:picLocks noChangeAspect="1"/>
          </p:cNvPicPr>
          <p:nvPr/>
        </p:nvPicPr>
        <p:blipFill>
          <a:blip r:embed="rId6"/>
          <a:stretch>
            <a:fillRect/>
          </a:stretch>
        </p:blipFill>
        <p:spPr>
          <a:xfrm>
            <a:off x="13443267" y="3684323"/>
            <a:ext cx="457240" cy="451143"/>
          </a:xfrm>
          <a:prstGeom prst="rect">
            <a:avLst/>
          </a:prstGeom>
        </p:spPr>
      </p:pic>
    </p:spTree>
    <p:extLst>
      <p:ext uri="{BB962C8B-B14F-4D97-AF65-F5344CB8AC3E}">
        <p14:creationId xmlns:p14="http://schemas.microsoft.com/office/powerpoint/2010/main" val="4102868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397;p4">
            <a:extLst>
              <a:ext uri="{FF2B5EF4-FFF2-40B4-BE49-F238E27FC236}">
                <a16:creationId xmlns:a16="http://schemas.microsoft.com/office/drawing/2014/main" id="{2997D347-BB01-131B-4ECA-565873FA2F19}"/>
              </a:ext>
            </a:extLst>
          </p:cNvPr>
          <p:cNvGraphicFramePr/>
          <p:nvPr/>
        </p:nvGraphicFramePr>
        <p:xfrm>
          <a:off x="12776897" y="5556307"/>
          <a:ext cx="6361363" cy="1132205"/>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33222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4000">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it-IT" sz="1000" b="0" u="none" strike="noStrike" kern="1200" cap="none" baseline="0" dirty="0">
                          <a:solidFill>
                            <a:schemeClr val="tx1"/>
                          </a:solidFill>
                          <a:latin typeface="Verdana" panose="020B0604030504040204" pitchFamily="34" charset="0"/>
                          <a:ea typeface="Verdana" panose="020B0604030504040204" pitchFamily="34" charset="0"/>
                        </a:rPr>
                        <a:t>ARAUCA : Fortul, Tame.</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it-IT" sz="1000" b="0" u="none" strike="noStrike" kern="1200" cap="none" baseline="0" dirty="0">
                          <a:solidFill>
                            <a:schemeClr val="tx1"/>
                          </a:solidFill>
                          <a:latin typeface="Verdana" panose="020B0604030504040204" pitchFamily="34" charset="0"/>
                          <a:ea typeface="Verdana" panose="020B0604030504040204" pitchFamily="34" charset="0"/>
                        </a:rPr>
                        <a:t>CASANARE : Trinidad.</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it-IT" sz="1000" b="0" u="none" strike="noStrike" kern="1200" cap="none" baseline="0" dirty="0">
                          <a:solidFill>
                            <a:schemeClr val="tx1"/>
                          </a:solidFill>
                          <a:latin typeface="Verdana" panose="020B0604030504040204" pitchFamily="34" charset="0"/>
                          <a:ea typeface="Verdana" panose="020B0604030504040204" pitchFamily="34" charset="0"/>
                        </a:rPr>
                        <a:t>VICHADA : Puerto Carreño.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452281"/>
                  </a:ext>
                </a:extLst>
              </a:tr>
            </a:tbl>
          </a:graphicData>
        </a:graphic>
      </p:graphicFrame>
      <p:pic>
        <p:nvPicPr>
          <p:cNvPr id="8" name="Google Shape;450;p7"/>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20476" y="969264"/>
            <a:ext cx="4983043" cy="5548267"/>
          </a:xfrm>
          <a:prstGeom prst="rect">
            <a:avLst/>
          </a:prstGeom>
          <a:noFill/>
          <a:ln>
            <a:noFill/>
          </a:ln>
        </p:spPr>
      </p:pic>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3325428" cy="376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ORINOQUÍA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5" name="Google Shape;407;p4">
            <a:extLst>
              <a:ext uri="{FF2B5EF4-FFF2-40B4-BE49-F238E27FC236}">
                <a16:creationId xmlns:a16="http://schemas.microsoft.com/office/drawing/2014/main" id="{03E47A79-22E4-E652-19ED-9D7A68BBBBC1}"/>
              </a:ext>
            </a:extLst>
          </p:cNvPr>
          <p:cNvPicPr preferRelativeResize="0"/>
          <p:nvPr/>
        </p:nvPicPr>
        <p:blipFill rotWithShape="1">
          <a:blip r:embed="rId4">
            <a:alphaModFix/>
          </a:blip>
          <a:srcRect/>
          <a:stretch/>
        </p:blipFill>
        <p:spPr>
          <a:xfrm>
            <a:off x="13684660" y="4828031"/>
            <a:ext cx="454172" cy="445047"/>
          </a:xfrm>
          <a:prstGeom prst="rect">
            <a:avLst/>
          </a:prstGeom>
          <a:noFill/>
          <a:ln>
            <a:noFill/>
          </a:ln>
        </p:spPr>
      </p:pic>
      <p:pic>
        <p:nvPicPr>
          <p:cNvPr id="7" name="Google Shape;204;p4">
            <a:extLst>
              <a:ext uri="{FF2B5EF4-FFF2-40B4-BE49-F238E27FC236}">
                <a16:creationId xmlns:a16="http://schemas.microsoft.com/office/drawing/2014/main" id="{E861927D-B0FF-AF14-D63D-208EE34EADA0}"/>
              </a:ext>
            </a:extLst>
          </p:cNvPr>
          <p:cNvPicPr preferRelativeResize="0"/>
          <p:nvPr/>
        </p:nvPicPr>
        <p:blipFill rotWithShape="1">
          <a:blip r:embed="rId5">
            <a:alphaModFix/>
          </a:blip>
          <a:srcRect/>
          <a:stretch/>
        </p:blipFill>
        <p:spPr>
          <a:xfrm>
            <a:off x="6148871" y="2795705"/>
            <a:ext cx="4343194" cy="1266590"/>
          </a:xfrm>
          <a:prstGeom prst="rect">
            <a:avLst/>
          </a:prstGeom>
          <a:noFill/>
          <a:ln>
            <a:noFill/>
          </a:ln>
        </p:spPr>
      </p:pic>
      <p:pic>
        <p:nvPicPr>
          <p:cNvPr id="6" name="Imagen 5">
            <a:extLst>
              <a:ext uri="{FF2B5EF4-FFF2-40B4-BE49-F238E27FC236}">
                <a16:creationId xmlns:a16="http://schemas.microsoft.com/office/drawing/2014/main" id="{F34CA7C2-9F70-3FAC-FB78-FFB1BFD04B8E}"/>
              </a:ext>
            </a:extLst>
          </p:cNvPr>
          <p:cNvPicPr>
            <a:picLocks noChangeAspect="1"/>
          </p:cNvPicPr>
          <p:nvPr/>
        </p:nvPicPr>
        <p:blipFill>
          <a:blip r:embed="rId6"/>
          <a:stretch>
            <a:fillRect/>
          </a:stretch>
        </p:blipFill>
        <p:spPr>
          <a:xfrm>
            <a:off x="14083166" y="4066851"/>
            <a:ext cx="457240" cy="451143"/>
          </a:xfrm>
          <a:prstGeom prst="rect">
            <a:avLst/>
          </a:prstGeom>
        </p:spPr>
      </p:pic>
      <p:pic>
        <p:nvPicPr>
          <p:cNvPr id="9" name="Google Shape;407;p4">
            <a:extLst>
              <a:ext uri="{FF2B5EF4-FFF2-40B4-BE49-F238E27FC236}">
                <a16:creationId xmlns:a16="http://schemas.microsoft.com/office/drawing/2014/main" id="{10DF2E7F-CDAF-978A-F88B-BB1941E053DB}"/>
              </a:ext>
            </a:extLst>
          </p:cNvPr>
          <p:cNvPicPr preferRelativeResize="0"/>
          <p:nvPr/>
        </p:nvPicPr>
        <p:blipFill rotWithShape="1">
          <a:blip r:embed="rId4">
            <a:alphaModFix/>
          </a:blip>
          <a:srcRect/>
          <a:stretch/>
        </p:blipFill>
        <p:spPr>
          <a:xfrm>
            <a:off x="13201913" y="3644033"/>
            <a:ext cx="454172" cy="445047"/>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63;p8"/>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47909" y="978408"/>
            <a:ext cx="4745299" cy="5440680"/>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AMAZONIA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5" name="Google Shape;406;p4" descr="Recurso 25.png">
            <a:extLst>
              <a:ext uri="{FF2B5EF4-FFF2-40B4-BE49-F238E27FC236}">
                <a16:creationId xmlns:a16="http://schemas.microsoft.com/office/drawing/2014/main" id="{25872F5A-D4C1-5F22-C5F8-F1BEE3ACD787}"/>
              </a:ext>
            </a:extLst>
          </p:cNvPr>
          <p:cNvPicPr preferRelativeResize="0"/>
          <p:nvPr/>
        </p:nvPicPr>
        <p:blipFill rotWithShape="1">
          <a:blip r:embed="rId4">
            <a:alphaModFix/>
          </a:blip>
          <a:srcRect/>
          <a:stretch/>
        </p:blipFill>
        <p:spPr>
          <a:xfrm>
            <a:off x="13069654" y="3090736"/>
            <a:ext cx="457200" cy="446694"/>
          </a:xfrm>
          <a:prstGeom prst="rect">
            <a:avLst/>
          </a:prstGeom>
          <a:noFill/>
          <a:ln>
            <a:noFill/>
          </a:ln>
        </p:spPr>
      </p:pic>
      <p:pic>
        <p:nvPicPr>
          <p:cNvPr id="10" name="Google Shape;407;p4">
            <a:extLst>
              <a:ext uri="{FF2B5EF4-FFF2-40B4-BE49-F238E27FC236}">
                <a16:creationId xmlns:a16="http://schemas.microsoft.com/office/drawing/2014/main" id="{AA9A4FED-62DC-ABF2-B078-992649DDBEDB}"/>
              </a:ext>
            </a:extLst>
          </p:cNvPr>
          <p:cNvPicPr preferRelativeResize="0"/>
          <p:nvPr/>
        </p:nvPicPr>
        <p:blipFill rotWithShape="1">
          <a:blip r:embed="rId5">
            <a:alphaModFix/>
          </a:blip>
          <a:srcRect/>
          <a:stretch/>
        </p:blipFill>
        <p:spPr>
          <a:xfrm>
            <a:off x="13075711" y="3612657"/>
            <a:ext cx="451143" cy="445047"/>
          </a:xfrm>
          <a:prstGeom prst="rect">
            <a:avLst/>
          </a:prstGeom>
          <a:noFill/>
          <a:ln>
            <a:noFill/>
          </a:ln>
        </p:spPr>
      </p:pic>
      <p:pic>
        <p:nvPicPr>
          <p:cNvPr id="14" name="Google Shape;400;p4">
            <a:extLst>
              <a:ext uri="{FF2B5EF4-FFF2-40B4-BE49-F238E27FC236}">
                <a16:creationId xmlns:a16="http://schemas.microsoft.com/office/drawing/2014/main" id="{AB3594A1-0A8D-6801-6DB3-E7C0B3559069}"/>
              </a:ext>
            </a:extLst>
          </p:cNvPr>
          <p:cNvPicPr preferRelativeResize="0"/>
          <p:nvPr/>
        </p:nvPicPr>
        <p:blipFill rotWithShape="1">
          <a:blip r:embed="rId6">
            <a:alphaModFix/>
          </a:blip>
          <a:srcRect/>
          <a:stretch/>
        </p:blipFill>
        <p:spPr>
          <a:xfrm>
            <a:off x="17973055" y="3611010"/>
            <a:ext cx="457200" cy="446694"/>
          </a:xfrm>
          <a:prstGeom prst="rect">
            <a:avLst/>
          </a:prstGeom>
          <a:noFill/>
          <a:ln>
            <a:noFill/>
          </a:ln>
        </p:spPr>
      </p:pic>
      <p:pic>
        <p:nvPicPr>
          <p:cNvPr id="3" name="Google Shape;204;p4">
            <a:extLst>
              <a:ext uri="{FF2B5EF4-FFF2-40B4-BE49-F238E27FC236}">
                <a16:creationId xmlns:a16="http://schemas.microsoft.com/office/drawing/2014/main" id="{47714A84-B6AE-3B8E-A2EE-2D4BA22322E2}"/>
              </a:ext>
            </a:extLst>
          </p:cNvPr>
          <p:cNvPicPr preferRelativeResize="0"/>
          <p:nvPr/>
        </p:nvPicPr>
        <p:blipFill rotWithShape="1">
          <a:blip r:embed="rId7">
            <a:alphaModFix/>
          </a:blip>
          <a:srcRect/>
          <a:stretch/>
        </p:blipFill>
        <p:spPr>
          <a:xfrm>
            <a:off x="17022174" y="4976657"/>
            <a:ext cx="4343194" cy="1266590"/>
          </a:xfrm>
          <a:prstGeom prst="rect">
            <a:avLst/>
          </a:prstGeom>
          <a:noFill/>
          <a:ln>
            <a:noFill/>
          </a:ln>
        </p:spPr>
      </p:pic>
      <p:graphicFrame>
        <p:nvGraphicFramePr>
          <p:cNvPr id="13" name="Google Shape;397;p4">
            <a:extLst>
              <a:ext uri="{FF2B5EF4-FFF2-40B4-BE49-F238E27FC236}">
                <a16:creationId xmlns:a16="http://schemas.microsoft.com/office/drawing/2014/main" id="{6EEF60F1-CDCD-1ECA-52BD-66A3BB3DC5D8}"/>
              </a:ext>
            </a:extLst>
          </p:cNvPr>
          <p:cNvGraphicFramePr/>
          <p:nvPr/>
        </p:nvGraphicFramePr>
        <p:xfrm>
          <a:off x="13298254" y="4331481"/>
          <a:ext cx="6361363" cy="1080240"/>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33222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4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CAQUETÁ : Valparaíso.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7546693"/>
                  </a:ext>
                </a:extLst>
              </a:tr>
            </a:tbl>
          </a:graphicData>
        </a:graphic>
      </p:graphicFrame>
      <p:pic>
        <p:nvPicPr>
          <p:cNvPr id="6" name="Google Shape;400;p4">
            <a:extLst>
              <a:ext uri="{FF2B5EF4-FFF2-40B4-BE49-F238E27FC236}">
                <a16:creationId xmlns:a16="http://schemas.microsoft.com/office/drawing/2014/main" id="{4C9BD471-006B-08AA-93CB-45E0F09C4BFB}"/>
              </a:ext>
            </a:extLst>
          </p:cNvPr>
          <p:cNvPicPr preferRelativeResize="0"/>
          <p:nvPr/>
        </p:nvPicPr>
        <p:blipFill rotWithShape="1">
          <a:blip r:embed="rId6">
            <a:alphaModFix/>
          </a:blip>
          <a:srcRect/>
          <a:stretch/>
        </p:blipFill>
        <p:spPr>
          <a:xfrm>
            <a:off x="13298254" y="308163"/>
            <a:ext cx="457200" cy="446694"/>
          </a:xfrm>
          <a:prstGeom prst="rect">
            <a:avLst/>
          </a:prstGeom>
          <a:noFill/>
          <a:ln>
            <a:noFill/>
          </a:ln>
        </p:spPr>
      </p:pic>
      <p:pic>
        <p:nvPicPr>
          <p:cNvPr id="8" name="Google Shape;204;p4">
            <a:extLst>
              <a:ext uri="{FF2B5EF4-FFF2-40B4-BE49-F238E27FC236}">
                <a16:creationId xmlns:a16="http://schemas.microsoft.com/office/drawing/2014/main" id="{DA016E75-02C9-1339-B30D-F8626BD91015}"/>
              </a:ext>
            </a:extLst>
          </p:cNvPr>
          <p:cNvPicPr preferRelativeResize="0"/>
          <p:nvPr/>
        </p:nvPicPr>
        <p:blipFill rotWithShape="1">
          <a:blip r:embed="rId7">
            <a:alphaModFix/>
          </a:blip>
          <a:srcRect/>
          <a:stretch/>
        </p:blipFill>
        <p:spPr>
          <a:xfrm>
            <a:off x="5943186" y="2567767"/>
            <a:ext cx="4343194" cy="1266590"/>
          </a:xfrm>
          <a:prstGeom prst="rect">
            <a:avLst/>
          </a:prstGeom>
          <a:noFill/>
          <a:ln>
            <a:noFill/>
          </a:ln>
        </p:spPr>
      </p:pic>
      <p:graphicFrame>
        <p:nvGraphicFramePr>
          <p:cNvPr id="7" name="Google Shape;397;p4">
            <a:extLst>
              <a:ext uri="{FF2B5EF4-FFF2-40B4-BE49-F238E27FC236}">
                <a16:creationId xmlns:a16="http://schemas.microsoft.com/office/drawing/2014/main" id="{3879EB1F-4B09-7054-8A45-0AA1B7520D3A}"/>
              </a:ext>
            </a:extLst>
          </p:cNvPr>
          <p:cNvGraphicFramePr/>
          <p:nvPr/>
        </p:nvGraphicFramePr>
        <p:xfrm>
          <a:off x="12832408" y="5643537"/>
          <a:ext cx="6361363" cy="1080240"/>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4000">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it-IT" sz="1000" b="0" u="none" strike="noStrike" kern="1200" cap="none" baseline="0" dirty="0">
                          <a:solidFill>
                            <a:schemeClr val="tx1"/>
                          </a:solidFill>
                          <a:latin typeface="Verdana" panose="020B0604030504040204" pitchFamily="34" charset="0"/>
                          <a:ea typeface="Verdana" panose="020B0604030504040204" pitchFamily="34" charset="0"/>
                        </a:rPr>
                        <a:t>AMAZONAS : La Chorrera.</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it-IT" sz="1000" b="0" u="none" strike="noStrike" kern="1200" cap="none" baseline="0" dirty="0">
                          <a:solidFill>
                            <a:schemeClr val="tx1"/>
                          </a:solidFill>
                          <a:latin typeface="Verdana" panose="020B0604030504040204" pitchFamily="34" charset="0"/>
                          <a:ea typeface="Verdana" panose="020B0604030504040204" pitchFamily="34" charset="0"/>
                        </a:rPr>
                        <a:t>CAQUETÁ : Valparaíso.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452281"/>
                  </a:ext>
                </a:extLst>
              </a:tr>
            </a:tbl>
          </a:graphicData>
        </a:graphic>
      </p:graphicFrame>
      <p:pic>
        <p:nvPicPr>
          <p:cNvPr id="11" name="Imagen 10">
            <a:extLst>
              <a:ext uri="{FF2B5EF4-FFF2-40B4-BE49-F238E27FC236}">
                <a16:creationId xmlns:a16="http://schemas.microsoft.com/office/drawing/2014/main" id="{53037362-F6D6-BCCE-B84F-27C2F56F48B8}"/>
              </a:ext>
            </a:extLst>
          </p:cNvPr>
          <p:cNvPicPr>
            <a:picLocks noChangeAspect="1"/>
          </p:cNvPicPr>
          <p:nvPr/>
        </p:nvPicPr>
        <p:blipFill>
          <a:blip r:embed="rId8"/>
          <a:stretch>
            <a:fillRect/>
          </a:stretch>
        </p:blipFill>
        <p:spPr>
          <a:xfrm>
            <a:off x="13261577" y="2092025"/>
            <a:ext cx="457240" cy="451143"/>
          </a:xfrm>
          <a:prstGeom prst="rect">
            <a:avLst/>
          </a:prstGeom>
        </p:spPr>
      </p:pic>
    </p:spTree>
    <p:extLst>
      <p:ext uri="{BB962C8B-B14F-4D97-AF65-F5344CB8AC3E}">
        <p14:creationId xmlns:p14="http://schemas.microsoft.com/office/powerpoint/2010/main" val="20774822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477;p9"/>
          <p:cNvGraphicFramePr/>
          <p:nvPr/>
        </p:nvGraphicFramePr>
        <p:xfrm>
          <a:off x="4758476" y="1497013"/>
          <a:ext cx="6465900" cy="4858445"/>
        </p:xfrm>
        <a:graphic>
          <a:graphicData uri="http://schemas.openxmlformats.org/drawingml/2006/table">
            <a:tbl>
              <a:tblPr firstRow="1" bandRow="1">
                <a:noFill/>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DEFINICIONES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RECOMENDACIONES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Conato (Incendio): Fuego de origen natural o antrópico que afecta o destruye una extensión inferior a 5.000 m2, de cualquier tipo de cobertura vegetal, ya sea en zona urbana o rural.</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panose="020B0604030504040204" pitchFamily="34" charset="0"/>
                          <a:ea typeface="Verdana" panose="020B0604030504040204" pitchFamily="34" charset="0"/>
                          <a:cs typeface="Arial Narrow"/>
                          <a:sym typeface="Arial Narrow"/>
                        </a:rPr>
                        <a:t>Conaf</a:t>
                      </a:r>
                      <a:r>
                        <a:rPr lang="es-MX" sz="900" u="none" strike="noStrike" cap="none" dirty="0">
                          <a:latin typeface="Verdana" panose="020B0604030504040204" pitchFamily="34" charset="0"/>
                          <a:ea typeface="Verdana" panose="020B0604030504040204" pitchFamily="34" charset="0"/>
                          <a:cs typeface="Arial Narrow"/>
                          <a:sym typeface="Arial Narrow"/>
                        </a:rPr>
                        <a:t>, 2019)</a:t>
                      </a:r>
                      <a:endParaRPr sz="900" u="none" strike="noStrike" cap="none" dirty="0">
                        <a:latin typeface="Verdana" panose="020B0604030504040204" pitchFamily="34" charset="0"/>
                        <a:ea typeface="Verdana" panose="020B0604030504040204" pitchFamily="34" charset="0"/>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Google Shape;478;p9" descr="fire-PG9XATW.jpg"/>
          <p:cNvPicPr preferRelativeResize="0"/>
          <p:nvPr/>
        </p:nvPicPr>
        <p:blipFill rotWithShape="1">
          <a:blip r:embed="rId3">
            <a:alphaModFix/>
          </a:blip>
          <a:srcRect/>
          <a:stretch/>
        </p:blipFill>
        <p:spPr>
          <a:xfrm>
            <a:off x="610151" y="1497013"/>
            <a:ext cx="3629340" cy="4858445"/>
          </a:xfrm>
          <a:prstGeom prst="rect">
            <a:avLst/>
          </a:prstGeom>
          <a:noFill/>
          <a:ln>
            <a:noFill/>
          </a:ln>
        </p:spPr>
      </p:pic>
      <p:sp>
        <p:nvSpPr>
          <p:cNvPr id="2" name="Marcador de texto 3">
            <a:extLst>
              <a:ext uri="{FF2B5EF4-FFF2-40B4-BE49-F238E27FC236}">
                <a16:creationId xmlns:a16="http://schemas.microsoft.com/office/drawing/2014/main" id="{902381D9-9594-B0FA-13BC-496313577139}"/>
              </a:ext>
            </a:extLst>
          </p:cNvPr>
          <p:cNvSpPr txBox="1">
            <a:spLocks/>
          </p:cNvSpPr>
          <p:nvPr/>
        </p:nvSpPr>
        <p:spPr>
          <a:xfrm>
            <a:off x="828879" y="884715"/>
            <a:ext cx="5804834" cy="38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DEFINICIONES Y RECOMENDACIONES</a:t>
            </a:r>
            <a:endParaRPr lang="es-MX" sz="2000" b="1" dirty="0">
              <a:solidFill>
                <a:srgbClr val="C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5254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A8B917-BA09-A75D-E8ED-9402573F74B9}"/>
            </a:ext>
          </a:extLst>
        </p:cNvPr>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45DEF87-604B-FAAC-7B49-2CBE3317E0D5}"/>
              </a:ext>
            </a:extLst>
          </p:cNvPr>
          <p:cNvGraphicFramePr/>
          <p:nvPr>
            <p:extLst>
              <p:ext uri="{D42A27DB-BD31-4B8C-83A1-F6EECF244321}">
                <p14:modId xmlns:p14="http://schemas.microsoft.com/office/powerpoint/2010/main" val="1502825856"/>
              </p:ext>
            </p:extLst>
          </p:nvPr>
        </p:nvGraphicFramePr>
        <p:xfrm>
          <a:off x="730250" y="1746310"/>
          <a:ext cx="10731500" cy="265151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a:solidFill>
                            <a:schemeClr val="lt1"/>
                          </a:solidFill>
                          <a:latin typeface="Verdana"/>
                          <a:ea typeface="Verdana"/>
                          <a:cs typeface="Verdana"/>
                          <a:sym typeface="Verdana"/>
                        </a:rPr>
                        <a:t>REGIÓN de LA </a:t>
                      </a:r>
                      <a:r>
                        <a:rPr lang="es-CO" sz="1200" b="1" u="none" strike="noStrike" cap="none" dirty="0">
                          <a:solidFill>
                            <a:schemeClr val="lt1"/>
                          </a:solidFill>
                          <a:latin typeface="Verdana"/>
                          <a:ea typeface="Verdana"/>
                          <a:cs typeface="Verdana"/>
                          <a:sym typeface="Verdana"/>
                        </a:rPr>
                        <a:t>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2">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1D1B10"/>
                        </a:buClr>
                        <a:buSzPts val="1400"/>
                        <a:buFont typeface="Arial Narrow"/>
                        <a:buNone/>
                      </a:pPr>
                      <a:endParaRPr lang="es-CO" sz="1000" b="1"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NARIÑO: </a:t>
                      </a:r>
                      <a:r>
                        <a:rPr lang="es-CO" sz="1000" b="0" u="none" strike="noStrike" cap="none" dirty="0">
                          <a:solidFill>
                            <a:schemeClr val="tx1"/>
                          </a:solidFill>
                          <a:latin typeface="Verdana"/>
                          <a:ea typeface="Verdana"/>
                          <a:sym typeface="Verdana"/>
                        </a:rPr>
                        <a:t>Pasto, Aldana, Buesaco, </a:t>
                      </a:r>
                      <a:r>
                        <a:rPr lang="es-CO" sz="1000" b="0" u="none" strike="noStrike" cap="none" dirty="0" err="1">
                          <a:solidFill>
                            <a:schemeClr val="tx1"/>
                          </a:solidFill>
                          <a:latin typeface="Verdana"/>
                          <a:ea typeface="Verdana"/>
                          <a:sym typeface="Verdana"/>
                        </a:rPr>
                        <a:t>Consacá</a:t>
                      </a:r>
                      <a:r>
                        <a:rPr lang="es-CO" sz="1000" b="0" u="none" strike="noStrike" cap="none" dirty="0">
                          <a:solidFill>
                            <a:schemeClr val="tx1"/>
                          </a:solidFill>
                          <a:latin typeface="Verdana"/>
                          <a:ea typeface="Verdana"/>
                          <a:sym typeface="Verdana"/>
                        </a:rPr>
                        <a:t>, Contadero, Córdoba, Cuaspud (Carlosama), Cumbal, </a:t>
                      </a:r>
                      <a:r>
                        <a:rPr lang="es-CO" sz="1000" b="0" u="none" strike="noStrike" cap="none" dirty="0" err="1">
                          <a:solidFill>
                            <a:schemeClr val="tx1"/>
                          </a:solidFill>
                          <a:latin typeface="Verdana"/>
                          <a:ea typeface="Verdana"/>
                          <a:sym typeface="Verdana"/>
                        </a:rPr>
                        <a:t>Chachaguí</a:t>
                      </a:r>
                      <a:r>
                        <a:rPr lang="es-CO" sz="1000" b="0" u="none" strike="noStrike" cap="none" dirty="0">
                          <a:solidFill>
                            <a:schemeClr val="tx1"/>
                          </a:solidFill>
                          <a:latin typeface="Verdana"/>
                          <a:ea typeface="Verdana"/>
                          <a:sym typeface="Verdana"/>
                        </a:rPr>
                        <a:t>, El Tablón, Funes, Guaitarilla, </a:t>
                      </a:r>
                      <a:r>
                        <a:rPr lang="es-CO" sz="1000" b="0" u="none" strike="noStrike" cap="none" dirty="0" err="1">
                          <a:solidFill>
                            <a:schemeClr val="tx1"/>
                          </a:solidFill>
                          <a:latin typeface="Verdana"/>
                          <a:ea typeface="Verdana"/>
                          <a:sym typeface="Verdana"/>
                        </a:rPr>
                        <a:t>Gualmatán</a:t>
                      </a:r>
                      <a:r>
                        <a:rPr lang="es-CO" sz="1000" b="0" u="none" strike="noStrike" cap="none" dirty="0">
                          <a:solidFill>
                            <a:schemeClr val="tx1"/>
                          </a:solidFill>
                          <a:latin typeface="Verdana"/>
                          <a:ea typeface="Verdana"/>
                          <a:sym typeface="Verdana"/>
                        </a:rPr>
                        <a:t>, Iles, </a:t>
                      </a:r>
                      <a:r>
                        <a:rPr lang="es-CO" sz="1000" b="0" u="none" strike="noStrike" cap="none" dirty="0" err="1">
                          <a:solidFill>
                            <a:schemeClr val="tx1"/>
                          </a:solidFill>
                          <a:latin typeface="Verdana"/>
                          <a:ea typeface="Verdana"/>
                          <a:sym typeface="Verdana"/>
                        </a:rPr>
                        <a:t>Imués</a:t>
                      </a:r>
                      <a:r>
                        <a:rPr lang="es-CO" sz="1000" b="0" u="none" strike="noStrike" cap="none" dirty="0">
                          <a:solidFill>
                            <a:schemeClr val="tx1"/>
                          </a:solidFill>
                          <a:latin typeface="Verdana"/>
                          <a:ea typeface="Verdana"/>
                          <a:sym typeface="Verdana"/>
                        </a:rPr>
                        <a:t>, Ipiales, La Cruz, La Florida, Mallama (</a:t>
                      </a:r>
                      <a:r>
                        <a:rPr lang="es-CO" sz="1000" b="0" u="none" strike="noStrike" cap="none" dirty="0" err="1">
                          <a:solidFill>
                            <a:schemeClr val="tx1"/>
                          </a:solidFill>
                          <a:latin typeface="Verdana"/>
                          <a:ea typeface="Verdana"/>
                          <a:sym typeface="Verdana"/>
                        </a:rPr>
                        <a:t>Piedrancha</a:t>
                      </a:r>
                      <a:r>
                        <a:rPr lang="es-CO" sz="1000" b="0" u="none" strike="noStrike" cap="none" dirty="0">
                          <a:solidFill>
                            <a:schemeClr val="tx1"/>
                          </a:solidFill>
                          <a:latin typeface="Verdana"/>
                          <a:ea typeface="Verdana"/>
                          <a:sym typeface="Verdana"/>
                        </a:rPr>
                        <a:t>), Nariño, Ospina, Potosí, Providencia, Puerres, Pupiales, Sandoná, San Bernardo, San Pablo, Santa Cruz (</a:t>
                      </a:r>
                      <a:r>
                        <a:rPr lang="es-CO" sz="1000" b="0" u="none" strike="noStrike" cap="none" dirty="0" err="1">
                          <a:solidFill>
                            <a:schemeClr val="tx1"/>
                          </a:solidFill>
                          <a:latin typeface="Verdana"/>
                          <a:ea typeface="Verdana"/>
                          <a:sym typeface="Verdana"/>
                        </a:rPr>
                        <a:t>Guachavés</a:t>
                      </a:r>
                      <a:r>
                        <a:rPr lang="es-CO" sz="1000" b="0" u="none" strike="noStrike" cap="none" dirty="0">
                          <a:solidFill>
                            <a:schemeClr val="tx1"/>
                          </a:solidFill>
                          <a:latin typeface="Verdana"/>
                          <a:ea typeface="Verdana"/>
                          <a:sym typeface="Verdana"/>
                        </a:rPr>
                        <a:t>), Sapuyes, Tangua, Túquerres y </a:t>
                      </a:r>
                      <a:r>
                        <a:rPr lang="es-CO" sz="1000" b="0" u="none" strike="noStrike" cap="none" dirty="0" err="1">
                          <a:solidFill>
                            <a:schemeClr val="tx1"/>
                          </a:solidFill>
                          <a:latin typeface="Verdana"/>
                          <a:ea typeface="Verdana"/>
                          <a:sym typeface="Verdana"/>
                        </a:rPr>
                        <a:t>Yacuanquer</a:t>
                      </a:r>
                      <a:r>
                        <a:rPr lang="es-CO" sz="1000" b="0" u="none" strike="noStrike" cap="none" dirty="0">
                          <a:solidFill>
                            <a:schemeClr val="tx1"/>
                          </a:solidFill>
                          <a:latin typeface="Verdana"/>
                          <a:ea typeface="Verdana"/>
                          <a:sym typeface="Verdana"/>
                        </a:rPr>
                        <a:t>.</a:t>
                      </a: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endParaRPr sz="1000" u="none" strike="noStrike" cap="none" dirty="0">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636948" name="Google Shape;681;p7" descr="Recurso 25.png">
            <a:extLst>
              <a:ext uri="{FF2B5EF4-FFF2-40B4-BE49-F238E27FC236}">
                <a16:creationId xmlns:a16="http://schemas.microsoft.com/office/drawing/2014/main" id="{CF31071A-1A9A-AAE0-9091-C3FD070A766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10D11B75-6237-B899-A06E-03EFC2234E4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B2B6E8F4-D9A4-C471-0104-CF722580E96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4469F76B-5A93-0E73-CBCE-29202D885D92}"/>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36A03878-C244-B068-76EC-2E03F400361C}"/>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2A5CEDDD-EC94-4CBD-D069-53A705F4E72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7E2AB917-2763-3951-1DC8-6078B4BBDB3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dirty="0">
                  <a:solidFill>
                    <a:srgbClr val="16719A"/>
                  </a:solidFill>
                  <a:latin typeface="Verdana" panose="020B0604030504040204" pitchFamily="34" charset="0"/>
                  <a:sym typeface="Verdana" panose="020B0604030504040204" pitchFamily="34" charset="0"/>
                </a:rPr>
                <a:t>Se emite esta alerta por </a:t>
              </a:r>
              <a:r>
                <a:rPr lang="es-CO" altLang="es-CO" sz="1200">
                  <a:solidFill>
                    <a:srgbClr val="16719A"/>
                  </a:solidFill>
                  <a:latin typeface="Verdana" panose="020B0604030504040204" pitchFamily="34" charset="0"/>
                  <a:sym typeface="Verdana" panose="020B0604030504040204" pitchFamily="34" charset="0"/>
                </a:rPr>
                <a:t>la probabilidad de descensos de la </a:t>
              </a:r>
              <a:r>
                <a:rPr lang="es-CO" altLang="es-CO" sz="1200" dirty="0">
                  <a:solidFill>
                    <a:srgbClr val="16719A"/>
                  </a:solidFill>
                  <a:latin typeface="Verdana" panose="020B0604030504040204" pitchFamily="34" charset="0"/>
                  <a:sym typeface="Verdana" panose="020B0604030504040204" pitchFamily="34" charset="0"/>
                </a:rPr>
                <a:t>temperatura del aire </a:t>
              </a:r>
              <a:r>
                <a:rPr lang="es-CO" altLang="es-CO" sz="1200">
                  <a:solidFill>
                    <a:srgbClr val="16719A"/>
                  </a:solidFill>
                  <a:latin typeface="Verdana" panose="020B0604030504040204" pitchFamily="34" charset="0"/>
                  <a:sym typeface="Verdana" panose="020B0604030504040204" pitchFamily="34" charset="0"/>
                </a:rPr>
                <a:t>en horas de la </a:t>
              </a:r>
              <a:r>
                <a:rPr lang="es-CO" altLang="es-CO" sz="1200" dirty="0">
                  <a:solidFill>
                    <a:srgbClr val="16719A"/>
                  </a:solidFill>
                  <a:latin typeface="Verdana" panose="020B0604030504040204" pitchFamily="34" charset="0"/>
                  <a:sym typeface="Verdana" panose="020B0604030504040204" pitchFamily="34" charset="0"/>
                </a:rPr>
                <a:t>madrugada </a:t>
              </a:r>
              <a:r>
                <a:rPr lang="es-CO" altLang="es-CO" sz="1200">
                  <a:solidFill>
                    <a:srgbClr val="16719A"/>
                  </a:solidFill>
                  <a:latin typeface="Verdana" panose="020B0604030504040204" pitchFamily="34" charset="0"/>
                  <a:sym typeface="Verdana" panose="020B0604030504040204" pitchFamily="34" charset="0"/>
                </a:rPr>
                <a:t>para zonas de altiplano </a:t>
              </a:r>
              <a:r>
                <a:rPr lang="es-CO" altLang="es-CO" sz="1200" dirty="0">
                  <a:solidFill>
                    <a:srgbClr val="16719A"/>
                  </a:solidFill>
                  <a:latin typeface="Verdana" panose="020B0604030504040204" pitchFamily="34" charset="0"/>
                  <a:sym typeface="Verdana" panose="020B0604030504040204" pitchFamily="34" charset="0"/>
                </a:rPr>
                <a:t>(entre los 2,500 y los 2,900 </a:t>
              </a:r>
              <a:r>
                <a:rPr lang="es-CO" altLang="es-CO" sz="1200">
                  <a:solidFill>
                    <a:srgbClr val="16719A"/>
                  </a:solidFill>
                  <a:latin typeface="Verdana" panose="020B0604030504040204" pitchFamily="34" charset="0"/>
                  <a:sym typeface="Verdana" panose="020B0604030504040204" pitchFamily="34" charset="0"/>
                </a:rPr>
                <a:t>msnm) de los </a:t>
              </a:r>
              <a:r>
                <a:rPr lang="es-CO" altLang="es-CO" sz="1200" dirty="0">
                  <a:solidFill>
                    <a:srgbClr val="16719A"/>
                  </a:solidFill>
                  <a:latin typeface="Verdana" panose="020B0604030504040204" pitchFamily="34" charset="0"/>
                  <a:sym typeface="Verdana" panose="020B0604030504040204" pitchFamily="34" charset="0"/>
                </a:rPr>
                <a:t>siguientes municipios:</a:t>
              </a:r>
            </a:p>
          </p:txBody>
        </p:sp>
      </p:grpSp>
      <p:sp>
        <p:nvSpPr>
          <p:cNvPr id="636952" name="Google Shape;688;p7">
            <a:extLst>
              <a:ext uri="{FF2B5EF4-FFF2-40B4-BE49-F238E27FC236}">
                <a16:creationId xmlns:a16="http://schemas.microsoft.com/office/drawing/2014/main" id="{48AE13B4-58AC-1E9C-39EA-06D177994ACF}"/>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a:t>
            </a:r>
            <a:r>
              <a:rPr lang="es-CO" altLang="es-CO" sz="900">
                <a:solidFill>
                  <a:srgbClr val="7F7F7F"/>
                </a:solidFill>
                <a:latin typeface="Verdana" panose="020B0604030504040204" pitchFamily="34" charset="0"/>
                <a:sym typeface="Verdana" panose="020B0604030504040204" pitchFamily="34" charset="0"/>
              </a:rPr>
              <a:t>en caso de ser </a:t>
            </a:r>
            <a:r>
              <a:rPr lang="es-CO" altLang="es-CO" sz="900" dirty="0">
                <a:solidFill>
                  <a:srgbClr val="7F7F7F"/>
                </a:solidFill>
                <a:latin typeface="Verdana" panose="020B0604030504040204" pitchFamily="34" charset="0"/>
                <a:sym typeface="Verdana" panose="020B0604030504040204" pitchFamily="34" charset="0"/>
              </a:rPr>
              <a:t>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B9B5FFBF-63CD-BD34-ECAA-8A4CEE643E5A}"/>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CC3297DB-896D-834F-6C97-7482146CC13D}"/>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a:t>
            </a:r>
            <a:r>
              <a:rPr lang="es-CO" b="1" dirty="0">
                <a:solidFill>
                  <a:schemeClr val="tx1"/>
                </a:solidFill>
                <a:latin typeface="Arial Narrow" panose="020B0606020202030204" pitchFamily="34" charset="0"/>
              </a:rPr>
              <a:t>33</a:t>
            </a:r>
            <a:endParaRPr lang="es-CO" sz="1800" b="1" dirty="0">
              <a:solidFill>
                <a:schemeClr val="tx1"/>
              </a:solidFill>
              <a:latin typeface="Arial Narrow" panose="020B0606020202030204" pitchFamily="34" charset="0"/>
            </a:endParaRPr>
          </a:p>
        </p:txBody>
      </p:sp>
      <p:sp>
        <p:nvSpPr>
          <p:cNvPr id="4" name="Marcador de texto 1">
            <a:extLst>
              <a:ext uri="{FF2B5EF4-FFF2-40B4-BE49-F238E27FC236}">
                <a16:creationId xmlns:a16="http://schemas.microsoft.com/office/drawing/2014/main" id="{AB64B83C-A621-519B-FD64-4AC8A4B780D5}"/>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MX" sz="1200" b="1" kern="0" dirty="0">
                <a:solidFill>
                  <a:srgbClr val="00B0F0"/>
                </a:solidFill>
                <a:latin typeface="Arial Narrow" panose="020B0606020202030204" pitchFamily="34" charset="0"/>
                <a:sym typeface="Arial"/>
              </a:rPr>
              <a:t>Actualización: 09 de septiembre de 2025 | 12:00 HLC</a:t>
            </a:r>
          </a:p>
        </p:txBody>
      </p:sp>
      <p:sp>
        <p:nvSpPr>
          <p:cNvPr id="5" name="Rectángulo 4">
            <a:extLst>
              <a:ext uri="{FF2B5EF4-FFF2-40B4-BE49-F238E27FC236}">
                <a16:creationId xmlns:a16="http://schemas.microsoft.com/office/drawing/2014/main" id="{E95EB793-8DAE-2D10-A297-8B3E28C2982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8D26AA7B-0692-7628-A134-810067854EB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A219BAAB-3255-16EA-DD7D-E3F92E4EECA7}"/>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altLang="es-CO">
                <a:latin typeface="Calibri" panose="020F0502020204030204" pitchFamily="34" charset="0"/>
                <a:sym typeface="Calibri" panose="020F0502020204030204" pitchFamily="34" charset="0"/>
                <a:hlinkClick r:id="rId8" action="ppaction://hlinkfile"/>
              </a:rPr>
              <a:t>Contador de municipios</a:t>
            </a:r>
            <a:endParaRPr lang="es-CO" altLang="es-CO" dirty="0">
              <a:latin typeface="Calibri" panose="020F0502020204030204" pitchFamily="34" charset="0"/>
              <a:sym typeface="Calibri" panose="020F0502020204030204" pitchFamily="34" charset="0"/>
            </a:endParaRPr>
          </a:p>
          <a:p>
            <a:pPr eaLnBrk="1" hangingPunct="1">
              <a:buSzPts val="1400"/>
            </a:pPr>
            <a:endParaRPr lang="es-CO" altLang="es-CO" dirty="0">
              <a:latin typeface="Calibri" panose="020F0502020204030204" pitchFamily="34" charset="0"/>
              <a:sym typeface="Calibri" panose="020F0502020204030204" pitchFamily="34" charset="0"/>
            </a:endParaRPr>
          </a:p>
          <a:p>
            <a:pPr eaLnBrk="1" hangingPunct="1">
              <a:buSzPts val="1400"/>
            </a:pPr>
            <a:r>
              <a:rPr lang="es-CO" altLang="es-CO" dirty="0">
                <a:latin typeface="Calibri" panose="020F0502020204030204" pitchFamily="34" charset="0"/>
                <a:sym typeface="Calibri" panose="020F0502020204030204" pitchFamily="34" charset="0"/>
              </a:rPr>
              <a:t>de </a:t>
            </a:r>
            <a:r>
              <a:rPr lang="es-CO" altLang="es-CO" dirty="0" err="1">
                <a:latin typeface="Calibri" panose="020F0502020204030204" pitchFamily="34" charset="0"/>
                <a:sym typeface="Calibri" panose="020F0502020204030204" pitchFamily="34" charset="0"/>
              </a:rPr>
              <a:t>click</a:t>
            </a:r>
            <a:r>
              <a:rPr lang="es-CO" altLang="es-CO" dirty="0">
                <a:latin typeface="Calibri" panose="020F0502020204030204" pitchFamily="34" charset="0"/>
                <a:sym typeface="Calibri" panose="020F0502020204030204" pitchFamily="34" charset="0"/>
              </a:rPr>
              <a:t> derecho en el hipervínculo y consulte el archivo</a:t>
            </a:r>
          </a:p>
        </p:txBody>
      </p:sp>
    </p:spTree>
    <p:extLst>
      <p:ext uri="{BB962C8B-B14F-4D97-AF65-F5344CB8AC3E}">
        <p14:creationId xmlns:p14="http://schemas.microsoft.com/office/powerpoint/2010/main" val="1670248526"/>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0979" name="Google Shape;3708;p49">
            <a:extLst>
              <a:ext uri="{FF2B5EF4-FFF2-40B4-BE49-F238E27FC236}">
                <a16:creationId xmlns:a16="http://schemas.microsoft.com/office/drawing/2014/main" id="{0ADD84DD-C3A4-EF4A-D501-987184A99FB2}"/>
              </a:ext>
            </a:extLst>
          </p:cNvPr>
          <p:cNvGrpSpPr>
            <a:grpSpLocks/>
          </p:cNvGrpSpPr>
          <p:nvPr/>
        </p:nvGrpSpPr>
        <p:grpSpPr bwMode="auto">
          <a:xfrm>
            <a:off x="-1889540" y="1693852"/>
            <a:ext cx="1352198" cy="455493"/>
            <a:chOff x="12854782" y="3843734"/>
            <a:chExt cx="1321700" cy="454747"/>
          </a:xfrm>
        </p:grpSpPr>
        <p:pic>
          <p:nvPicPr>
            <p:cNvPr id="511026" name="Google Shape;3709;p49" descr="Recurso 23.png">
              <a:extLst>
                <a:ext uri="{FF2B5EF4-FFF2-40B4-BE49-F238E27FC236}">
                  <a16:creationId xmlns:a16="http://schemas.microsoft.com/office/drawing/2014/main" id="{EF83C8A3-F79F-98D8-B89F-72594F8C484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10;p49">
              <a:extLst>
                <a:ext uri="{FF2B5EF4-FFF2-40B4-BE49-F238E27FC236}">
                  <a16:creationId xmlns:a16="http://schemas.microsoft.com/office/drawing/2014/main" id="{94B16F44-229B-E0E5-BCFB-4107AD150908}"/>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defTabSz="914126" eaLnBrk="1" fontAlgn="auto" hangingPunct="1">
                <a:spcBef>
                  <a:spcPts val="0"/>
                </a:spcBef>
                <a:spcAft>
                  <a:spcPts val="0"/>
                </a:spcAft>
                <a:buClr>
                  <a:srgbClr val="000000"/>
                </a:buClr>
                <a:buSzPts val="951"/>
                <a:defRPr/>
              </a:pPr>
              <a:endParaRPr sz="951" kern="0">
                <a:solidFill>
                  <a:prstClr val="black"/>
                </a:solidFill>
                <a:latin typeface="Calibri"/>
                <a:ea typeface="Calibri"/>
                <a:cs typeface="Calibri"/>
                <a:sym typeface="Calibri"/>
              </a:endParaRPr>
            </a:p>
          </p:txBody>
        </p:sp>
        <p:sp>
          <p:nvSpPr>
            <p:cNvPr id="38" name="Google Shape;3711;p49">
              <a:extLst>
                <a:ext uri="{FF2B5EF4-FFF2-40B4-BE49-F238E27FC236}">
                  <a16:creationId xmlns:a16="http://schemas.microsoft.com/office/drawing/2014/main" id="{CFF18C70-2FEF-8C7C-8F11-01BE9BBF6B24}"/>
                </a:ext>
              </a:extLst>
            </p:cNvPr>
            <p:cNvSpPr/>
            <p:nvPr/>
          </p:nvSpPr>
          <p:spPr>
            <a:xfrm>
              <a:off x="13326374" y="3987922"/>
              <a:ext cx="763235" cy="145773"/>
            </a:xfrm>
            <a:prstGeom prst="rect">
              <a:avLst/>
            </a:prstGeom>
            <a:noFill/>
            <a:ln>
              <a:noFill/>
            </a:ln>
          </p:spPr>
          <p:txBody>
            <a:bodyPr spcFirstLastPara="1" lIns="0" tIns="0" rIns="0" bIns="0">
              <a:spAutoFit/>
            </a:bodyPr>
            <a:lstStyle/>
            <a:p>
              <a:pPr defTabSz="914126" eaLnBrk="1" fontAlgn="auto" hangingPunct="1">
                <a:spcBef>
                  <a:spcPts val="0"/>
                </a:spcBef>
                <a:spcAft>
                  <a:spcPts val="0"/>
                </a:spcAft>
                <a:buClr>
                  <a:srgbClr val="000000"/>
                </a:buClr>
                <a:buSzPts val="951"/>
                <a:defRPr/>
              </a:pPr>
              <a:r>
                <a:rPr lang="es-CO" sz="951" b="1" kern="0" dirty="0">
                  <a:solidFill>
                    <a:prstClr val="black"/>
                  </a:solidFill>
                  <a:latin typeface="Arial Narrow"/>
                  <a:ea typeface="Arial Narrow"/>
                  <a:cs typeface="Arial Narrow"/>
                  <a:sym typeface="Arial Narrow"/>
                </a:rPr>
                <a:t>Tiempo lluvioso</a:t>
              </a:r>
              <a:endParaRPr sz="1799" kern="0" dirty="0">
                <a:solidFill>
                  <a:prstClr val="black"/>
                </a:solidFill>
                <a:latin typeface="Arial"/>
                <a:ea typeface="Arial"/>
                <a:cs typeface="Arial"/>
                <a:sym typeface="Arial"/>
              </a:endParaRPr>
            </a:p>
          </p:txBody>
        </p:sp>
      </p:grpSp>
      <p:grpSp>
        <p:nvGrpSpPr>
          <p:cNvPr id="510983" name="Google Shape;3727;p49">
            <a:extLst>
              <a:ext uri="{FF2B5EF4-FFF2-40B4-BE49-F238E27FC236}">
                <a16:creationId xmlns:a16="http://schemas.microsoft.com/office/drawing/2014/main" id="{42B43953-B281-B1F3-6920-8FB1651F2C8A}"/>
              </a:ext>
            </a:extLst>
          </p:cNvPr>
          <p:cNvGrpSpPr>
            <a:grpSpLocks/>
          </p:cNvGrpSpPr>
          <p:nvPr/>
        </p:nvGrpSpPr>
        <p:grpSpPr bwMode="auto">
          <a:xfrm>
            <a:off x="-1910050" y="4446527"/>
            <a:ext cx="1350611" cy="479300"/>
            <a:chOff x="12855734" y="4509956"/>
            <a:chExt cx="1419882" cy="468160"/>
          </a:xfrm>
        </p:grpSpPr>
        <p:pic>
          <p:nvPicPr>
            <p:cNvPr id="511014" name="Google Shape;3728;p49">
              <a:extLst>
                <a:ext uri="{FF2B5EF4-FFF2-40B4-BE49-F238E27FC236}">
                  <a16:creationId xmlns:a16="http://schemas.microsoft.com/office/drawing/2014/main" id="{72D3A3E4-3343-2C30-53A1-29FD69BE3E6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15" name="Google Shape;3729;p49">
              <a:extLst>
                <a:ext uri="{FF2B5EF4-FFF2-40B4-BE49-F238E27FC236}">
                  <a16:creationId xmlns:a16="http://schemas.microsoft.com/office/drawing/2014/main" id="{51E49F10-C9B6-BC55-C26D-D0759A23CCA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Google Shape;3730;p49">
              <a:extLst>
                <a:ext uri="{FF2B5EF4-FFF2-40B4-BE49-F238E27FC236}">
                  <a16:creationId xmlns:a16="http://schemas.microsoft.com/office/drawing/2014/main" id="{965E23EC-999F-B443-CAAB-10A5DB153D99}"/>
                </a:ext>
              </a:extLst>
            </p:cNvPr>
            <p:cNvSpPr/>
            <p:nvPr/>
          </p:nvSpPr>
          <p:spPr>
            <a:xfrm>
              <a:off x="13359617" y="4576614"/>
              <a:ext cx="832575" cy="285768"/>
            </a:xfrm>
            <a:prstGeom prst="rect">
              <a:avLst/>
            </a:prstGeom>
            <a:noFill/>
            <a:ln>
              <a:noFill/>
            </a:ln>
          </p:spPr>
          <p:txBody>
            <a:bodyPr spcFirstLastPara="1" lIns="0" tIns="0" rIns="0" bIns="0">
              <a:spAutoFit/>
            </a:bodyPr>
            <a:lstStyle/>
            <a:p>
              <a:pPr defTabSz="914126" eaLnBrk="1" fontAlgn="auto" hangingPunct="1">
                <a:spcBef>
                  <a:spcPts val="0"/>
                </a:spcBef>
                <a:spcAft>
                  <a:spcPts val="0"/>
                </a:spcAft>
                <a:buClr>
                  <a:srgbClr val="000000"/>
                </a:buClr>
                <a:defRPr/>
              </a:pPr>
              <a:r>
                <a:rPr lang="es-CO" sz="951" b="1" kern="0">
                  <a:solidFill>
                    <a:prstClr val="black"/>
                  </a:solidFill>
                  <a:latin typeface="Arial Narrow"/>
                  <a:ea typeface="Arial Narrow"/>
                  <a:cs typeface="Arial Narrow"/>
                  <a:sym typeface="Arial Narrow"/>
                </a:rPr>
                <a:t>Hasta el 13 de mayo</a:t>
              </a:r>
              <a:endParaRPr sz="951" b="1" kern="0">
                <a:solidFill>
                  <a:prstClr val="black"/>
                </a:solidFill>
                <a:latin typeface="Arial Narrow"/>
                <a:ea typeface="Arial Narrow"/>
                <a:cs typeface="Arial Narrow"/>
                <a:sym typeface="Arial Narrow"/>
              </a:endParaRPr>
            </a:p>
          </p:txBody>
        </p:sp>
      </p:grpSp>
      <p:grpSp>
        <p:nvGrpSpPr>
          <p:cNvPr id="39" name="Google Shape;3716;p49">
            <a:extLst>
              <a:ext uri="{FF2B5EF4-FFF2-40B4-BE49-F238E27FC236}">
                <a16:creationId xmlns:a16="http://schemas.microsoft.com/office/drawing/2014/main" id="{763C95DF-F9DD-856C-0988-8F90993EEC06}"/>
              </a:ext>
            </a:extLst>
          </p:cNvPr>
          <p:cNvGrpSpPr>
            <a:grpSpLocks/>
          </p:cNvGrpSpPr>
          <p:nvPr/>
        </p:nvGrpSpPr>
        <p:grpSpPr bwMode="auto">
          <a:xfrm>
            <a:off x="-1919754" y="3373731"/>
            <a:ext cx="1509450" cy="526913"/>
            <a:chOff x="12849266" y="7856751"/>
            <a:chExt cx="1482275" cy="452051"/>
          </a:xfrm>
        </p:grpSpPr>
        <p:pic>
          <p:nvPicPr>
            <p:cNvPr id="47" name="Google Shape;3717;p49" descr="Recurso 23.png">
              <a:extLst>
                <a:ext uri="{FF2B5EF4-FFF2-40B4-BE49-F238E27FC236}">
                  <a16:creationId xmlns:a16="http://schemas.microsoft.com/office/drawing/2014/main" id="{268E7995-2CF3-9B16-2E01-120E7914237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Google Shape;3718;p49">
              <a:extLst>
                <a:ext uri="{FF2B5EF4-FFF2-40B4-BE49-F238E27FC236}">
                  <a16:creationId xmlns:a16="http://schemas.microsoft.com/office/drawing/2014/main" id="{F85D282D-B8EF-001F-44E5-F72974CC6AAF}"/>
                </a:ext>
              </a:extLst>
            </p:cNvPr>
            <p:cNvSpPr/>
            <p:nvPr/>
          </p:nvSpPr>
          <p:spPr>
            <a:xfrm>
              <a:off x="12849266" y="7859474"/>
              <a:ext cx="450410" cy="449328"/>
            </a:xfrm>
            <a:prstGeom prst="rect">
              <a:avLst/>
            </a:prstGeom>
            <a:blipFill rotWithShape="1">
              <a:blip r:embed="rId7">
                <a:alphaModFix/>
              </a:blip>
              <a:stretch>
                <a:fillRect/>
              </a:stretch>
            </a:blipFill>
            <a:ln>
              <a:noFill/>
            </a:ln>
          </p:spPr>
          <p:txBody>
            <a:bodyPr spcFirstLastPara="1" lIns="0" tIns="0" rIns="0" bIns="0"/>
            <a:lstStyle/>
            <a:p>
              <a:pPr defTabSz="914126" eaLnBrk="1" fontAlgn="auto" hangingPunct="1">
                <a:spcBef>
                  <a:spcPts val="0"/>
                </a:spcBef>
                <a:spcAft>
                  <a:spcPts val="0"/>
                </a:spcAft>
                <a:buClr>
                  <a:srgbClr val="000000"/>
                </a:buClr>
                <a:buSzPts val="851"/>
                <a:defRPr/>
              </a:pPr>
              <a:endParaRPr sz="851" kern="0">
                <a:solidFill>
                  <a:prstClr val="black"/>
                </a:solidFill>
                <a:latin typeface="Calibri"/>
                <a:ea typeface="Calibri"/>
                <a:cs typeface="Calibri"/>
                <a:sym typeface="Calibri"/>
              </a:endParaRPr>
            </a:p>
          </p:txBody>
        </p:sp>
        <p:sp>
          <p:nvSpPr>
            <p:cNvPr id="49" name="Google Shape;3719;p49">
              <a:extLst>
                <a:ext uri="{FF2B5EF4-FFF2-40B4-BE49-F238E27FC236}">
                  <a16:creationId xmlns:a16="http://schemas.microsoft.com/office/drawing/2014/main" id="{68E97CDF-D557-0389-DE07-AD8B328FF5D2}"/>
                </a:ext>
              </a:extLst>
            </p:cNvPr>
            <p:cNvSpPr/>
            <p:nvPr/>
          </p:nvSpPr>
          <p:spPr>
            <a:xfrm>
              <a:off x="13307468" y="7881260"/>
              <a:ext cx="1024073" cy="336905"/>
            </a:xfrm>
            <a:prstGeom prst="rect">
              <a:avLst/>
            </a:prstGeom>
            <a:noFill/>
            <a:ln>
              <a:noFill/>
            </a:ln>
          </p:spPr>
          <p:txBody>
            <a:bodyPr spcFirstLastPara="1" wrap="square" lIns="0" tIns="0" rIns="0" bIns="0">
              <a:spAutoFit/>
            </a:bodyPr>
            <a:lstStyle/>
            <a:p>
              <a:pPr defTabSz="914126" eaLnBrk="1" fontAlgn="auto" hangingPunct="1">
                <a:spcBef>
                  <a:spcPts val="0"/>
                </a:spcBef>
                <a:spcAft>
                  <a:spcPts val="0"/>
                </a:spcAft>
                <a:buClr>
                  <a:srgbClr val="000000"/>
                </a:buClr>
                <a:buSzPts val="851"/>
                <a:defRPr/>
              </a:pPr>
              <a:r>
                <a:rPr lang="es-CO" sz="851" b="1" kern="0">
                  <a:solidFill>
                    <a:prstClr val="black"/>
                  </a:solidFill>
                  <a:latin typeface="Arial Narrow"/>
                  <a:ea typeface="Arial Narrow"/>
                  <a:cs typeface="Arial Narrow"/>
                  <a:sym typeface="Arial Narrow"/>
                </a:rPr>
                <a:t>VV: 22 – 28 nudos</a:t>
              </a:r>
              <a:endParaRPr sz="1799" kern="0">
                <a:solidFill>
                  <a:prstClr val="black"/>
                </a:solidFill>
                <a:latin typeface="Arial"/>
                <a:ea typeface="Arial"/>
                <a:cs typeface="Arial"/>
                <a:sym typeface="Arial"/>
              </a:endParaRPr>
            </a:p>
            <a:p>
              <a:pPr defTabSz="914126" eaLnBrk="1" fontAlgn="auto" hangingPunct="1">
                <a:spcBef>
                  <a:spcPts val="0"/>
                </a:spcBef>
                <a:spcAft>
                  <a:spcPts val="0"/>
                </a:spcAft>
                <a:buClr>
                  <a:srgbClr val="000000"/>
                </a:buClr>
                <a:buSzPts val="851"/>
                <a:defRPr/>
              </a:pPr>
              <a:r>
                <a:rPr lang="es-CO" sz="851" b="1" kern="0">
                  <a:solidFill>
                    <a:prstClr val="black"/>
                  </a:solidFill>
                  <a:latin typeface="Arial Narrow"/>
                  <a:ea typeface="Arial Narrow"/>
                  <a:cs typeface="Arial Narrow"/>
                  <a:sym typeface="Arial Narrow"/>
                </a:rPr>
                <a:t>DV: Este - Noreste</a:t>
              </a:r>
              <a:endParaRPr sz="1799" kern="0">
                <a:solidFill>
                  <a:prstClr val="black"/>
                </a:solidFill>
                <a:latin typeface="Arial"/>
                <a:ea typeface="Arial"/>
                <a:cs typeface="Arial"/>
                <a:sym typeface="Arial"/>
              </a:endParaRPr>
            </a:p>
            <a:p>
              <a:pPr defTabSz="914126" eaLnBrk="1" fontAlgn="auto" hangingPunct="1">
                <a:spcBef>
                  <a:spcPts val="0"/>
                </a:spcBef>
                <a:spcAft>
                  <a:spcPts val="0"/>
                </a:spcAft>
                <a:buClr>
                  <a:srgbClr val="000000"/>
                </a:buClr>
                <a:buSzPts val="851"/>
                <a:defRPr/>
              </a:pPr>
              <a:r>
                <a:rPr lang="es-CO" sz="851" b="1" kern="0">
                  <a:solidFill>
                    <a:prstClr val="black"/>
                  </a:solidFill>
                  <a:latin typeface="Arial Narrow"/>
                  <a:ea typeface="Arial Narrow"/>
                  <a:cs typeface="Arial Narrow"/>
                  <a:sym typeface="Arial Narrow"/>
                </a:rPr>
                <a:t>AO: 2,4 m – 3,0 m</a:t>
              </a:r>
              <a:endParaRPr sz="851" b="1" kern="0">
                <a:solidFill>
                  <a:prstClr val="black"/>
                </a:solidFill>
                <a:latin typeface="Arial Narrow"/>
                <a:ea typeface="Arial Narrow"/>
                <a:cs typeface="Arial Narrow"/>
                <a:sym typeface="Arial Narrow"/>
              </a:endParaRPr>
            </a:p>
          </p:txBody>
        </p:sp>
      </p:grpSp>
      <p:grpSp>
        <p:nvGrpSpPr>
          <p:cNvPr id="511004" name="Grupo 511003">
            <a:extLst>
              <a:ext uri="{FF2B5EF4-FFF2-40B4-BE49-F238E27FC236}">
                <a16:creationId xmlns:a16="http://schemas.microsoft.com/office/drawing/2014/main" id="{1CAEB477-25A2-20D9-C6F6-DA43FDA1CB42}"/>
              </a:ext>
            </a:extLst>
          </p:cNvPr>
          <p:cNvGrpSpPr/>
          <p:nvPr/>
        </p:nvGrpSpPr>
        <p:grpSpPr>
          <a:xfrm>
            <a:off x="-1867442" y="3959827"/>
            <a:ext cx="1308003" cy="471364"/>
            <a:chOff x="4466186" y="4500860"/>
            <a:chExt cx="1308344" cy="471487"/>
          </a:xfrm>
        </p:grpSpPr>
        <p:grpSp>
          <p:nvGrpSpPr>
            <p:cNvPr id="511005" name="Grupo 511004">
              <a:extLst>
                <a:ext uri="{FF2B5EF4-FFF2-40B4-BE49-F238E27FC236}">
                  <a16:creationId xmlns:a16="http://schemas.microsoft.com/office/drawing/2014/main" id="{2A0E956E-7EF6-9AF6-1FC2-45F928320C54}"/>
                </a:ext>
              </a:extLst>
            </p:cNvPr>
            <p:cNvGrpSpPr/>
            <p:nvPr/>
          </p:nvGrpSpPr>
          <p:grpSpPr>
            <a:xfrm>
              <a:off x="4673032" y="4500866"/>
              <a:ext cx="1068111" cy="447680"/>
              <a:chOff x="4917038" y="4995859"/>
              <a:chExt cx="931312" cy="307185"/>
            </a:xfrm>
          </p:grpSpPr>
          <p:sp>
            <p:nvSpPr>
              <p:cNvPr id="511009" name="Diagrama de flujo: retraso 511008">
                <a:extLst>
                  <a:ext uri="{FF2B5EF4-FFF2-40B4-BE49-F238E27FC236}">
                    <a16:creationId xmlns:a16="http://schemas.microsoft.com/office/drawing/2014/main" id="{9B13D68D-BCE0-45D4-FA69-E52EA87058AC}"/>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s-CO" sz="1799">
                  <a:solidFill>
                    <a:prstClr val="white"/>
                  </a:solidFill>
                  <a:latin typeface="Calibri" panose="020F0502020204030204"/>
                  <a:sym typeface="Arial"/>
                </a:endParaRPr>
              </a:p>
            </p:txBody>
          </p:sp>
          <p:sp>
            <p:nvSpPr>
              <p:cNvPr id="511010" name="Rectángulo 511009">
                <a:extLst>
                  <a:ext uri="{FF2B5EF4-FFF2-40B4-BE49-F238E27FC236}">
                    <a16:creationId xmlns:a16="http://schemas.microsoft.com/office/drawing/2014/main" id="{6CCD08F9-D931-DD7E-7B45-0F4EB31538E4}"/>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defRPr/>
                </a:pPr>
                <a:endParaRPr lang="es-CO" sz="1799">
                  <a:solidFill>
                    <a:prstClr val="white"/>
                  </a:solidFill>
                  <a:latin typeface="Calibri" panose="020F0502020204030204"/>
                  <a:sym typeface="Arial"/>
                </a:endParaRPr>
              </a:p>
            </p:txBody>
          </p:sp>
        </p:grpSp>
        <p:grpSp>
          <p:nvGrpSpPr>
            <p:cNvPr id="511006" name="Google Shape;3712;p49">
              <a:extLst>
                <a:ext uri="{FF2B5EF4-FFF2-40B4-BE49-F238E27FC236}">
                  <a16:creationId xmlns:a16="http://schemas.microsoft.com/office/drawing/2014/main" id="{9841E4DD-BFD5-95F7-B9AB-B8B807650292}"/>
                </a:ext>
              </a:extLst>
            </p:cNvPr>
            <p:cNvGrpSpPr>
              <a:grpSpLocks/>
            </p:cNvGrpSpPr>
            <p:nvPr/>
          </p:nvGrpSpPr>
          <p:grpSpPr bwMode="auto">
            <a:xfrm>
              <a:off x="4466186" y="4500860"/>
              <a:ext cx="1308344" cy="471487"/>
              <a:chOff x="12849264" y="5857985"/>
              <a:chExt cx="1234313" cy="471600"/>
            </a:xfrm>
          </p:grpSpPr>
          <p:pic>
            <p:nvPicPr>
              <p:cNvPr id="511007" name="Google Shape;3714;p49">
                <a:extLst>
                  <a:ext uri="{FF2B5EF4-FFF2-40B4-BE49-F238E27FC236}">
                    <a16:creationId xmlns:a16="http://schemas.microsoft.com/office/drawing/2014/main" id="{3BFC6D88-081D-3C73-A767-4847CD959AE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1008" name="Google Shape;3715;p49">
                <a:extLst>
                  <a:ext uri="{FF2B5EF4-FFF2-40B4-BE49-F238E27FC236}">
                    <a16:creationId xmlns:a16="http://schemas.microsoft.com/office/drawing/2014/main" id="{9CC7D8A3-A05C-4F9C-9336-9B3A44929546}"/>
                  </a:ext>
                </a:extLst>
              </p:cNvPr>
              <p:cNvSpPr/>
              <p:nvPr/>
            </p:nvSpPr>
            <p:spPr>
              <a:xfrm>
                <a:off x="13320428" y="5937379"/>
                <a:ext cx="763149" cy="292714"/>
              </a:xfrm>
              <a:prstGeom prst="rect">
                <a:avLst/>
              </a:prstGeom>
              <a:noFill/>
              <a:ln>
                <a:noFill/>
              </a:ln>
            </p:spPr>
            <p:txBody>
              <a:bodyPr spcFirstLastPara="1" lIns="0" tIns="0" rIns="0" bIns="0">
                <a:spAutoFit/>
              </a:bodyPr>
              <a:lstStyle/>
              <a:p>
                <a:pPr defTabSz="914126" eaLnBrk="1" fontAlgn="auto" hangingPunct="1">
                  <a:spcBef>
                    <a:spcPts val="0"/>
                  </a:spcBef>
                  <a:spcAft>
                    <a:spcPts val="0"/>
                  </a:spcAft>
                  <a:buClr>
                    <a:srgbClr val="FFFFFF"/>
                  </a:buClr>
                  <a:buSzPts val="951"/>
                  <a:defRPr/>
                </a:pPr>
                <a:r>
                  <a:rPr lang="es-CO" sz="951" b="1" kern="0" dirty="0">
                    <a:solidFill>
                      <a:prstClr val="black"/>
                    </a:solidFill>
                    <a:latin typeface="Arial Narrow"/>
                    <a:ea typeface="Arial Narrow"/>
                    <a:cs typeface="Arial Narrow"/>
                    <a:sym typeface="Arial Narrow"/>
                  </a:rPr>
                  <a:t>Hasta 18</a:t>
                </a:r>
                <a:r>
                  <a:rPr lang="es-MX" sz="951" b="1" kern="0" dirty="0">
                    <a:solidFill>
                      <a:prstClr val="black"/>
                    </a:solidFill>
                    <a:latin typeface="Arial Narrow"/>
                    <a:ea typeface="Arial Narrow"/>
                    <a:cs typeface="Arial Narrow"/>
                    <a:sym typeface="Arial Narrow"/>
                  </a:rPr>
                  <a:t> de Febrero</a:t>
                </a:r>
                <a:endParaRPr sz="1799" kern="0" dirty="0">
                  <a:solidFill>
                    <a:prstClr val="black"/>
                  </a:solidFill>
                  <a:latin typeface="Arial"/>
                  <a:ea typeface="Arial"/>
                  <a:cs typeface="Arial"/>
                  <a:sym typeface="Arial"/>
                </a:endParaRPr>
              </a:p>
            </p:txBody>
          </p:sp>
        </p:grpSp>
      </p:grpSp>
      <p:grpSp>
        <p:nvGrpSpPr>
          <p:cNvPr id="50" name="Google Shape;3696;p48">
            <a:extLst>
              <a:ext uri="{FF2B5EF4-FFF2-40B4-BE49-F238E27FC236}">
                <a16:creationId xmlns:a16="http://schemas.microsoft.com/office/drawing/2014/main" id="{26C02F63-2CF0-F631-6BE9-AE0B4CDEE53F}"/>
              </a:ext>
            </a:extLst>
          </p:cNvPr>
          <p:cNvGrpSpPr>
            <a:grpSpLocks/>
          </p:cNvGrpSpPr>
          <p:nvPr/>
        </p:nvGrpSpPr>
        <p:grpSpPr bwMode="auto">
          <a:xfrm>
            <a:off x="-1905449" y="5238494"/>
            <a:ext cx="1470979" cy="499932"/>
            <a:chOff x="12717919" y="6530147"/>
            <a:chExt cx="1354709" cy="421879"/>
          </a:xfrm>
        </p:grpSpPr>
        <p:pic>
          <p:nvPicPr>
            <p:cNvPr id="51" name="Google Shape;3697;p48">
              <a:extLst>
                <a:ext uri="{FF2B5EF4-FFF2-40B4-BE49-F238E27FC236}">
                  <a16:creationId xmlns:a16="http://schemas.microsoft.com/office/drawing/2014/main" id="{C3E2655A-945C-A421-6A4E-4DD07EAE46F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Google Shape;3698;p48">
              <a:extLst>
                <a:ext uri="{FF2B5EF4-FFF2-40B4-BE49-F238E27FC236}">
                  <a16:creationId xmlns:a16="http://schemas.microsoft.com/office/drawing/2014/main" id="{119DC2A5-2F86-2DC4-3678-75ACD32ED25A}"/>
                </a:ext>
              </a:extLst>
            </p:cNvPr>
            <p:cNvSpPr/>
            <p:nvPr/>
          </p:nvSpPr>
          <p:spPr>
            <a:xfrm>
              <a:off x="12717919" y="6530147"/>
              <a:ext cx="474226" cy="421879"/>
            </a:xfrm>
            <a:prstGeom prst="rect">
              <a:avLst/>
            </a:prstGeom>
            <a:blipFill rotWithShape="1">
              <a:blip r:embed="rId7">
                <a:alphaModFix/>
              </a:blip>
              <a:stretch>
                <a:fillRect/>
              </a:stretch>
            </a:blipFill>
            <a:ln>
              <a:noFill/>
            </a:ln>
          </p:spPr>
          <p:txBody>
            <a:bodyPr spcFirstLastPara="1" lIns="0" tIns="0" rIns="0" bIns="0"/>
            <a:lstStyle/>
            <a:p>
              <a:pPr defTabSz="913852" eaLnBrk="1" fontAlgn="auto" hangingPunct="1">
                <a:spcBef>
                  <a:spcPts val="0"/>
                </a:spcBef>
                <a:spcAft>
                  <a:spcPts val="0"/>
                </a:spcAft>
                <a:buClr>
                  <a:srgbClr val="000000"/>
                </a:buClr>
                <a:defRPr/>
              </a:pPr>
              <a:endParaRPr sz="851" kern="0">
                <a:solidFill>
                  <a:prstClr val="black"/>
                </a:solidFill>
                <a:latin typeface="Calibri"/>
                <a:ea typeface="Calibri"/>
                <a:cs typeface="Calibri"/>
                <a:sym typeface="Calibri"/>
              </a:endParaRPr>
            </a:p>
          </p:txBody>
        </p:sp>
        <p:sp>
          <p:nvSpPr>
            <p:cNvPr id="53" name="Google Shape;3699;p48">
              <a:extLst>
                <a:ext uri="{FF2B5EF4-FFF2-40B4-BE49-F238E27FC236}">
                  <a16:creationId xmlns:a16="http://schemas.microsoft.com/office/drawing/2014/main" id="{291AB5AD-37C9-34EE-EC45-2EAFEFB139BC}"/>
                </a:ext>
              </a:extLst>
            </p:cNvPr>
            <p:cNvSpPr/>
            <p:nvPr/>
          </p:nvSpPr>
          <p:spPr>
            <a:xfrm>
              <a:off x="13192146" y="6575394"/>
              <a:ext cx="846502" cy="331387"/>
            </a:xfrm>
            <a:prstGeom prst="rect">
              <a:avLst/>
            </a:prstGeom>
            <a:noFill/>
            <a:ln>
              <a:noFill/>
            </a:ln>
          </p:spPr>
          <p:txBody>
            <a:bodyPr spcFirstLastPara="1" lIns="0" tIns="0" rIns="0" bIns="0">
              <a:spAutoFit/>
            </a:bodyPr>
            <a:lstStyle/>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VV: 10 – 20 nudos</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DV: Norte - Noreste</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AO: 1,2 – 1,8 metros</a:t>
              </a:r>
              <a:endParaRPr sz="1798" kern="0" dirty="0">
                <a:solidFill>
                  <a:prstClr val="black"/>
                </a:solidFill>
                <a:latin typeface="Arial"/>
                <a:ea typeface="Arial"/>
                <a:cs typeface="Arial"/>
                <a:sym typeface="Arial"/>
              </a:endParaRPr>
            </a:p>
          </p:txBody>
        </p:sp>
      </p:grpSp>
      <p:grpSp>
        <p:nvGrpSpPr>
          <p:cNvPr id="59" name="Google Shape;3720;p49">
            <a:extLst>
              <a:ext uri="{FF2B5EF4-FFF2-40B4-BE49-F238E27FC236}">
                <a16:creationId xmlns:a16="http://schemas.microsoft.com/office/drawing/2014/main" id="{7AFCCED1-0FA1-2B30-9BF4-3C2C9683B36B}"/>
              </a:ext>
            </a:extLst>
          </p:cNvPr>
          <p:cNvGrpSpPr>
            <a:grpSpLocks/>
          </p:cNvGrpSpPr>
          <p:nvPr/>
        </p:nvGrpSpPr>
        <p:grpSpPr bwMode="auto">
          <a:xfrm>
            <a:off x="-2090318" y="6280837"/>
            <a:ext cx="1539462" cy="474538"/>
            <a:chOff x="12855734" y="7185445"/>
            <a:chExt cx="1321386" cy="453600"/>
          </a:xfrm>
        </p:grpSpPr>
        <p:sp>
          <p:nvSpPr>
            <p:cNvPr id="60" name="Google Shape;3721;p49">
              <a:extLst>
                <a:ext uri="{FF2B5EF4-FFF2-40B4-BE49-F238E27FC236}">
                  <a16:creationId xmlns:a16="http://schemas.microsoft.com/office/drawing/2014/main" id="{29C3E4E5-1D9B-F790-A5BD-393912212004}"/>
                </a:ext>
              </a:extLst>
            </p:cNvPr>
            <p:cNvSpPr/>
            <p:nvPr/>
          </p:nvSpPr>
          <p:spPr>
            <a:xfrm>
              <a:off x="13060456" y="7188479"/>
              <a:ext cx="1116664" cy="450566"/>
            </a:xfrm>
            <a:prstGeom prst="rect">
              <a:avLst/>
            </a:prstGeom>
            <a:blipFill rotWithShape="1">
              <a:blip r:embed="rId8">
                <a:alphaModFix/>
              </a:blip>
              <a:stretch>
                <a:fillRect/>
              </a:stretch>
            </a:blipFill>
            <a:ln>
              <a:noFill/>
            </a:ln>
          </p:spPr>
          <p:txBody>
            <a:bodyPr spcFirstLastPara="1" lIns="0" tIns="0" rIns="0" bIns="0"/>
            <a:lstStyle/>
            <a:p>
              <a:pPr defTabSz="914126" eaLnBrk="1" fontAlgn="auto" hangingPunct="1">
                <a:spcBef>
                  <a:spcPts val="0"/>
                </a:spcBef>
                <a:spcAft>
                  <a:spcPts val="0"/>
                </a:spcAft>
                <a:buClr>
                  <a:prstClr val="black"/>
                </a:buClr>
                <a:buSzPts val="851"/>
                <a:defRPr/>
              </a:pPr>
              <a:endParaRPr sz="851" kern="0">
                <a:solidFill>
                  <a:prstClr val="black"/>
                </a:solidFill>
                <a:latin typeface="Calibri"/>
                <a:ea typeface="Calibri"/>
                <a:cs typeface="Calibri"/>
                <a:sym typeface="Calibri"/>
              </a:endParaRPr>
            </a:p>
          </p:txBody>
        </p:sp>
        <p:sp>
          <p:nvSpPr>
            <p:cNvPr id="61" name="Google Shape;3722;p49">
              <a:extLst>
                <a:ext uri="{FF2B5EF4-FFF2-40B4-BE49-F238E27FC236}">
                  <a16:creationId xmlns:a16="http://schemas.microsoft.com/office/drawing/2014/main" id="{2A121D9B-B7B8-C0C6-0EE8-8CFA03B97362}"/>
                </a:ext>
              </a:extLst>
            </p:cNvPr>
            <p:cNvSpPr/>
            <p:nvPr/>
          </p:nvSpPr>
          <p:spPr>
            <a:xfrm>
              <a:off x="12855734" y="7185445"/>
              <a:ext cx="449768" cy="450566"/>
            </a:xfrm>
            <a:prstGeom prst="rect">
              <a:avLst/>
            </a:prstGeom>
            <a:blipFill rotWithShape="1">
              <a:blip r:embed="rId7">
                <a:alphaModFix/>
              </a:blip>
              <a:stretch>
                <a:fillRect/>
              </a:stretch>
            </a:blipFill>
            <a:ln>
              <a:noFill/>
            </a:ln>
          </p:spPr>
          <p:txBody>
            <a:bodyPr spcFirstLastPara="1" lIns="0" tIns="0" rIns="0" bIns="0"/>
            <a:lstStyle/>
            <a:p>
              <a:pPr defTabSz="914126" eaLnBrk="1" fontAlgn="auto" hangingPunct="1">
                <a:spcBef>
                  <a:spcPts val="0"/>
                </a:spcBef>
                <a:spcAft>
                  <a:spcPts val="0"/>
                </a:spcAft>
                <a:buClr>
                  <a:prstClr val="black"/>
                </a:buClr>
                <a:buSzPts val="851"/>
                <a:defRPr/>
              </a:pPr>
              <a:endParaRPr sz="851" kern="0">
                <a:solidFill>
                  <a:prstClr val="black"/>
                </a:solidFill>
                <a:latin typeface="Calibri"/>
                <a:ea typeface="Calibri"/>
                <a:cs typeface="Calibri"/>
                <a:sym typeface="Calibri"/>
              </a:endParaRPr>
            </a:p>
          </p:txBody>
        </p:sp>
        <p:sp>
          <p:nvSpPr>
            <p:cNvPr id="62" name="Google Shape;3723;p49">
              <a:extLst>
                <a:ext uri="{FF2B5EF4-FFF2-40B4-BE49-F238E27FC236}">
                  <a16:creationId xmlns:a16="http://schemas.microsoft.com/office/drawing/2014/main" id="{3161271A-901A-71CD-CBCE-B75922D4DF2E}"/>
                </a:ext>
              </a:extLst>
            </p:cNvPr>
            <p:cNvSpPr/>
            <p:nvPr/>
          </p:nvSpPr>
          <p:spPr>
            <a:xfrm>
              <a:off x="13308602" y="7217303"/>
              <a:ext cx="846804" cy="374716"/>
            </a:xfrm>
            <a:prstGeom prst="rect">
              <a:avLst/>
            </a:prstGeom>
            <a:noFill/>
            <a:ln>
              <a:noFill/>
            </a:ln>
          </p:spPr>
          <p:txBody>
            <a:bodyPr spcFirstLastPara="1" lIns="0" tIns="0" rIns="0" bIns="0">
              <a:spAutoFit/>
            </a:bodyPr>
            <a:lstStyle/>
            <a:p>
              <a:pPr defTabSz="914126" eaLnBrk="1" fontAlgn="auto" hangingPunct="1">
                <a:spcBef>
                  <a:spcPts val="0"/>
                </a:spcBef>
                <a:spcAft>
                  <a:spcPts val="0"/>
                </a:spcAft>
                <a:buClr>
                  <a:srgbClr val="000000"/>
                </a:buClr>
                <a:buSzPts val="851"/>
                <a:defRPr/>
              </a:pPr>
              <a:r>
                <a:rPr lang="es-CO" sz="851" b="1" kern="0" dirty="0">
                  <a:solidFill>
                    <a:prstClr val="black"/>
                  </a:solidFill>
                  <a:latin typeface="Arial Narrow"/>
                  <a:ea typeface="Arial Narrow"/>
                  <a:cs typeface="Arial Narrow"/>
                  <a:sym typeface="Arial Narrow"/>
                </a:rPr>
                <a:t>VV: 15 - 22 nudos</a:t>
              </a:r>
              <a:endParaRPr sz="1400" kern="0" dirty="0">
                <a:solidFill>
                  <a:prstClr val="black"/>
                </a:solidFill>
                <a:latin typeface="Arial"/>
                <a:ea typeface="Arial"/>
                <a:cs typeface="Arial"/>
                <a:sym typeface="Arial"/>
              </a:endParaRPr>
            </a:p>
            <a:p>
              <a:pPr defTabSz="914126" eaLnBrk="1" fontAlgn="auto" hangingPunct="1">
                <a:spcBef>
                  <a:spcPts val="0"/>
                </a:spcBef>
                <a:spcAft>
                  <a:spcPts val="0"/>
                </a:spcAft>
                <a:buClr>
                  <a:srgbClr val="000000"/>
                </a:buClr>
                <a:buSzPts val="851"/>
                <a:defRPr/>
              </a:pPr>
              <a:r>
                <a:rPr lang="es-CO" sz="851" b="1" kern="0" dirty="0">
                  <a:solidFill>
                    <a:prstClr val="black"/>
                  </a:solidFill>
                  <a:latin typeface="Arial Narrow"/>
                  <a:ea typeface="Arial Narrow"/>
                  <a:cs typeface="Arial Narrow"/>
                  <a:sym typeface="Arial Narrow"/>
                </a:rPr>
                <a:t>DV:  Sur</a:t>
              </a:r>
              <a:endParaRPr sz="1400" kern="0" dirty="0">
                <a:solidFill>
                  <a:prstClr val="black"/>
                </a:solidFill>
                <a:latin typeface="Arial"/>
                <a:ea typeface="Arial"/>
                <a:cs typeface="Arial"/>
                <a:sym typeface="Arial"/>
              </a:endParaRPr>
            </a:p>
            <a:p>
              <a:pPr defTabSz="914126" eaLnBrk="1" fontAlgn="auto" hangingPunct="1">
                <a:spcBef>
                  <a:spcPts val="0"/>
                </a:spcBef>
                <a:spcAft>
                  <a:spcPts val="0"/>
                </a:spcAft>
                <a:buClr>
                  <a:srgbClr val="000000"/>
                </a:buClr>
                <a:buSzPts val="851"/>
                <a:defRPr/>
              </a:pPr>
              <a:r>
                <a:rPr lang="es-CO" sz="851" b="1" kern="0" dirty="0">
                  <a:solidFill>
                    <a:prstClr val="black"/>
                  </a:solidFill>
                  <a:latin typeface="Arial Narrow"/>
                  <a:ea typeface="Arial Narrow"/>
                  <a:cs typeface="Arial Narrow"/>
                  <a:sym typeface="Arial Narrow"/>
                </a:rPr>
                <a:t>AO: 2,0 – 3,5 metros</a:t>
              </a:r>
              <a:endParaRPr sz="851" b="1" kern="0" dirty="0">
                <a:solidFill>
                  <a:prstClr val="black"/>
                </a:solidFill>
                <a:latin typeface="Arial Narrow"/>
                <a:ea typeface="Arial Narrow"/>
                <a:cs typeface="Arial Narrow"/>
                <a:sym typeface="Arial Narrow"/>
              </a:endParaRPr>
            </a:p>
          </p:txBody>
        </p:sp>
      </p:grpSp>
      <p:grpSp>
        <p:nvGrpSpPr>
          <p:cNvPr id="32" name="Google Shape;3696;p48">
            <a:extLst>
              <a:ext uri="{FF2B5EF4-FFF2-40B4-BE49-F238E27FC236}">
                <a16:creationId xmlns:a16="http://schemas.microsoft.com/office/drawing/2014/main" id="{0ECBCC45-E19A-C1E8-8CB2-7DCF8F0A382E}"/>
              </a:ext>
            </a:extLst>
          </p:cNvPr>
          <p:cNvGrpSpPr>
            <a:grpSpLocks/>
          </p:cNvGrpSpPr>
          <p:nvPr/>
        </p:nvGrpSpPr>
        <p:grpSpPr bwMode="auto">
          <a:xfrm>
            <a:off x="5635670" y="2982941"/>
            <a:ext cx="1469756" cy="499932"/>
            <a:chOff x="12717919" y="6530147"/>
            <a:chExt cx="1430514" cy="421879"/>
          </a:xfrm>
        </p:grpSpPr>
        <p:pic>
          <p:nvPicPr>
            <p:cNvPr id="33" name="Google Shape;3697;p48">
              <a:extLst>
                <a:ext uri="{FF2B5EF4-FFF2-40B4-BE49-F238E27FC236}">
                  <a16:creationId xmlns:a16="http://schemas.microsoft.com/office/drawing/2014/main" id="{E0E7105E-440E-F1FC-0ECF-65C16C59B99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6628" y="6530151"/>
              <a:ext cx="1191805"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Google Shape;3698;p48">
              <a:extLst>
                <a:ext uri="{FF2B5EF4-FFF2-40B4-BE49-F238E27FC236}">
                  <a16:creationId xmlns:a16="http://schemas.microsoft.com/office/drawing/2014/main" id="{88C664BB-B118-20B9-7628-90320A256A2A}"/>
                </a:ext>
              </a:extLst>
            </p:cNvPr>
            <p:cNvSpPr/>
            <p:nvPr/>
          </p:nvSpPr>
          <p:spPr>
            <a:xfrm>
              <a:off x="12717919" y="6530147"/>
              <a:ext cx="474226" cy="421879"/>
            </a:xfrm>
            <a:prstGeom prst="rect">
              <a:avLst/>
            </a:prstGeom>
            <a:blipFill rotWithShape="1">
              <a:blip r:embed="rId7">
                <a:alphaModFix/>
              </a:blip>
              <a:stretch>
                <a:fillRect/>
              </a:stretch>
            </a:blipFill>
            <a:ln>
              <a:noFill/>
            </a:ln>
          </p:spPr>
          <p:txBody>
            <a:bodyPr spcFirstLastPara="1" lIns="0" tIns="0" rIns="0" bIns="0"/>
            <a:lstStyle/>
            <a:p>
              <a:pPr defTabSz="913852" eaLnBrk="1" fontAlgn="auto" hangingPunct="1">
                <a:spcBef>
                  <a:spcPts val="0"/>
                </a:spcBef>
                <a:spcAft>
                  <a:spcPts val="0"/>
                </a:spcAft>
                <a:buClr>
                  <a:srgbClr val="000000"/>
                </a:buClr>
                <a:defRPr/>
              </a:pPr>
              <a:endParaRPr sz="851" kern="0" dirty="0">
                <a:solidFill>
                  <a:prstClr val="black"/>
                </a:solidFill>
                <a:latin typeface="Calibri"/>
                <a:ea typeface="Calibri"/>
                <a:cs typeface="Calibri"/>
                <a:sym typeface="Calibri"/>
              </a:endParaRPr>
            </a:p>
          </p:txBody>
        </p:sp>
        <p:sp>
          <p:nvSpPr>
            <p:cNvPr id="35" name="Google Shape;3699;p48">
              <a:extLst>
                <a:ext uri="{FF2B5EF4-FFF2-40B4-BE49-F238E27FC236}">
                  <a16:creationId xmlns:a16="http://schemas.microsoft.com/office/drawing/2014/main" id="{1F22F8F5-8DE8-6FE9-A5AB-0FA6575F76EC}"/>
                </a:ext>
              </a:extLst>
            </p:cNvPr>
            <p:cNvSpPr/>
            <p:nvPr/>
          </p:nvSpPr>
          <p:spPr>
            <a:xfrm>
              <a:off x="13226129" y="6573005"/>
              <a:ext cx="846502" cy="331387"/>
            </a:xfrm>
            <a:prstGeom prst="rect">
              <a:avLst/>
            </a:prstGeom>
            <a:noFill/>
            <a:ln>
              <a:noFill/>
            </a:ln>
          </p:spPr>
          <p:txBody>
            <a:bodyPr spcFirstLastPara="1" lIns="0" tIns="0" rIns="0" bIns="0">
              <a:spAutoFit/>
            </a:bodyPr>
            <a:lstStyle/>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VV: 10 – 25 nudos</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DV: </a:t>
              </a:r>
              <a:r>
                <a:rPr lang="es-ES" sz="851" b="1" kern="0" dirty="0">
                  <a:solidFill>
                    <a:prstClr val="black"/>
                  </a:solidFill>
                  <a:latin typeface="Arial Narrow"/>
                  <a:ea typeface="Arial Narrow"/>
                  <a:cs typeface="Arial Narrow"/>
                  <a:sym typeface="Arial Narrow"/>
                </a:rPr>
                <a:t>Noreste - Este</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AO: 2,0 – 2,5 metros</a:t>
              </a:r>
              <a:endParaRPr sz="1798" kern="0" dirty="0">
                <a:solidFill>
                  <a:prstClr val="black"/>
                </a:solidFill>
                <a:latin typeface="Arial"/>
                <a:ea typeface="Arial"/>
                <a:cs typeface="Arial"/>
                <a:sym typeface="Arial"/>
              </a:endParaRPr>
            </a:p>
          </p:txBody>
        </p:sp>
      </p:grpSp>
      <p:grpSp>
        <p:nvGrpSpPr>
          <p:cNvPr id="36" name="Google Shape;3696;p48">
            <a:extLst>
              <a:ext uri="{FF2B5EF4-FFF2-40B4-BE49-F238E27FC236}">
                <a16:creationId xmlns:a16="http://schemas.microsoft.com/office/drawing/2014/main" id="{2FC7DC76-3DBD-3FA5-9E91-D1F2704B5DEF}"/>
              </a:ext>
            </a:extLst>
          </p:cNvPr>
          <p:cNvGrpSpPr>
            <a:grpSpLocks/>
          </p:cNvGrpSpPr>
          <p:nvPr/>
        </p:nvGrpSpPr>
        <p:grpSpPr bwMode="auto">
          <a:xfrm>
            <a:off x="-1751521" y="865506"/>
            <a:ext cx="1469756" cy="499932"/>
            <a:chOff x="12717919" y="6530147"/>
            <a:chExt cx="1430514" cy="421879"/>
          </a:xfrm>
        </p:grpSpPr>
        <p:pic>
          <p:nvPicPr>
            <p:cNvPr id="40" name="Google Shape;3697;p48">
              <a:extLst>
                <a:ext uri="{FF2B5EF4-FFF2-40B4-BE49-F238E27FC236}">
                  <a16:creationId xmlns:a16="http://schemas.microsoft.com/office/drawing/2014/main" id="{91277272-BF44-6197-611E-D81CE3B9AEC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6628" y="6530151"/>
              <a:ext cx="1191805"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Google Shape;3698;p48">
              <a:extLst>
                <a:ext uri="{FF2B5EF4-FFF2-40B4-BE49-F238E27FC236}">
                  <a16:creationId xmlns:a16="http://schemas.microsoft.com/office/drawing/2014/main" id="{3C9D69EA-A98B-3002-B016-8C23E78BED8C}"/>
                </a:ext>
              </a:extLst>
            </p:cNvPr>
            <p:cNvSpPr/>
            <p:nvPr/>
          </p:nvSpPr>
          <p:spPr>
            <a:xfrm>
              <a:off x="12717919" y="6530147"/>
              <a:ext cx="474226" cy="421879"/>
            </a:xfrm>
            <a:prstGeom prst="rect">
              <a:avLst/>
            </a:prstGeom>
            <a:blipFill rotWithShape="1">
              <a:blip r:embed="rId7">
                <a:alphaModFix/>
              </a:blip>
              <a:stretch>
                <a:fillRect/>
              </a:stretch>
            </a:blipFill>
            <a:ln>
              <a:noFill/>
            </a:ln>
          </p:spPr>
          <p:txBody>
            <a:bodyPr spcFirstLastPara="1" lIns="0" tIns="0" rIns="0" bIns="0"/>
            <a:lstStyle/>
            <a:p>
              <a:pPr defTabSz="913852" eaLnBrk="1" fontAlgn="auto" hangingPunct="1">
                <a:spcBef>
                  <a:spcPts val="0"/>
                </a:spcBef>
                <a:spcAft>
                  <a:spcPts val="0"/>
                </a:spcAft>
                <a:buClr>
                  <a:srgbClr val="000000"/>
                </a:buClr>
                <a:defRPr/>
              </a:pPr>
              <a:endParaRPr sz="851" kern="0">
                <a:solidFill>
                  <a:prstClr val="black"/>
                </a:solidFill>
                <a:latin typeface="Calibri"/>
                <a:ea typeface="Calibri"/>
                <a:cs typeface="Calibri"/>
                <a:sym typeface="Calibri"/>
              </a:endParaRPr>
            </a:p>
          </p:txBody>
        </p:sp>
        <p:sp>
          <p:nvSpPr>
            <p:cNvPr id="42" name="Google Shape;3699;p48">
              <a:extLst>
                <a:ext uri="{FF2B5EF4-FFF2-40B4-BE49-F238E27FC236}">
                  <a16:creationId xmlns:a16="http://schemas.microsoft.com/office/drawing/2014/main" id="{146B5BC9-B92E-0EA2-E3D0-EB9D3C152678}"/>
                </a:ext>
              </a:extLst>
            </p:cNvPr>
            <p:cNvSpPr/>
            <p:nvPr/>
          </p:nvSpPr>
          <p:spPr>
            <a:xfrm>
              <a:off x="13226129" y="6573005"/>
              <a:ext cx="846502" cy="331387"/>
            </a:xfrm>
            <a:prstGeom prst="rect">
              <a:avLst/>
            </a:prstGeom>
            <a:noFill/>
            <a:ln>
              <a:noFill/>
            </a:ln>
          </p:spPr>
          <p:txBody>
            <a:bodyPr spcFirstLastPara="1" lIns="0" tIns="0" rIns="0" bIns="0">
              <a:spAutoFit/>
            </a:bodyPr>
            <a:lstStyle/>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VV: 7 – 10 nudos</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DV: </a:t>
              </a:r>
              <a:r>
                <a:rPr lang="es-ES" sz="851" b="1" kern="0" dirty="0">
                  <a:solidFill>
                    <a:prstClr val="black"/>
                  </a:solidFill>
                  <a:latin typeface="Arial Narrow"/>
                  <a:ea typeface="Arial Narrow"/>
                  <a:cs typeface="Arial Narrow"/>
                  <a:sym typeface="Arial Narrow"/>
                </a:rPr>
                <a:t>Variable</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AO: 0,9 – 1,1 metros</a:t>
              </a:r>
              <a:endParaRPr sz="1798" kern="0" dirty="0">
                <a:solidFill>
                  <a:prstClr val="black"/>
                </a:solidFill>
                <a:latin typeface="Arial"/>
                <a:ea typeface="Arial"/>
                <a:cs typeface="Arial"/>
                <a:sym typeface="Arial"/>
              </a:endParaRPr>
            </a:p>
          </p:txBody>
        </p:sp>
      </p:grpSp>
      <p:grpSp>
        <p:nvGrpSpPr>
          <p:cNvPr id="2" name="Google Shape;3696;p48">
            <a:extLst>
              <a:ext uri="{FF2B5EF4-FFF2-40B4-BE49-F238E27FC236}">
                <a16:creationId xmlns:a16="http://schemas.microsoft.com/office/drawing/2014/main" id="{104121D2-0136-ECF4-52D4-9FE22200AC0A}"/>
              </a:ext>
            </a:extLst>
          </p:cNvPr>
          <p:cNvGrpSpPr>
            <a:grpSpLocks/>
          </p:cNvGrpSpPr>
          <p:nvPr/>
        </p:nvGrpSpPr>
        <p:grpSpPr bwMode="auto">
          <a:xfrm>
            <a:off x="-1843708" y="1284465"/>
            <a:ext cx="1470979" cy="499932"/>
            <a:chOff x="12717919" y="6530147"/>
            <a:chExt cx="1354709" cy="421879"/>
          </a:xfrm>
        </p:grpSpPr>
        <p:pic>
          <p:nvPicPr>
            <p:cNvPr id="3" name="Google Shape;3697;p48">
              <a:extLst>
                <a:ext uri="{FF2B5EF4-FFF2-40B4-BE49-F238E27FC236}">
                  <a16:creationId xmlns:a16="http://schemas.microsoft.com/office/drawing/2014/main" id="{EB5A012E-6726-61E3-354B-982C39AFF0F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698;p48">
              <a:extLst>
                <a:ext uri="{FF2B5EF4-FFF2-40B4-BE49-F238E27FC236}">
                  <a16:creationId xmlns:a16="http://schemas.microsoft.com/office/drawing/2014/main" id="{1D8CC797-1450-9C08-7C74-7603AC6EA92D}"/>
                </a:ext>
              </a:extLst>
            </p:cNvPr>
            <p:cNvSpPr/>
            <p:nvPr/>
          </p:nvSpPr>
          <p:spPr>
            <a:xfrm>
              <a:off x="12717919" y="6530147"/>
              <a:ext cx="474226" cy="421879"/>
            </a:xfrm>
            <a:prstGeom prst="rect">
              <a:avLst/>
            </a:prstGeom>
            <a:blipFill rotWithShape="1">
              <a:blip r:embed="rId7">
                <a:alphaModFix/>
              </a:blip>
              <a:stretch>
                <a:fillRect/>
              </a:stretch>
            </a:blipFill>
            <a:ln>
              <a:noFill/>
            </a:ln>
          </p:spPr>
          <p:txBody>
            <a:bodyPr spcFirstLastPara="1" lIns="0" tIns="0" rIns="0" bIns="0"/>
            <a:lstStyle/>
            <a:p>
              <a:pPr defTabSz="913852" eaLnBrk="1" fontAlgn="auto" hangingPunct="1">
                <a:spcBef>
                  <a:spcPts val="0"/>
                </a:spcBef>
                <a:spcAft>
                  <a:spcPts val="0"/>
                </a:spcAft>
                <a:buClr>
                  <a:srgbClr val="000000"/>
                </a:buClr>
                <a:defRPr/>
              </a:pPr>
              <a:endParaRPr sz="851" kern="0">
                <a:solidFill>
                  <a:prstClr val="black"/>
                </a:solidFill>
                <a:latin typeface="Calibri"/>
                <a:ea typeface="Calibri"/>
                <a:cs typeface="Calibri"/>
                <a:sym typeface="Calibri"/>
              </a:endParaRPr>
            </a:p>
          </p:txBody>
        </p:sp>
        <p:sp>
          <p:nvSpPr>
            <p:cNvPr id="5" name="Google Shape;3699;p48">
              <a:extLst>
                <a:ext uri="{FF2B5EF4-FFF2-40B4-BE49-F238E27FC236}">
                  <a16:creationId xmlns:a16="http://schemas.microsoft.com/office/drawing/2014/main" id="{71CBDE50-71E3-D001-DA6C-50F88A223AE9}"/>
                </a:ext>
              </a:extLst>
            </p:cNvPr>
            <p:cNvSpPr/>
            <p:nvPr/>
          </p:nvSpPr>
          <p:spPr>
            <a:xfrm>
              <a:off x="13192145" y="6575393"/>
              <a:ext cx="846502" cy="331387"/>
            </a:xfrm>
            <a:prstGeom prst="rect">
              <a:avLst/>
            </a:prstGeom>
            <a:noFill/>
            <a:ln>
              <a:noFill/>
            </a:ln>
          </p:spPr>
          <p:txBody>
            <a:bodyPr spcFirstLastPara="1" lIns="0" tIns="0" rIns="0" bIns="0">
              <a:spAutoFit/>
            </a:bodyPr>
            <a:lstStyle/>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VV: 10 – 20 nudos</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DV: Norte - Noreste</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AO: 1,2 – 1,5 metros</a:t>
              </a:r>
              <a:endParaRPr sz="1798" kern="0" dirty="0">
                <a:solidFill>
                  <a:prstClr val="black"/>
                </a:solidFill>
                <a:latin typeface="Arial"/>
                <a:ea typeface="Arial"/>
                <a:cs typeface="Arial"/>
                <a:sym typeface="Arial"/>
              </a:endParaRPr>
            </a:p>
          </p:txBody>
        </p:sp>
      </p:grpSp>
      <p:grpSp>
        <p:nvGrpSpPr>
          <p:cNvPr id="15" name="Grupo 14">
            <a:extLst>
              <a:ext uri="{FF2B5EF4-FFF2-40B4-BE49-F238E27FC236}">
                <a16:creationId xmlns:a16="http://schemas.microsoft.com/office/drawing/2014/main" id="{2FF11B7D-161C-2AC6-C26B-474814B4FE55}"/>
              </a:ext>
            </a:extLst>
          </p:cNvPr>
          <p:cNvGrpSpPr/>
          <p:nvPr/>
        </p:nvGrpSpPr>
        <p:grpSpPr>
          <a:xfrm>
            <a:off x="-1430750" y="2785465"/>
            <a:ext cx="1330475" cy="450041"/>
            <a:chOff x="6169042" y="3662174"/>
            <a:chExt cx="1330822" cy="450158"/>
          </a:xfrm>
        </p:grpSpPr>
        <p:pic>
          <p:nvPicPr>
            <p:cNvPr id="16" name="Google Shape;3654;p48">
              <a:extLst>
                <a:ext uri="{FF2B5EF4-FFF2-40B4-BE49-F238E27FC236}">
                  <a16:creationId xmlns:a16="http://schemas.microsoft.com/office/drawing/2014/main" id="{648FBDDB-741E-E6A8-7C08-2E2419C378E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655;p48">
              <a:extLst>
                <a:ext uri="{FF2B5EF4-FFF2-40B4-BE49-F238E27FC236}">
                  <a16:creationId xmlns:a16="http://schemas.microsoft.com/office/drawing/2014/main" id="{DC744EB9-6359-A272-CBDC-6E6532171156}"/>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913852" eaLnBrk="1" fontAlgn="auto" hangingPunct="1">
                <a:spcBef>
                  <a:spcPts val="0"/>
                </a:spcBef>
                <a:spcAft>
                  <a:spcPts val="0"/>
                </a:spcAft>
                <a:buClr>
                  <a:srgbClr val="000000"/>
                </a:buClr>
                <a:defRPr/>
              </a:pPr>
              <a:endParaRPr sz="951" kern="0" dirty="0">
                <a:solidFill>
                  <a:prstClr val="black"/>
                </a:solidFill>
                <a:latin typeface="Calibri"/>
                <a:ea typeface="Calibri"/>
                <a:cs typeface="Calibri"/>
                <a:sym typeface="Calibri"/>
              </a:endParaRPr>
            </a:p>
          </p:txBody>
        </p:sp>
        <p:sp>
          <p:nvSpPr>
            <p:cNvPr id="18" name="Google Shape;3656;p48">
              <a:extLst>
                <a:ext uri="{FF2B5EF4-FFF2-40B4-BE49-F238E27FC236}">
                  <a16:creationId xmlns:a16="http://schemas.microsoft.com/office/drawing/2014/main" id="{5CCF8CC7-1179-4A51-A13A-E700C759AAFD}"/>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defTabSz="913852" eaLnBrk="1" fontAlgn="auto" hangingPunct="1">
                <a:spcBef>
                  <a:spcPts val="0"/>
                </a:spcBef>
                <a:spcAft>
                  <a:spcPts val="0"/>
                </a:spcAft>
                <a:buClr>
                  <a:srgbClr val="000000"/>
                </a:buClr>
                <a:defRPr/>
              </a:pPr>
              <a:r>
                <a:rPr lang="es-CO" sz="900" b="1" kern="0" dirty="0">
                  <a:solidFill>
                    <a:prstClr val="black"/>
                  </a:solidFill>
                  <a:latin typeface="Arial Narrow"/>
                  <a:ea typeface="Arial Narrow"/>
                  <a:cs typeface="Arial Narrow"/>
                  <a:sym typeface="Arial Narrow"/>
                </a:rPr>
                <a:t>Tiempo lluvioso</a:t>
              </a:r>
              <a:endParaRPr sz="1797" kern="0" dirty="0">
                <a:solidFill>
                  <a:prstClr val="black"/>
                </a:solidFill>
                <a:latin typeface="Arial"/>
                <a:ea typeface="Arial"/>
                <a:cs typeface="Arial"/>
                <a:sym typeface="Arial"/>
              </a:endParaRPr>
            </a:p>
          </p:txBody>
        </p:sp>
      </p:grpSp>
      <p:grpSp>
        <p:nvGrpSpPr>
          <p:cNvPr id="6" name="Google Shape;3696;p48">
            <a:extLst>
              <a:ext uri="{FF2B5EF4-FFF2-40B4-BE49-F238E27FC236}">
                <a16:creationId xmlns:a16="http://schemas.microsoft.com/office/drawing/2014/main" id="{72752B73-C475-90EF-1709-5AA5A2A185B2}"/>
              </a:ext>
            </a:extLst>
          </p:cNvPr>
          <p:cNvGrpSpPr>
            <a:grpSpLocks/>
          </p:cNvGrpSpPr>
          <p:nvPr/>
        </p:nvGrpSpPr>
        <p:grpSpPr bwMode="auto">
          <a:xfrm>
            <a:off x="-2055464" y="2299306"/>
            <a:ext cx="1469756" cy="499932"/>
            <a:chOff x="12717919" y="6530147"/>
            <a:chExt cx="1430514" cy="421879"/>
          </a:xfrm>
        </p:grpSpPr>
        <p:pic>
          <p:nvPicPr>
            <p:cNvPr id="7" name="Google Shape;3697;p48">
              <a:extLst>
                <a:ext uri="{FF2B5EF4-FFF2-40B4-BE49-F238E27FC236}">
                  <a16:creationId xmlns:a16="http://schemas.microsoft.com/office/drawing/2014/main" id="{9788CA1A-B51F-040F-4121-E4B4F00E367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6628" y="6530151"/>
              <a:ext cx="1191805"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698;p48">
              <a:extLst>
                <a:ext uri="{FF2B5EF4-FFF2-40B4-BE49-F238E27FC236}">
                  <a16:creationId xmlns:a16="http://schemas.microsoft.com/office/drawing/2014/main" id="{7AAF2F1F-F62D-BEF3-DB4B-DB9B90BE717D}"/>
                </a:ext>
              </a:extLst>
            </p:cNvPr>
            <p:cNvSpPr/>
            <p:nvPr/>
          </p:nvSpPr>
          <p:spPr>
            <a:xfrm>
              <a:off x="12717919" y="6530147"/>
              <a:ext cx="474226" cy="421879"/>
            </a:xfrm>
            <a:prstGeom prst="rect">
              <a:avLst/>
            </a:prstGeom>
            <a:blipFill rotWithShape="1">
              <a:blip r:embed="rId7">
                <a:alphaModFix/>
              </a:blip>
              <a:stretch>
                <a:fillRect/>
              </a:stretch>
            </a:blipFill>
            <a:ln>
              <a:noFill/>
            </a:ln>
          </p:spPr>
          <p:txBody>
            <a:bodyPr spcFirstLastPara="1" lIns="0" tIns="0" rIns="0" bIns="0"/>
            <a:lstStyle/>
            <a:p>
              <a:pPr defTabSz="913852" eaLnBrk="1" fontAlgn="auto" hangingPunct="1">
                <a:spcBef>
                  <a:spcPts val="0"/>
                </a:spcBef>
                <a:spcAft>
                  <a:spcPts val="0"/>
                </a:spcAft>
                <a:buClr>
                  <a:srgbClr val="000000"/>
                </a:buClr>
                <a:defRPr/>
              </a:pPr>
              <a:endParaRPr sz="851" kern="0">
                <a:solidFill>
                  <a:prstClr val="black"/>
                </a:solidFill>
                <a:latin typeface="Calibri"/>
                <a:ea typeface="Calibri"/>
                <a:cs typeface="Calibri"/>
                <a:sym typeface="Calibri"/>
              </a:endParaRPr>
            </a:p>
          </p:txBody>
        </p:sp>
        <p:sp>
          <p:nvSpPr>
            <p:cNvPr id="9" name="Google Shape;3699;p48">
              <a:extLst>
                <a:ext uri="{FF2B5EF4-FFF2-40B4-BE49-F238E27FC236}">
                  <a16:creationId xmlns:a16="http://schemas.microsoft.com/office/drawing/2014/main" id="{2BE43EA2-64D8-040C-E3AB-6D367F613518}"/>
                </a:ext>
              </a:extLst>
            </p:cNvPr>
            <p:cNvSpPr/>
            <p:nvPr/>
          </p:nvSpPr>
          <p:spPr>
            <a:xfrm>
              <a:off x="13226129" y="6573005"/>
              <a:ext cx="846502" cy="331387"/>
            </a:xfrm>
            <a:prstGeom prst="rect">
              <a:avLst/>
            </a:prstGeom>
            <a:noFill/>
            <a:ln>
              <a:noFill/>
            </a:ln>
          </p:spPr>
          <p:txBody>
            <a:bodyPr spcFirstLastPara="1" lIns="0" tIns="0" rIns="0" bIns="0">
              <a:spAutoFit/>
            </a:bodyPr>
            <a:lstStyle/>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VV: 10 – 25 nudos</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DV: </a:t>
              </a:r>
              <a:r>
                <a:rPr lang="es-ES" sz="851" b="1" kern="0" dirty="0">
                  <a:solidFill>
                    <a:prstClr val="black"/>
                  </a:solidFill>
                  <a:latin typeface="Arial Narrow"/>
                  <a:ea typeface="Arial Narrow"/>
                  <a:cs typeface="Arial Narrow"/>
                  <a:sym typeface="Arial Narrow"/>
                </a:rPr>
                <a:t>Noreste - Este</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AO: 2,0 – 2,5 metros</a:t>
              </a:r>
              <a:endParaRPr sz="1798" kern="0" dirty="0">
                <a:solidFill>
                  <a:prstClr val="black"/>
                </a:solidFill>
                <a:latin typeface="Arial"/>
                <a:ea typeface="Arial"/>
                <a:cs typeface="Arial"/>
                <a:sym typeface="Arial"/>
              </a:endParaRPr>
            </a:p>
          </p:txBody>
        </p:sp>
      </p:grpSp>
      <p:pic>
        <p:nvPicPr>
          <p:cNvPr id="26" name="Google Shape;3738;p49">
            <a:extLst>
              <a:ext uri="{FF2B5EF4-FFF2-40B4-BE49-F238E27FC236}">
                <a16:creationId xmlns:a16="http://schemas.microsoft.com/office/drawing/2014/main" id="{43BB62BC-0DC9-013D-932F-A65E56118E8C}"/>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2819" y="4791205"/>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738;p49">
            <a:extLst>
              <a:ext uri="{FF2B5EF4-FFF2-40B4-BE49-F238E27FC236}">
                <a16:creationId xmlns:a16="http://schemas.microsoft.com/office/drawing/2014/main" id="{6EBB697A-4F03-2230-44AA-5764C4D0AC6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8160" y="3136060"/>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oogle Shape;3696;p48">
            <a:extLst>
              <a:ext uri="{FF2B5EF4-FFF2-40B4-BE49-F238E27FC236}">
                <a16:creationId xmlns:a16="http://schemas.microsoft.com/office/drawing/2014/main" id="{3FDE6187-756E-C1E4-1628-48AA07E7B504}"/>
              </a:ext>
            </a:extLst>
          </p:cNvPr>
          <p:cNvGrpSpPr>
            <a:grpSpLocks/>
          </p:cNvGrpSpPr>
          <p:nvPr/>
        </p:nvGrpSpPr>
        <p:grpSpPr bwMode="auto">
          <a:xfrm>
            <a:off x="1138678" y="2440234"/>
            <a:ext cx="1469756" cy="499932"/>
            <a:chOff x="12717919" y="6530147"/>
            <a:chExt cx="1430514" cy="421879"/>
          </a:xfrm>
        </p:grpSpPr>
        <p:pic>
          <p:nvPicPr>
            <p:cNvPr id="29" name="Google Shape;3697;p48">
              <a:extLst>
                <a:ext uri="{FF2B5EF4-FFF2-40B4-BE49-F238E27FC236}">
                  <a16:creationId xmlns:a16="http://schemas.microsoft.com/office/drawing/2014/main" id="{BE298336-32FA-32EA-9D68-A20805DE553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6628" y="6530151"/>
              <a:ext cx="1191805"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Google Shape;3698;p48">
              <a:extLst>
                <a:ext uri="{FF2B5EF4-FFF2-40B4-BE49-F238E27FC236}">
                  <a16:creationId xmlns:a16="http://schemas.microsoft.com/office/drawing/2014/main" id="{BC37BE89-71B8-84F6-B859-A8DF935D6E0C}"/>
                </a:ext>
              </a:extLst>
            </p:cNvPr>
            <p:cNvSpPr/>
            <p:nvPr/>
          </p:nvSpPr>
          <p:spPr>
            <a:xfrm>
              <a:off x="12717919" y="6530147"/>
              <a:ext cx="474226" cy="421879"/>
            </a:xfrm>
            <a:prstGeom prst="rect">
              <a:avLst/>
            </a:prstGeom>
            <a:blipFill rotWithShape="1">
              <a:blip r:embed="rId7">
                <a:alphaModFix/>
              </a:blip>
              <a:stretch>
                <a:fillRect/>
              </a:stretch>
            </a:blipFill>
            <a:ln>
              <a:noFill/>
            </a:ln>
          </p:spPr>
          <p:txBody>
            <a:bodyPr spcFirstLastPara="1" lIns="0" tIns="0" rIns="0" bIns="0"/>
            <a:lstStyle/>
            <a:p>
              <a:pPr defTabSz="913852" eaLnBrk="1" fontAlgn="auto" hangingPunct="1">
                <a:spcBef>
                  <a:spcPts val="0"/>
                </a:spcBef>
                <a:spcAft>
                  <a:spcPts val="0"/>
                </a:spcAft>
                <a:buClr>
                  <a:srgbClr val="000000"/>
                </a:buClr>
                <a:defRPr/>
              </a:pPr>
              <a:endParaRPr sz="851" kern="0">
                <a:solidFill>
                  <a:prstClr val="black"/>
                </a:solidFill>
                <a:latin typeface="Calibri"/>
                <a:ea typeface="Calibri"/>
                <a:cs typeface="Calibri"/>
                <a:sym typeface="Calibri"/>
              </a:endParaRPr>
            </a:p>
          </p:txBody>
        </p:sp>
        <p:sp>
          <p:nvSpPr>
            <p:cNvPr id="31" name="Google Shape;3699;p48">
              <a:extLst>
                <a:ext uri="{FF2B5EF4-FFF2-40B4-BE49-F238E27FC236}">
                  <a16:creationId xmlns:a16="http://schemas.microsoft.com/office/drawing/2014/main" id="{5AD64883-5BA4-503D-2F6C-F6E8FBA0681A}"/>
                </a:ext>
              </a:extLst>
            </p:cNvPr>
            <p:cNvSpPr/>
            <p:nvPr/>
          </p:nvSpPr>
          <p:spPr>
            <a:xfrm>
              <a:off x="13226129" y="6573005"/>
              <a:ext cx="846502" cy="331387"/>
            </a:xfrm>
            <a:prstGeom prst="rect">
              <a:avLst/>
            </a:prstGeom>
            <a:noFill/>
            <a:ln>
              <a:noFill/>
            </a:ln>
          </p:spPr>
          <p:txBody>
            <a:bodyPr spcFirstLastPara="1" lIns="0" tIns="0" rIns="0" bIns="0">
              <a:spAutoFit/>
            </a:bodyPr>
            <a:lstStyle/>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VV: 10 – 25 nudos</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DV: </a:t>
              </a:r>
              <a:r>
                <a:rPr lang="es-ES" sz="851" b="1" kern="0" dirty="0">
                  <a:solidFill>
                    <a:prstClr val="black"/>
                  </a:solidFill>
                  <a:latin typeface="Arial Narrow"/>
                  <a:ea typeface="Arial Narrow"/>
                  <a:cs typeface="Arial Narrow"/>
                  <a:sym typeface="Arial Narrow"/>
                </a:rPr>
                <a:t>Noreste</a:t>
              </a:r>
              <a:endParaRPr sz="900" kern="0" dirty="0">
                <a:solidFill>
                  <a:prstClr val="black"/>
                </a:solidFill>
                <a:latin typeface="Arial"/>
                <a:ea typeface="Arial"/>
                <a:cs typeface="Arial"/>
                <a:sym typeface="Arial"/>
              </a:endParaRPr>
            </a:p>
            <a:p>
              <a:pPr defTabSz="913852" eaLnBrk="1" fontAlgn="auto" hangingPunct="1">
                <a:spcBef>
                  <a:spcPts val="0"/>
                </a:spcBef>
                <a:spcAft>
                  <a:spcPts val="0"/>
                </a:spcAft>
                <a:buClr>
                  <a:srgbClr val="000000"/>
                </a:buClr>
                <a:defRPr/>
              </a:pPr>
              <a:r>
                <a:rPr lang="es-CO" sz="851" b="1" kern="0" dirty="0">
                  <a:solidFill>
                    <a:prstClr val="black"/>
                  </a:solidFill>
                  <a:latin typeface="Arial Narrow"/>
                  <a:ea typeface="Arial Narrow"/>
                  <a:cs typeface="Arial Narrow"/>
                  <a:sym typeface="Arial Narrow"/>
                </a:rPr>
                <a:t>AO: 1,5 – 2,8 metros</a:t>
              </a:r>
              <a:endParaRPr sz="1798" kern="0" dirty="0">
                <a:solidFill>
                  <a:prstClr val="black"/>
                </a:solidFill>
                <a:latin typeface="Arial"/>
                <a:ea typeface="Arial"/>
                <a:cs typeface="Arial"/>
                <a:sym typeface="Arial"/>
              </a:endParaRPr>
            </a:p>
          </p:txBody>
        </p:sp>
      </p:grpSp>
      <p:grpSp>
        <p:nvGrpSpPr>
          <p:cNvPr id="14" name="Google Shape;3720;p49">
            <a:extLst>
              <a:ext uri="{FF2B5EF4-FFF2-40B4-BE49-F238E27FC236}">
                <a16:creationId xmlns:a16="http://schemas.microsoft.com/office/drawing/2014/main" id="{971F94E1-0B2D-2B6D-1B11-C1162B1EBEE0}"/>
              </a:ext>
            </a:extLst>
          </p:cNvPr>
          <p:cNvGrpSpPr>
            <a:grpSpLocks/>
          </p:cNvGrpSpPr>
          <p:nvPr/>
        </p:nvGrpSpPr>
        <p:grpSpPr bwMode="auto">
          <a:xfrm>
            <a:off x="4043286" y="3481572"/>
            <a:ext cx="1557468" cy="474662"/>
            <a:chOff x="12855734" y="7185445"/>
            <a:chExt cx="1321386" cy="453600"/>
          </a:xfrm>
        </p:grpSpPr>
        <p:sp>
          <p:nvSpPr>
            <p:cNvPr id="23" name="Google Shape;3721;p49">
              <a:extLst>
                <a:ext uri="{FF2B5EF4-FFF2-40B4-BE49-F238E27FC236}">
                  <a16:creationId xmlns:a16="http://schemas.microsoft.com/office/drawing/2014/main" id="{2E21C44F-5E82-F0C3-119E-FCC7BD95C872}"/>
                </a:ext>
              </a:extLst>
            </p:cNvPr>
            <p:cNvSpPr/>
            <p:nvPr/>
          </p:nvSpPr>
          <p:spPr>
            <a:xfrm>
              <a:off x="13060456" y="7188479"/>
              <a:ext cx="1116664" cy="450566"/>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4" name="Google Shape;3722;p49">
              <a:extLst>
                <a:ext uri="{FF2B5EF4-FFF2-40B4-BE49-F238E27FC236}">
                  <a16:creationId xmlns:a16="http://schemas.microsoft.com/office/drawing/2014/main" id="{5F462224-82D9-C3D6-F6EF-CB6201E3ABF4}"/>
                </a:ext>
              </a:extLst>
            </p:cNvPr>
            <p:cNvSpPr/>
            <p:nvPr/>
          </p:nvSpPr>
          <p:spPr>
            <a:xfrm>
              <a:off x="12855734" y="7185445"/>
              <a:ext cx="449768" cy="450566"/>
            </a:xfrm>
            <a:prstGeom prst="rect">
              <a:avLst/>
            </a:prstGeom>
            <a:blipFill rotWithShape="1">
              <a:blip r:embed="rId7">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3723;p49">
              <a:extLst>
                <a:ext uri="{FF2B5EF4-FFF2-40B4-BE49-F238E27FC236}">
                  <a16:creationId xmlns:a16="http://schemas.microsoft.com/office/drawing/2014/main" id="{105656E1-D775-AF52-5FA6-34C1E789ABF1}"/>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15 - 28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2.5 – 3.0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spTree>
    <p:extLst>
      <p:ext uri="{BB962C8B-B14F-4D97-AF65-F5344CB8AC3E}">
        <p14:creationId xmlns:p14="http://schemas.microsoft.com/office/powerpoint/2010/main" val="443410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3" name="Google Shape;3708;p49">
            <a:extLst>
              <a:ext uri="{FF2B5EF4-FFF2-40B4-BE49-F238E27FC236}">
                <a16:creationId xmlns:a16="http://schemas.microsoft.com/office/drawing/2014/main" id="{53D37868-3DC5-8E88-6AC3-D401FD0AB502}"/>
              </a:ext>
            </a:extLst>
          </p:cNvPr>
          <p:cNvGrpSpPr>
            <a:grpSpLocks/>
          </p:cNvGrpSpPr>
          <p:nvPr/>
        </p:nvGrpSpPr>
        <p:grpSpPr bwMode="auto">
          <a:xfrm>
            <a:off x="-2006633" y="1278393"/>
            <a:ext cx="1352550" cy="455612"/>
            <a:chOff x="12854782" y="3843734"/>
            <a:chExt cx="1321700" cy="454747"/>
          </a:xfrm>
        </p:grpSpPr>
        <p:pic>
          <p:nvPicPr>
            <p:cNvPr id="512038" name="Google Shape;3709;p49" descr="Recurso 23.png">
              <a:extLst>
                <a:ext uri="{FF2B5EF4-FFF2-40B4-BE49-F238E27FC236}">
                  <a16:creationId xmlns:a16="http://schemas.microsoft.com/office/drawing/2014/main" id="{A721ED16-C7DA-7691-F015-DCE8562C2DE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710;p49">
              <a:extLst>
                <a:ext uri="{FF2B5EF4-FFF2-40B4-BE49-F238E27FC236}">
                  <a16:creationId xmlns:a16="http://schemas.microsoft.com/office/drawing/2014/main" id="{307E1039-7A8F-962B-A8DF-CBC9F90125BA}"/>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0" name="Google Shape;3711;p49">
              <a:extLst>
                <a:ext uri="{FF2B5EF4-FFF2-40B4-BE49-F238E27FC236}">
                  <a16:creationId xmlns:a16="http://schemas.microsoft.com/office/drawing/2014/main" id="{74A5C1C0-A59D-206F-2F48-220E1673D61A}"/>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grpSp>
      <p:pic>
        <p:nvPicPr>
          <p:cNvPr id="512004" name="Google Shape;204;p4">
            <a:extLst>
              <a:ext uri="{FF2B5EF4-FFF2-40B4-BE49-F238E27FC236}">
                <a16:creationId xmlns:a16="http://schemas.microsoft.com/office/drawing/2014/main" id="{99A381BB-E278-1540-8FBF-D5152A73CF32}"/>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810" y="13997"/>
            <a:ext cx="2846771" cy="79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oogle Shape;3720;p49">
            <a:extLst>
              <a:ext uri="{FF2B5EF4-FFF2-40B4-BE49-F238E27FC236}">
                <a16:creationId xmlns:a16="http://schemas.microsoft.com/office/drawing/2014/main" id="{F54CAA97-B71C-17BB-56C6-32ABAFCBA899}"/>
              </a:ext>
            </a:extLst>
          </p:cNvPr>
          <p:cNvGrpSpPr>
            <a:grpSpLocks/>
          </p:cNvGrpSpPr>
          <p:nvPr/>
        </p:nvGrpSpPr>
        <p:grpSpPr bwMode="auto">
          <a:xfrm>
            <a:off x="-2095533" y="4074747"/>
            <a:ext cx="1352550" cy="474662"/>
            <a:chOff x="12855734" y="7185445"/>
            <a:chExt cx="1321386" cy="453600"/>
          </a:xfrm>
        </p:grpSpPr>
        <p:sp>
          <p:nvSpPr>
            <p:cNvPr id="53" name="Google Shape;3721;p49">
              <a:extLst>
                <a:ext uri="{FF2B5EF4-FFF2-40B4-BE49-F238E27FC236}">
                  <a16:creationId xmlns:a16="http://schemas.microsoft.com/office/drawing/2014/main" id="{48284527-61C7-E5C4-8D32-42E434AA386A}"/>
                </a:ext>
              </a:extLst>
            </p:cNvPr>
            <p:cNvSpPr/>
            <p:nvPr/>
          </p:nvSpPr>
          <p:spPr>
            <a:xfrm>
              <a:off x="13060456" y="7188479"/>
              <a:ext cx="1116664"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5" name="Google Shape;3722;p49">
              <a:extLst>
                <a:ext uri="{FF2B5EF4-FFF2-40B4-BE49-F238E27FC236}">
                  <a16:creationId xmlns:a16="http://schemas.microsoft.com/office/drawing/2014/main" id="{B4C621E1-14C8-3EDF-08F0-B193701F7465}"/>
                </a:ext>
              </a:extLst>
            </p:cNvPr>
            <p:cNvSpPr/>
            <p:nvPr/>
          </p:nvSpPr>
          <p:spPr>
            <a:xfrm>
              <a:off x="12855734" y="7185445"/>
              <a:ext cx="449768" cy="450566"/>
            </a:xfrm>
            <a:prstGeom prst="rect">
              <a:avLst/>
            </a:prstGeom>
            <a:blipFill rotWithShape="1">
              <a:blip r:embed="rId7">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6" name="Google Shape;3723;p49">
              <a:extLst>
                <a:ext uri="{FF2B5EF4-FFF2-40B4-BE49-F238E27FC236}">
                  <a16:creationId xmlns:a16="http://schemas.microsoft.com/office/drawing/2014/main" id="{B953BE6C-55EA-F815-8535-1556006A1853}"/>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2.5 – 3.0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3" name="Google Shape;3696;p48">
            <a:extLst>
              <a:ext uri="{FF2B5EF4-FFF2-40B4-BE49-F238E27FC236}">
                <a16:creationId xmlns:a16="http://schemas.microsoft.com/office/drawing/2014/main" id="{9B6A3C33-8666-0AEA-2FDA-679354DE88F0}"/>
              </a:ext>
            </a:extLst>
          </p:cNvPr>
          <p:cNvGrpSpPr>
            <a:grpSpLocks/>
          </p:cNvGrpSpPr>
          <p:nvPr/>
        </p:nvGrpSpPr>
        <p:grpSpPr bwMode="auto">
          <a:xfrm>
            <a:off x="-2282414" y="4557372"/>
            <a:ext cx="1392237" cy="500062"/>
            <a:chOff x="12717919" y="6530147"/>
            <a:chExt cx="1354712" cy="421879"/>
          </a:xfrm>
        </p:grpSpPr>
        <p:pic>
          <p:nvPicPr>
            <p:cNvPr id="24" name="Google Shape;3697;p48">
              <a:extLst>
                <a:ext uri="{FF2B5EF4-FFF2-40B4-BE49-F238E27FC236}">
                  <a16:creationId xmlns:a16="http://schemas.microsoft.com/office/drawing/2014/main" id="{9739501B-046A-7116-1F2E-048F2D2CC0AB}"/>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Google Shape;3698;p48">
              <a:extLst>
                <a:ext uri="{FF2B5EF4-FFF2-40B4-BE49-F238E27FC236}">
                  <a16:creationId xmlns:a16="http://schemas.microsoft.com/office/drawing/2014/main" id="{3B97957A-A15F-29AE-25C0-892866ACCA1D}"/>
                </a:ext>
              </a:extLst>
            </p:cNvPr>
            <p:cNvSpPr/>
            <p:nvPr/>
          </p:nvSpPr>
          <p:spPr>
            <a:xfrm>
              <a:off x="12717919" y="6530147"/>
              <a:ext cx="474226" cy="421879"/>
            </a:xfrm>
            <a:prstGeom prst="rect">
              <a:avLst/>
            </a:prstGeom>
            <a:blipFill rotWithShape="1">
              <a:blip r:embed="rId7">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8" name="Google Shape;3699;p48">
              <a:extLst>
                <a:ext uri="{FF2B5EF4-FFF2-40B4-BE49-F238E27FC236}">
                  <a16:creationId xmlns:a16="http://schemas.microsoft.com/office/drawing/2014/main" id="{C211A5E7-DB3F-E22C-C7AD-3AA024BF2C2B}"/>
                </a:ext>
              </a:extLst>
            </p:cNvPr>
            <p:cNvSpPr/>
            <p:nvPr/>
          </p:nvSpPr>
          <p:spPr>
            <a:xfrm>
              <a:off x="13226129" y="6573005"/>
              <a:ext cx="846502" cy="331387"/>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18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1,1 – 2,0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6" name="Google Shape;3716;p49">
            <a:extLst>
              <a:ext uri="{FF2B5EF4-FFF2-40B4-BE49-F238E27FC236}">
                <a16:creationId xmlns:a16="http://schemas.microsoft.com/office/drawing/2014/main" id="{C509A244-3931-E6EB-9FC1-109D46051D88}"/>
              </a:ext>
            </a:extLst>
          </p:cNvPr>
          <p:cNvGrpSpPr>
            <a:grpSpLocks/>
          </p:cNvGrpSpPr>
          <p:nvPr/>
        </p:nvGrpSpPr>
        <p:grpSpPr bwMode="auto">
          <a:xfrm>
            <a:off x="-2127317" y="3498490"/>
            <a:ext cx="1352550" cy="552450"/>
            <a:chOff x="12849266" y="7856751"/>
            <a:chExt cx="1327854" cy="473837"/>
          </a:xfrm>
        </p:grpSpPr>
        <p:pic>
          <p:nvPicPr>
            <p:cNvPr id="37" name="Google Shape;3717;p49" descr="Recurso 23.png">
              <a:extLst>
                <a:ext uri="{FF2B5EF4-FFF2-40B4-BE49-F238E27FC236}">
                  <a16:creationId xmlns:a16="http://schemas.microsoft.com/office/drawing/2014/main" id="{3AB710AA-FF68-ABFB-20E8-A291D083B70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Google Shape;3718;p49">
              <a:extLst>
                <a:ext uri="{FF2B5EF4-FFF2-40B4-BE49-F238E27FC236}">
                  <a16:creationId xmlns:a16="http://schemas.microsoft.com/office/drawing/2014/main" id="{FE27278E-2B11-7D05-E67F-5E46C594E26F}"/>
                </a:ext>
              </a:extLst>
            </p:cNvPr>
            <p:cNvSpPr/>
            <p:nvPr/>
          </p:nvSpPr>
          <p:spPr>
            <a:xfrm>
              <a:off x="12849266" y="7859474"/>
              <a:ext cx="450410" cy="449328"/>
            </a:xfrm>
            <a:prstGeom prst="rect">
              <a:avLst/>
            </a:prstGeom>
            <a:blipFill rotWithShape="1">
              <a:blip r:embed="rId7">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1" name="Google Shape;3719;p49">
              <a:extLst>
                <a:ext uri="{FF2B5EF4-FFF2-40B4-BE49-F238E27FC236}">
                  <a16:creationId xmlns:a16="http://schemas.microsoft.com/office/drawing/2014/main" id="{4A268DF7-6B3A-01B8-B1A5-A4E152393693}"/>
                </a:ext>
              </a:extLst>
            </p:cNvPr>
            <p:cNvSpPr/>
            <p:nvPr/>
          </p:nvSpPr>
          <p:spPr>
            <a:xfrm>
              <a:off x="13307469" y="7881260"/>
              <a:ext cx="847832" cy="44932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 name="Google Shape;3696;p48">
            <a:extLst>
              <a:ext uri="{FF2B5EF4-FFF2-40B4-BE49-F238E27FC236}">
                <a16:creationId xmlns:a16="http://schemas.microsoft.com/office/drawing/2014/main" id="{74B08E6E-9DA3-A8C7-4563-00D1FF550BA4}"/>
              </a:ext>
            </a:extLst>
          </p:cNvPr>
          <p:cNvGrpSpPr>
            <a:grpSpLocks/>
          </p:cNvGrpSpPr>
          <p:nvPr/>
        </p:nvGrpSpPr>
        <p:grpSpPr bwMode="auto">
          <a:xfrm>
            <a:off x="5360102" y="4679673"/>
            <a:ext cx="1392237" cy="500062"/>
            <a:chOff x="12717919" y="6530147"/>
            <a:chExt cx="1354712" cy="421879"/>
          </a:xfrm>
        </p:grpSpPr>
        <p:pic>
          <p:nvPicPr>
            <p:cNvPr id="5" name="Google Shape;3697;p48">
              <a:extLst>
                <a:ext uri="{FF2B5EF4-FFF2-40B4-BE49-F238E27FC236}">
                  <a16:creationId xmlns:a16="http://schemas.microsoft.com/office/drawing/2014/main" id="{6462A94A-A378-A7A0-F442-01EBA7B09D1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Google Shape;3698;p48">
              <a:extLst>
                <a:ext uri="{FF2B5EF4-FFF2-40B4-BE49-F238E27FC236}">
                  <a16:creationId xmlns:a16="http://schemas.microsoft.com/office/drawing/2014/main" id="{0C93FE68-E00B-3CA3-9333-BFB0B52A6B64}"/>
                </a:ext>
              </a:extLst>
            </p:cNvPr>
            <p:cNvSpPr/>
            <p:nvPr/>
          </p:nvSpPr>
          <p:spPr>
            <a:xfrm>
              <a:off x="12717919" y="6530147"/>
              <a:ext cx="474226" cy="421879"/>
            </a:xfrm>
            <a:prstGeom prst="rect">
              <a:avLst/>
            </a:prstGeom>
            <a:blipFill rotWithShape="1">
              <a:blip r:embed="rId7">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1" name="Google Shape;3699;p48">
              <a:extLst>
                <a:ext uri="{FF2B5EF4-FFF2-40B4-BE49-F238E27FC236}">
                  <a16:creationId xmlns:a16="http://schemas.microsoft.com/office/drawing/2014/main" id="{83857CC2-C413-06C5-847C-6D850FCE65A3}"/>
                </a:ext>
              </a:extLst>
            </p:cNvPr>
            <p:cNvSpPr/>
            <p:nvPr/>
          </p:nvSpPr>
          <p:spPr>
            <a:xfrm>
              <a:off x="13226129" y="6573005"/>
              <a:ext cx="846502" cy="311588"/>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00" b="1" kern="0" dirty="0">
                  <a:solidFill>
                    <a:prstClr val="black"/>
                  </a:solidFill>
                  <a:latin typeface="Arial Narrow"/>
                  <a:ea typeface="Arial Narrow"/>
                  <a:cs typeface="Arial Narrow"/>
                  <a:sym typeface="Arial Narrow"/>
                </a:rPr>
                <a:t>9</a:t>
              </a:r>
              <a:r>
                <a:rPr kumimoji="0" lang="es-CO" sz="8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15 nudos</a:t>
              </a:r>
              <a:endParaRPr kumimoji="0" sz="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1,8 metros</a:t>
              </a:r>
              <a:endParaRPr kumimoji="0" sz="16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9" name="Grupo 38">
            <a:extLst>
              <a:ext uri="{FF2B5EF4-FFF2-40B4-BE49-F238E27FC236}">
                <a16:creationId xmlns:a16="http://schemas.microsoft.com/office/drawing/2014/main" id="{20C9AFCD-C723-0322-154D-5AA0ED4E0720}"/>
              </a:ext>
            </a:extLst>
          </p:cNvPr>
          <p:cNvGrpSpPr/>
          <p:nvPr/>
        </p:nvGrpSpPr>
        <p:grpSpPr>
          <a:xfrm>
            <a:off x="-1847123" y="6032200"/>
            <a:ext cx="1308344" cy="471487"/>
            <a:chOff x="4466186" y="4500860"/>
            <a:chExt cx="1308344" cy="471487"/>
          </a:xfrm>
        </p:grpSpPr>
        <p:grpSp>
          <p:nvGrpSpPr>
            <p:cNvPr id="40" name="Grupo 39">
              <a:extLst>
                <a:ext uri="{FF2B5EF4-FFF2-40B4-BE49-F238E27FC236}">
                  <a16:creationId xmlns:a16="http://schemas.microsoft.com/office/drawing/2014/main" id="{1E79909A-1DF7-5245-C9BE-CB3727207742}"/>
                </a:ext>
              </a:extLst>
            </p:cNvPr>
            <p:cNvGrpSpPr/>
            <p:nvPr/>
          </p:nvGrpSpPr>
          <p:grpSpPr>
            <a:xfrm>
              <a:off x="4673032" y="4500866"/>
              <a:ext cx="1068111" cy="447680"/>
              <a:chOff x="4917038" y="4995859"/>
              <a:chExt cx="931312" cy="307185"/>
            </a:xfrm>
          </p:grpSpPr>
          <p:sp>
            <p:nvSpPr>
              <p:cNvPr id="46" name="Diagrama de flujo: retraso 45">
                <a:extLst>
                  <a:ext uri="{FF2B5EF4-FFF2-40B4-BE49-F238E27FC236}">
                    <a16:creationId xmlns:a16="http://schemas.microsoft.com/office/drawing/2014/main" id="{D30B3257-955E-2839-FC18-796BA2B03263}"/>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 name="Rectángulo 46">
                <a:extLst>
                  <a:ext uri="{FF2B5EF4-FFF2-40B4-BE49-F238E27FC236}">
                    <a16:creationId xmlns:a16="http://schemas.microsoft.com/office/drawing/2014/main" id="{9FBE6077-195B-19C3-50B3-FACD05C91C7D}"/>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43" name="Google Shape;3712;p49">
              <a:extLst>
                <a:ext uri="{FF2B5EF4-FFF2-40B4-BE49-F238E27FC236}">
                  <a16:creationId xmlns:a16="http://schemas.microsoft.com/office/drawing/2014/main" id="{CD335E82-47F5-440E-BFEF-F8E2C8518F38}"/>
                </a:ext>
              </a:extLst>
            </p:cNvPr>
            <p:cNvGrpSpPr>
              <a:grpSpLocks/>
            </p:cNvGrpSpPr>
            <p:nvPr/>
          </p:nvGrpSpPr>
          <p:grpSpPr bwMode="auto">
            <a:xfrm>
              <a:off x="4466186" y="4500860"/>
              <a:ext cx="1308344" cy="471487"/>
              <a:chOff x="12849264" y="5857985"/>
              <a:chExt cx="1234313" cy="471600"/>
            </a:xfrm>
          </p:grpSpPr>
          <p:pic>
            <p:nvPicPr>
              <p:cNvPr id="44" name="Google Shape;3714;p49">
                <a:extLst>
                  <a:ext uri="{FF2B5EF4-FFF2-40B4-BE49-F238E27FC236}">
                    <a16:creationId xmlns:a16="http://schemas.microsoft.com/office/drawing/2014/main" id="{EF776B92-C7C1-7C31-D440-FED93742564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Google Shape;3715;p49">
                <a:extLst>
                  <a:ext uri="{FF2B5EF4-FFF2-40B4-BE49-F238E27FC236}">
                    <a16:creationId xmlns:a16="http://schemas.microsoft.com/office/drawing/2014/main" id="{B6BE02ED-A4ED-E9D8-107D-0087BCE0BEE7}"/>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29</a:t>
                </a:r>
                <a:r>
                  <a:rPr kumimoji="0" lang="es-MX"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de </a:t>
                </a:r>
                <a:r>
                  <a:rPr lang="es-MX" sz="951" b="1" kern="0" dirty="0">
                    <a:solidFill>
                      <a:prstClr val="black"/>
                    </a:solidFill>
                    <a:latin typeface="Arial Narrow"/>
                    <a:ea typeface="Arial Narrow"/>
                    <a:cs typeface="Arial Narrow"/>
                    <a:sym typeface="Arial Narrow"/>
                  </a:rPr>
                  <a:t>octubre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pic>
        <p:nvPicPr>
          <p:cNvPr id="63" name="Google Shape;3738;p49">
            <a:extLst>
              <a:ext uri="{FF2B5EF4-FFF2-40B4-BE49-F238E27FC236}">
                <a16:creationId xmlns:a16="http://schemas.microsoft.com/office/drawing/2014/main" id="{C8EAB959-C6CE-7B7B-2BED-CFD5A6703DEA}"/>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7700" y="1965900"/>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738;p49">
            <a:extLst>
              <a:ext uri="{FF2B5EF4-FFF2-40B4-BE49-F238E27FC236}">
                <a16:creationId xmlns:a16="http://schemas.microsoft.com/office/drawing/2014/main" id="{F3833906-0B9F-D896-C4D3-0450F4DA2F48}"/>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5180" y="2980904"/>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738;p49">
            <a:extLst>
              <a:ext uri="{FF2B5EF4-FFF2-40B4-BE49-F238E27FC236}">
                <a16:creationId xmlns:a16="http://schemas.microsoft.com/office/drawing/2014/main" id="{94BE279D-0BAA-FBA8-D1B6-793F0C6FB69F}"/>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5984" y="3162926"/>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o 5">
            <a:extLst>
              <a:ext uri="{FF2B5EF4-FFF2-40B4-BE49-F238E27FC236}">
                <a16:creationId xmlns:a16="http://schemas.microsoft.com/office/drawing/2014/main" id="{15400D5A-6BDB-3A1F-1FB2-28A8324CBF3F}"/>
              </a:ext>
            </a:extLst>
          </p:cNvPr>
          <p:cNvGrpSpPr/>
          <p:nvPr/>
        </p:nvGrpSpPr>
        <p:grpSpPr>
          <a:xfrm>
            <a:off x="-1893589" y="5179735"/>
            <a:ext cx="1330822" cy="450158"/>
            <a:chOff x="6169042" y="3662174"/>
            <a:chExt cx="1330822" cy="450158"/>
          </a:xfrm>
        </p:grpSpPr>
        <p:pic>
          <p:nvPicPr>
            <p:cNvPr id="7" name="Google Shape;3654;p48">
              <a:extLst>
                <a:ext uri="{FF2B5EF4-FFF2-40B4-BE49-F238E27FC236}">
                  <a16:creationId xmlns:a16="http://schemas.microsoft.com/office/drawing/2014/main" id="{B69A6C92-195F-C0BD-8BD0-3AF9831627E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3655;p48">
              <a:extLst>
                <a:ext uri="{FF2B5EF4-FFF2-40B4-BE49-F238E27FC236}">
                  <a16:creationId xmlns:a16="http://schemas.microsoft.com/office/drawing/2014/main" id="{E4889C65-3B3B-71D2-B18C-885BF60DB88C}"/>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2" name="Google Shape;3656;p48">
              <a:extLst>
                <a:ext uri="{FF2B5EF4-FFF2-40B4-BE49-F238E27FC236}">
                  <a16:creationId xmlns:a16="http://schemas.microsoft.com/office/drawing/2014/main" id="{9C208B4B-34F5-B401-D1D5-D70260587E3F}"/>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13" name="Google Shape;3738;p49">
            <a:extLst>
              <a:ext uri="{FF2B5EF4-FFF2-40B4-BE49-F238E27FC236}">
                <a16:creationId xmlns:a16="http://schemas.microsoft.com/office/drawing/2014/main" id="{ACDEE635-9ECA-FDFF-92C1-37C4CC567925}"/>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1112" y="2224610"/>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oogle Shape;3696;p48">
            <a:extLst>
              <a:ext uri="{FF2B5EF4-FFF2-40B4-BE49-F238E27FC236}">
                <a16:creationId xmlns:a16="http://schemas.microsoft.com/office/drawing/2014/main" id="{00ABECE5-B32C-0E00-BD3C-021A4511F621}"/>
              </a:ext>
            </a:extLst>
          </p:cNvPr>
          <p:cNvGrpSpPr>
            <a:grpSpLocks/>
          </p:cNvGrpSpPr>
          <p:nvPr/>
        </p:nvGrpSpPr>
        <p:grpSpPr bwMode="auto">
          <a:xfrm>
            <a:off x="5998610" y="3553693"/>
            <a:ext cx="1392237" cy="500062"/>
            <a:chOff x="12717919" y="6530147"/>
            <a:chExt cx="1354712" cy="421879"/>
          </a:xfrm>
        </p:grpSpPr>
        <p:pic>
          <p:nvPicPr>
            <p:cNvPr id="4" name="Google Shape;3697;p48">
              <a:extLst>
                <a:ext uri="{FF2B5EF4-FFF2-40B4-BE49-F238E27FC236}">
                  <a16:creationId xmlns:a16="http://schemas.microsoft.com/office/drawing/2014/main" id="{B53F5503-C389-23B2-1172-7E8B68C118E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698;p48">
              <a:extLst>
                <a:ext uri="{FF2B5EF4-FFF2-40B4-BE49-F238E27FC236}">
                  <a16:creationId xmlns:a16="http://schemas.microsoft.com/office/drawing/2014/main" id="{A1350B20-E162-6C5B-787B-D6C8D7A8E711}"/>
                </a:ext>
              </a:extLst>
            </p:cNvPr>
            <p:cNvSpPr/>
            <p:nvPr/>
          </p:nvSpPr>
          <p:spPr>
            <a:xfrm>
              <a:off x="12717919" y="6530147"/>
              <a:ext cx="474226" cy="421879"/>
            </a:xfrm>
            <a:prstGeom prst="rect">
              <a:avLst/>
            </a:prstGeom>
            <a:blipFill rotWithShape="1">
              <a:blip r:embed="rId7">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4" name="Google Shape;3699;p48">
              <a:extLst>
                <a:ext uri="{FF2B5EF4-FFF2-40B4-BE49-F238E27FC236}">
                  <a16:creationId xmlns:a16="http://schemas.microsoft.com/office/drawing/2014/main" id="{554109E3-F522-FC64-1321-5829FE15B672}"/>
                </a:ext>
              </a:extLst>
            </p:cNvPr>
            <p:cNvSpPr/>
            <p:nvPr/>
          </p:nvSpPr>
          <p:spPr>
            <a:xfrm>
              <a:off x="13226129" y="6573005"/>
              <a:ext cx="846502" cy="311588"/>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00" b="1" kern="0" dirty="0">
                  <a:solidFill>
                    <a:prstClr val="black"/>
                  </a:solidFill>
                  <a:latin typeface="Arial Narrow"/>
                  <a:ea typeface="Arial Narrow"/>
                  <a:cs typeface="Arial Narrow"/>
                  <a:sym typeface="Arial Narrow"/>
                </a:rPr>
                <a:t>9</a:t>
              </a:r>
              <a:r>
                <a:rPr kumimoji="0" lang="es-CO" sz="8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15 nudos</a:t>
              </a:r>
              <a:endParaRPr kumimoji="0" sz="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endParaRPr kumimoji="0" sz="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a:t>
              </a:r>
              <a:r>
                <a:rPr lang="es-CO" sz="800" b="1" kern="0" dirty="0">
                  <a:solidFill>
                    <a:prstClr val="black"/>
                  </a:solidFill>
                  <a:latin typeface="Arial Narrow"/>
                  <a:ea typeface="Arial Narrow"/>
                  <a:cs typeface="Arial Narrow"/>
                  <a:sym typeface="Arial Narrow"/>
                </a:rPr>
                <a:t>,5</a:t>
              </a:r>
              <a:r>
                <a:rPr kumimoji="0" lang="es-CO" sz="8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metros</a:t>
              </a:r>
              <a:endParaRPr kumimoji="0" sz="16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15" name="Google Shape;3738;p49">
            <a:extLst>
              <a:ext uri="{FF2B5EF4-FFF2-40B4-BE49-F238E27FC236}">
                <a16:creationId xmlns:a16="http://schemas.microsoft.com/office/drawing/2014/main" id="{EF938784-3551-77E3-0C9C-72BAF8D2ED31}"/>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0375" y="4175767"/>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7618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D8CBE0F-2C1C-4E71-1C6A-D135547957A5}"/>
              </a:ext>
            </a:extLst>
          </p:cNvPr>
          <p:cNvSpPr/>
          <p:nvPr/>
        </p:nvSpPr>
        <p:spPr>
          <a:xfrm>
            <a:off x="8389938" y="1809750"/>
            <a:ext cx="2851150" cy="3767138"/>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2" name="Título 1">
            <a:extLst>
              <a:ext uri="{FF2B5EF4-FFF2-40B4-BE49-F238E27FC236}">
                <a16:creationId xmlns:a16="http://schemas.microsoft.com/office/drawing/2014/main" id="{36A8F0CD-8AEF-4767-519F-F27D41096830}"/>
              </a:ext>
            </a:extLst>
          </p:cNvPr>
          <p:cNvSpPr>
            <a:spLocks noGrp="1"/>
          </p:cNvSpPr>
          <p:nvPr>
            <p:ph type="title" idx="4294967295"/>
          </p:nvPr>
        </p:nvSpPr>
        <p:spPr>
          <a:xfrm>
            <a:off x="585028" y="603949"/>
            <a:ext cx="4941888" cy="922337"/>
          </a:xfrm>
        </p:spPr>
        <p:txBody>
          <a:bodyPr rtlCol="0">
            <a:normAutofit/>
          </a:bodyPr>
          <a:lstStyle/>
          <a:p>
            <a:pPr defTabSz="914377" fontAlgn="auto">
              <a:spcAft>
                <a:spcPts val="0"/>
              </a:spcAft>
              <a:defRPr/>
            </a:pPr>
            <a:r>
              <a:rPr lang="es-CO" sz="2400" b="1" dirty="0">
                <a:solidFill>
                  <a:srgbClr val="92D050"/>
                </a:solidFill>
                <a:latin typeface="Verdana" panose="020B0604030504040204" pitchFamily="34" charset="0"/>
                <a:ea typeface="Verdana" panose="020B0604030504040204" pitchFamily="34" charset="0"/>
              </a:rPr>
              <a:t>INFORME TÉCNICO DIARIO</a:t>
            </a:r>
            <a:endParaRPr lang="es-MX" sz="2400" b="1" dirty="0">
              <a:solidFill>
                <a:srgbClr val="92D050"/>
              </a:solidFill>
              <a:latin typeface="Verdana" panose="020B0604030504040204" pitchFamily="34" charset="0"/>
              <a:ea typeface="Verdana" panose="020B0604030504040204" pitchFamily="34" charset="0"/>
            </a:endParaRPr>
          </a:p>
        </p:txBody>
      </p:sp>
      <p:sp>
        <p:nvSpPr>
          <p:cNvPr id="513029" name="Google Shape;1730;p69">
            <a:extLst>
              <a:ext uri="{FF2B5EF4-FFF2-40B4-BE49-F238E27FC236}">
                <a16:creationId xmlns:a16="http://schemas.microsoft.com/office/drawing/2014/main" id="{CA2ED79E-06FE-A0F4-8CFD-E8E600F92972}"/>
              </a:ext>
            </a:extLst>
          </p:cNvPr>
          <p:cNvSpPr>
            <a:spLocks noChangeArrowheads="1"/>
          </p:cNvSpPr>
          <p:nvPr/>
        </p:nvSpPr>
        <p:spPr bwMode="auto">
          <a:xfrm>
            <a:off x="8842883" y="1922526"/>
            <a:ext cx="20970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FFFFFF"/>
              </a:buClr>
              <a:buSzPts val="1800"/>
              <a:buFont typeface="Calibri" panose="020F0502020204030204" pitchFamily="34" charset="0"/>
              <a:buNone/>
            </a:pPr>
            <a:r>
              <a:rPr lang="es-CO" altLang="es-CO" sz="1400" b="1" dirty="0">
                <a:solidFill>
                  <a:srgbClr val="92D050"/>
                </a:solidFill>
                <a:latin typeface="Verdana" panose="020B0604030504040204" pitchFamily="34" charset="0"/>
                <a:ea typeface="Verdana" panose="020B0604030504040204" pitchFamily="34" charset="0"/>
                <a:cs typeface="Calibri" panose="020F0502020204030204" pitchFamily="34" charset="0"/>
                <a:sym typeface="Calibri" panose="020F0502020204030204" pitchFamily="34" charset="0"/>
              </a:rPr>
              <a:t>VISITA NUESTRAS REDES SOCIALES</a:t>
            </a:r>
            <a:endParaRPr lang="es-CO" altLang="es-CO" sz="1100" b="1" dirty="0">
              <a:solidFill>
                <a:srgbClr val="92D05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grpSp>
        <p:nvGrpSpPr>
          <p:cNvPr id="513030" name="Grupo 37">
            <a:extLst>
              <a:ext uri="{FF2B5EF4-FFF2-40B4-BE49-F238E27FC236}">
                <a16:creationId xmlns:a16="http://schemas.microsoft.com/office/drawing/2014/main" id="{397EBD8D-2C2B-9613-11F8-76E96A73B323}"/>
              </a:ext>
            </a:extLst>
          </p:cNvPr>
          <p:cNvGrpSpPr>
            <a:grpSpLocks/>
          </p:cNvGrpSpPr>
          <p:nvPr/>
        </p:nvGrpSpPr>
        <p:grpSpPr bwMode="auto">
          <a:xfrm>
            <a:off x="8777002" y="2731326"/>
            <a:ext cx="2228850" cy="2559050"/>
            <a:chOff x="8855817" y="2561633"/>
            <a:chExt cx="1843914" cy="2118168"/>
          </a:xfrm>
        </p:grpSpPr>
        <p:pic>
          <p:nvPicPr>
            <p:cNvPr id="513031" name="Imagen 28">
              <a:extLst>
                <a:ext uri="{FF2B5EF4-FFF2-40B4-BE49-F238E27FC236}">
                  <a16:creationId xmlns:a16="http://schemas.microsoft.com/office/drawing/2014/main" id="{75565787-EB91-1909-F09E-E40F7A79B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5817" y="4349526"/>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2" name="Imagen 29">
              <a:extLst>
                <a:ext uri="{FF2B5EF4-FFF2-40B4-BE49-F238E27FC236}">
                  <a16:creationId xmlns:a16="http://schemas.microsoft.com/office/drawing/2014/main" id="{CFB54726-AF0C-C8DC-374C-4DF864E8A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817" y="3746544"/>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3" name="Imagen 30">
              <a:extLst>
                <a:ext uri="{FF2B5EF4-FFF2-40B4-BE49-F238E27FC236}">
                  <a16:creationId xmlns:a16="http://schemas.microsoft.com/office/drawing/2014/main" id="{B56EA03F-FF28-4250-F152-869973F52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5817" y="3177616"/>
              <a:ext cx="330275" cy="31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4" name="Imagen 31">
              <a:extLst>
                <a:ext uri="{FF2B5EF4-FFF2-40B4-BE49-F238E27FC236}">
                  <a16:creationId xmlns:a16="http://schemas.microsoft.com/office/drawing/2014/main" id="{388C7D3E-53C6-55CF-09F1-750F96BB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5817" y="2561633"/>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Google Shape;1725;p69">
              <a:extLst>
                <a:ext uri="{FF2B5EF4-FFF2-40B4-BE49-F238E27FC236}">
                  <a16:creationId xmlns:a16="http://schemas.microsoft.com/office/drawing/2014/main" id="{40A9C4D5-BAE0-7901-294F-5E1A9D022304}"/>
                </a:ext>
              </a:extLst>
            </p:cNvPr>
            <p:cNvSpPr txBox="1"/>
            <p:nvPr/>
          </p:nvSpPr>
          <p:spPr>
            <a:xfrm flipH="1">
              <a:off x="9274769" y="2591855"/>
              <a:ext cx="1275243"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4" name="Google Shape;1724;p69">
              <a:extLst>
                <a:ext uri="{FF2B5EF4-FFF2-40B4-BE49-F238E27FC236}">
                  <a16:creationId xmlns:a16="http://schemas.microsoft.com/office/drawing/2014/main" id="{F8A99E5D-B8D6-3627-FC3B-B01D4C509434}"/>
                </a:ext>
              </a:extLst>
            </p:cNvPr>
            <p:cNvSpPr txBox="1"/>
            <p:nvPr/>
          </p:nvSpPr>
          <p:spPr>
            <a:xfrm flipH="1">
              <a:off x="9274769" y="3212063"/>
              <a:ext cx="1424962"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5" name="Google Shape;1724;p69">
              <a:extLst>
                <a:ext uri="{FF2B5EF4-FFF2-40B4-BE49-F238E27FC236}">
                  <a16:creationId xmlns:a16="http://schemas.microsoft.com/office/drawing/2014/main" id="{F71D39C2-D881-FFFC-5E1F-B404BA64CF0E}"/>
                </a:ext>
              </a:extLst>
            </p:cNvPr>
            <p:cNvSpPr txBox="1"/>
            <p:nvPr/>
          </p:nvSpPr>
          <p:spPr>
            <a:xfrm flipH="1">
              <a:off x="9274769" y="3781025"/>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6" name="Google Shape;1724;p69">
              <a:extLst>
                <a:ext uri="{FF2B5EF4-FFF2-40B4-BE49-F238E27FC236}">
                  <a16:creationId xmlns:a16="http://schemas.microsoft.com/office/drawing/2014/main" id="{5F88BC41-5EBE-0EF1-C59D-0AC0E3FE1492}"/>
                </a:ext>
              </a:extLst>
            </p:cNvPr>
            <p:cNvSpPr txBox="1"/>
            <p:nvPr/>
          </p:nvSpPr>
          <p:spPr>
            <a:xfrm flipH="1">
              <a:off x="9274769" y="4390721"/>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2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sp>
        <p:nvSpPr>
          <p:cNvPr id="24" name="Google Shape;1722;p69">
            <a:extLst>
              <a:ext uri="{FF2B5EF4-FFF2-40B4-BE49-F238E27FC236}">
                <a16:creationId xmlns:a16="http://schemas.microsoft.com/office/drawing/2014/main" id="{968B0E9E-D948-2925-C917-8060F8B46B8C}"/>
              </a:ext>
            </a:extLst>
          </p:cNvPr>
          <p:cNvSpPr txBox="1"/>
          <p:nvPr/>
        </p:nvSpPr>
        <p:spPr>
          <a:xfrm>
            <a:off x="417471" y="1514254"/>
            <a:ext cx="7792395" cy="4247276"/>
          </a:xfrm>
          <a:prstGeom prst="rect">
            <a:avLst/>
          </a:prstGeom>
          <a:noFill/>
          <a:ln>
            <a:noFill/>
          </a:ln>
        </p:spPr>
        <p:txBody>
          <a:bodyPr spcFirstLastPara="1" wrap="square" lIns="91425" tIns="45700" rIns="91425" bIns="45700">
            <a:spAutoFit/>
          </a:bodyPr>
          <a:lstStyle/>
          <a:p>
            <a:pPr eaLnBrk="1" fontAlgn="auto" hangingPunct="1">
              <a:spcBef>
                <a:spcPts val="0"/>
              </a:spcBef>
              <a:spcAft>
                <a:spcPts val="0"/>
              </a:spcAft>
              <a:buClr>
                <a:srgbClr val="FFFFFF"/>
              </a:buClr>
              <a:buSzPts val="1400"/>
              <a:buFont typeface="Arial Narrow"/>
              <a:buNone/>
              <a:defRPr/>
            </a:pPr>
            <a:r>
              <a:rPr lang="es-CO" sz="1600" b="1"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Ghisliane Echeverry Prieto | Directora General</a:t>
            </a:r>
          </a:p>
          <a:p>
            <a:pPr eaLnBrk="1" fontAlgn="auto" hangingPunct="1">
              <a:spcBef>
                <a:spcPts val="0"/>
              </a:spcBef>
              <a:spcAft>
                <a:spcPts val="0"/>
              </a:spcAft>
              <a:buClr>
                <a:srgbClr val="FFFFFF"/>
              </a:buClr>
              <a:buSzPts val="1400"/>
              <a:buFont typeface="Arial Narrow"/>
              <a:buNone/>
              <a:defRPr/>
            </a:pPr>
            <a:r>
              <a:rPr lang="es-CO" sz="1600" b="1"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Rodney Poveda Fernández | Jefe (E) Oficina del Servicio de Pronóstico y Alertas</a:t>
            </a:r>
            <a:endParaRPr lang="es-CO" sz="1600" dirty="0">
              <a:solidFill>
                <a:schemeClr val="tx1">
                  <a:lumMod val="50000"/>
                  <a:lumOff val="50000"/>
                </a:schemeClr>
              </a:solidFill>
              <a:latin typeface="Arial Narrow" panose="020B0606020202030204" pitchFamily="34" charset="0"/>
              <a:ea typeface="Verdana" panose="020B0604030504040204" pitchFamily="34" charset="0"/>
              <a:cs typeface="Arial"/>
              <a:sym typeface="Arial"/>
            </a:endParaRPr>
          </a:p>
          <a:p>
            <a:pPr eaLnBrk="1" fontAlgn="auto" hangingPunct="1">
              <a:spcBef>
                <a:spcPts val="0"/>
              </a:spcBef>
              <a:spcAft>
                <a:spcPts val="0"/>
              </a:spcAft>
              <a:buClr>
                <a:srgbClr val="000000"/>
              </a:buClr>
              <a:buSzPts val="1400"/>
              <a:buFont typeface="Calibri"/>
              <a:buNone/>
              <a:defRPr/>
            </a:pPr>
            <a:endParaRPr lang="es-CO" sz="1400" b="1"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endParaRPr>
          </a:p>
          <a:p>
            <a:pPr eaLnBrk="1" fontAlgn="auto" hangingPunct="1">
              <a:spcBef>
                <a:spcPts val="0"/>
              </a:spcBef>
              <a:spcAft>
                <a:spcPts val="0"/>
              </a:spcAft>
              <a:buClr>
                <a:srgbClr val="FFFFFF"/>
              </a:buClr>
              <a:buSzPts val="1400"/>
              <a:buFont typeface="Arial Narrow"/>
              <a:buNone/>
              <a:defRPr/>
            </a:pPr>
            <a:r>
              <a:rPr lang="es-CO" sz="1600" dirty="0">
                <a:solidFill>
                  <a:prstClr val="black">
                    <a:lumMod val="50000"/>
                    <a:lumOff val="50000"/>
                  </a:prstClr>
                </a:solidFill>
                <a:latin typeface="Arial Narrow" panose="020B0606020202030204" pitchFamily="34" charset="0"/>
                <a:ea typeface="Verdana" panose="020B0604030504040204" pitchFamily="34" charset="0"/>
                <a:sym typeface="Arial Narrow"/>
              </a:rPr>
              <a:t>Elaboró:</a:t>
            </a:r>
            <a:endParaRPr lang="es-CO" sz="1600" dirty="0">
              <a:solidFill>
                <a:prstClr val="black">
                  <a:lumMod val="50000"/>
                  <a:lumOff val="50000"/>
                </a:prstClr>
              </a:solidFill>
              <a:latin typeface="Arial Narrow" panose="020B0606020202030204" pitchFamily="34" charset="0"/>
              <a:ea typeface="Verdana" panose="020B0604030504040204" pitchFamily="34" charset="0"/>
              <a:sym typeface="Arial"/>
            </a:endParaRPr>
          </a:p>
          <a:p>
            <a:pPr>
              <a:buSzPts val="1400"/>
              <a:defRPr/>
            </a:pPr>
            <a:r>
              <a:rPr lang="es-ES" sz="1600" dirty="0">
                <a:solidFill>
                  <a:prstClr val="black">
                    <a:lumMod val="50000"/>
                    <a:lumOff val="50000"/>
                  </a:prstClr>
                </a:solidFill>
                <a:latin typeface="Arial Narrow" panose="020B0606020202030204" pitchFamily="34" charset="0"/>
                <a:ea typeface="Verdana" panose="020B0604030504040204" pitchFamily="34" charset="0"/>
              </a:rPr>
              <a:t>José David Garavito Mahecha - Angie Paola Caldas (Meteorología).</a:t>
            </a:r>
          </a:p>
          <a:p>
            <a:pPr>
              <a:buSzPts val="1400"/>
              <a:defRPr/>
            </a:pPr>
            <a:r>
              <a:rPr lang="es-ES" sz="1600" dirty="0">
                <a:solidFill>
                  <a:prstClr val="black">
                    <a:lumMod val="50000"/>
                    <a:lumOff val="50000"/>
                  </a:prstClr>
                </a:solidFill>
                <a:latin typeface="Arial Narrow" panose="020B0606020202030204" pitchFamily="34" charset="0"/>
                <a:ea typeface="Verdana" panose="020B0604030504040204" pitchFamily="34" charset="0"/>
              </a:rPr>
              <a:t>José Norbey Sánchez Hernández (Auxiliar de Pronóstico).</a:t>
            </a:r>
          </a:p>
          <a:p>
            <a:pPr>
              <a:buSzPts val="1400"/>
              <a:defRPr/>
            </a:pPr>
            <a:r>
              <a:rPr lang="es-ES" sz="1600" dirty="0">
                <a:solidFill>
                  <a:prstClr val="black">
                    <a:lumMod val="50000"/>
                    <a:lumOff val="50000"/>
                  </a:prstClr>
                </a:solidFill>
                <a:latin typeface="Arial Narrow" panose="020B0606020202030204" pitchFamily="34" charset="0"/>
                <a:ea typeface="Verdana" panose="020B0604030504040204" pitchFamily="34" charset="0"/>
              </a:rPr>
              <a:t>Mayra Alexandra Soto Perdomo (Hidrología).</a:t>
            </a:r>
          </a:p>
          <a:p>
            <a:pPr>
              <a:buSzPts val="1400"/>
              <a:defRPr/>
            </a:pPr>
            <a:r>
              <a:rPr lang="es-ES" sz="1600" dirty="0">
                <a:solidFill>
                  <a:prstClr val="black">
                    <a:lumMod val="50000"/>
                    <a:lumOff val="50000"/>
                  </a:prstClr>
                </a:solidFill>
                <a:latin typeface="Arial Narrow" panose="020B0606020202030204" pitchFamily="34" charset="0"/>
                <a:ea typeface="Verdana" panose="020B0604030504040204" pitchFamily="34" charset="0"/>
              </a:rPr>
              <a:t>Victoria Daniela Camacho Ochoa</a:t>
            </a:r>
            <a:r>
              <a:rPr lang="es-ES" sz="1600" dirty="0">
                <a:solidFill>
                  <a:schemeClr val="tx1">
                    <a:lumMod val="50000"/>
                    <a:lumOff val="50000"/>
                  </a:schemeClr>
                </a:solidFill>
                <a:latin typeface="Arial Narrow" panose="020B0606020202030204" pitchFamily="34" charset="0"/>
                <a:ea typeface="Verdana" panose="020B0604030504040204" pitchFamily="34" charset="0"/>
              </a:rPr>
              <a:t> </a:t>
            </a:r>
            <a:r>
              <a:rPr lang="es-ES" sz="1600" dirty="0">
                <a:solidFill>
                  <a:prstClr val="black">
                    <a:lumMod val="50000"/>
                    <a:lumOff val="50000"/>
                  </a:prstClr>
                </a:solidFill>
                <a:latin typeface="Arial Narrow" panose="020B0606020202030204" pitchFamily="34" charset="0"/>
                <a:ea typeface="Verdana" panose="020B0604030504040204" pitchFamily="34" charset="0"/>
              </a:rPr>
              <a:t>(Deslizamientos de tierra).</a:t>
            </a:r>
          </a:p>
          <a:p>
            <a:pPr>
              <a:buSzPts val="1400"/>
              <a:defRPr/>
            </a:pPr>
            <a:r>
              <a:rPr lang="es-ES" sz="1600" dirty="0">
                <a:solidFill>
                  <a:prstClr val="black">
                    <a:lumMod val="50000"/>
                    <a:lumOff val="50000"/>
                  </a:prstClr>
                </a:solidFill>
                <a:latin typeface="Arial Narrow" panose="020B0606020202030204" pitchFamily="34" charset="0"/>
                <a:ea typeface="Verdana" panose="020B0604030504040204" pitchFamily="34" charset="0"/>
              </a:rPr>
              <a:t>David Garzón Casas (Incendios de la cobertura vegetal).</a:t>
            </a:r>
          </a:p>
          <a:p>
            <a:pPr>
              <a:buSzPts val="1400"/>
              <a:defRPr/>
            </a:pPr>
            <a:r>
              <a:rPr lang="es-ES" sz="1600" dirty="0" err="1">
                <a:solidFill>
                  <a:prstClr val="black">
                    <a:lumMod val="50000"/>
                    <a:lumOff val="50000"/>
                  </a:prstClr>
                </a:solidFill>
                <a:latin typeface="Arial Narrow" panose="020B0606020202030204" pitchFamily="34" charset="0"/>
                <a:ea typeface="Verdana" panose="020B0604030504040204" pitchFamily="34" charset="0"/>
              </a:rPr>
              <a:t>Araminta</a:t>
            </a:r>
            <a:r>
              <a:rPr lang="es-ES" sz="1600" dirty="0">
                <a:solidFill>
                  <a:prstClr val="black">
                    <a:lumMod val="50000"/>
                    <a:lumOff val="50000"/>
                  </a:prstClr>
                </a:solidFill>
                <a:latin typeface="Arial Narrow" panose="020B0606020202030204" pitchFamily="34" charset="0"/>
                <a:ea typeface="Verdana" panose="020B0604030504040204" pitchFamily="34" charset="0"/>
              </a:rPr>
              <a:t> Vega Burgos (Datos hidrometeorológicos).</a:t>
            </a:r>
          </a:p>
          <a:p>
            <a:pPr>
              <a:buSzPts val="1400"/>
              <a:defRPr/>
            </a:pPr>
            <a:r>
              <a:rPr lang="es-ES" sz="1600" dirty="0">
                <a:solidFill>
                  <a:prstClr val="black">
                    <a:lumMod val="50000"/>
                    <a:lumOff val="50000"/>
                  </a:prstClr>
                </a:solidFill>
                <a:latin typeface="Arial Narrow" panose="020B0606020202030204" pitchFamily="34" charset="0"/>
                <a:ea typeface="Verdana" panose="020B0604030504040204" pitchFamily="34" charset="0"/>
              </a:rPr>
              <a:t>Hernando Villamizar Orozco (Informe técnico diario).</a:t>
            </a:r>
          </a:p>
          <a:p>
            <a:pPr eaLnBrk="1" fontAlgn="auto" hangingPunct="1">
              <a:spcBef>
                <a:spcPts val="0"/>
              </a:spcBef>
              <a:spcAft>
                <a:spcPts val="0"/>
              </a:spcAft>
              <a:buSzPts val="1400"/>
              <a:defRPr/>
            </a:pPr>
            <a:endParaRPr lang="es-ES" sz="1600" dirty="0">
              <a:solidFill>
                <a:prstClr val="black">
                  <a:lumMod val="50000"/>
                  <a:lumOff val="50000"/>
                </a:prstClr>
              </a:solidFill>
              <a:latin typeface="Arial Narrow" panose="020B0606020202030204" pitchFamily="34" charset="0"/>
              <a:ea typeface="Verdana" panose="020B0604030504040204" pitchFamily="34" charset="0"/>
              <a:sym typeface="Verdana"/>
            </a:endParaRPr>
          </a:p>
          <a:p>
            <a:pPr eaLnBrk="1" fontAlgn="auto" hangingPunct="1">
              <a:spcBef>
                <a:spcPts val="0"/>
              </a:spcBef>
              <a:spcAft>
                <a:spcPts val="0"/>
              </a:spcAft>
              <a:buClr>
                <a:srgbClr val="FFFFFF"/>
              </a:buClr>
              <a:buSzPts val="1400"/>
              <a:buFont typeface="Arial"/>
              <a:buNone/>
              <a:defRPr/>
            </a:pPr>
            <a:r>
              <a:rPr lang="es-CO" sz="1600" b="1"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OFICINA DEL SERVICIO DE PRONÓSTICO Y ALERTAS</a:t>
            </a:r>
            <a:endParaRPr lang="es-CO" sz="1600" dirty="0">
              <a:solidFill>
                <a:schemeClr val="tx1">
                  <a:lumMod val="50000"/>
                  <a:lumOff val="50000"/>
                </a:schemeClr>
              </a:solidFill>
              <a:latin typeface="Arial Narrow" panose="020B060602020203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a:buNone/>
              <a:defRPr/>
            </a:pPr>
            <a:r>
              <a:rPr lang="es-CO" sz="1600"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hlinkClick r:id="rId6"/>
              </a:rPr>
              <a:t>https://www.ideam.gov.co</a:t>
            </a:r>
            <a:r>
              <a:rPr lang="es-CO" sz="1600"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 </a:t>
            </a:r>
            <a:endParaRPr lang="es-CO" sz="1600" dirty="0">
              <a:solidFill>
                <a:schemeClr val="tx1">
                  <a:lumMod val="50000"/>
                  <a:lumOff val="50000"/>
                </a:schemeClr>
              </a:solidFill>
              <a:latin typeface="Arial Narrow" panose="020B060602020203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600" b="1"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Correos electrónicos</a:t>
            </a:r>
            <a:r>
              <a:rPr lang="es-CO" sz="1600"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 </a:t>
            </a:r>
            <a:r>
              <a:rPr lang="es-CO" sz="1600"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hlinkClick r:id="rId7"/>
              </a:rPr>
              <a:t>servicio@ideam.gov.co</a:t>
            </a:r>
            <a:r>
              <a:rPr lang="es-CO" sz="1600"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 </a:t>
            </a:r>
            <a:r>
              <a:rPr lang="es-CO" sz="1600"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hlinkClick r:id="rId8"/>
              </a:rPr>
              <a:t>alertas@ideam.gov.co</a:t>
            </a:r>
            <a:r>
              <a:rPr lang="es-CO" sz="1600"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 </a:t>
            </a:r>
            <a:endParaRPr lang="es-CO" sz="1600" dirty="0">
              <a:solidFill>
                <a:schemeClr val="tx1">
                  <a:lumMod val="50000"/>
                  <a:lumOff val="50000"/>
                </a:schemeClr>
              </a:solidFill>
              <a:latin typeface="Arial Narrow" panose="020B060602020203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600"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Calle 25D N° 96B - 70, piso 3. Bogotá, D.C. </a:t>
            </a:r>
            <a:endParaRPr lang="es-CO" sz="1600" dirty="0">
              <a:solidFill>
                <a:schemeClr val="tx1">
                  <a:lumMod val="50000"/>
                  <a:lumOff val="50000"/>
                </a:schemeClr>
              </a:solidFill>
              <a:latin typeface="Arial Narrow" panose="020B0606020202030204" pitchFamily="34" charset="0"/>
              <a:ea typeface="Verdana" panose="020B0604030504040204" pitchFamily="34" charset="0"/>
              <a:cs typeface="Arial"/>
              <a:sym typeface="Arial"/>
            </a:endParaRPr>
          </a:p>
          <a:p>
            <a:pPr>
              <a:buClr>
                <a:srgbClr val="FFFFFF"/>
              </a:buClr>
              <a:buSzPts val="1400"/>
              <a:defRPr/>
            </a:pPr>
            <a:r>
              <a:rPr lang="es-CO" sz="1600" dirty="0">
                <a:solidFill>
                  <a:schemeClr val="tx1">
                    <a:lumMod val="50000"/>
                    <a:lumOff val="50000"/>
                  </a:schemeClr>
                </a:solidFill>
                <a:latin typeface="Arial Narrow" panose="020B0606020202030204" pitchFamily="34" charset="0"/>
                <a:ea typeface="Verdana" panose="020B0604030504040204" pitchFamily="34" charset="0"/>
                <a:cs typeface="Arial Narrow"/>
                <a:sym typeface="Arial Narrow"/>
              </a:rPr>
              <a:t>Teléfono: 601-3527160 ext. 1334 -1336.</a:t>
            </a:r>
            <a:r>
              <a:rPr lang="es-ES" sz="1600" dirty="0">
                <a:solidFill>
                  <a:prstClr val="black">
                    <a:lumMod val="50000"/>
                    <a:lumOff val="50000"/>
                  </a:prstClr>
                </a:solidFill>
                <a:latin typeface="Arial Narrow" panose="020B0606020202030204" pitchFamily="34" charset="0"/>
                <a:ea typeface="Verdana" panose="020B0604030504040204" pitchFamily="34" charset="0"/>
              </a:rPr>
              <a:t> </a:t>
            </a:r>
            <a:endParaRPr lang="es-CO" sz="1600" dirty="0">
              <a:solidFill>
                <a:schemeClr val="tx1">
                  <a:lumMod val="50000"/>
                  <a:lumOff val="50000"/>
                </a:schemeClr>
              </a:solidFill>
              <a:latin typeface="Arial Narrow" panose="020B0606020202030204" pitchFamily="34" charset="0"/>
              <a:ea typeface="Verdana" panose="020B0604030504040204" pitchFamily="34" charset="0"/>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9CFFF59-4E26-F18A-3094-B6E5AAC6403B}"/>
              </a:ext>
            </a:extLst>
          </p:cNvPr>
          <p:cNvGraphicFramePr/>
          <p:nvPr/>
        </p:nvGraphicFramePr>
        <p:xfrm>
          <a:off x="862207" y="2245166"/>
          <a:ext cx="10731500" cy="2868110"/>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39987">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a:solidFill>
                            <a:schemeClr val="tx1"/>
                          </a:solidFill>
                          <a:latin typeface="Verdana"/>
                          <a:ea typeface="Verdana"/>
                          <a:cs typeface="Verdana"/>
                          <a:sym typeface="Verdana"/>
                        </a:rPr>
                        <a:t>REGIÓN de LA </a:t>
                      </a:r>
                      <a:r>
                        <a:rPr lang="es-CO" sz="1200" b="1" u="none" strike="noStrike" cap="none" dirty="0">
                          <a:solidFill>
                            <a:schemeClr val="tx1"/>
                          </a:solidFill>
                          <a:latin typeface="Verdana"/>
                          <a:ea typeface="Verdana"/>
                          <a:cs typeface="Verdana"/>
                          <a:sym typeface="Verdana"/>
                        </a:rPr>
                        <a:t>ALERTA</a:t>
                      </a:r>
                      <a:endParaRPr sz="1200" b="1" u="none" strike="noStrike" cap="none" dirty="0">
                        <a:solidFill>
                          <a:schemeClr val="tx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1160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dirty="0">
                          <a:solidFill>
                            <a:schemeClr val="tx1"/>
                          </a:solidFill>
                          <a:latin typeface="Verdana"/>
                          <a:ea typeface="Verdana"/>
                          <a:cs typeface="Verdana"/>
                          <a:sym typeface="Verdana"/>
                        </a:rPr>
                        <a:t>SITIOS PARA LOS CUALES SE GENERA LA ALERTA</a:t>
                      </a:r>
                      <a:endParaRPr sz="1000" b="1" u="none" strike="noStrike" cap="none" dirty="0">
                        <a:solidFill>
                          <a:schemeClr val="tx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83146">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solidFill>
                          <a:schemeClr val="tx1"/>
                        </a:solidFill>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chemeClr val="tx1"/>
                          </a:solidFill>
                          <a:latin typeface="Verdana"/>
                          <a:ea typeface="Verdana"/>
                          <a:sym typeface="Verdana"/>
                        </a:rPr>
                        <a:t>CAUCA Y NARIÑO</a:t>
                      </a:r>
                      <a:endParaRPr lang="es-CO" sz="1000"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CAUCA: </a:t>
                      </a:r>
                      <a:r>
                        <a:rPr lang="es-CO" sz="1000" b="0" u="none" strike="noStrike" cap="none" dirty="0">
                          <a:solidFill>
                            <a:schemeClr val="tx1"/>
                          </a:solidFill>
                          <a:latin typeface="Verdana"/>
                          <a:ea typeface="Verdana"/>
                          <a:sym typeface="Verdana"/>
                        </a:rPr>
                        <a:t>Almaguer, Bolívar, Corinto, Inzá, Jambaló, La Vega, Miranda, Páez (Belalcázar), Puracé (Coconuco), San Sebastián, Santa Rosa, Silvia, Sotará (Paispamba), Sucre, Toribío y Totoró.</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NARIÑO: </a:t>
                      </a:r>
                      <a:r>
                        <a:rPr lang="es-CO" sz="1000" b="0" u="none" strike="noStrike" cap="none" dirty="0">
                          <a:solidFill>
                            <a:schemeClr val="tx1"/>
                          </a:solidFill>
                          <a:latin typeface="Verdana"/>
                          <a:ea typeface="Verdana"/>
                          <a:sym typeface="Verdana"/>
                        </a:rPr>
                        <a:t>Pasto, Aldana, Buesaco, Consacá, Contadero, Córdoba, Cuaspud (Carlosama), Cumbal, Chachaguí, El Tablón, Funes, Guaitarilla, Gualmatán, Iles, Imués, Ipiales, La Cruz, La Florida, Mallama (Piedrancha), Nariño, Ospina, Potosí, Providencia, Puerres, Pupiales, Sandoná, San Bernardo, San Pablo, Santa Cruz (Guachavés), Sapuyes, Tangua, Túquerres y Yacuanquer.</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p>
                      <a:pPr algn="l" rtl="0" fontAlgn="base"/>
                      <a:r>
                        <a:rPr lang="es-CO" sz="1000" b="1" i="0" u="none" strike="noStrike" dirty="0">
                          <a:solidFill>
                            <a:schemeClr val="tx1"/>
                          </a:solidFill>
                          <a:effectLst/>
                          <a:latin typeface="Verdana" panose="020B0604030504040204" pitchFamily="34" charset="0"/>
                        </a:rPr>
                        <a:t>ANTIOQUIA </a:t>
                      </a:r>
                      <a:r>
                        <a:rPr lang="en-US" sz="1000" b="0" i="0" dirty="0">
                          <a:solidFill>
                            <a:schemeClr val="tx1"/>
                          </a:solidFill>
                          <a:effectLst/>
                          <a:latin typeface="Verdana" panose="020B0604030504040204" pitchFamily="34" charset="0"/>
                        </a:rPr>
                        <a:t>​</a:t>
                      </a:r>
                      <a:endParaRPr lang="en-US" sz="1000" b="0" i="0" dirty="0">
                        <a:solidFill>
                          <a:schemeClr val="tx1"/>
                        </a:solidFill>
                        <a:effectLst/>
                        <a:latin typeface="Segoe UI" panose="020B0502040204020203" pitchFamily="34" charset="0"/>
                      </a:endParaRPr>
                    </a:p>
                    <a:p>
                      <a:pPr algn="just" rtl="0" fontAlgn="base"/>
                      <a:r>
                        <a:rPr lang="es-CO" sz="1000" b="0" i="0" u="none" strike="noStrike" dirty="0">
                          <a:solidFill>
                            <a:schemeClr val="tx1"/>
                          </a:solidFill>
                          <a:effectLst/>
                          <a:latin typeface="Verdana" panose="020B0604030504040204" pitchFamily="34" charset="0"/>
                        </a:rPr>
                        <a:t>Angostura, Belmira, Entrerríos, San Andrés, San José de La Montaña, San Pedro, Santa Rosa de Osos y Yarumal</a:t>
                      </a:r>
                      <a:endParaRPr lang="en-US" sz="1000" b="0" i="0" dirty="0">
                        <a:solidFill>
                          <a:schemeClr val="tx1"/>
                        </a:solidFill>
                        <a:effectLst/>
                        <a:latin typeface="Segoe UI" panose="020B0502040204020203" pitchFamily="34" charset="0"/>
                      </a:endParaRP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886804" name="Google Shape;684;p7">
            <a:extLst>
              <a:ext uri="{FF2B5EF4-FFF2-40B4-BE49-F238E27FC236}">
                <a16:creationId xmlns:a16="http://schemas.microsoft.com/office/drawing/2014/main" id="{976AD3E6-7CAE-36B6-27E9-8242E6BAF893}"/>
              </a:ext>
            </a:extLst>
          </p:cNvPr>
          <p:cNvGrpSpPr>
            <a:grpSpLocks/>
          </p:cNvGrpSpPr>
          <p:nvPr/>
        </p:nvGrpSpPr>
        <p:grpSpPr bwMode="auto">
          <a:xfrm>
            <a:off x="1746250" y="829638"/>
            <a:ext cx="8699500" cy="581025"/>
            <a:chOff x="1743616" y="1035694"/>
            <a:chExt cx="8699679" cy="579550"/>
          </a:xfrm>
        </p:grpSpPr>
        <p:sp>
          <p:nvSpPr>
            <p:cNvPr id="886817" name="Google Shape;685;p7">
              <a:extLst>
                <a:ext uri="{FF2B5EF4-FFF2-40B4-BE49-F238E27FC236}">
                  <a16:creationId xmlns:a16="http://schemas.microsoft.com/office/drawing/2014/main" id="{16553019-1E5E-98ED-B510-84F52F6EC4B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DAE640BD-AC00-5014-2287-134CEFB771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CFDDCB37-58AF-9EF7-64F1-4CEEB37EB9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la probabilidad de descensos de la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temperatura del aire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en horas de la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madrugada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para zonas de altiplano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(entre los 2,500 y los 2,900 </a:t>
              </a: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msnm) de los </a:t>
              </a: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siguientes municipios:</a:t>
              </a:r>
            </a:p>
          </p:txBody>
        </p:sp>
      </p:grpSp>
      <p:sp>
        <p:nvSpPr>
          <p:cNvPr id="886805" name="Google Shape;688;p7">
            <a:extLst>
              <a:ext uri="{FF2B5EF4-FFF2-40B4-BE49-F238E27FC236}">
                <a16:creationId xmlns:a16="http://schemas.microsoft.com/office/drawing/2014/main" id="{B643E2F1-C078-D35E-95A7-74A4FE1134B2}"/>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a:t>
            </a:r>
            <a:r>
              <a:rPr kumimoji="0" lang="es-CO" altLang="es-CO" sz="900" b="0" i="0" u="none" strike="noStrike" kern="1200" cap="none" spc="0" normalizeH="0" baseline="0" noProof="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en caso de ser </a:t>
            </a: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EA9CFC55-28E6-016D-3151-11C34766E3C6}"/>
              </a:ext>
            </a:extLst>
          </p:cNvPr>
          <p:cNvSpPr/>
          <p:nvPr/>
        </p:nvSpPr>
        <p:spPr>
          <a:xfrm>
            <a:off x="-1811338" y="5413375"/>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99</a:t>
            </a:r>
          </a:p>
        </p:txBody>
      </p:sp>
      <p:pic>
        <p:nvPicPr>
          <p:cNvPr id="886810" name="Google Shape;681;p7" descr="Recurso 25.png">
            <a:extLst>
              <a:ext uri="{FF2B5EF4-FFF2-40B4-BE49-F238E27FC236}">
                <a16:creationId xmlns:a16="http://schemas.microsoft.com/office/drawing/2014/main" id="{9FE4DF44-E094-424E-BE16-73CC9EE7760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23811EBF-08B6-8CB6-9EF4-C0C2B7318D01}"/>
              </a:ext>
            </a:extLst>
          </p:cNvPr>
          <p:cNvSpPr/>
          <p:nvPr/>
        </p:nvSpPr>
        <p:spPr>
          <a:xfrm>
            <a:off x="10397512" y="5173893"/>
            <a:ext cx="126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s-CO" b="1" dirty="0">
                <a:solidFill>
                  <a:prstClr val="black"/>
                </a:solidFill>
                <a:latin typeface="Arial Narrow" panose="020B0606020202030204" pitchFamily="34" charset="0"/>
              </a:rPr>
              <a:t>5</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7</a:t>
            </a:r>
          </a:p>
        </p:txBody>
      </p:sp>
      <p:pic>
        <p:nvPicPr>
          <p:cNvPr id="886812" name="Imagen 1">
            <a:extLst>
              <a:ext uri="{FF2B5EF4-FFF2-40B4-BE49-F238E27FC236}">
                <a16:creationId xmlns:a16="http://schemas.microsoft.com/office/drawing/2014/main" id="{A4922B10-FFF5-B85E-8239-B21EB56408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08994" y="3731321"/>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64CC6312-F39E-AC76-4DAB-DEBC3F3EB1E7}"/>
              </a:ext>
            </a:extLst>
          </p:cNvPr>
          <p:cNvSpPr>
            <a:spLocks noChangeArrowheads="1"/>
          </p:cNvSpPr>
          <p:nvPr/>
        </p:nvSpPr>
        <p:spPr bwMode="auto">
          <a:xfrm>
            <a:off x="-2081213" y="2562921"/>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6"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38AEFB87-B3A9-5F26-F7B3-D00586CB5F2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9888" y="92770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683;p7">
            <a:extLst>
              <a:ext uri="{FF2B5EF4-FFF2-40B4-BE49-F238E27FC236}">
                <a16:creationId xmlns:a16="http://schemas.microsoft.com/office/drawing/2014/main" id="{84B18A5B-6B2F-2D76-1CB9-310CE4A9344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2875" y="3712207"/>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423310</TotalTime>
  <Words>20596</Words>
  <Application>Microsoft Office PowerPoint</Application>
  <PresentationFormat>Panorámica</PresentationFormat>
  <Paragraphs>1380</Paragraphs>
  <Slides>82</Slides>
  <Notes>35</Notes>
  <HiddenSlides>6</HiddenSlides>
  <MMClips>0</MMClips>
  <ScaleCrop>false</ScaleCrop>
  <HeadingPairs>
    <vt:vector size="6" baseType="variant">
      <vt:variant>
        <vt:lpstr>Fuentes usadas</vt:lpstr>
      </vt:variant>
      <vt:variant>
        <vt:i4>12</vt:i4>
      </vt:variant>
      <vt:variant>
        <vt:lpstr>Tema</vt:lpstr>
      </vt:variant>
      <vt:variant>
        <vt:i4>12</vt:i4>
      </vt:variant>
      <vt:variant>
        <vt:lpstr>Títulos de diapositiva</vt:lpstr>
      </vt:variant>
      <vt:variant>
        <vt:i4>82</vt:i4>
      </vt:variant>
    </vt:vector>
  </HeadingPairs>
  <TitlesOfParts>
    <vt:vector size="106" baseType="lpstr">
      <vt:lpstr>Arial</vt:lpstr>
      <vt:lpstr>Arial Black</vt:lpstr>
      <vt:lpstr>Arial Narrow</vt:lpstr>
      <vt:lpstr>Calibri</vt:lpstr>
      <vt:lpstr>Calibri Light</vt:lpstr>
      <vt:lpstr>Cambria</vt:lpstr>
      <vt:lpstr>Helvetica</vt:lpstr>
      <vt:lpstr>Helvetica Neue</vt:lpstr>
      <vt:lpstr>Noto Sans Symbols</vt:lpstr>
      <vt:lpstr>Segoe UI</vt:lpstr>
      <vt:lpstr>Symbol</vt:lpstr>
      <vt:lpstr>Verdana</vt:lpstr>
      <vt:lpstr>Tema de Office</vt:lpstr>
      <vt:lpstr>19_Diseño OSPA</vt:lpstr>
      <vt:lpstr>26_Diseño OSPA</vt:lpstr>
      <vt:lpstr>20_Diseño OSPA</vt:lpstr>
      <vt:lpstr>21_Diseño OSPA</vt:lpstr>
      <vt:lpstr>22_Diseño OSPA</vt:lpstr>
      <vt:lpstr>2_Diseño OSPA</vt:lpstr>
      <vt:lpstr>5_Diseño OSPA</vt:lpstr>
      <vt:lpstr>Diseño OSPA</vt:lpstr>
      <vt:lpstr>1_Diseño OSPA</vt:lpstr>
      <vt:lpstr>3_Diseño OSPA</vt:lpstr>
      <vt:lpstr>29_Diseño OSPA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INFORME TÉCNICO DIARIO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Hernando Villamizar Orozco</cp:lastModifiedBy>
  <cp:revision>44366</cp:revision>
  <dcterms:created xsi:type="dcterms:W3CDTF">2019-06-25T17:24:35Z</dcterms:created>
  <dcterms:modified xsi:type="dcterms:W3CDTF">2025-11-12T17:47:33Z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2024-02-02T13:23:21Z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36703b26-cf46-4818-bc5d-415c923c1a60</vt:lpwstr>
  </property>
  <property fmtid="{D5CDD505-2E9C-101B-9397-08002B2CF9AE}" pid="8" name="MSIP_Label_defa4170-0d19-0005-0004-bc88714345d2_ContentBits">
    <vt:lpwstr>0</vt:lpwstr>
  </property>
</Properties>
</file>