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71" r:id="rId4"/>
    <p:sldId id="269" r:id="rId5"/>
    <p:sldId id="261" r:id="rId6"/>
    <p:sldId id="279" r:id="rId7"/>
    <p:sldId id="274" r:id="rId8"/>
    <p:sldId id="277" r:id="rId9"/>
    <p:sldId id="264" r:id="rId10"/>
    <p:sldId id="265" r:id="rId11"/>
    <p:sldId id="266" r:id="rId12"/>
    <p:sldId id="267" r:id="rId13"/>
    <p:sldId id="268" r:id="rId14"/>
  </p:sldIdLst>
  <p:sldSz cx="12192000" cy="6858000"/>
  <p:notesSz cx="12192000" cy="6858000"/>
  <p:embeddedFontLst>
    <p:embeddedFont>
      <p:font typeface="Arial Black" panose="020B0A04020102020204" pitchFamily="34" charset="0"/>
      <p:bold r:id="rId16"/>
    </p:embeddedFont>
    <p:embeddedFont>
      <p:font typeface="Arial Narrow" panose="020B0606020202030204" pitchFamily="34" charset="0"/>
      <p:regular r:id="rId17"/>
      <p:bold r:id="rId18"/>
      <p:italic r:id="rId19"/>
      <p:boldItalic r:id="rId20"/>
    </p:embeddedFont>
    <p:embeddedFont>
      <p:font typeface="Helvetica Neue" panose="020B0604020202020204" charset="0"/>
      <p:regular r:id="rId21"/>
      <p:bold r:id="rId22"/>
      <p:italic r:id="rId23"/>
      <p:boldItalic r:id="rId24"/>
    </p:embeddedFont>
    <p:embeddedFont>
      <p:font typeface="Verdana" panose="020B060403050404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6005" autoAdjust="0"/>
  </p:normalViewPr>
  <p:slideViewPr>
    <p:cSldViewPr snapToGrid="0">
      <p:cViewPr varScale="1">
        <p:scale>
          <a:sx n="102" d="100"/>
          <a:sy n="102" d="100"/>
        </p:scale>
        <p:origin x="792" y="114"/>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0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8367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0578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313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png"/><Relationship Id="rId7" Type="http://schemas.openxmlformats.org/officeDocument/2006/relationships/image" Target="file:///O:\Mi%20unidad\OSPA\01.%20Tematicas\04.%20Incendios\01.%20Productos\postmodelo_icv\temporales\iorinoquia.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16.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iamazonia.jpg" TargetMode="External"/><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seguimiento\salidas\Incendios.jp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red_icv.jpg" TargetMode="External"/><Relationship Id="rId3" Type="http://schemas.openxmlformats.org/officeDocument/2006/relationships/image" Target="../media/image11.jpeg"/><Relationship Id="rId7" Type="http://schemas.openxmlformats.org/officeDocument/2006/relationships/image" Target="../media/image13.jpeg"/><Relationship Id="rId12" Type="http://schemas.openxmlformats.org/officeDocument/2006/relationships/image" Target="file:///O:\Mi%20unidad\OSPA\01.%20Tematicas\04.%20Incendios\01.%20Productos\postmodelo_icv\temporales\yellow_icv.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torta_regiones_icv.jpg" TargetMode="External"/><Relationship Id="rId11"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image" Target="file:///O:\Mi%20unidad\OSPA\01.%20Tematicas\04.%20Incendios\01.%20Productos\postmodelo_icv\temporales\orange_icv.jpg" TargetMode="External"/><Relationship Id="rId4" Type="http://schemas.openxmlformats.org/officeDocument/2006/relationships/image" Target="file:///O:\Mi%20unidad\OSPA\01.%20Tematicas\04.%20Incendios\01.%20Productos\postmodelo_icv\temporales\icolombia.jpg" TargetMode="Externa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file:///O:\Mi%20unidad\OSPA\01.%20Tematicas\04.%20Incendios\01.%20Productos\postmodelo_icv\temporales\icaribe.jp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aribe.jpg" TargetMode="External"/><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ndina.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file:///O:\Mi%20unidad\OSPA\01.%20Tematicas\04.%20Incendios\01.%20Productos\postmodelo_icv\temporales\ipacifico.jp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dirty="0">
                <a:solidFill>
                  <a:schemeClr val="lt1"/>
                </a:solidFill>
                <a:latin typeface="Verdana"/>
                <a:ea typeface="Verdana"/>
                <a:cs typeface="Verdana"/>
                <a:sym typeface="Verdana"/>
              </a:rPr>
              <a:t>109</a:t>
            </a:r>
            <a:endParaRPr lang="es-MX"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576653"/>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18 de abril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a:solidFill>
                  <a:srgbClr val="800000"/>
                </a:solidFill>
                <a:latin typeface="Calibri"/>
                <a:ea typeface="Calibri"/>
                <a:cs typeface="Calibri"/>
                <a:sym typeface="Calibri"/>
              </a:rPr>
              <a:t>19</a:t>
            </a:r>
            <a:r>
              <a:rPr lang="es-MX" sz="1100" b="1" i="0" u="none" strike="noStrike" cap="none" dirty="0">
                <a:solidFill>
                  <a:srgbClr val="800000"/>
                </a:solidFill>
                <a:latin typeface="Calibri"/>
                <a:ea typeface="Calibri"/>
                <a:cs typeface="Calibri"/>
                <a:sym typeface="Calibri"/>
              </a:rPr>
              <a:t> de </a:t>
            </a:r>
            <a:r>
              <a:rPr lang="es-MX" sz="1100" b="1" dirty="0">
                <a:solidFill>
                  <a:srgbClr val="800000"/>
                </a:solidFill>
                <a:latin typeface="Calibri"/>
                <a:ea typeface="Calibri"/>
                <a:cs typeface="Calibri"/>
                <a:sym typeface="Calibri"/>
              </a:rPr>
              <a:t>abril</a:t>
            </a:r>
            <a:r>
              <a:rPr lang="es-MX" sz="1100" b="1" i="0" u="none" strike="noStrike" cap="none" dirty="0">
                <a:solidFill>
                  <a:srgbClr val="800000"/>
                </a:solidFill>
                <a:latin typeface="Calibri"/>
                <a:ea typeface="Calibri"/>
                <a:cs typeface="Calibri"/>
                <a:sym typeface="Calibri"/>
              </a:rPr>
              <a:t> de 2024 – 12:00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5" name="Google Shape;186;p59">
            <a:extLst>
              <a:ext uri="{FF2B5EF4-FFF2-40B4-BE49-F238E27FC236}">
                <a16:creationId xmlns:a16="http://schemas.microsoft.com/office/drawing/2014/main" id="{F2B35AB7-0886-37CD-F591-E6D09FC1D240}"/>
              </a:ext>
            </a:extLst>
          </p:cNvPr>
          <p:cNvGraphicFramePr/>
          <p:nvPr>
            <p:extLst>
              <p:ext uri="{D42A27DB-BD31-4B8C-83A1-F6EECF244321}">
                <p14:modId xmlns:p14="http://schemas.microsoft.com/office/powerpoint/2010/main" val="524167908"/>
              </p:ext>
            </p:extLst>
          </p:nvPr>
        </p:nvGraphicFramePr>
        <p:xfrm>
          <a:off x="4310186" y="1474864"/>
          <a:ext cx="7392226" cy="2582786"/>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36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Cravo Norte, Saravena.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La Salina, Maní, San Luis De Palenque.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Restrepo, Acacías, Cubarral, El Calvario, Guamal, Lejanías, Puerto Gaitán, San Juanito.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80238355"/>
                  </a:ext>
                </a:extLst>
              </a:tr>
              <a:tr h="8191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Puerto Rondón.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Orocué,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Barranca De Upía, Cabuyaro, Castilla La Nueva, Cumaral, El Castillo, El Dorado, Granada, Mapiripán, Puerto Concordia, Puerto Lleras, Puerto López, Puerto Rico, San Carlos De Guaroa, San Juan De Arama, San Martín, Vistahermosa.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La Primavera,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751834630"/>
                  </a:ext>
                </a:extLst>
              </a:tr>
            </a:tbl>
          </a:graphicData>
        </a:graphic>
      </p:graphicFrame>
      <p:sp>
        <p:nvSpPr>
          <p:cNvPr id="200" name="Google Shape;200;p4"/>
          <p:cNvSpPr txBox="1">
            <a:spLocks noGrp="1"/>
          </p:cNvSpPr>
          <p:nvPr>
            <p:ph type="body" idx="2"/>
          </p:nvPr>
        </p:nvSpPr>
        <p:spPr>
          <a:xfrm>
            <a:off x="3741738" y="815203"/>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204" name="Google Shape;204;p4"/>
          <p:cNvPicPr preferRelativeResize="0"/>
          <p:nvPr/>
        </p:nvPicPr>
        <p:blipFill rotWithShape="1">
          <a:blip r:embed="rId3">
            <a:alphaModFix/>
          </a:blip>
          <a:srcRect/>
          <a:stretch/>
        </p:blipFill>
        <p:spPr>
          <a:xfrm>
            <a:off x="12641686" y="2504538"/>
            <a:ext cx="3694496" cy="1042506"/>
          </a:xfrm>
          <a:prstGeom prst="rect">
            <a:avLst/>
          </a:prstGeom>
          <a:noFill/>
          <a:ln>
            <a:noFill/>
          </a:ln>
        </p:spPr>
      </p:pic>
      <p:graphicFrame>
        <p:nvGraphicFramePr>
          <p:cNvPr id="4" name="Google Shape;186;p59">
            <a:extLst>
              <a:ext uri="{FF2B5EF4-FFF2-40B4-BE49-F238E27FC236}">
                <a16:creationId xmlns:a16="http://schemas.microsoft.com/office/drawing/2014/main" id="{7E209691-1E0E-0653-8C66-C1F19FCFE85C}"/>
              </a:ext>
            </a:extLst>
          </p:cNvPr>
          <p:cNvGraphicFramePr/>
          <p:nvPr>
            <p:extLst>
              <p:ext uri="{D42A27DB-BD31-4B8C-83A1-F6EECF244321}">
                <p14:modId xmlns:p14="http://schemas.microsoft.com/office/powerpoint/2010/main" val="3203707046"/>
              </p:ext>
            </p:extLst>
          </p:nvPr>
        </p:nvGraphicFramePr>
        <p:xfrm>
          <a:off x="12627667" y="4381012"/>
          <a:ext cx="6815830" cy="1848924"/>
        </p:xfrm>
        <a:graphic>
          <a:graphicData uri="http://schemas.openxmlformats.org/drawingml/2006/table">
            <a:tbl>
              <a:tblPr>
                <a:noFill/>
                <a:tableStyleId>{7637F94A-DA9B-481A-AE38-6A32242EE391}</a:tableStyleId>
              </a:tblPr>
              <a:tblGrid>
                <a:gridCol w="955443">
                  <a:extLst>
                    <a:ext uri="{9D8B030D-6E8A-4147-A177-3AD203B41FA5}">
                      <a16:colId xmlns:a16="http://schemas.microsoft.com/office/drawing/2014/main" val="20000"/>
                    </a:ext>
                  </a:extLst>
                </a:gridCol>
                <a:gridCol w="5860387">
                  <a:extLst>
                    <a:ext uri="{9D8B030D-6E8A-4147-A177-3AD203B41FA5}">
                      <a16:colId xmlns:a16="http://schemas.microsoft.com/office/drawing/2014/main" val="20001"/>
                    </a:ext>
                  </a:extLst>
                </a:gridCol>
              </a:tblGrid>
              <a:tr h="47238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7653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Paz De Ariporo.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pic>
        <p:nvPicPr>
          <p:cNvPr id="8" name="Google Shape;192;p59">
            <a:extLst>
              <a:ext uri="{FF2B5EF4-FFF2-40B4-BE49-F238E27FC236}">
                <a16:creationId xmlns:a16="http://schemas.microsoft.com/office/drawing/2014/main" id="{9CB3ECE8-6BC2-ACF4-95D9-566A3493E8C7}"/>
              </a:ext>
            </a:extLst>
          </p:cNvPr>
          <p:cNvPicPr preferRelativeResize="0"/>
          <p:nvPr/>
        </p:nvPicPr>
        <p:blipFill rotWithShape="1">
          <a:blip r:embed="rId4">
            <a:alphaModFix/>
          </a:blip>
          <a:srcRect/>
          <a:stretch/>
        </p:blipFill>
        <p:spPr>
          <a:xfrm>
            <a:off x="12780350" y="1642507"/>
            <a:ext cx="432854" cy="445047"/>
          </a:xfrm>
          <a:prstGeom prst="rect">
            <a:avLst/>
          </a:prstGeom>
          <a:noFill/>
          <a:ln>
            <a:noFill/>
          </a:ln>
        </p:spPr>
      </p:pic>
      <p:pic>
        <p:nvPicPr>
          <p:cNvPr id="2" name="Google Shape;218;p5">
            <a:extLst>
              <a:ext uri="{FF2B5EF4-FFF2-40B4-BE49-F238E27FC236}">
                <a16:creationId xmlns:a16="http://schemas.microsoft.com/office/drawing/2014/main" id="{C0DBEDFF-8799-463A-AA31-E2EFF27AEEEF}"/>
              </a:ext>
            </a:extLst>
          </p:cNvPr>
          <p:cNvPicPr preferRelativeResize="0"/>
          <p:nvPr/>
        </p:nvPicPr>
        <p:blipFill rotWithShape="1">
          <a:blip r:embed="rId5">
            <a:alphaModFix/>
          </a:blip>
          <a:srcRect/>
          <a:stretch/>
        </p:blipFill>
        <p:spPr>
          <a:xfrm>
            <a:off x="4545346" y="2136435"/>
            <a:ext cx="451143" cy="445047"/>
          </a:xfrm>
          <a:prstGeom prst="rect">
            <a:avLst/>
          </a:prstGeom>
          <a:noFill/>
          <a:ln>
            <a:noFill/>
          </a:ln>
        </p:spPr>
      </p:pic>
      <p:pic>
        <p:nvPicPr>
          <p:cNvPr id="201" name="Google Shape;201;p4"/>
          <p:cNvPicPr preferRelativeResize="0"/>
          <p:nvPr/>
        </p:nvPicPr>
        <p:blipFill>
          <a:blip r:embed="rId6" r:link="rId7"/>
          <a:srcRect/>
          <a:stretch>
            <a:fillRect/>
          </a:stretch>
        </p:blipFill>
        <p:spPr>
          <a:xfrm>
            <a:off x="142767" y="1474864"/>
            <a:ext cx="3960214" cy="4139463"/>
          </a:xfrm>
          <a:prstGeom prst="rect">
            <a:avLst/>
          </a:prstGeom>
          <a:noFill/>
          <a:ln>
            <a:noFill/>
          </a:ln>
        </p:spPr>
      </p:pic>
      <p:pic>
        <p:nvPicPr>
          <p:cNvPr id="6" name="Google Shape;158;p58">
            <a:extLst>
              <a:ext uri="{FF2B5EF4-FFF2-40B4-BE49-F238E27FC236}">
                <a16:creationId xmlns:a16="http://schemas.microsoft.com/office/drawing/2014/main" id="{4D8C2F54-45C6-80A0-57C5-A9B47ECF7905}"/>
              </a:ext>
            </a:extLst>
          </p:cNvPr>
          <p:cNvPicPr preferRelativeResize="0"/>
          <p:nvPr/>
        </p:nvPicPr>
        <p:blipFill rotWithShape="1">
          <a:blip r:embed="rId8">
            <a:alphaModFix/>
          </a:blip>
          <a:srcRect/>
          <a:stretch/>
        </p:blipFill>
        <p:spPr>
          <a:xfrm>
            <a:off x="4512120" y="3243053"/>
            <a:ext cx="484369" cy="44669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8" name="Google Shape;186;p59">
            <a:extLst>
              <a:ext uri="{FF2B5EF4-FFF2-40B4-BE49-F238E27FC236}">
                <a16:creationId xmlns:a16="http://schemas.microsoft.com/office/drawing/2014/main" id="{D9E640D3-5190-A820-2833-1A02D7FCC761}"/>
              </a:ext>
            </a:extLst>
          </p:cNvPr>
          <p:cNvGraphicFramePr/>
          <p:nvPr>
            <p:extLst>
              <p:ext uri="{D42A27DB-BD31-4B8C-83A1-F6EECF244321}">
                <p14:modId xmlns:p14="http://schemas.microsoft.com/office/powerpoint/2010/main" val="1654388960"/>
              </p:ext>
            </p:extLst>
          </p:nvPr>
        </p:nvGraphicFramePr>
        <p:xfrm>
          <a:off x="4847985" y="2543175"/>
          <a:ext cx="7063865" cy="1098273"/>
        </p:xfrm>
        <a:graphic>
          <a:graphicData uri="http://schemas.openxmlformats.org/drawingml/2006/table">
            <a:tbl>
              <a:tblPr>
                <a:noFill/>
                <a:tableStyleId>{7637F94A-DA9B-481A-AE38-6A32242EE391}</a:tableStyleId>
              </a:tblPr>
              <a:tblGrid>
                <a:gridCol w="990213">
                  <a:extLst>
                    <a:ext uri="{9D8B030D-6E8A-4147-A177-3AD203B41FA5}">
                      <a16:colId xmlns:a16="http://schemas.microsoft.com/office/drawing/2014/main" val="20000"/>
                    </a:ext>
                  </a:extLst>
                </a:gridCol>
                <a:gridCol w="6073652">
                  <a:extLst>
                    <a:ext uri="{9D8B030D-6E8A-4147-A177-3AD203B41FA5}">
                      <a16:colId xmlns:a16="http://schemas.microsoft.com/office/drawing/2014/main" val="20001"/>
                    </a:ext>
                  </a:extLst>
                </a:gridCol>
              </a:tblGrid>
              <a:tr h="519173">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56684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a:t>
                      </a:r>
                      <a:r>
                        <a:rPr lang="es-ES" sz="1000" b="0" i="0" u="none" strike="noStrike" cap="none" dirty="0" err="1">
                          <a:solidFill>
                            <a:srgbClr val="000000"/>
                          </a:solidFill>
                          <a:latin typeface="Arial"/>
                          <a:ea typeface="Arial"/>
                          <a:cs typeface="Arial"/>
                          <a:sym typeface="Arial"/>
                        </a:rPr>
                        <a:t>Barrancominas</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Calamar, El Retorno, Miraflores.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9" name="Google Shape;204;p4"/>
          <p:cNvPicPr preferRelativeResize="0"/>
          <p:nvPr/>
        </p:nvPicPr>
        <p:blipFill rotWithShape="1">
          <a:blip r:embed="rId3">
            <a:alphaModFix/>
          </a:blip>
          <a:srcRect/>
          <a:stretch/>
        </p:blipFill>
        <p:spPr>
          <a:xfrm>
            <a:off x="13942828" y="3119217"/>
            <a:ext cx="4123628" cy="1144615"/>
          </a:xfrm>
          <a:prstGeom prst="rect">
            <a:avLst/>
          </a:prstGeom>
          <a:noFill/>
          <a:ln>
            <a:noFill/>
          </a:ln>
        </p:spPr>
      </p:pic>
      <p:pic>
        <p:nvPicPr>
          <p:cNvPr id="218" name="Google Shape;218;p5"/>
          <p:cNvPicPr preferRelativeResize="0"/>
          <p:nvPr/>
        </p:nvPicPr>
        <p:blipFill rotWithShape="1">
          <a:blip r:embed="rId4">
            <a:alphaModFix/>
          </a:blip>
          <a:srcRect/>
          <a:stretch/>
        </p:blipFill>
        <p:spPr>
          <a:xfrm>
            <a:off x="12592071" y="1742035"/>
            <a:ext cx="451143" cy="445047"/>
          </a:xfrm>
          <a:prstGeom prst="rect">
            <a:avLst/>
          </a:prstGeom>
          <a:noFill/>
          <a:ln>
            <a:noFill/>
          </a:ln>
        </p:spPr>
      </p:pic>
      <p:pic>
        <p:nvPicPr>
          <p:cNvPr id="3" name="Google Shape;192;p59">
            <a:extLst>
              <a:ext uri="{FF2B5EF4-FFF2-40B4-BE49-F238E27FC236}">
                <a16:creationId xmlns:a16="http://schemas.microsoft.com/office/drawing/2014/main" id="{38683419-F7F2-B01F-B4AA-FD65F66F4C7A}"/>
              </a:ext>
            </a:extLst>
          </p:cNvPr>
          <p:cNvPicPr preferRelativeResize="0"/>
          <p:nvPr/>
        </p:nvPicPr>
        <p:blipFill rotWithShape="1">
          <a:blip r:embed="rId5">
            <a:alphaModFix/>
          </a:blip>
          <a:srcRect/>
          <a:stretch/>
        </p:blipFill>
        <p:spPr>
          <a:xfrm>
            <a:off x="12710912" y="3189703"/>
            <a:ext cx="432854" cy="445047"/>
          </a:xfrm>
          <a:prstGeom prst="rect">
            <a:avLst/>
          </a:prstGeom>
          <a:noFill/>
          <a:ln>
            <a:noFill/>
          </a:ln>
        </p:spPr>
      </p:pic>
      <p:pic>
        <p:nvPicPr>
          <p:cNvPr id="4" name="Google Shape;158;p58">
            <a:extLst>
              <a:ext uri="{FF2B5EF4-FFF2-40B4-BE49-F238E27FC236}">
                <a16:creationId xmlns:a16="http://schemas.microsoft.com/office/drawing/2014/main" id="{F4551B2E-46C7-3097-24EA-4BFAE1064786}"/>
              </a:ext>
            </a:extLst>
          </p:cNvPr>
          <p:cNvPicPr preferRelativeResize="0"/>
          <p:nvPr/>
        </p:nvPicPr>
        <p:blipFill rotWithShape="1">
          <a:blip r:embed="rId6">
            <a:alphaModFix/>
          </a:blip>
          <a:srcRect/>
          <a:stretch/>
        </p:blipFill>
        <p:spPr>
          <a:xfrm>
            <a:off x="5122152" y="3122738"/>
            <a:ext cx="423384" cy="437848"/>
          </a:xfrm>
          <a:prstGeom prst="rect">
            <a:avLst/>
          </a:prstGeom>
          <a:noFill/>
          <a:ln>
            <a:noFill/>
          </a:ln>
        </p:spPr>
      </p:pic>
      <p:graphicFrame>
        <p:nvGraphicFramePr>
          <p:cNvPr id="2" name="Google Shape;186;p59">
            <a:extLst>
              <a:ext uri="{FF2B5EF4-FFF2-40B4-BE49-F238E27FC236}">
                <a16:creationId xmlns:a16="http://schemas.microsoft.com/office/drawing/2014/main" id="{75C27EA4-56B4-DD71-1472-1F1A658D5977}"/>
              </a:ext>
            </a:extLst>
          </p:cNvPr>
          <p:cNvGraphicFramePr/>
          <p:nvPr>
            <p:extLst>
              <p:ext uri="{D42A27DB-BD31-4B8C-83A1-F6EECF244321}">
                <p14:modId xmlns:p14="http://schemas.microsoft.com/office/powerpoint/2010/main" val="2510749083"/>
              </p:ext>
            </p:extLst>
          </p:nvPr>
        </p:nvGraphicFramePr>
        <p:xfrm>
          <a:off x="12451186" y="5082418"/>
          <a:ext cx="7570364" cy="1706800"/>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pic>
        <p:nvPicPr>
          <p:cNvPr id="214" name="Google Shape;214;p5"/>
          <p:cNvPicPr preferRelativeResize="0"/>
          <p:nvPr/>
        </p:nvPicPr>
        <p:blipFill>
          <a:blip r:embed="rId7" r:link="rId8"/>
          <a:srcRect/>
          <a:stretch>
            <a:fillRect/>
          </a:stretch>
        </p:blipFill>
        <p:spPr>
          <a:xfrm>
            <a:off x="229457" y="1525065"/>
            <a:ext cx="4401354" cy="46005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a:ea typeface="Verdana"/>
                          <a:cs typeface="Verdana"/>
                          <a:sym typeface="Verdana"/>
                        </a:rPr>
                        <a:t>Conaf</a:t>
                      </a:r>
                      <a:r>
                        <a:rPr lang="es-MX" sz="900" u="none" strike="noStrike" cap="none" dirty="0">
                          <a:latin typeface="Verdana"/>
                          <a:ea typeface="Verdana"/>
                          <a:cs typeface="Verdana"/>
                          <a:sym typeface="Verdana"/>
                        </a:rPr>
                        <a:t>,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endParaRPr lang="es-MX" sz="1200"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a:solidFill>
                  <a:srgbClr val="7F7F7F"/>
                </a:solidFill>
                <a:latin typeface="Verdana"/>
                <a:ea typeface="Verdana"/>
                <a:cs typeface="Verdana"/>
                <a:sym typeface="Verdana"/>
              </a:rPr>
              <a:t>Carolina Valencia Monroy </a:t>
            </a:r>
            <a:r>
              <a:rPr lang="es-MX" sz="1200" b="0" i="0" u="none" strike="noStrike" cap="none" dirty="0">
                <a:solidFill>
                  <a:srgbClr val="7F7F7F"/>
                </a:solidFill>
                <a:latin typeface="Verdana"/>
                <a:ea typeface="Verdana"/>
                <a:cs typeface="Verdana"/>
                <a:sym typeface="Verdana"/>
              </a:rPr>
              <a:t>(Incendios de la Cobertura Vegetal).</a:t>
            </a: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694853" y="1537350"/>
            <a:ext cx="6895471" cy="357016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600" b="0" i="0" u="none" strike="noStrike" cap="none" dirty="0">
                <a:solidFill>
                  <a:srgbClr val="7F7F7F"/>
                </a:solidFill>
                <a:latin typeface="Verdana"/>
                <a:ea typeface="Verdana"/>
                <a:cs typeface="Verdana"/>
                <a:sym typeface="Verdana"/>
              </a:rPr>
              <a:t>Debido a los valores de precipitación y temperatura máxima que se han dado en los últimos días, se presentan condiciones de</a:t>
            </a:r>
            <a:r>
              <a:rPr lang="es-MX" sz="1600" dirty="0">
                <a:solidFill>
                  <a:srgbClr val="7F7F7F"/>
                </a:solidFill>
                <a:latin typeface="Verdana"/>
                <a:ea typeface="Verdana"/>
                <a:cs typeface="Verdana"/>
                <a:sym typeface="Verdana"/>
              </a:rPr>
              <a:t>:</a:t>
            </a:r>
          </a:p>
          <a:p>
            <a:pPr marL="0" marR="0" lvl="0" indent="0" algn="just" rtl="0">
              <a:lnSpc>
                <a:spcPct val="100000"/>
              </a:lnSpc>
              <a:spcBef>
                <a:spcPts val="0"/>
              </a:spcBef>
              <a:spcAft>
                <a:spcPts val="0"/>
              </a:spcAft>
              <a:buNone/>
            </a:pPr>
            <a:endParaRPr lang="es-MX" sz="1600" dirty="0">
              <a:solidFill>
                <a:srgbClr val="7F7F7F"/>
              </a:solidFill>
              <a:latin typeface="Verdana"/>
              <a:ea typeface="Verdana"/>
              <a:cs typeface="Verdana"/>
              <a:sym typeface="Verdana"/>
            </a:endParaRPr>
          </a:p>
          <a:p>
            <a:pPr algn="just"/>
            <a:r>
              <a:rPr lang="es-MX" sz="1600" b="1" dirty="0">
                <a:solidFill>
                  <a:srgbClr val="7F7F7F"/>
                </a:solidFill>
                <a:latin typeface="Verdana"/>
                <a:ea typeface="Verdana"/>
                <a:sym typeface="Verdana"/>
              </a:rPr>
              <a:t>Alerta Roja: </a:t>
            </a:r>
            <a:r>
              <a:rPr lang="es-MX" sz="1600" dirty="0">
                <a:solidFill>
                  <a:srgbClr val="7F7F7F"/>
                </a:solidFill>
                <a:latin typeface="Verdana"/>
                <a:ea typeface="Verdana"/>
                <a:sym typeface="Verdana"/>
              </a:rPr>
              <a:t>en algunos municipios de los departamentos de los departamentos de Atlántico, Bolívar, La Guajira, Magdalena, Sucre, Norte De Santander, Cundinamarca, Antioquia, Boyacá.</a:t>
            </a:r>
            <a:endParaRPr lang="es-MX" sz="1600" b="1" dirty="0">
              <a:solidFill>
                <a:srgbClr val="7F7F7F"/>
              </a:solidFill>
              <a:latin typeface="Verdana"/>
              <a:ea typeface="Verdana"/>
              <a:sym typeface="Verdana"/>
            </a:endParaRPr>
          </a:p>
          <a:p>
            <a:pPr marL="0" marR="0" lvl="0" indent="0" algn="just" rtl="0">
              <a:lnSpc>
                <a:spcPct val="100000"/>
              </a:lnSpc>
              <a:spcBef>
                <a:spcPts val="0"/>
              </a:spcBef>
              <a:spcAft>
                <a:spcPts val="0"/>
              </a:spcAft>
              <a:buNone/>
            </a:pPr>
            <a:r>
              <a:rPr lang="es-MX" sz="1600" b="1" dirty="0">
                <a:solidFill>
                  <a:srgbClr val="7F7F7F"/>
                </a:solidFill>
                <a:latin typeface="Verdana"/>
                <a:ea typeface="Verdana"/>
                <a:sym typeface="Verdana"/>
              </a:rPr>
              <a:t>Alerta Naranja: </a:t>
            </a:r>
            <a:r>
              <a:rPr lang="es-MX" sz="1600" dirty="0">
                <a:solidFill>
                  <a:srgbClr val="7F7F7F"/>
                </a:solidFill>
                <a:latin typeface="Verdana"/>
                <a:ea typeface="Verdana"/>
                <a:sym typeface="Verdana"/>
              </a:rPr>
              <a:t>en algunos municipios de los departamentos de </a:t>
            </a:r>
            <a:r>
              <a:rPr lang="es-ES" sz="1600" dirty="0">
                <a:solidFill>
                  <a:srgbClr val="7F7F7F"/>
                </a:solidFill>
                <a:latin typeface="Verdana"/>
                <a:ea typeface="Verdana"/>
                <a:sym typeface="Verdana"/>
              </a:rPr>
              <a:t>Boyacá, Meta, Norte De Santander, Arauca, Atlántico, Bolívar, Casanare, Cesar, Chocó, Cundinamarca, Córdoba, Huila, La Guajira, Magdalena, Nariño, Santander, Sucre, Tolima, Vichada, Antioquia.</a:t>
            </a:r>
            <a:endParaRPr lang="es-MX" sz="1600" dirty="0">
              <a:solidFill>
                <a:srgbClr val="7F7F7F"/>
              </a:solidFill>
              <a:latin typeface="Verdana"/>
              <a:ea typeface="Verdana"/>
              <a:sym typeface="Verdana"/>
            </a:endParaRPr>
          </a:p>
          <a:p>
            <a:pPr marL="0" marR="0" lvl="0" indent="0" algn="just" rtl="0">
              <a:lnSpc>
                <a:spcPct val="100000"/>
              </a:lnSpc>
              <a:spcBef>
                <a:spcPts val="0"/>
              </a:spcBef>
              <a:spcAft>
                <a:spcPts val="0"/>
              </a:spcAft>
              <a:buNone/>
            </a:pPr>
            <a:r>
              <a:rPr lang="es-MX" sz="1600" b="1" dirty="0">
                <a:solidFill>
                  <a:srgbClr val="7F7F7F"/>
                </a:solidFill>
                <a:latin typeface="Verdana"/>
                <a:ea typeface="Verdana"/>
                <a:sym typeface="Verdana"/>
              </a:rPr>
              <a:t>Alerta Amarilla: </a:t>
            </a:r>
            <a:r>
              <a:rPr lang="es-MX" sz="1600" dirty="0">
                <a:solidFill>
                  <a:srgbClr val="7F7F7F"/>
                </a:solidFill>
                <a:latin typeface="Verdana"/>
                <a:ea typeface="Verdana"/>
                <a:sym typeface="Verdana"/>
              </a:rPr>
              <a:t>en algunos municipios de las regiones Caribe, Andina, Pacífico, Orinoquia y Amazonía.</a:t>
            </a:r>
          </a:p>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 </a:t>
            </a:r>
          </a:p>
        </p:txBody>
      </p:sp>
      <p:sp>
        <p:nvSpPr>
          <p:cNvPr id="116" name="Google Shape;116;p16"/>
          <p:cNvSpPr txBox="1"/>
          <p:nvPr/>
        </p:nvSpPr>
        <p:spPr>
          <a:xfrm>
            <a:off x="3375609" y="979408"/>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srcRect/>
          <a:stretch>
            <a:fillRect/>
          </a:stretch>
        </p:blipFill>
        <p:spPr>
          <a:xfrm>
            <a:off x="8149156" y="1608767"/>
            <a:ext cx="3269246" cy="46231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7" name="Google Shape;117;p16"/>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b="1" i="0" u="none" strike="noStrike" cap="none" dirty="0">
                <a:solidFill>
                  <a:srgbClr val="C00000"/>
                </a:solidFill>
                <a:latin typeface="Verdana" panose="020B0604030504040204" pitchFamily="34" charset="0"/>
                <a:ea typeface="Verdana" panose="020B0604030504040204" pitchFamily="34" charset="0"/>
                <a:cs typeface="Verdana"/>
                <a:sym typeface="Verdana"/>
              </a:rPr>
              <a:t>Gráfica de seguimiento de alertas por pronóstico de la amenaza de </a:t>
            </a:r>
            <a:r>
              <a:rPr lang="es-MX"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incendios de la cobertura vegetal para Colombia durante los ú</a:t>
            </a:r>
            <a:r>
              <a:rPr lang="es-MX" b="1" dirty="0">
                <a:solidFill>
                  <a:srgbClr val="C00000"/>
                </a:solidFill>
                <a:latin typeface="Verdana" panose="020B0604030504040204" pitchFamily="34" charset="0"/>
                <a:ea typeface="Verdana" panose="020B0604030504040204" pitchFamily="34" charset="0"/>
                <a:cs typeface="Arial Black"/>
                <a:sym typeface="Arial Black"/>
              </a:rPr>
              <a:t>ltimos 30 días</a:t>
            </a:r>
            <a:endParaRPr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sp>
        <p:nvSpPr>
          <p:cNvPr id="2" name="CuadroTexto 1">
            <a:extLst>
              <a:ext uri="{FF2B5EF4-FFF2-40B4-BE49-F238E27FC236}">
                <a16:creationId xmlns:a16="http://schemas.microsoft.com/office/drawing/2014/main" id="{6173D8E2-1980-3E16-89B0-CAD8B921A3F8}"/>
              </a:ext>
            </a:extLst>
          </p:cNvPr>
          <p:cNvSpPr txBox="1"/>
          <p:nvPr/>
        </p:nvSpPr>
        <p:spPr>
          <a:xfrm>
            <a:off x="996119" y="618514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a:t>
            </a:r>
            <a:r>
              <a:rPr lang="es-ES" sz="900"/>
              <a:t>porcentaje de </a:t>
            </a:r>
            <a:r>
              <a:rPr lang="es-ES" sz="900" dirty="0"/>
              <a:t>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pic>
        <p:nvPicPr>
          <p:cNvPr id="5" name="Imagen 4">
            <a:extLst>
              <a:ext uri="{FF2B5EF4-FFF2-40B4-BE49-F238E27FC236}">
                <a16:creationId xmlns:a16="http://schemas.microsoft.com/office/drawing/2014/main" id="{8816CD2D-3799-A8AB-DB5D-2FFDB369AD82}"/>
              </a:ext>
            </a:extLst>
          </p:cNvPr>
          <p:cNvPicPr>
            <a:picLocks noChangeAspect="1"/>
          </p:cNvPicPr>
          <p:nvPr/>
        </p:nvPicPr>
        <p:blipFill>
          <a:blip r:embed="rId3" r:link="rId4"/>
          <a:srcRect/>
          <a:stretch>
            <a:fillRect/>
          </a:stretch>
        </p:blipFill>
        <p:spPr>
          <a:xfrm>
            <a:off x="1142573" y="1771308"/>
            <a:ext cx="9164690" cy="4413830"/>
          </a:xfrm>
          <a:prstGeom prst="rect">
            <a:avLst/>
          </a:prstGeom>
        </p:spPr>
      </p:pic>
    </p:spTree>
    <p:extLst>
      <p:ext uri="{BB962C8B-B14F-4D97-AF65-F5344CB8AC3E}">
        <p14:creationId xmlns:p14="http://schemas.microsoft.com/office/powerpoint/2010/main" val="914518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18 de abril de 2024 18:00 HLC</a:t>
            </a:r>
            <a:endParaRPr sz="1200" dirty="0"/>
          </a:p>
        </p:txBody>
      </p:sp>
      <p:pic>
        <p:nvPicPr>
          <p:cNvPr id="125" name="Google Shape;125;p17"/>
          <p:cNvPicPr preferRelativeResize="0"/>
          <p:nvPr/>
        </p:nvPicPr>
        <p:blipFill>
          <a:blip r:embed="rId3" r:link="rId4"/>
          <a:srcRect/>
          <a:stretch>
            <a:fillRect/>
          </a:stretch>
        </p:blipFill>
        <p:spPr>
          <a:xfrm>
            <a:off x="229457" y="1025188"/>
            <a:ext cx="3960214" cy="5600326"/>
          </a:xfrm>
          <a:prstGeom prst="rect">
            <a:avLst/>
          </a:prstGeom>
          <a:noFill/>
          <a:ln>
            <a:noFill/>
          </a:ln>
        </p:spPr>
      </p:pic>
      <p:pic>
        <p:nvPicPr>
          <p:cNvPr id="126" name="Google Shape;126;p17"/>
          <p:cNvPicPr preferRelativeResize="0"/>
          <p:nvPr/>
        </p:nvPicPr>
        <p:blipFill>
          <a:blip r:embed="rId5" r:link="rId6"/>
          <a:srcRect/>
          <a:stretch>
            <a:fillRect/>
          </a:stretch>
        </p:blipFill>
        <p:spPr>
          <a:xfrm>
            <a:off x="4189672" y="2133123"/>
            <a:ext cx="2256904" cy="2583142"/>
          </a:xfrm>
          <a:prstGeom prst="rect">
            <a:avLst/>
          </a:prstGeom>
          <a:noFill/>
          <a:ln w="9525" cap="flat" cmpd="sng">
            <a:solidFill>
              <a:schemeClr val="dk1"/>
            </a:solidFill>
            <a:prstDash val="solid"/>
            <a:round/>
            <a:headEnd type="none" w="sm" len="sm"/>
            <a:tailEnd type="none" w="sm" len="sm"/>
          </a:ln>
        </p:spPr>
      </p:pic>
      <p:pic>
        <p:nvPicPr>
          <p:cNvPr id="3" name="Imagen 2">
            <a:extLst>
              <a:ext uri="{FF2B5EF4-FFF2-40B4-BE49-F238E27FC236}">
                <a16:creationId xmlns:a16="http://schemas.microsoft.com/office/drawing/2014/main" id="{4F90D230-3E9E-54E6-B20F-AD31367540C9}"/>
              </a:ext>
            </a:extLst>
          </p:cNvPr>
          <p:cNvPicPr>
            <a:picLocks noChangeAspect="1"/>
          </p:cNvPicPr>
          <p:nvPr/>
        </p:nvPicPr>
        <p:blipFill>
          <a:blip r:embed="rId7" r:link="rId8"/>
          <a:srcRect/>
          <a:stretch>
            <a:fillRect/>
          </a:stretch>
        </p:blipFill>
        <p:spPr>
          <a:xfrm>
            <a:off x="6562748" y="1470930"/>
            <a:ext cx="1779138" cy="2453370"/>
          </a:xfrm>
          <a:prstGeom prst="rect">
            <a:avLst/>
          </a:prstGeom>
        </p:spPr>
      </p:pic>
      <p:pic>
        <p:nvPicPr>
          <p:cNvPr id="5" name="Imagen 4" descr="Tabla&#10;&#10;Descripción generada automáticamente">
            <a:extLst>
              <a:ext uri="{FF2B5EF4-FFF2-40B4-BE49-F238E27FC236}">
                <a16:creationId xmlns:a16="http://schemas.microsoft.com/office/drawing/2014/main" id="{97FC21E8-94FE-18AA-B41D-B6DFE5AC50FC}"/>
              </a:ext>
            </a:extLst>
          </p:cNvPr>
          <p:cNvPicPr>
            <a:picLocks noChangeAspect="1"/>
          </p:cNvPicPr>
          <p:nvPr/>
        </p:nvPicPr>
        <p:blipFill>
          <a:blip r:embed="rId9" r:link="rId10"/>
          <a:stretch>
            <a:fillRect/>
          </a:stretch>
        </p:blipFill>
        <p:spPr>
          <a:xfrm>
            <a:off x="8341886" y="1470930"/>
            <a:ext cx="1954803" cy="4967970"/>
          </a:xfrm>
          <a:prstGeom prst="rect">
            <a:avLst/>
          </a:prstGeom>
        </p:spPr>
      </p:pic>
      <p:pic>
        <p:nvPicPr>
          <p:cNvPr id="7" name="Imagen 6" descr="Tabla&#10;&#10;Descripción generada automáticamente">
            <a:extLst>
              <a:ext uri="{FF2B5EF4-FFF2-40B4-BE49-F238E27FC236}">
                <a16:creationId xmlns:a16="http://schemas.microsoft.com/office/drawing/2014/main" id="{CE48DD11-CA3E-E5B6-3E38-7787E44FDBFC}"/>
              </a:ext>
            </a:extLst>
          </p:cNvPr>
          <p:cNvPicPr>
            <a:picLocks noChangeAspect="1"/>
          </p:cNvPicPr>
          <p:nvPr/>
        </p:nvPicPr>
        <p:blipFill>
          <a:blip r:embed="rId11" r:link="rId12"/>
          <a:stretch>
            <a:fillRect/>
          </a:stretch>
        </p:blipFill>
        <p:spPr>
          <a:xfrm>
            <a:off x="10284598" y="1470930"/>
            <a:ext cx="1907402" cy="4844145"/>
          </a:xfrm>
          <a:prstGeom prst="rect">
            <a:avLst/>
          </a:prstGeom>
        </p:spPr>
      </p:pic>
    </p:spTree>
    <p:extLst>
      <p:ext uri="{BB962C8B-B14F-4D97-AF65-F5344CB8AC3E}">
        <p14:creationId xmlns:p14="http://schemas.microsoft.com/office/powerpoint/2010/main" val="238982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3" name="Google Shape;186;p59">
            <a:extLst>
              <a:ext uri="{FF2B5EF4-FFF2-40B4-BE49-F238E27FC236}">
                <a16:creationId xmlns:a16="http://schemas.microsoft.com/office/drawing/2014/main" id="{E1EB642F-6C90-4F0D-C39E-F4962E061B44}"/>
              </a:ext>
            </a:extLst>
          </p:cNvPr>
          <p:cNvGraphicFramePr/>
          <p:nvPr>
            <p:extLst>
              <p:ext uri="{D42A27DB-BD31-4B8C-83A1-F6EECF244321}">
                <p14:modId xmlns:p14="http://schemas.microsoft.com/office/powerpoint/2010/main" val="3950247817"/>
              </p:ext>
            </p:extLst>
          </p:nvPr>
        </p:nvGraphicFramePr>
        <p:xfrm>
          <a:off x="4473764" y="1318714"/>
          <a:ext cx="7392226" cy="404229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2039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Baranoa, Juan De Acosta, Palmar De Varela, Piojó, Ponedera, Tubará.</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Arjona, </a:t>
                      </a:r>
                      <a:r>
                        <a:rPr lang="es-ES" sz="1000" b="0" i="0" u="none" strike="noStrike" cap="none" dirty="0" err="1">
                          <a:solidFill>
                            <a:srgbClr val="000000"/>
                          </a:solidFill>
                          <a:latin typeface="Arial"/>
                          <a:ea typeface="Arial"/>
                          <a:cs typeface="Arial"/>
                          <a:sym typeface="Arial"/>
                        </a:rPr>
                        <a:t>Arroyohondo</a:t>
                      </a:r>
                      <a:r>
                        <a:rPr lang="es-ES" sz="1000" b="0" i="0" u="none" strike="noStrike" cap="none" dirty="0">
                          <a:solidFill>
                            <a:srgbClr val="000000"/>
                          </a:solidFill>
                          <a:latin typeface="Arial"/>
                          <a:ea typeface="Arial"/>
                          <a:cs typeface="Arial"/>
                          <a:sym typeface="Arial"/>
                        </a:rPr>
                        <a:t>, Calamar, El Carmen De Bolívar, Mahates, San Estanislao, San Jacinto, San Juan Nepomuceno, Santa Catalina, Soplaviento, Achí.</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Uribia.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Ciénaga, El Retén, Pivijay, </a:t>
                      </a:r>
                      <a:r>
                        <a:rPr lang="es-ES" sz="1000" b="0" i="0" u="none" strike="noStrike" cap="none" dirty="0" err="1">
                          <a:solidFill>
                            <a:srgbClr val="000000"/>
                          </a:solidFill>
                          <a:latin typeface="Arial"/>
                          <a:ea typeface="Arial"/>
                          <a:cs typeface="Arial"/>
                          <a:sym typeface="Arial"/>
                        </a:rPr>
                        <a:t>Puebloviejo</a:t>
                      </a:r>
                      <a:r>
                        <a:rPr lang="es-ES" sz="1000" b="0" i="0" u="none" strike="noStrike" cap="none" dirty="0">
                          <a:solidFill>
                            <a:srgbClr val="000000"/>
                          </a:solidFill>
                          <a:latin typeface="Arial"/>
                          <a:ea typeface="Arial"/>
                          <a:cs typeface="Arial"/>
                          <a:sym typeface="Arial"/>
                        </a:rPr>
                        <a:t>, Remolino, Salamina, Zona Bananera.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Caimito, Chalán, Colosó, Ovejas, San Benito Abad, San José De Toluviejo, San Onofre.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614840566"/>
                  </a:ext>
                </a:extLst>
              </a:tr>
              <a:tr h="12039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Campo De La Cruz, Candelaria, Galapa, Luruaco, Manatí, Polonuevo, Repelón, Sabanalarga, Santa Lucía, Santo Tomás, Suan, Usiacurí, Polonuevo.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Clemencia, Córdoba, El Guamo, Magangué, María La Baja, San Cristóbal, Villanueva, Zambrano.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Becerril, La Paz, Manaure Balcón Del Cesar, Pueblo Bello, Valledupar.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a:t>
                      </a:r>
                      <a:r>
                        <a:rPr lang="es-ES" sz="1000" b="0" i="0" u="none" strike="noStrike" cap="none" dirty="0" err="1">
                          <a:solidFill>
                            <a:srgbClr val="000000"/>
                          </a:solidFill>
                          <a:latin typeface="Arial"/>
                          <a:ea typeface="Arial"/>
                          <a:cs typeface="Arial"/>
                          <a:sym typeface="Arial"/>
                        </a:rPr>
                        <a:t>Chimá</a:t>
                      </a:r>
                      <a:r>
                        <a:rPr lang="es-ES" sz="1000" b="0" i="0" u="none" strike="noStrike" cap="none" dirty="0">
                          <a:solidFill>
                            <a:srgbClr val="000000"/>
                          </a:solidFill>
                          <a:latin typeface="Arial"/>
                          <a:ea typeface="Arial"/>
                          <a:cs typeface="Arial"/>
                          <a:sym typeface="Arial"/>
                        </a:rPr>
                        <a:t>, Chinú, Ciénaga De Oro, Cotorra, Lorica, Momil, Montelíbano, Montería, Planeta Rica, Pueblo Nuevo, Puerto Libertador, Purísima De La Concepción, Sahagún, San Andrés De Sotavento, San Antero, San Carlos, San Pelayo, Tuchín.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Barrancas, Distracción, El Molino, La Jagua Del Pilar, Maicao,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Algarrobo, Aracataca, Cerro De San Antonio, </a:t>
                      </a:r>
                      <a:r>
                        <a:rPr lang="es-ES" sz="1000" b="0" i="0" u="none" strike="noStrike" cap="none" dirty="0" err="1">
                          <a:solidFill>
                            <a:srgbClr val="000000"/>
                          </a:solidFill>
                          <a:latin typeface="Arial"/>
                          <a:ea typeface="Arial"/>
                          <a:cs typeface="Arial"/>
                          <a:sym typeface="Arial"/>
                        </a:rPr>
                        <a:t>Chivolo</a:t>
                      </a:r>
                      <a:r>
                        <a:rPr lang="es-ES" sz="1000" b="0" i="0" u="none" strike="noStrike" cap="none" dirty="0">
                          <a:solidFill>
                            <a:srgbClr val="000000"/>
                          </a:solidFill>
                          <a:latin typeface="Arial"/>
                          <a:ea typeface="Arial"/>
                          <a:cs typeface="Arial"/>
                          <a:sym typeface="Arial"/>
                        </a:rPr>
                        <a:t>, Concordia, El Piñón, Pedraza, Plato, Santa Bárbara De Pinto, Santa Marta, </a:t>
                      </a:r>
                      <a:r>
                        <a:rPr lang="es-ES" sz="1000" b="0" i="0" u="none" strike="noStrike" cap="none" dirty="0" err="1">
                          <a:solidFill>
                            <a:srgbClr val="000000"/>
                          </a:solidFill>
                          <a:latin typeface="Arial"/>
                          <a:ea typeface="Arial"/>
                          <a:cs typeface="Arial"/>
                          <a:sym typeface="Arial"/>
                        </a:rPr>
                        <a:t>Sitionuevo</a:t>
                      </a:r>
                      <a:r>
                        <a:rPr lang="es-ES" sz="1000" b="0" i="0" u="none" strike="noStrike" cap="none" dirty="0">
                          <a:solidFill>
                            <a:srgbClr val="000000"/>
                          </a:solidFill>
                          <a:latin typeface="Arial"/>
                          <a:ea typeface="Arial"/>
                          <a:cs typeface="Arial"/>
                          <a:sym typeface="Arial"/>
                        </a:rPr>
                        <a:t>, Tenerife, </a:t>
                      </a:r>
                      <a:r>
                        <a:rPr lang="es-ES" sz="1000" b="0" i="0" u="none" strike="noStrike" cap="none" dirty="0" err="1">
                          <a:solidFill>
                            <a:srgbClr val="000000"/>
                          </a:solidFill>
                          <a:latin typeface="Arial"/>
                          <a:ea typeface="Arial"/>
                          <a:cs typeface="Arial"/>
                          <a:sym typeface="Arial"/>
                        </a:rPr>
                        <a:t>Zapayán</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Corozal, Coveñas, El Roble, Galeras, La Unión, Los Palmitos, Morroa, Palmito, Sampués, San Luis De Sincé, San Marcos, Santiago De Tolú, Sincelejo.</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132924165"/>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41737" y="72783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57" name="Google Shape;157;p58"/>
          <p:cNvPicPr preferRelativeResize="0"/>
          <p:nvPr/>
        </p:nvPicPr>
        <p:blipFill rotWithShape="1">
          <a:blip r:embed="rId3">
            <a:alphaModFix/>
          </a:blip>
          <a:srcRect/>
          <a:stretch/>
        </p:blipFill>
        <p:spPr>
          <a:xfrm>
            <a:off x="4731168" y="3880977"/>
            <a:ext cx="499120" cy="445047"/>
          </a:xfrm>
          <a:prstGeom prst="rect">
            <a:avLst/>
          </a:prstGeom>
          <a:noFill/>
          <a:ln>
            <a:noFill/>
          </a:ln>
        </p:spPr>
      </p:pic>
      <p:pic>
        <p:nvPicPr>
          <p:cNvPr id="8" name="Google Shape;137;p24" descr="Recurso 25.png"/>
          <p:cNvPicPr preferRelativeResize="0"/>
          <p:nvPr/>
        </p:nvPicPr>
        <p:blipFill rotWithShape="1">
          <a:blip r:embed="rId4">
            <a:alphaModFix/>
          </a:blip>
          <a:srcRect/>
          <a:stretch/>
        </p:blipFill>
        <p:spPr>
          <a:xfrm>
            <a:off x="4690074" y="2085283"/>
            <a:ext cx="478727"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5">
            <a:alphaModFix/>
          </a:blip>
          <a:srcRect/>
          <a:stretch/>
        </p:blipFill>
        <p:spPr>
          <a:xfrm>
            <a:off x="12852190" y="4340492"/>
            <a:ext cx="484369" cy="446694"/>
          </a:xfrm>
          <a:prstGeom prst="rect">
            <a:avLst/>
          </a:prstGeom>
          <a:noFill/>
          <a:ln>
            <a:noFill/>
          </a:ln>
        </p:spPr>
      </p:pic>
      <p:pic>
        <p:nvPicPr>
          <p:cNvPr id="156" name="Google Shape;156;p58"/>
          <p:cNvPicPr preferRelativeResize="0"/>
          <p:nvPr/>
        </p:nvPicPr>
        <p:blipFill>
          <a:blip r:embed="rId6" r:link="rId7"/>
          <a:srcRect/>
          <a:stretch>
            <a:fillRect/>
          </a:stretch>
        </p:blipFill>
        <p:spPr>
          <a:xfrm>
            <a:off x="140415" y="1215464"/>
            <a:ext cx="4333349" cy="4780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41737" y="754994"/>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57" name="Google Shape;157;p58"/>
          <p:cNvPicPr preferRelativeResize="0"/>
          <p:nvPr/>
        </p:nvPicPr>
        <p:blipFill rotWithShape="1">
          <a:blip r:embed="rId3">
            <a:alphaModFix/>
          </a:blip>
          <a:srcRect/>
          <a:stretch/>
        </p:blipFill>
        <p:spPr>
          <a:xfrm>
            <a:off x="13462166" y="5702926"/>
            <a:ext cx="499120" cy="445047"/>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4">
            <a:alphaModFix/>
          </a:blip>
          <a:srcRect/>
          <a:stretch/>
        </p:blipFill>
        <p:spPr>
          <a:xfrm>
            <a:off x="12852190" y="4340492"/>
            <a:ext cx="484369" cy="446694"/>
          </a:xfrm>
          <a:prstGeom prst="rect">
            <a:avLst/>
          </a:prstGeom>
          <a:noFill/>
          <a:ln>
            <a:noFill/>
          </a:ln>
        </p:spPr>
      </p:pic>
      <p:pic>
        <p:nvPicPr>
          <p:cNvPr id="156" name="Google Shape;156;p58"/>
          <p:cNvPicPr preferRelativeResize="0"/>
          <p:nvPr/>
        </p:nvPicPr>
        <p:blipFill>
          <a:blip r:embed="rId5" r:link="rId6"/>
          <a:srcRect/>
          <a:stretch>
            <a:fillRect/>
          </a:stretch>
        </p:blipFill>
        <p:spPr>
          <a:xfrm>
            <a:off x="140415" y="1215464"/>
            <a:ext cx="4333349" cy="4780900"/>
          </a:xfrm>
          <a:prstGeom prst="rect">
            <a:avLst/>
          </a:prstGeom>
          <a:noFill/>
          <a:ln>
            <a:noFill/>
          </a:ln>
        </p:spPr>
      </p:pic>
      <p:graphicFrame>
        <p:nvGraphicFramePr>
          <p:cNvPr id="3"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1033720330"/>
              </p:ext>
            </p:extLst>
          </p:nvPr>
        </p:nvGraphicFramePr>
        <p:xfrm>
          <a:off x="4565306" y="2037921"/>
          <a:ext cx="7392226" cy="23811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829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Malambo.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t>
                      </a:r>
                      <a:r>
                        <a:rPr lang="es-ES" sz="1000" b="0" i="0" u="none" strike="noStrike" cap="none" dirty="0" err="1">
                          <a:solidFill>
                            <a:srgbClr val="000000"/>
                          </a:solidFill>
                          <a:latin typeface="Arial"/>
                          <a:ea typeface="Arial"/>
                          <a:cs typeface="Arial"/>
                          <a:sym typeface="Arial"/>
                        </a:rPr>
                        <a:t>Cicuco</a:t>
                      </a:r>
                      <a:r>
                        <a:rPr lang="es-ES" sz="1000" b="0" i="0" u="none" strike="noStrike" cap="none" dirty="0">
                          <a:solidFill>
                            <a:srgbClr val="000000"/>
                          </a:solidFill>
                          <a:latin typeface="Arial"/>
                          <a:ea typeface="Arial"/>
                          <a:cs typeface="Arial"/>
                          <a:sym typeface="Arial"/>
                        </a:rPr>
                        <a:t>, Morales, Pinillos, San Fernando, San Jacinto Del Cauca, Santa Cruz De Mompox, Talaigua Nuevo, Turbaco.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Aguachica, Agustín Codazzi, Astrea, Bosconia, El Paso, La Jagua De Ibirico, Río De Oro, San Diego, San Martín.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Ayapel, Buenavista, Cereté, La Apartada, San Bernardo Del Viento, San José De </a:t>
                      </a:r>
                      <a:r>
                        <a:rPr lang="es-ES" sz="1000" b="0" i="0" u="none" strike="noStrike" cap="none" dirty="0" err="1">
                          <a:solidFill>
                            <a:srgbClr val="000000"/>
                          </a:solidFill>
                          <a:latin typeface="Arial"/>
                          <a:ea typeface="Arial"/>
                          <a:cs typeface="Arial"/>
                          <a:sym typeface="Arial"/>
                        </a:rPr>
                        <a:t>Uré</a:t>
                      </a:r>
                      <a:r>
                        <a:rPr lang="es-ES" sz="1000" b="0" i="0" u="none" strike="noStrike" cap="none" dirty="0">
                          <a:solidFill>
                            <a:srgbClr val="000000"/>
                          </a:solidFill>
                          <a:latin typeface="Arial"/>
                          <a:ea typeface="Arial"/>
                          <a:cs typeface="Arial"/>
                          <a:sym typeface="Arial"/>
                        </a:rPr>
                        <a:t>, Valencia.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Dibulla, Fonseca.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Ariguaní, Fundación, Nueva Granada, </a:t>
                      </a:r>
                      <a:r>
                        <a:rPr lang="es-ES" sz="1000" b="0" i="0" u="none" strike="noStrike" cap="none" dirty="0" err="1">
                          <a:solidFill>
                            <a:srgbClr val="000000"/>
                          </a:solidFill>
                          <a:latin typeface="Arial"/>
                          <a:ea typeface="Arial"/>
                          <a:cs typeface="Arial"/>
                          <a:sym typeface="Arial"/>
                        </a:rPr>
                        <a:t>Pijiño</a:t>
                      </a:r>
                      <a:r>
                        <a:rPr lang="es-ES" sz="1000" b="0" i="0" u="none" strike="noStrike" cap="none" dirty="0">
                          <a:solidFill>
                            <a:srgbClr val="000000"/>
                          </a:solidFill>
                          <a:latin typeface="Arial"/>
                          <a:ea typeface="Arial"/>
                          <a:cs typeface="Arial"/>
                          <a:sym typeface="Arial"/>
                        </a:rPr>
                        <a:t> Del Carmen, Sabanas De San Ángel, San Sebastián De Buenavista, San Zenón, Santa Ana.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Buenavista, Guaranda, Majagual, San Juan De Betulia, San Pedro, Sucre.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bl>
          </a:graphicData>
        </a:graphic>
      </p:graphicFrame>
      <p:pic>
        <p:nvPicPr>
          <p:cNvPr id="4" name="Google Shape;157;p58"/>
          <p:cNvPicPr preferRelativeResize="0"/>
          <p:nvPr/>
        </p:nvPicPr>
        <p:blipFill rotWithShape="1">
          <a:blip r:embed="rId3">
            <a:alphaModFix/>
          </a:blip>
          <a:srcRect/>
          <a:stretch/>
        </p:blipFill>
        <p:spPr>
          <a:xfrm>
            <a:off x="13462166" y="3515684"/>
            <a:ext cx="499120" cy="445047"/>
          </a:xfrm>
          <a:prstGeom prst="rect">
            <a:avLst/>
          </a:prstGeom>
          <a:noFill/>
          <a:ln>
            <a:noFill/>
          </a:ln>
        </p:spPr>
      </p:pic>
      <p:pic>
        <p:nvPicPr>
          <p:cNvPr id="6"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4">
            <a:alphaModFix/>
          </a:blip>
          <a:srcRect/>
          <a:stretch/>
        </p:blipFill>
        <p:spPr>
          <a:xfrm>
            <a:off x="4813713" y="3205653"/>
            <a:ext cx="484369" cy="446694"/>
          </a:xfrm>
          <a:prstGeom prst="rect">
            <a:avLst/>
          </a:prstGeom>
          <a:noFill/>
          <a:ln>
            <a:noFill/>
          </a:ln>
        </p:spPr>
      </p:pic>
    </p:spTree>
    <p:extLst>
      <p:ext uri="{BB962C8B-B14F-4D97-AF65-F5344CB8AC3E}">
        <p14:creationId xmlns:p14="http://schemas.microsoft.com/office/powerpoint/2010/main" val="1247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08C37955-91E4-8D05-33F2-95023F27E622}"/>
              </a:ext>
            </a:extLst>
          </p:cNvPr>
          <p:cNvGraphicFramePr/>
          <p:nvPr>
            <p:extLst>
              <p:ext uri="{D42A27DB-BD31-4B8C-83A1-F6EECF244321}">
                <p14:modId xmlns:p14="http://schemas.microsoft.com/office/powerpoint/2010/main" val="1208172262"/>
              </p:ext>
            </p:extLst>
          </p:nvPr>
        </p:nvGraphicFramePr>
        <p:xfrm>
          <a:off x="4376563" y="1422018"/>
          <a:ext cx="7392226" cy="419469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2039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San Vicente Ferrer.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t>
                      </a:r>
                      <a:r>
                        <a:rPr lang="es-ES" sz="1000" b="0" i="0" u="none" strike="noStrike" cap="none" dirty="0" err="1">
                          <a:solidFill>
                            <a:srgbClr val="000000"/>
                          </a:solidFill>
                          <a:latin typeface="Arial"/>
                          <a:ea typeface="Arial"/>
                          <a:cs typeface="Arial"/>
                          <a:sym typeface="Arial"/>
                        </a:rPr>
                        <a:t>Boavita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Chipaque, Fómeque.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El Tarra.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614840566"/>
                  </a:ext>
                </a:extLst>
              </a:tr>
              <a:tr h="12039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Urrao, San Vicente, Remedios.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Paz De Río, Sogamoso, Tibasosa, Almeida, Boyacá, </a:t>
                      </a:r>
                      <a:r>
                        <a:rPr lang="es-ES" sz="1000" b="0" i="0" u="none" strike="noStrike" cap="none" dirty="0" err="1">
                          <a:solidFill>
                            <a:srgbClr val="000000"/>
                          </a:solidFill>
                          <a:latin typeface="Arial"/>
                          <a:ea typeface="Arial"/>
                          <a:cs typeface="Arial"/>
                          <a:sym typeface="Arial"/>
                        </a:rPr>
                        <a:t>Chinavita</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Chivatá</a:t>
                      </a:r>
                      <a:r>
                        <a:rPr lang="es-ES" sz="1000" b="0" i="0" u="none" strike="noStrike" cap="none" dirty="0">
                          <a:solidFill>
                            <a:srgbClr val="000000"/>
                          </a:solidFill>
                          <a:latin typeface="Arial"/>
                          <a:ea typeface="Arial"/>
                          <a:cs typeface="Arial"/>
                          <a:sym typeface="Arial"/>
                        </a:rPr>
                        <a:t>, Chivor, Ciénega, Cucaita, Cómbita, Firavitoba, Garagoa, Guateque, </a:t>
                      </a:r>
                      <a:r>
                        <a:rPr lang="es-ES" sz="1000" b="0" i="0" u="none" strike="noStrike" cap="none" dirty="0" err="1">
                          <a:solidFill>
                            <a:srgbClr val="000000"/>
                          </a:solidFill>
                          <a:latin typeface="Arial"/>
                          <a:ea typeface="Arial"/>
                          <a:cs typeface="Arial"/>
                          <a:sym typeface="Arial"/>
                        </a:rPr>
                        <a:t>Guayatá</a:t>
                      </a:r>
                      <a:r>
                        <a:rPr lang="es-ES" sz="1000" b="0" i="0" u="none" strike="noStrike" cap="none" dirty="0">
                          <a:solidFill>
                            <a:srgbClr val="000000"/>
                          </a:solidFill>
                          <a:latin typeface="Arial"/>
                          <a:ea typeface="Arial"/>
                          <a:cs typeface="Arial"/>
                          <a:sym typeface="Arial"/>
                        </a:rPr>
                        <a:t>, Jenesano, Jericó, La Capilla, </a:t>
                      </a:r>
                      <a:r>
                        <a:rPr lang="es-ES" sz="1000" b="0" i="0" u="none" strike="noStrike" cap="none" dirty="0" err="1">
                          <a:solidFill>
                            <a:srgbClr val="000000"/>
                          </a:solidFill>
                          <a:latin typeface="Arial"/>
                          <a:ea typeface="Arial"/>
                          <a:cs typeface="Arial"/>
                          <a:sym typeface="Arial"/>
                        </a:rPr>
                        <a:t>Macanal</a:t>
                      </a:r>
                      <a:r>
                        <a:rPr lang="es-ES" sz="1000" b="0" i="0" u="none" strike="noStrike" cap="none" dirty="0">
                          <a:solidFill>
                            <a:srgbClr val="000000"/>
                          </a:solidFill>
                          <a:latin typeface="Arial"/>
                          <a:ea typeface="Arial"/>
                          <a:cs typeface="Arial"/>
                          <a:sym typeface="Arial"/>
                        </a:rPr>
                        <a:t>, Motavita, Nuevo Colón, </a:t>
                      </a:r>
                      <a:r>
                        <a:rPr lang="es-ES" sz="1000" b="0" i="0" u="none" strike="noStrike" cap="none" dirty="0" err="1">
                          <a:solidFill>
                            <a:srgbClr val="000000"/>
                          </a:solidFill>
                          <a:latin typeface="Arial"/>
                          <a:ea typeface="Arial"/>
                          <a:cs typeface="Arial"/>
                          <a:sym typeface="Arial"/>
                        </a:rPr>
                        <a:t>Oicatá</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Pachavita</a:t>
                      </a:r>
                      <a:r>
                        <a:rPr lang="es-ES" sz="1000" b="0" i="0" u="none" strike="noStrike" cap="none" dirty="0">
                          <a:solidFill>
                            <a:srgbClr val="000000"/>
                          </a:solidFill>
                          <a:latin typeface="Arial"/>
                          <a:ea typeface="Arial"/>
                          <a:cs typeface="Arial"/>
                          <a:sym typeface="Arial"/>
                        </a:rPr>
                        <a:t>, Paipa, Pesca, Ramiriquí, Rondón, Samacá, Santa María, Siachoque, Somondoco, Sora, Soracá, Sutatenza, Tenza, Tibaná, Toca, Tota, Tunja, Turmequé, Tuta, Ventaquemada, </a:t>
                      </a:r>
                      <a:r>
                        <a:rPr lang="es-ES" sz="1000" b="0" i="0" u="none" strike="noStrike" cap="none" dirty="0" err="1">
                          <a:solidFill>
                            <a:srgbClr val="000000"/>
                          </a:solidFill>
                          <a:latin typeface="Arial"/>
                          <a:ea typeface="Arial"/>
                          <a:cs typeface="Arial"/>
                          <a:sym typeface="Arial"/>
                        </a:rPr>
                        <a:t>Viracachá</a:t>
                      </a:r>
                      <a:r>
                        <a:rPr lang="es-ES" sz="1000" b="0" i="0" u="none" strike="noStrike" cap="none" dirty="0">
                          <a:solidFill>
                            <a:srgbClr val="000000"/>
                          </a:solidFill>
                          <a:latin typeface="Arial"/>
                          <a:ea typeface="Arial"/>
                          <a:cs typeface="Arial"/>
                          <a:sym typeface="Arial"/>
                        </a:rPr>
                        <a:t>, Úmbita, Tópaga.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Choachí, Chocontá, Cogua, Cucunubá, Cáqueza, Fosca, Gachalá, Gachancipá, Gachetá, Guachetá, Guasca, Guatavita, Guayabetal, Gutiérrez, Jerusalén, Junín, La Calera, Lenguazaque, Machetá, Manta, Medina, Nemocón, </a:t>
                      </a:r>
                      <a:r>
                        <a:rPr lang="es-ES" sz="1000" b="0" i="0" u="none" strike="noStrike" cap="none" dirty="0" err="1">
                          <a:solidFill>
                            <a:srgbClr val="000000"/>
                          </a:solidFill>
                          <a:latin typeface="Arial"/>
                          <a:ea typeface="Arial"/>
                          <a:cs typeface="Arial"/>
                          <a:sym typeface="Arial"/>
                        </a:rPr>
                        <a:t>Quetame</a:t>
                      </a:r>
                      <a:r>
                        <a:rPr lang="es-ES" sz="1000" b="0" i="0" u="none" strike="noStrike" cap="none" dirty="0">
                          <a:solidFill>
                            <a:srgbClr val="000000"/>
                          </a:solidFill>
                          <a:latin typeface="Arial"/>
                          <a:ea typeface="Arial"/>
                          <a:cs typeface="Arial"/>
                          <a:sym typeface="Arial"/>
                        </a:rPr>
                        <a:t>, Sesquilé, Sibaté, Soacha, Suesca, Sutatausa, Tausa, </a:t>
                      </a:r>
                      <a:r>
                        <a:rPr lang="es-ES" sz="1000" b="0" i="0" u="none" strike="noStrike" cap="none" dirty="0" err="1">
                          <a:solidFill>
                            <a:srgbClr val="000000"/>
                          </a:solidFill>
                          <a:latin typeface="Arial"/>
                          <a:ea typeface="Arial"/>
                          <a:cs typeface="Arial"/>
                          <a:sym typeface="Arial"/>
                        </a:rPr>
                        <a:t>Tibirita</a:t>
                      </a:r>
                      <a:r>
                        <a:rPr lang="es-ES" sz="1000" b="0" i="0" u="none" strike="noStrike" cap="none" dirty="0">
                          <a:solidFill>
                            <a:srgbClr val="000000"/>
                          </a:solidFill>
                          <a:latin typeface="Arial"/>
                          <a:ea typeface="Arial"/>
                          <a:cs typeface="Arial"/>
                          <a:sym typeface="Arial"/>
                        </a:rPr>
                        <a:t>, Ubalá, Ubaque, Une, Villa De San Diego De Ubaté, Villapinzón, Subachoque, Silvania.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Baraya, Colombia, Tesalia, </a:t>
                      </a:r>
                      <a:r>
                        <a:rPr lang="es-ES" sz="1000" b="0" i="0" u="none" strike="noStrike" cap="none" dirty="0" err="1">
                          <a:solidFill>
                            <a:srgbClr val="000000"/>
                          </a:solidFill>
                          <a:latin typeface="Arial"/>
                          <a:ea typeface="Arial"/>
                          <a:cs typeface="Arial"/>
                          <a:sym typeface="Arial"/>
                        </a:rPr>
                        <a:t>Villavieja</a:t>
                      </a:r>
                      <a:r>
                        <a:rPr lang="es-ES" sz="1000" b="0" i="0" u="none" strike="noStrike" cap="none" dirty="0">
                          <a:solidFill>
                            <a:srgbClr val="000000"/>
                          </a:solidFill>
                          <a:latin typeface="Arial"/>
                          <a:ea typeface="Arial"/>
                          <a:cs typeface="Arial"/>
                          <a:sym typeface="Arial"/>
                        </a:rPr>
                        <a:t>, Íquira.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Silos, Bochalema, Chitagá, Herrán, </a:t>
                      </a:r>
                      <a:r>
                        <a:rPr lang="es-ES" sz="1000" b="0" i="0" u="none" strike="noStrike" cap="none" dirty="0" err="1">
                          <a:solidFill>
                            <a:srgbClr val="000000"/>
                          </a:solidFill>
                          <a:latin typeface="Arial"/>
                          <a:ea typeface="Arial"/>
                          <a:cs typeface="Arial"/>
                          <a:sym typeface="Arial"/>
                        </a:rPr>
                        <a:t>Labateca</a:t>
                      </a:r>
                      <a:r>
                        <a:rPr lang="es-ES" sz="1000" b="0" i="0" u="none" strike="noStrike" cap="none" dirty="0">
                          <a:solidFill>
                            <a:srgbClr val="000000"/>
                          </a:solidFill>
                          <a:latin typeface="Arial"/>
                          <a:ea typeface="Arial"/>
                          <a:cs typeface="Arial"/>
                          <a:sym typeface="Arial"/>
                        </a:rPr>
                        <a:t>, Pamplonita, Toledo.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Cerrito, Concepción.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Alpujarra.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132924165"/>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41737" y="884549"/>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244444" y="1358020"/>
            <a:ext cx="3829615" cy="5260063"/>
          </a:xfrm>
          <a:prstGeom prst="rect">
            <a:avLst/>
          </a:prstGeom>
          <a:noFill/>
          <a:ln>
            <a:noFill/>
          </a:ln>
        </p:spPr>
      </p:pic>
      <p:pic>
        <p:nvPicPr>
          <p:cNvPr id="8" name="Google Shape;137;p24" descr="Recurso 25.png"/>
          <p:cNvPicPr preferRelativeResize="0"/>
          <p:nvPr/>
        </p:nvPicPr>
        <p:blipFill rotWithShape="1">
          <a:blip r:embed="rId5">
            <a:alphaModFix/>
          </a:blip>
          <a:srcRect/>
          <a:stretch/>
        </p:blipFill>
        <p:spPr>
          <a:xfrm>
            <a:off x="4590595" y="2186478"/>
            <a:ext cx="458425" cy="446694"/>
          </a:xfrm>
          <a:prstGeom prst="rect">
            <a:avLst/>
          </a:prstGeom>
          <a:noFill/>
          <a:ln>
            <a:noFill/>
          </a:ln>
        </p:spPr>
      </p:pic>
      <p:pic>
        <p:nvPicPr>
          <p:cNvPr id="4" name="Google Shape;157;p58">
            <a:extLst>
              <a:ext uri="{FF2B5EF4-FFF2-40B4-BE49-F238E27FC236}">
                <a16:creationId xmlns:a16="http://schemas.microsoft.com/office/drawing/2014/main" id="{1EF32501-A8E9-7E27-FDA1-0D97BAFF1466}"/>
              </a:ext>
            </a:extLst>
          </p:cNvPr>
          <p:cNvPicPr preferRelativeResize="0"/>
          <p:nvPr/>
        </p:nvPicPr>
        <p:blipFill rotWithShape="1">
          <a:blip r:embed="rId6">
            <a:alphaModFix/>
          </a:blip>
          <a:srcRect/>
          <a:stretch/>
        </p:blipFill>
        <p:spPr>
          <a:xfrm>
            <a:off x="4590595" y="4015202"/>
            <a:ext cx="499120" cy="445047"/>
          </a:xfrm>
          <a:prstGeom prst="rect">
            <a:avLst/>
          </a:prstGeom>
          <a:noFill/>
          <a:ln>
            <a:noFill/>
          </a:ln>
        </p:spPr>
      </p:pic>
      <p:pic>
        <p:nvPicPr>
          <p:cNvPr id="6" name="Google Shape;158;p58">
            <a:extLst>
              <a:ext uri="{FF2B5EF4-FFF2-40B4-BE49-F238E27FC236}">
                <a16:creationId xmlns:a16="http://schemas.microsoft.com/office/drawing/2014/main" id="{FF2A42F9-528B-3EEA-DB82-0937D1FFCC4A}"/>
              </a:ext>
            </a:extLst>
          </p:cNvPr>
          <p:cNvPicPr preferRelativeResize="0"/>
          <p:nvPr/>
        </p:nvPicPr>
        <p:blipFill rotWithShape="1">
          <a:blip r:embed="rId7">
            <a:alphaModFix/>
          </a:blip>
          <a:srcRect/>
          <a:stretch/>
        </p:blipFill>
        <p:spPr>
          <a:xfrm>
            <a:off x="13006553" y="5383074"/>
            <a:ext cx="484369" cy="446694"/>
          </a:xfrm>
          <a:prstGeom prst="rect">
            <a:avLst/>
          </a:prstGeom>
          <a:noFill/>
          <a:ln>
            <a:noFill/>
          </a:ln>
        </p:spPr>
      </p:pic>
    </p:spTree>
    <p:extLst>
      <p:ext uri="{BB962C8B-B14F-4D97-AF65-F5344CB8AC3E}">
        <p14:creationId xmlns:p14="http://schemas.microsoft.com/office/powerpoint/2010/main" val="4036039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3" name="Google Shape;186;p59">
            <a:extLst>
              <a:ext uri="{FF2B5EF4-FFF2-40B4-BE49-F238E27FC236}">
                <a16:creationId xmlns:a16="http://schemas.microsoft.com/office/drawing/2014/main" id="{BF8575A7-63B0-C4EE-F53C-12191066E885}"/>
              </a:ext>
            </a:extLst>
          </p:cNvPr>
          <p:cNvGraphicFramePr/>
          <p:nvPr>
            <p:extLst>
              <p:ext uri="{D42A27DB-BD31-4B8C-83A1-F6EECF244321}">
                <p14:modId xmlns:p14="http://schemas.microsoft.com/office/powerpoint/2010/main" val="2380853214"/>
              </p:ext>
            </p:extLst>
          </p:nvPr>
        </p:nvGraphicFramePr>
        <p:xfrm>
          <a:off x="4421101" y="2310381"/>
          <a:ext cx="7392226" cy="22287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2039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Apartadó, Caucasia, Cisneros, Fredonia, Girardota, Nechí, Remedios, San Pedro De Urabá, Segovia, Turbo, Yalí, Yolombó.</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Arcabuco, Belén, </a:t>
                      </a:r>
                      <a:r>
                        <a:rPr lang="es-ES" sz="1000" b="0" i="0" u="none" strike="noStrike" cap="none" dirty="0" err="1">
                          <a:solidFill>
                            <a:srgbClr val="000000"/>
                          </a:solidFill>
                          <a:latin typeface="Arial"/>
                          <a:ea typeface="Arial"/>
                          <a:cs typeface="Arial"/>
                          <a:sym typeface="Arial"/>
                        </a:rPr>
                        <a:t>Betéitiva</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Busbanzá</a:t>
                      </a:r>
                      <a:r>
                        <a:rPr lang="es-ES" sz="1000" b="0" i="0" u="none" strike="noStrike" cap="none" dirty="0">
                          <a:solidFill>
                            <a:srgbClr val="000000"/>
                          </a:solidFill>
                          <a:latin typeface="Arial"/>
                          <a:ea typeface="Arial"/>
                          <a:cs typeface="Arial"/>
                          <a:sym typeface="Arial"/>
                        </a:rPr>
                        <a:t>, Chíquiza, Floresta, Ráquira, Santa Rosa De Viterbo, </a:t>
                      </a:r>
                      <a:r>
                        <a:rPr lang="es-ES" sz="1000" b="0" i="0" u="none" strike="noStrike" cap="none" dirty="0" err="1">
                          <a:solidFill>
                            <a:srgbClr val="000000"/>
                          </a:solidFill>
                          <a:latin typeface="Arial"/>
                          <a:ea typeface="Arial"/>
                          <a:cs typeface="Arial"/>
                          <a:sym typeface="Arial"/>
                        </a:rPr>
                        <a:t>Sotaquirá</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Sutamarchán</a:t>
                      </a:r>
                      <a:r>
                        <a:rPr lang="es-ES" sz="1000" b="0" i="0" u="none" strike="noStrike" cap="none" dirty="0">
                          <a:solidFill>
                            <a:srgbClr val="000000"/>
                          </a:solidFill>
                          <a:latin typeface="Arial"/>
                          <a:ea typeface="Arial"/>
                          <a:cs typeface="Arial"/>
                          <a:sym typeface="Arial"/>
                        </a:rPr>
                        <a:t>, Sáchica.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Cajicá, Chía, Fúquene, Gama, Paratebueno, Sopó, Tocancipá, Zipaquirá.</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Algeciras, Elías, La Plata, Nátaga, </a:t>
                      </a:r>
                      <a:r>
                        <a:rPr lang="es-ES" sz="1000" b="0" i="0" u="none" strike="noStrike" cap="none" dirty="0" err="1">
                          <a:solidFill>
                            <a:srgbClr val="000000"/>
                          </a:solidFill>
                          <a:latin typeface="Arial"/>
                          <a:ea typeface="Arial"/>
                          <a:cs typeface="Arial"/>
                          <a:sym typeface="Arial"/>
                        </a:rPr>
                        <a:t>Oporapa</a:t>
                      </a:r>
                      <a:r>
                        <a:rPr lang="es-ES" sz="1000" b="0" i="0" u="none" strike="noStrike" cap="none" dirty="0">
                          <a:solidFill>
                            <a:srgbClr val="000000"/>
                          </a:solidFill>
                          <a:latin typeface="Arial"/>
                          <a:ea typeface="Arial"/>
                          <a:cs typeface="Arial"/>
                          <a:sym typeface="Arial"/>
                        </a:rPr>
                        <a:t>, Saladoblanco, Tarqui, Tello, Teruel.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Chinácota, </a:t>
                      </a:r>
                      <a:r>
                        <a:rPr lang="es-ES" sz="1000" b="0" i="0" u="none" strike="noStrike" cap="none" dirty="0" err="1">
                          <a:solidFill>
                            <a:srgbClr val="000000"/>
                          </a:solidFill>
                          <a:latin typeface="Arial"/>
                          <a:ea typeface="Arial"/>
                          <a:cs typeface="Arial"/>
                          <a:sym typeface="Arial"/>
                        </a:rPr>
                        <a:t>Cácota</a:t>
                      </a:r>
                      <a:r>
                        <a:rPr lang="es-ES" sz="1000" b="0" i="0" u="none" strike="noStrike" cap="none" dirty="0">
                          <a:solidFill>
                            <a:srgbClr val="000000"/>
                          </a:solidFill>
                          <a:latin typeface="Arial"/>
                          <a:ea typeface="Arial"/>
                          <a:cs typeface="Arial"/>
                          <a:sym typeface="Arial"/>
                        </a:rPr>
                        <a:t>, La Playa, Los Patios, Ocaña, Pamplona, </a:t>
                      </a:r>
                      <a:r>
                        <a:rPr lang="es-ES" sz="1000" b="0" i="0" u="none" strike="noStrike" cap="none" dirty="0" err="1">
                          <a:solidFill>
                            <a:srgbClr val="000000"/>
                          </a:solidFill>
                          <a:latin typeface="Arial"/>
                          <a:ea typeface="Arial"/>
                          <a:cs typeface="Arial"/>
                          <a:sym typeface="Arial"/>
                        </a:rPr>
                        <a:t>Ragonvalia</a:t>
                      </a:r>
                      <a:r>
                        <a:rPr lang="es-ES" sz="1000" b="0" i="0" u="none" strike="noStrike" cap="none" dirty="0">
                          <a:solidFill>
                            <a:srgbClr val="000000"/>
                          </a:solidFill>
                          <a:latin typeface="Arial"/>
                          <a:ea typeface="Arial"/>
                          <a:cs typeface="Arial"/>
                          <a:sym typeface="Arial"/>
                        </a:rPr>
                        <a:t>, San Cayetano.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Capitanejo, Los Santos.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Dolores, Natagaima, Prado.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614840566"/>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41737" y="758677"/>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253497" y="1324029"/>
            <a:ext cx="3865829" cy="5303108"/>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12743750" y="2979705"/>
            <a:ext cx="477952" cy="445047"/>
          </a:xfrm>
          <a:prstGeom prst="rect">
            <a:avLst/>
          </a:prstGeom>
          <a:noFill/>
          <a:ln>
            <a:noFill/>
          </a:ln>
        </p:spPr>
      </p:pic>
      <p:pic>
        <p:nvPicPr>
          <p:cNvPr id="4" name="Google Shape;157;p58">
            <a:extLst>
              <a:ext uri="{FF2B5EF4-FFF2-40B4-BE49-F238E27FC236}">
                <a16:creationId xmlns:a16="http://schemas.microsoft.com/office/drawing/2014/main" id="{1EF32501-A8E9-7E27-FDA1-0D97BAFF1466}"/>
              </a:ext>
            </a:extLst>
          </p:cNvPr>
          <p:cNvPicPr preferRelativeResize="0"/>
          <p:nvPr/>
        </p:nvPicPr>
        <p:blipFill rotWithShape="1">
          <a:blip r:embed="rId5">
            <a:alphaModFix/>
          </a:blip>
          <a:srcRect/>
          <a:stretch/>
        </p:blipFill>
        <p:spPr>
          <a:xfrm>
            <a:off x="13600111" y="4529028"/>
            <a:ext cx="499120" cy="445047"/>
          </a:xfrm>
          <a:prstGeom prst="rect">
            <a:avLst/>
          </a:prstGeom>
          <a:noFill/>
          <a:ln>
            <a:noFill/>
          </a:ln>
        </p:spPr>
      </p:pic>
      <p:pic>
        <p:nvPicPr>
          <p:cNvPr id="6" name="Google Shape;158;p58">
            <a:extLst>
              <a:ext uri="{FF2B5EF4-FFF2-40B4-BE49-F238E27FC236}">
                <a16:creationId xmlns:a16="http://schemas.microsoft.com/office/drawing/2014/main" id="{FF2A42F9-528B-3EEA-DB82-0937D1FFCC4A}"/>
              </a:ext>
            </a:extLst>
          </p:cNvPr>
          <p:cNvPicPr preferRelativeResize="0"/>
          <p:nvPr/>
        </p:nvPicPr>
        <p:blipFill rotWithShape="1">
          <a:blip r:embed="rId6">
            <a:alphaModFix/>
          </a:blip>
          <a:srcRect/>
          <a:stretch/>
        </p:blipFill>
        <p:spPr>
          <a:xfrm>
            <a:off x="4600893" y="3424752"/>
            <a:ext cx="484369" cy="446694"/>
          </a:xfrm>
          <a:prstGeom prst="rect">
            <a:avLst/>
          </a:prstGeom>
          <a:noFill/>
          <a:ln>
            <a:noFill/>
          </a:ln>
        </p:spPr>
      </p:pic>
    </p:spTree>
    <p:extLst>
      <p:ext uri="{BB962C8B-B14F-4D97-AF65-F5344CB8AC3E}">
        <p14:creationId xmlns:p14="http://schemas.microsoft.com/office/powerpoint/2010/main" val="2615934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C63644E5-9CB9-DC6A-0AB2-24036E948CB0}"/>
              </a:ext>
            </a:extLst>
          </p:cNvPr>
          <p:cNvGraphicFramePr/>
          <p:nvPr>
            <p:extLst>
              <p:ext uri="{D42A27DB-BD31-4B8C-83A1-F6EECF244321}">
                <p14:modId xmlns:p14="http://schemas.microsoft.com/office/powerpoint/2010/main" val="4133644026"/>
              </p:ext>
            </p:extLst>
          </p:nvPr>
        </p:nvGraphicFramePr>
        <p:xfrm>
          <a:off x="4082588" y="2594505"/>
          <a:ext cx="7570364" cy="1737300"/>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CHOCÓ : Acandí, </a:t>
                      </a:r>
                      <a:r>
                        <a:rPr lang="es-ES" sz="1000" b="0" i="0" u="none" strike="noStrike" cap="none" dirty="0" err="1">
                          <a:solidFill>
                            <a:srgbClr val="000000"/>
                          </a:solidFill>
                          <a:latin typeface="Arial"/>
                          <a:ea typeface="Arial"/>
                          <a:cs typeface="Arial"/>
                          <a:sym typeface="Arial"/>
                        </a:rPr>
                        <a:t>Unguía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Contadero, Córdoba, Funes, </a:t>
                      </a:r>
                      <a:r>
                        <a:rPr lang="es-ES" sz="1000" b="0" i="0" u="none" strike="noStrike" cap="none" dirty="0" err="1">
                          <a:solidFill>
                            <a:srgbClr val="000000"/>
                          </a:solidFill>
                          <a:latin typeface="Arial"/>
                          <a:ea typeface="Arial"/>
                          <a:cs typeface="Arial"/>
                          <a:sym typeface="Arial"/>
                        </a:rPr>
                        <a:t>Gualmatán</a:t>
                      </a:r>
                      <a:r>
                        <a:rPr lang="es-ES" sz="1000" b="0" i="0" u="none" strike="noStrike" cap="none" dirty="0">
                          <a:solidFill>
                            <a:srgbClr val="000000"/>
                          </a:solidFill>
                          <a:latin typeface="Arial"/>
                          <a:ea typeface="Arial"/>
                          <a:cs typeface="Arial"/>
                          <a:sym typeface="Arial"/>
                        </a:rPr>
                        <a:t>, Iles, Ospina, Pasto, Potosí, Puerres, Pupiales, Tangua.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62856590"/>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CAUCA : </a:t>
                      </a:r>
                      <a:r>
                        <a:rPr lang="es-ES" sz="1000" b="0" i="0" u="none" strike="noStrike" cap="none" dirty="0" err="1">
                          <a:solidFill>
                            <a:srgbClr val="000000"/>
                          </a:solidFill>
                          <a:latin typeface="Arial"/>
                          <a:ea typeface="Arial"/>
                          <a:cs typeface="Arial"/>
                          <a:sym typeface="Arial"/>
                        </a:rPr>
                        <a:t>Inzá</a:t>
                      </a:r>
                      <a:r>
                        <a:rPr lang="es-ES" sz="1000" b="0" i="0" u="none" strike="noStrike" cap="none" dirty="0">
                          <a:solidFill>
                            <a:srgbClr val="000000"/>
                          </a:solidFill>
                          <a:latin typeface="Arial"/>
                          <a:ea typeface="Arial"/>
                          <a:cs typeface="Arial"/>
                          <a:sym typeface="Arial"/>
                        </a:rPr>
                        <a:t>, Puracé, Páez.</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a:t>
                      </a:r>
                      <a:r>
                        <a:rPr lang="es-ES" sz="1000" b="0" i="0" u="none" strike="noStrike" cap="none" dirty="0" err="1">
                          <a:solidFill>
                            <a:srgbClr val="000000"/>
                          </a:solidFill>
                          <a:latin typeface="Arial"/>
                          <a:ea typeface="Arial"/>
                          <a:cs typeface="Arial"/>
                          <a:sym typeface="Arial"/>
                        </a:rPr>
                        <a:t>Imués</a:t>
                      </a:r>
                      <a:r>
                        <a:rPr lang="es-ES" sz="1000" b="0" i="0" u="none" strike="noStrike" cap="none" dirty="0">
                          <a:solidFill>
                            <a:srgbClr val="000000"/>
                          </a:solidFill>
                          <a:latin typeface="Arial"/>
                          <a:ea typeface="Arial"/>
                          <a:cs typeface="Arial"/>
                          <a:sym typeface="Arial"/>
                        </a:rPr>
                        <a:t>, Sapuyes.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VALLE DEL CAUCA : </a:t>
                      </a:r>
                      <a:r>
                        <a:rPr lang="es-ES" sz="1000" b="0" i="0" u="none" strike="noStrike" cap="none" dirty="0" err="1">
                          <a:solidFill>
                            <a:srgbClr val="000000"/>
                          </a:solidFill>
                          <a:latin typeface="Arial"/>
                          <a:ea typeface="Arial"/>
                          <a:cs typeface="Arial"/>
                          <a:sym typeface="Arial"/>
                        </a:rPr>
                        <a:t>Andalucia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1" name="Google Shape;186;p59">
            <a:extLst>
              <a:ext uri="{FF2B5EF4-FFF2-40B4-BE49-F238E27FC236}">
                <a16:creationId xmlns:a16="http://schemas.microsoft.com/office/drawing/2014/main" id="{5CE7BAF6-E7F7-146A-89E7-0923D6A7530F}"/>
              </a:ext>
            </a:extLst>
          </p:cNvPr>
          <p:cNvGraphicFramePr/>
          <p:nvPr>
            <p:extLst>
              <p:ext uri="{D42A27DB-BD31-4B8C-83A1-F6EECF244321}">
                <p14:modId xmlns:p14="http://schemas.microsoft.com/office/powerpoint/2010/main" val="2274164373"/>
              </p:ext>
            </p:extLst>
          </p:nvPr>
        </p:nvGraphicFramePr>
        <p:xfrm>
          <a:off x="12451186" y="5082418"/>
          <a:ext cx="7570364" cy="1706800"/>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2" name="Google Shape;186;p59">
            <a:extLst>
              <a:ext uri="{FF2B5EF4-FFF2-40B4-BE49-F238E27FC236}">
                <a16:creationId xmlns:a16="http://schemas.microsoft.com/office/drawing/2014/main" id="{255986BB-5965-F7F1-5163-D0056D6B5522}"/>
              </a:ext>
            </a:extLst>
          </p:cNvPr>
          <p:cNvGraphicFramePr/>
          <p:nvPr>
            <p:extLst>
              <p:ext uri="{D42A27DB-BD31-4B8C-83A1-F6EECF244321}">
                <p14:modId xmlns:p14="http://schemas.microsoft.com/office/powerpoint/2010/main" val="2624600371"/>
              </p:ext>
            </p:extLst>
          </p:nvPr>
        </p:nvGraphicFramePr>
        <p:xfrm>
          <a:off x="12643920" y="416317"/>
          <a:ext cx="7184896" cy="1267275"/>
        </p:xfrm>
        <a:graphic>
          <a:graphicData uri="http://schemas.openxmlformats.org/drawingml/2006/table">
            <a:tbl>
              <a:tblPr>
                <a:noFill/>
                <a:tableStyleId>{7637F94A-DA9B-481A-AE38-6A32242EE391}</a:tableStyleId>
              </a:tblPr>
              <a:tblGrid>
                <a:gridCol w="1007179">
                  <a:extLst>
                    <a:ext uri="{9D8B030D-6E8A-4147-A177-3AD203B41FA5}">
                      <a16:colId xmlns:a16="http://schemas.microsoft.com/office/drawing/2014/main" val="20000"/>
                    </a:ext>
                  </a:extLst>
                </a:gridCol>
                <a:gridCol w="6177717">
                  <a:extLst>
                    <a:ext uri="{9D8B030D-6E8A-4147-A177-3AD203B41FA5}">
                      <a16:colId xmlns:a16="http://schemas.microsoft.com/office/drawing/2014/main" val="20001"/>
                    </a:ext>
                  </a:extLst>
                </a:gridCol>
              </a:tblGrid>
              <a:tr h="52973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73754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 name="Google Shape;157;p58">
            <a:extLst>
              <a:ext uri="{FF2B5EF4-FFF2-40B4-BE49-F238E27FC236}">
                <a16:creationId xmlns:a16="http://schemas.microsoft.com/office/drawing/2014/main" id="{A109C155-499C-D133-7A34-5FC03B0D173D}"/>
              </a:ext>
            </a:extLst>
          </p:cNvPr>
          <p:cNvPicPr preferRelativeResize="0"/>
          <p:nvPr/>
        </p:nvPicPr>
        <p:blipFill rotWithShape="1">
          <a:blip r:embed="rId3">
            <a:alphaModFix/>
          </a:blip>
          <a:srcRect/>
          <a:stretch/>
        </p:blipFill>
        <p:spPr>
          <a:xfrm>
            <a:off x="4355239" y="3050397"/>
            <a:ext cx="477952" cy="445047"/>
          </a:xfrm>
          <a:prstGeom prst="rect">
            <a:avLst/>
          </a:prstGeom>
          <a:noFill/>
          <a:ln>
            <a:noFill/>
          </a:ln>
        </p:spPr>
      </p:pic>
      <p:pic>
        <p:nvPicPr>
          <p:cNvPr id="7" name="Google Shape;137;p24" descr="Recurso 25.png">
            <a:extLst>
              <a:ext uri="{FF2B5EF4-FFF2-40B4-BE49-F238E27FC236}">
                <a16:creationId xmlns:a16="http://schemas.microsoft.com/office/drawing/2014/main" id="{09ED492B-775F-E4E0-CBDD-E3E9C008A51B}"/>
              </a:ext>
            </a:extLst>
          </p:cNvPr>
          <p:cNvPicPr preferRelativeResize="0"/>
          <p:nvPr/>
        </p:nvPicPr>
        <p:blipFill rotWithShape="1">
          <a:blip r:embed="rId4">
            <a:alphaModFix/>
          </a:blip>
          <a:srcRect/>
          <a:stretch/>
        </p:blipFill>
        <p:spPr>
          <a:xfrm>
            <a:off x="12643920" y="3325542"/>
            <a:ext cx="458425" cy="446694"/>
          </a:xfrm>
          <a:prstGeom prst="rect">
            <a:avLst/>
          </a:prstGeom>
          <a:noFill/>
          <a:ln>
            <a:noFill/>
          </a:ln>
        </p:spPr>
      </p:pic>
      <p:pic>
        <p:nvPicPr>
          <p:cNvPr id="10" name="Google Shape;158;p58">
            <a:extLst>
              <a:ext uri="{FF2B5EF4-FFF2-40B4-BE49-F238E27FC236}">
                <a16:creationId xmlns:a16="http://schemas.microsoft.com/office/drawing/2014/main" id="{8C502FAF-B0EA-25FC-863A-B50C89A91669}"/>
              </a:ext>
            </a:extLst>
          </p:cNvPr>
          <p:cNvPicPr preferRelativeResize="0"/>
          <p:nvPr/>
        </p:nvPicPr>
        <p:blipFill rotWithShape="1">
          <a:blip r:embed="rId5">
            <a:alphaModFix/>
          </a:blip>
          <a:srcRect/>
          <a:stretch/>
        </p:blipFill>
        <p:spPr>
          <a:xfrm>
            <a:off x="13556701" y="2147811"/>
            <a:ext cx="484369" cy="446694"/>
          </a:xfrm>
          <a:prstGeom prst="rect">
            <a:avLst/>
          </a:prstGeom>
          <a:noFill/>
          <a:ln>
            <a:noFill/>
          </a:ln>
        </p:spPr>
      </p:pic>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6" r:link="rId7"/>
          <a:srcRect/>
          <a:stretch>
            <a:fillRect/>
          </a:stretch>
        </p:blipFill>
        <p:spPr>
          <a:xfrm>
            <a:off x="546745" y="1137980"/>
            <a:ext cx="3251653" cy="5495730"/>
          </a:xfrm>
          <a:prstGeom prst="rect">
            <a:avLst/>
          </a:prstGeom>
          <a:noFill/>
          <a:ln>
            <a:noFill/>
          </a:ln>
        </p:spPr>
      </p:pic>
      <p:pic>
        <p:nvPicPr>
          <p:cNvPr id="9" name="Google Shape;158;p58"/>
          <p:cNvPicPr preferRelativeResize="0"/>
          <p:nvPr/>
        </p:nvPicPr>
        <p:blipFill rotWithShape="1">
          <a:blip r:embed="rId5">
            <a:alphaModFix/>
          </a:blip>
          <a:srcRect/>
          <a:stretch/>
        </p:blipFill>
        <p:spPr>
          <a:xfrm>
            <a:off x="4357375" y="3764196"/>
            <a:ext cx="457200" cy="446694"/>
          </a:xfrm>
          <a:prstGeom prst="rect">
            <a:avLst/>
          </a:prstGeom>
          <a:noFill/>
          <a:ln>
            <a:noFill/>
          </a:ln>
        </p:spPr>
      </p:pic>
      <p:pic>
        <p:nvPicPr>
          <p:cNvPr id="3" name="Google Shape;204;p4">
            <a:extLst>
              <a:ext uri="{FF2B5EF4-FFF2-40B4-BE49-F238E27FC236}">
                <a16:creationId xmlns:a16="http://schemas.microsoft.com/office/drawing/2014/main" id="{EB25FC0C-FB34-4385-9DEA-9B723F9DF274}"/>
              </a:ext>
            </a:extLst>
          </p:cNvPr>
          <p:cNvPicPr preferRelativeResize="0"/>
          <p:nvPr/>
        </p:nvPicPr>
        <p:blipFill rotWithShape="1">
          <a:blip r:embed="rId8">
            <a:alphaModFix/>
          </a:blip>
          <a:srcRect/>
          <a:stretch/>
        </p:blipFill>
        <p:spPr>
          <a:xfrm>
            <a:off x="13579060" y="3764196"/>
            <a:ext cx="3694496" cy="1042506"/>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4292</TotalTime>
  <Words>2231</Words>
  <Application>Microsoft Office PowerPoint</Application>
  <PresentationFormat>Panorámica</PresentationFormat>
  <Paragraphs>152</Paragraphs>
  <Slides>13</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 Black</vt:lpstr>
      <vt:lpstr>Verdana</vt:lpstr>
      <vt:lpstr>Helvetica Neue</vt:lpstr>
      <vt:lpstr>Arial</vt:lpstr>
      <vt:lpstr>Arial Narrow</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427</cp:revision>
  <dcterms:created xsi:type="dcterms:W3CDTF">2022-10-19T17:32:46Z</dcterms:created>
  <dcterms:modified xsi:type="dcterms:W3CDTF">2024-04-18T20:14:51Z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