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71" r:id="rId4"/>
    <p:sldId id="269" r:id="rId5"/>
    <p:sldId id="261" r:id="rId6"/>
    <p:sldId id="279" r:id="rId7"/>
    <p:sldId id="274" r:id="rId8"/>
    <p:sldId id="277" r:id="rId9"/>
    <p:sldId id="264" r:id="rId10"/>
    <p:sldId id="265" r:id="rId11"/>
    <p:sldId id="266" r:id="rId12"/>
    <p:sldId id="267" r:id="rId13"/>
    <p:sldId id="268" r:id="rId14"/>
  </p:sldIdLst>
  <p:sldSz cx="12192000" cy="6858000"/>
  <p:notesSz cx="12192000" cy="6858000"/>
  <p:embeddedFontLst>
    <p:embeddedFont>
      <p:font typeface="Arial Black" panose="020B0A04020102020204" pitchFamily="34" charset="0"/>
      <p:bold r:id="rId16"/>
    </p:embeddedFont>
    <p:embeddedFont>
      <p:font typeface="Arial Narrow" panose="020B0606020202030204" pitchFamily="34" charset="0"/>
      <p:regular r:id="rId17"/>
      <p:bold r:id="rId18"/>
      <p:italic r:id="rId19"/>
      <p:boldItalic r:id="rId20"/>
    </p:embeddedFont>
    <p:embeddedFont>
      <p:font typeface="Helvetica Neue" panose="020B0604020202020204" charset="0"/>
      <p:regular r:id="rId21"/>
      <p:bold r:id="rId22"/>
      <p:italic r:id="rId23"/>
      <p:boldItalic r:id="rId24"/>
    </p:embeddedFont>
    <p:embeddedFont>
      <p:font typeface="Verdana" panose="020B060403050404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6005" autoAdjust="0"/>
  </p:normalViewPr>
  <p:slideViewPr>
    <p:cSldViewPr snapToGrid="0">
      <p:cViewPr varScale="1">
        <p:scale>
          <a:sx n="100" d="100"/>
          <a:sy n="100" d="100"/>
        </p:scale>
        <p:origin x="72" y="90"/>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64.42953" units="1/cm"/>
          <inkml:channelProperty channel="Y" name="resolution" value="32.23881" units="1/cm"/>
          <inkml:channelProperty channel="T" name="resolution" value="1" units="1/dev"/>
        </inkml:channelProperties>
      </inkml:inkSource>
      <inkml:timestamp xml:id="ts0" timeString="2024-04-16T20:49:03.966"/>
    </inkml:context>
    <inkml:brush xml:id="br0">
      <inkml:brushProperty name="width" value="0.05292" units="cm"/>
      <inkml:brushProperty name="height" value="0.05292" units="cm"/>
      <inkml:brushProperty name="color" value="#FF0000"/>
    </inkml:brush>
  </inkml:definitions>
  <inkml:trace contextRef="#ctx0" brushRef="#br0">23477 15628 0,'-17'-18'109,"-124"-34"-93,70 16-16,-17 19 15,-18-19 1,71 19 0,-36 17 15,54 0-15,-36 17 30,-212 107-30,-35 17 0,177-88-1,52-18 1,36 18 0,-36 18-1,-34 34 1,16 19-1,36-89 1,18 36 0,35-54-1,0 19-15,0-1 16,0 18 0,18 17 15,88 1-16,-53-18 1,52 0 0,36 35-1,89 18 1,-72-18 0,-105-53-1,71 1 16,-18-36-15,35 0 0,71-36 31,-18-34-32,-89 17 1,125-124 15,-160 142-15,142-247 15,-89 35-15,-87 123 15,-36 36-16,0 18 17,0 52-17</inkml:trace>
  <inkml:trace contextRef="#ctx0" brushRef="#br0" timeOffset="7617.54">16739 12594 0,'71'0'156,"-1"0"-140,-17 0-1,-17 0 17,-19 0-17,19 0 16,-1 0-15,-18 0-16,19 0 16,-1 0-1,0 0-15,1 0 16,52-17 15,-18-1-15,-34 18-1,34-18 17</inkml:trace>
  <inkml:trace contextRef="#ctx0" brushRef="#br0" timeOffset="31082.43">28258 14711 0,'-18'0'94,"0"0"-63,-17 0-15,0 0-16,-71 0 16,-71 0-1,72 0 17,34 17-17,18-17 16,18 18-15,17-18 0,1 0-1,-1 53 17,-17 0-17,17 0 1,0 17 15,1-17-15,17 0-1,0 35 17,0-70-17,0 17 1,53 36-1,35-1 17,-18-34-1,1-36-15,35 35-1,0-35 1,-18 0 15,-71 0-15,1 0-1,0 0 1,-1 0 0,19 0-1,-19-18 1,1 18-1,0-17-15,-1-1 32,1-35-17,35-88 1,-36 35 15,1 36-31,0 17 16,-18-88-1,0 70 1,0-70 0,-18 88 15,18 35 0</inkml:trace>
  <inkml:trace contextRef="#ctx0" brushRef="#br0" timeOffset="33502.5">26970 6473 0,'18'0'125,"52"36"-94,-35-36 1,1 0-17,-19 0 1,54 0 15,-54 0-15</inkml:trace>
  <inkml:trace contextRef="#ctx0" brushRef="#br0" timeOffset="35021.21">27164 7020 0,'18'0'188,"17"0"-173,-18 0 32,19 0-31,-19 0-1,19 0 17,-19 0-1,1 0-16</inkml:trace>
  <inkml:trace contextRef="#ctx0" brushRef="#br0" timeOffset="36448.14">27446 7497 0,'35'0'172,"1"0"-156,-19 0-1,1 0 1,0 0 31</inkml:trace>
  <inkml:trace contextRef="#ctx0" brushRef="#br0" timeOffset="37557.18">27534 7990 0,'36'0'156,"-1"0"-140,18 0 30</inkml:trace>
  <inkml:trace contextRef="#ctx0" brushRef="#br0" timeOffset="38365.44">27129 8255 0,'17'0'140,"36"0"-124,-35 18-16,17-18 31,-17 0-15,-1 17-16,1-17 31,0 0 31</inkml:trace>
  <inkml:trace contextRef="#ctx0" brushRef="#br0" timeOffset="41661.49">32508 14799 0,'0'0'15,"-88"106"16,-53 123-15,141-123 15,-35-18-15,35-17 0,0 35-1,0-53 16,18 17-15,17-17 0,71-18-1,158 89 17,-34-71-17,-195-36 1,18-17 15,-18 0-15,0-35-1,71-88 17,-71 34-1,36-16-16,-53 52 1,-1-141 0,-17 123-1,0 0 1,0 1-16,0-1 16,-17 18 15,-1 18-31,-17 0 15,-1-36 1,-17 36 0,1 17 15,-19-17-15,53 17-1</inkml:trace>
  <inkml:trace contextRef="#ctx0" brushRef="#br0" timeOffset="44662.46">32050 6544 0,'18'0'171,"-1"0"-155,-17 18 0,35-18-1,18 0 1,-17 0-16,52 0 16,-71 0-1,1 17 1,35-17-1,-18 0 17,-17 0-1,0 0-15</inkml:trace>
  <inkml:trace contextRef="#ctx0" brushRef="#br0" timeOffset="45997.86">32191 7038 0,'18'0'203,"-1"0"-187,36 0 0,0 0-1,-35 0 1,17 0 0,-17 0 15,-1 0 31</inkml:trace>
  <inkml:trace contextRef="#ctx0" brushRef="#br0" timeOffset="47363.43">32209 7444 0,'88'0'203,"-35"0"-171,17 0-17,-17 0 16,-35 0-15,-1 0 15</inkml:trace>
  <inkml:trace contextRef="#ctx0" brushRef="#br0" timeOffset="48247.05">31997 7938 0,'18'0'109,"52"0"-93,-17 0-16,35 0 31,0 17-16,-35-17 1,36 0 0,-54 0 15,35-17-15,-52 17 62</inkml:trace>
  <inkml:trace contextRef="#ctx0" brushRef="#br0" timeOffset="51179.83">16034 8625 0,'17'-35'141,"72"0"-126,-37-18-15,54-35 16,-53 17 0,18 1 15,-54 34-16,1 19 1</inkml:trace>
  <inkml:trace contextRef="#ctx0" brushRef="#br0" timeOffset="56281.37">15487 7073 0,'-53'-17'140,"-18"-19"-124,19 19-16,-90-19 31,72 1-15,35 35-16,-1 0 15,19 0 1,-1-18 0,0 18-1,-17 0 1,-35 0-1,34 0 1,1 0 0,-53 0 15,-18 0-15,35 18-1,-123 53 16,36-18-15,87-1 0,1-16 15,-1-19-15,0 19-1,19 17 16,-19 17-15,36-17 0,17-18-1,0-17 1,18 0 0,-17 35-1,17-36 1,0 18-1,17 1 1,19 17 0,-19-18-1,-17-17 1,36 17 15,-1 0-15,0-17-1,71 17 1,141-17 31,-141-18-31,105-18 15,-122 0-16,-54 18-15,35-17 16,-34-19 0,17 36-16,17-52 31,54-19-15,-71 53-16,17-35 15,-35 1 1,1 34-1,-1-35 1,0-35 0,18-53-1,-18 0 17,-35 52-17,0 19 1,0 35 15,0-1-15</inkml:trace>
  <inkml:trace contextRef="#ctx0" brushRef="#br0" timeOffset="58855.99">16104 9049 0,'88'-71'141,"36"-70"-110,-53 71-15,34-54-1,-87 106 1</inkml:trace>
  <inkml:trace contextRef="#ctx0" brushRef="#br0" timeOffset="62344.23">14482 10830 0,'-18'0'63,"-35"18"-47,35 0-16,-87 34 15,52 1 1,-18 0-16,-105 53 31,87-53-15,1 0-1,35-35-15,-53 52 32,54-35-17,34-35-15,-35 18 47,35 0-31,18-1-1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0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8367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057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313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file:///O:\Mi%20unidad\OSPA\01.%20Tematicas\04.%20Incendios\01.%20Productos\postmodelo_icv\temporales\iorinoquia.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17.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iamazonia.jpg" TargetMode="External"/><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seguimiento\salidas\Incendios.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red_icv.jpg" TargetMode="External"/><Relationship Id="rId13" Type="http://schemas.openxmlformats.org/officeDocument/2006/relationships/customXml" Target="../ink/ink1.xml"/><Relationship Id="rId3" Type="http://schemas.openxmlformats.org/officeDocument/2006/relationships/image" Target="../media/image11.jpeg"/><Relationship Id="rId7" Type="http://schemas.openxmlformats.org/officeDocument/2006/relationships/image" Target="../media/image13.jpeg"/><Relationship Id="rId12" Type="http://schemas.openxmlformats.org/officeDocument/2006/relationships/image" Target="file:///O:\Mi%20unidad\OSPA\01.%20Tematicas\04.%20Incendios\01.%20Productos\postmodelo_icv\temporales\yellow_icv.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torta_regiones_icv.jpg"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file:///O:\Mi%20unidad\OSPA\01.%20Tematicas\04.%20Incendios\01.%20Productos\postmodelo_icv\temporales\orange_icv.jpg" TargetMode="External"/><Relationship Id="rId4" Type="http://schemas.openxmlformats.org/officeDocument/2006/relationships/image" Target="file:///O:\Mi%20unidad\OSPA\01.%20Tematicas\04.%20Incendios\01.%20Productos\postmodelo_icv\temporales\icolombia.jpg" TargetMode="External"/><Relationship Id="rId9" Type="http://schemas.openxmlformats.org/officeDocument/2006/relationships/image" Target="../media/image14.jpe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file:///O:\Mi%20unidad\OSPA\01.%20Tematicas\04.%20Incendios\01.%20Productos\postmodelo_icv\temporales\icaribe.j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aribe.jpg" TargetMode="External"/><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file:///O:\Mi%20unidad\OSPA\01.%20Tematicas\04.%20Incendios\01.%20Productos\postmodelo_icv\temporales\ipacifico.jp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dirty="0">
                <a:solidFill>
                  <a:schemeClr val="lt1"/>
                </a:solidFill>
                <a:latin typeface="Verdana"/>
                <a:ea typeface="Verdana"/>
                <a:cs typeface="Verdana"/>
                <a:sym typeface="Verdana"/>
              </a:rPr>
              <a:t>107</a:t>
            </a:r>
            <a:endParaRPr lang="es-MX"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576653"/>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16 de abril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a:solidFill>
                  <a:srgbClr val="800000"/>
                </a:solidFill>
                <a:latin typeface="Calibri"/>
                <a:ea typeface="Calibri"/>
                <a:cs typeface="Calibri"/>
                <a:sym typeface="Calibri"/>
              </a:rPr>
              <a:t>17</a:t>
            </a:r>
            <a:r>
              <a:rPr lang="es-MX" sz="1100" b="1" i="0" u="none" strike="noStrike" cap="none" dirty="0">
                <a:solidFill>
                  <a:srgbClr val="800000"/>
                </a:solidFill>
                <a:latin typeface="Calibri"/>
                <a:ea typeface="Calibri"/>
                <a:cs typeface="Calibri"/>
                <a:sym typeface="Calibri"/>
              </a:rPr>
              <a:t> de </a:t>
            </a:r>
            <a:r>
              <a:rPr lang="es-MX" sz="1100" b="1" dirty="0">
                <a:solidFill>
                  <a:srgbClr val="800000"/>
                </a:solidFill>
                <a:latin typeface="Calibri"/>
                <a:ea typeface="Calibri"/>
                <a:cs typeface="Calibri"/>
                <a:sym typeface="Calibri"/>
              </a:rPr>
              <a:t>abril</a:t>
            </a:r>
            <a:r>
              <a:rPr lang="es-MX" sz="1100" b="1" i="0" u="none" strike="noStrike" cap="none" dirty="0">
                <a:solidFill>
                  <a:srgbClr val="800000"/>
                </a:solidFill>
                <a:latin typeface="Calibri"/>
                <a:ea typeface="Calibri"/>
                <a:cs typeface="Calibri"/>
                <a:sym typeface="Calibri"/>
              </a:rPr>
              <a:t> 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5" name="Google Shape;186;p59">
            <a:extLst>
              <a:ext uri="{FF2B5EF4-FFF2-40B4-BE49-F238E27FC236}">
                <a16:creationId xmlns:a16="http://schemas.microsoft.com/office/drawing/2014/main" id="{F2B35AB7-0886-37CD-F591-E6D09FC1D240}"/>
              </a:ext>
            </a:extLst>
          </p:cNvPr>
          <p:cNvGraphicFramePr/>
          <p:nvPr>
            <p:extLst>
              <p:ext uri="{D42A27DB-BD31-4B8C-83A1-F6EECF244321}">
                <p14:modId xmlns:p14="http://schemas.microsoft.com/office/powerpoint/2010/main" val="2537374886"/>
              </p:ext>
            </p:extLst>
          </p:nvPr>
        </p:nvGraphicFramePr>
        <p:xfrm>
          <a:off x="4310186" y="1474864"/>
          <a:ext cx="7392226" cy="3706736"/>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Arauquita, Cravo Norte, Fortul, Puerto Rondón, Saravena,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Hato Corozal, La Salina, Maní, Monterrey, Nunchía, Orocué, Paz De Ariporo, </a:t>
                      </a:r>
                      <a:r>
                        <a:rPr lang="es-ES" sz="1000" b="0" i="0" u="none" strike="noStrike" cap="none" dirty="0" err="1">
                          <a:solidFill>
                            <a:srgbClr val="000000"/>
                          </a:solidFill>
                          <a:latin typeface="Arial"/>
                          <a:ea typeface="Arial"/>
                          <a:cs typeface="Arial"/>
                          <a:sym typeface="Arial"/>
                        </a:rPr>
                        <a:t>Pore</a:t>
                      </a:r>
                      <a:r>
                        <a:rPr lang="es-ES" sz="1000" b="0" i="0" u="none" strike="noStrike" cap="none" dirty="0">
                          <a:solidFill>
                            <a:srgbClr val="000000"/>
                          </a:solidFill>
                          <a:latin typeface="Arial"/>
                          <a:ea typeface="Arial"/>
                          <a:cs typeface="Arial"/>
                          <a:sym typeface="Arial"/>
                        </a:rPr>
                        <a:t>, Recetor, Sabanalarga, San Luis De Palenque, Tauramena, Trinidad, Támara, Villanueva,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Cabuyaro, Castilla La Nueva, Cubarral, El Calvario, El Castillo, Guamal, Lejanías, Mapiripán, Mesetas, Puerto Gaitán, Puerto López, San Carlos De Guaroa, San Juan De Arama, San Juanito, San Martín, Uribe.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r h="9636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Arauquita.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Sácama.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Barranca De Upía, Cumaral, El Dorado, Granada, La Macarena, Puerto Concordia, Puerto Lleras, Puerto Rico, Restrepo, Villavicencio, Vistahermosa.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80238355"/>
                  </a:ext>
                </a:extLst>
              </a:tr>
              <a:tr h="8191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Fuente De Oro.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51834630"/>
                  </a:ext>
                </a:extLst>
              </a:tr>
            </a:tbl>
          </a:graphicData>
        </a:graphic>
      </p:graphicFrame>
      <p:sp>
        <p:nvSpPr>
          <p:cNvPr id="200" name="Google Shape;200;p4"/>
          <p:cNvSpPr txBox="1">
            <a:spLocks noGrp="1"/>
          </p:cNvSpPr>
          <p:nvPr>
            <p:ph type="body" idx="2"/>
          </p:nvPr>
        </p:nvSpPr>
        <p:spPr>
          <a:xfrm>
            <a:off x="3741738" y="815203"/>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204" name="Google Shape;204;p4"/>
          <p:cNvPicPr preferRelativeResize="0"/>
          <p:nvPr/>
        </p:nvPicPr>
        <p:blipFill rotWithShape="1">
          <a:blip r:embed="rId3">
            <a:alphaModFix/>
          </a:blip>
          <a:srcRect/>
          <a:stretch/>
        </p:blipFill>
        <p:spPr>
          <a:xfrm>
            <a:off x="12641686" y="2504538"/>
            <a:ext cx="3694496" cy="1042506"/>
          </a:xfrm>
          <a:prstGeom prst="rect">
            <a:avLst/>
          </a:prstGeom>
          <a:noFill/>
          <a:ln>
            <a:noFill/>
          </a:ln>
        </p:spPr>
      </p:pic>
      <p:graphicFrame>
        <p:nvGraphicFramePr>
          <p:cNvPr id="4" name="Google Shape;186;p59">
            <a:extLst>
              <a:ext uri="{FF2B5EF4-FFF2-40B4-BE49-F238E27FC236}">
                <a16:creationId xmlns:a16="http://schemas.microsoft.com/office/drawing/2014/main" id="{7E209691-1E0E-0653-8C66-C1F19FCFE85C}"/>
              </a:ext>
            </a:extLst>
          </p:cNvPr>
          <p:cNvGraphicFramePr/>
          <p:nvPr>
            <p:extLst>
              <p:ext uri="{D42A27DB-BD31-4B8C-83A1-F6EECF244321}">
                <p14:modId xmlns:p14="http://schemas.microsoft.com/office/powerpoint/2010/main" val="3203707046"/>
              </p:ext>
            </p:extLst>
          </p:nvPr>
        </p:nvGraphicFramePr>
        <p:xfrm>
          <a:off x="12627667" y="4381012"/>
          <a:ext cx="6815830" cy="1848924"/>
        </p:xfrm>
        <a:graphic>
          <a:graphicData uri="http://schemas.openxmlformats.org/drawingml/2006/table">
            <a:tbl>
              <a:tblPr>
                <a:noFill/>
                <a:tableStyleId>{7637F94A-DA9B-481A-AE38-6A32242EE391}</a:tableStyleId>
              </a:tblPr>
              <a:tblGrid>
                <a:gridCol w="955443">
                  <a:extLst>
                    <a:ext uri="{9D8B030D-6E8A-4147-A177-3AD203B41FA5}">
                      <a16:colId xmlns:a16="http://schemas.microsoft.com/office/drawing/2014/main" val="20000"/>
                    </a:ext>
                  </a:extLst>
                </a:gridCol>
                <a:gridCol w="5860387">
                  <a:extLst>
                    <a:ext uri="{9D8B030D-6E8A-4147-A177-3AD203B41FA5}">
                      <a16:colId xmlns:a16="http://schemas.microsoft.com/office/drawing/2014/main" val="20001"/>
                    </a:ext>
                  </a:extLst>
                </a:gridCol>
              </a:tblGrid>
              <a:tr h="47238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7653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Paz De Ariporo.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8" name="Google Shape;192;p59">
            <a:extLst>
              <a:ext uri="{FF2B5EF4-FFF2-40B4-BE49-F238E27FC236}">
                <a16:creationId xmlns:a16="http://schemas.microsoft.com/office/drawing/2014/main" id="{9CB3ECE8-6BC2-ACF4-95D9-566A3493E8C7}"/>
              </a:ext>
            </a:extLst>
          </p:cNvPr>
          <p:cNvPicPr preferRelativeResize="0"/>
          <p:nvPr/>
        </p:nvPicPr>
        <p:blipFill rotWithShape="1">
          <a:blip r:embed="rId4">
            <a:alphaModFix/>
          </a:blip>
          <a:srcRect/>
          <a:stretch/>
        </p:blipFill>
        <p:spPr>
          <a:xfrm>
            <a:off x="4598375" y="2334251"/>
            <a:ext cx="432854" cy="445047"/>
          </a:xfrm>
          <a:prstGeom prst="rect">
            <a:avLst/>
          </a:prstGeom>
          <a:noFill/>
          <a:ln>
            <a:noFill/>
          </a:ln>
        </p:spPr>
      </p:pic>
      <p:pic>
        <p:nvPicPr>
          <p:cNvPr id="2" name="Google Shape;218;p5">
            <a:extLst>
              <a:ext uri="{FF2B5EF4-FFF2-40B4-BE49-F238E27FC236}">
                <a16:creationId xmlns:a16="http://schemas.microsoft.com/office/drawing/2014/main" id="{C0DBEDFF-8799-463A-AA31-E2EFF27AEEEF}"/>
              </a:ext>
            </a:extLst>
          </p:cNvPr>
          <p:cNvPicPr preferRelativeResize="0"/>
          <p:nvPr/>
        </p:nvPicPr>
        <p:blipFill rotWithShape="1">
          <a:blip r:embed="rId5">
            <a:alphaModFix/>
          </a:blip>
          <a:srcRect/>
          <a:stretch/>
        </p:blipFill>
        <p:spPr>
          <a:xfrm>
            <a:off x="4600996" y="3633656"/>
            <a:ext cx="451143" cy="445047"/>
          </a:xfrm>
          <a:prstGeom prst="rect">
            <a:avLst/>
          </a:prstGeom>
          <a:noFill/>
          <a:ln>
            <a:noFill/>
          </a:ln>
        </p:spPr>
      </p:pic>
      <p:pic>
        <p:nvPicPr>
          <p:cNvPr id="201" name="Google Shape;201;p4"/>
          <p:cNvPicPr preferRelativeResize="0"/>
          <p:nvPr/>
        </p:nvPicPr>
        <p:blipFill>
          <a:blip r:embed="rId6" r:link="rId7"/>
          <a:srcRect/>
          <a:stretch>
            <a:fillRect/>
          </a:stretch>
        </p:blipFill>
        <p:spPr>
          <a:xfrm>
            <a:off x="142767" y="1474864"/>
            <a:ext cx="3960214" cy="4139463"/>
          </a:xfrm>
          <a:prstGeom prst="rect">
            <a:avLst/>
          </a:prstGeom>
          <a:noFill/>
          <a:ln>
            <a:noFill/>
          </a:ln>
        </p:spPr>
      </p:pic>
      <p:pic>
        <p:nvPicPr>
          <p:cNvPr id="6" name="Google Shape;158;p58">
            <a:extLst>
              <a:ext uri="{FF2B5EF4-FFF2-40B4-BE49-F238E27FC236}">
                <a16:creationId xmlns:a16="http://schemas.microsoft.com/office/drawing/2014/main" id="{4D8C2F54-45C6-80A0-57C5-A9B47ECF7905}"/>
              </a:ext>
            </a:extLst>
          </p:cNvPr>
          <p:cNvPicPr preferRelativeResize="0"/>
          <p:nvPr/>
        </p:nvPicPr>
        <p:blipFill rotWithShape="1">
          <a:blip r:embed="rId8">
            <a:alphaModFix/>
          </a:blip>
          <a:srcRect/>
          <a:stretch/>
        </p:blipFill>
        <p:spPr>
          <a:xfrm>
            <a:off x="4598375" y="4524467"/>
            <a:ext cx="484369" cy="4466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8" name="Google Shape;186;p59">
            <a:extLst>
              <a:ext uri="{FF2B5EF4-FFF2-40B4-BE49-F238E27FC236}">
                <a16:creationId xmlns:a16="http://schemas.microsoft.com/office/drawing/2014/main" id="{D9E640D3-5190-A820-2833-1A02D7FCC761}"/>
              </a:ext>
            </a:extLst>
          </p:cNvPr>
          <p:cNvGraphicFramePr/>
          <p:nvPr>
            <p:extLst>
              <p:ext uri="{D42A27DB-BD31-4B8C-83A1-F6EECF244321}">
                <p14:modId xmlns:p14="http://schemas.microsoft.com/office/powerpoint/2010/main" val="963902332"/>
              </p:ext>
            </p:extLst>
          </p:nvPr>
        </p:nvGraphicFramePr>
        <p:xfrm>
          <a:off x="4847985" y="2575600"/>
          <a:ext cx="7063865" cy="2423100"/>
        </p:xfrm>
        <a:graphic>
          <a:graphicData uri="http://schemas.openxmlformats.org/drawingml/2006/table">
            <a:tbl>
              <a:tblPr>
                <a:noFill/>
                <a:tableStyleId>{7637F94A-DA9B-481A-AE38-6A32242EE391}</a:tableStyleId>
              </a:tblPr>
              <a:tblGrid>
                <a:gridCol w="990213">
                  <a:extLst>
                    <a:ext uri="{9D8B030D-6E8A-4147-A177-3AD203B41FA5}">
                      <a16:colId xmlns:a16="http://schemas.microsoft.com/office/drawing/2014/main" val="20000"/>
                    </a:ext>
                  </a:extLst>
                </a:gridCol>
                <a:gridCol w="6073652">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6267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Puerto Rico, San Vicente Del Caguán.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63817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Calamar, El Retorno, Miraflores,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30193483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El Doncello.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 Inírida.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PUTUMAYO : Valle Del Guamuez.</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9" name="Google Shape;204;p4"/>
          <p:cNvPicPr preferRelativeResize="0"/>
          <p:nvPr/>
        </p:nvPicPr>
        <p:blipFill rotWithShape="1">
          <a:blip r:embed="rId3">
            <a:alphaModFix/>
          </a:blip>
          <a:srcRect/>
          <a:stretch/>
        </p:blipFill>
        <p:spPr>
          <a:xfrm>
            <a:off x="13942828" y="3119217"/>
            <a:ext cx="4123628" cy="1144615"/>
          </a:xfrm>
          <a:prstGeom prst="rect">
            <a:avLst/>
          </a:prstGeom>
          <a:noFill/>
          <a:ln>
            <a:noFill/>
          </a:ln>
        </p:spPr>
      </p:pic>
      <p:pic>
        <p:nvPicPr>
          <p:cNvPr id="218" name="Google Shape;218;p5"/>
          <p:cNvPicPr preferRelativeResize="0"/>
          <p:nvPr/>
        </p:nvPicPr>
        <p:blipFill rotWithShape="1">
          <a:blip r:embed="rId4">
            <a:alphaModFix/>
          </a:blip>
          <a:srcRect/>
          <a:stretch/>
        </p:blipFill>
        <p:spPr>
          <a:xfrm>
            <a:off x="5153354" y="3691524"/>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5">
            <a:alphaModFix/>
          </a:blip>
          <a:srcRect/>
          <a:stretch/>
        </p:blipFill>
        <p:spPr>
          <a:xfrm>
            <a:off x="5153354" y="3061836"/>
            <a:ext cx="432854" cy="445047"/>
          </a:xfrm>
          <a:prstGeom prst="rect">
            <a:avLst/>
          </a:prstGeom>
          <a:noFill/>
          <a:ln>
            <a:noFill/>
          </a:ln>
        </p:spPr>
      </p:pic>
      <p:pic>
        <p:nvPicPr>
          <p:cNvPr id="4" name="Google Shape;158;p58">
            <a:extLst>
              <a:ext uri="{FF2B5EF4-FFF2-40B4-BE49-F238E27FC236}">
                <a16:creationId xmlns:a16="http://schemas.microsoft.com/office/drawing/2014/main" id="{F4551B2E-46C7-3097-24EA-4BFAE1064786}"/>
              </a:ext>
            </a:extLst>
          </p:cNvPr>
          <p:cNvPicPr preferRelativeResize="0"/>
          <p:nvPr/>
        </p:nvPicPr>
        <p:blipFill rotWithShape="1">
          <a:blip r:embed="rId6">
            <a:alphaModFix/>
          </a:blip>
          <a:srcRect/>
          <a:stretch/>
        </p:blipFill>
        <p:spPr>
          <a:xfrm>
            <a:off x="5151035" y="4405674"/>
            <a:ext cx="423384" cy="437848"/>
          </a:xfrm>
          <a:prstGeom prst="rect">
            <a:avLst/>
          </a:prstGeom>
          <a:noFill/>
          <a:ln>
            <a:noFill/>
          </a:ln>
        </p:spPr>
      </p:pic>
      <p:graphicFrame>
        <p:nvGraphicFramePr>
          <p:cNvPr id="2" name="Google Shape;186;p59">
            <a:extLst>
              <a:ext uri="{FF2B5EF4-FFF2-40B4-BE49-F238E27FC236}">
                <a16:creationId xmlns:a16="http://schemas.microsoft.com/office/drawing/2014/main" id="{75C27EA4-56B4-DD71-1472-1F1A658D5977}"/>
              </a:ext>
            </a:extLst>
          </p:cNvPr>
          <p:cNvGraphicFramePr/>
          <p:nvPr>
            <p:extLst>
              <p:ext uri="{D42A27DB-BD31-4B8C-83A1-F6EECF244321}">
                <p14:modId xmlns:p14="http://schemas.microsoft.com/office/powerpoint/2010/main" val="2510749083"/>
              </p:ext>
            </p:extLst>
          </p:nvPr>
        </p:nvGraphicFramePr>
        <p:xfrm>
          <a:off x="12451186" y="5082418"/>
          <a:ext cx="7570364" cy="17068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214" name="Google Shape;214;p5"/>
          <p:cNvPicPr preferRelativeResize="0"/>
          <p:nvPr/>
        </p:nvPicPr>
        <p:blipFill>
          <a:blip r:embed="rId7" r:link="rId8"/>
          <a:srcRect/>
          <a:stretch>
            <a:fillRect/>
          </a:stretch>
        </p:blipFill>
        <p:spPr>
          <a:xfrm>
            <a:off x="229457" y="1525065"/>
            <a:ext cx="4401354" cy="46005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a:ea typeface="Verdana"/>
                          <a:cs typeface="Verdana"/>
                          <a:sym typeface="Verdana"/>
                        </a:rPr>
                        <a:t>Conaf</a:t>
                      </a:r>
                      <a:r>
                        <a:rPr lang="es-MX" sz="900" u="none" strike="noStrike" cap="none" dirty="0">
                          <a:latin typeface="Verdana"/>
                          <a:ea typeface="Verdana"/>
                          <a:cs typeface="Verdana"/>
                          <a:sym typeface="Verdana"/>
                        </a:rPr>
                        <a:t>,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a:solidFill>
                  <a:srgbClr val="7F7F7F"/>
                </a:solidFill>
                <a:latin typeface="Verdana"/>
                <a:ea typeface="Verdana"/>
                <a:cs typeface="Verdana"/>
                <a:sym typeface="Verdana"/>
              </a:rPr>
              <a:t>Yira Nathalie </a:t>
            </a:r>
            <a:r>
              <a:rPr lang="es-MX" sz="1200">
                <a:solidFill>
                  <a:srgbClr val="7F7F7F"/>
                </a:solidFill>
                <a:latin typeface="Verdana"/>
                <a:ea typeface="Verdana"/>
                <a:cs typeface="Verdana"/>
                <a:sym typeface="Verdana"/>
              </a:rPr>
              <a:t>Fonseca Parga </a:t>
            </a:r>
            <a:r>
              <a:rPr lang="es-MX" sz="1200" b="0" i="0" u="none" strike="noStrike" cap="none">
                <a:solidFill>
                  <a:srgbClr val="7F7F7F"/>
                </a:solidFill>
                <a:latin typeface="Verdana"/>
                <a:ea typeface="Verdana"/>
                <a:cs typeface="Verdana"/>
                <a:sym typeface="Verdana"/>
              </a:rPr>
              <a:t>(</a:t>
            </a:r>
            <a:r>
              <a:rPr lang="es-MX" sz="1200" b="0" i="0" u="none" strike="noStrike" cap="none" dirty="0">
                <a:solidFill>
                  <a:srgbClr val="7F7F7F"/>
                </a:solidFill>
                <a:latin typeface="Verdana"/>
                <a:ea typeface="Verdana"/>
                <a:cs typeface="Verdana"/>
                <a:sym typeface="Verdana"/>
              </a:rPr>
              <a:t>Incendios de la Cobertura Vegetal).</a:t>
            </a: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694853" y="1537350"/>
            <a:ext cx="6895471" cy="480127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600" b="0" i="0" u="none" strike="noStrike" cap="none" dirty="0">
                <a:solidFill>
                  <a:srgbClr val="7F7F7F"/>
                </a:solidFill>
                <a:latin typeface="Verdana"/>
                <a:ea typeface="Verdana"/>
                <a:cs typeface="Verdana"/>
                <a:sym typeface="Verdana"/>
              </a:rPr>
              <a:t>Debido a los valores de precipitación y temperatura máxima que se han dado en los últimos días, se presentan condiciones de</a:t>
            </a:r>
            <a:r>
              <a:rPr lang="es-MX" sz="1600" dirty="0">
                <a:solidFill>
                  <a:srgbClr val="7F7F7F"/>
                </a:solidFill>
                <a:latin typeface="Verdana"/>
                <a:ea typeface="Verdana"/>
                <a:cs typeface="Verdana"/>
                <a:sym typeface="Verdana"/>
              </a:rPr>
              <a:t>:</a:t>
            </a:r>
          </a:p>
          <a:p>
            <a:pPr marL="0" marR="0" lvl="0" indent="0" algn="just" rtl="0">
              <a:lnSpc>
                <a:spcPct val="100000"/>
              </a:lnSpc>
              <a:spcBef>
                <a:spcPts val="0"/>
              </a:spcBef>
              <a:spcAft>
                <a:spcPts val="0"/>
              </a:spcAft>
              <a:buNone/>
            </a:pPr>
            <a:endParaRPr lang="es-MX" sz="1600" dirty="0">
              <a:solidFill>
                <a:srgbClr val="7F7F7F"/>
              </a:solidFill>
              <a:latin typeface="Verdana"/>
              <a:ea typeface="Verdana"/>
              <a:cs typeface="Verdana"/>
              <a:sym typeface="Verdana"/>
            </a:endParaRPr>
          </a:p>
          <a:p>
            <a:pPr algn="just"/>
            <a:r>
              <a:rPr lang="es-MX" sz="1600" b="1" dirty="0">
                <a:solidFill>
                  <a:srgbClr val="7F7F7F"/>
                </a:solidFill>
                <a:latin typeface="Verdana"/>
                <a:ea typeface="Verdana"/>
                <a:sym typeface="Verdana"/>
              </a:rPr>
              <a:t>Alerta Roja: </a:t>
            </a:r>
            <a:r>
              <a:rPr lang="es-MX" sz="1600" dirty="0">
                <a:solidFill>
                  <a:srgbClr val="7F7F7F"/>
                </a:solidFill>
                <a:latin typeface="Verdana"/>
                <a:ea typeface="Verdana"/>
                <a:sym typeface="Verdana"/>
              </a:rPr>
              <a:t>en algunos municipios de los departamentos de los departamentos de Antioquia, Arauca, Atlántico, Bogotá, D.C., Bolívar, Boyacá, Caquetá, Casanare, Cauca, Cesar, Cundinamarca, Córdoba, Huila, La Guajira, Magdalena, Meta, Nariño, Norte De Santander, Santander, Sucre, Tolima y Vichada.</a:t>
            </a:r>
          </a:p>
          <a:p>
            <a:pPr algn="just"/>
            <a:endParaRPr lang="es-MX" sz="1600" b="1" dirty="0">
              <a:solidFill>
                <a:srgbClr val="7F7F7F"/>
              </a:solidFill>
              <a:latin typeface="Verdana"/>
              <a:ea typeface="Verdana"/>
              <a:sym typeface="Verdana"/>
            </a:endParaRPr>
          </a:p>
          <a:p>
            <a:pPr marL="0" marR="0" lvl="0" indent="0" algn="just" rtl="0">
              <a:lnSpc>
                <a:spcPct val="100000"/>
              </a:lnSpc>
              <a:spcBef>
                <a:spcPts val="0"/>
              </a:spcBef>
              <a:spcAft>
                <a:spcPts val="0"/>
              </a:spcAft>
              <a:buNone/>
            </a:pPr>
            <a:r>
              <a:rPr lang="es-MX" sz="1600" b="1" dirty="0">
                <a:solidFill>
                  <a:srgbClr val="7F7F7F"/>
                </a:solidFill>
                <a:latin typeface="Verdana"/>
                <a:ea typeface="Verdana"/>
                <a:sym typeface="Verdana"/>
              </a:rPr>
              <a:t>Alerta Naranja: </a:t>
            </a:r>
            <a:r>
              <a:rPr lang="es-MX" sz="1600" dirty="0">
                <a:solidFill>
                  <a:srgbClr val="7F7F7F"/>
                </a:solidFill>
                <a:latin typeface="Verdana"/>
                <a:ea typeface="Verdana"/>
                <a:sym typeface="Verdana"/>
              </a:rPr>
              <a:t>en algunos municipios de los departamentos de </a:t>
            </a:r>
            <a:r>
              <a:rPr lang="es-ES" sz="1600" dirty="0">
                <a:solidFill>
                  <a:srgbClr val="7F7F7F"/>
                </a:solidFill>
                <a:latin typeface="Verdana"/>
                <a:ea typeface="Verdana"/>
                <a:sym typeface="Verdana"/>
              </a:rPr>
              <a:t>Boyacá, Antioquia, Atlántico, Bolívar, Casanare, Cauca, Cesar, Cundinamarca, Córdoba, Guaviare, Huila, La Guajira, Magdalena, Meta, Nariño, Norte De Santander, Santander, Tolima de Valle Del Cauca.</a:t>
            </a:r>
          </a:p>
          <a:p>
            <a:pPr marL="0" marR="0" lvl="0" indent="0" algn="just" rtl="0">
              <a:lnSpc>
                <a:spcPct val="100000"/>
              </a:lnSpc>
              <a:spcBef>
                <a:spcPts val="0"/>
              </a:spcBef>
              <a:spcAft>
                <a:spcPts val="0"/>
              </a:spcAft>
              <a:buNone/>
            </a:pPr>
            <a:endParaRPr lang="es-MX" sz="1600" dirty="0">
              <a:solidFill>
                <a:srgbClr val="7F7F7F"/>
              </a:solidFill>
              <a:latin typeface="Verdana"/>
              <a:ea typeface="Verdana"/>
              <a:sym typeface="Verdana"/>
            </a:endParaRPr>
          </a:p>
          <a:p>
            <a:pPr marL="0" marR="0" lvl="0" indent="0" algn="just" rtl="0">
              <a:lnSpc>
                <a:spcPct val="100000"/>
              </a:lnSpc>
              <a:spcBef>
                <a:spcPts val="0"/>
              </a:spcBef>
              <a:spcAft>
                <a:spcPts val="0"/>
              </a:spcAft>
              <a:buNone/>
            </a:pPr>
            <a:r>
              <a:rPr lang="es-MX" sz="1600" b="1" dirty="0">
                <a:solidFill>
                  <a:srgbClr val="7F7F7F"/>
                </a:solidFill>
                <a:latin typeface="Verdana"/>
                <a:ea typeface="Verdana"/>
                <a:sym typeface="Verdana"/>
              </a:rPr>
              <a:t>Alerta Amarilla: </a:t>
            </a:r>
            <a:r>
              <a:rPr lang="es-MX" sz="1600" dirty="0">
                <a:solidFill>
                  <a:srgbClr val="7F7F7F"/>
                </a:solidFill>
                <a:latin typeface="Verdana"/>
                <a:ea typeface="Verdana"/>
                <a:sym typeface="Verdana"/>
              </a:rPr>
              <a:t>en algunos municipios de las regiones Caribe, Andina, Pacífico, Orinoquia y Amazonía.</a:t>
            </a:r>
          </a:p>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 </a:t>
            </a:r>
          </a:p>
        </p:txBody>
      </p:sp>
      <p:sp>
        <p:nvSpPr>
          <p:cNvPr id="116" name="Google Shape;116;p16"/>
          <p:cNvSpPr txBox="1"/>
          <p:nvPr/>
        </p:nvSpPr>
        <p:spPr>
          <a:xfrm>
            <a:off x="3375609" y="979408"/>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srcRect/>
          <a:stretch>
            <a:fillRect/>
          </a:stretch>
        </p:blipFill>
        <p:spPr>
          <a:xfrm>
            <a:off x="8149156" y="1608767"/>
            <a:ext cx="3269246" cy="46231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16"/>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sp>
        <p:nvSpPr>
          <p:cNvPr id="2" name="CuadroTexto 1">
            <a:extLst>
              <a:ext uri="{FF2B5EF4-FFF2-40B4-BE49-F238E27FC236}">
                <a16:creationId xmlns:a16="http://schemas.microsoft.com/office/drawing/2014/main" id="{6173D8E2-1980-3E16-89B0-CAD8B921A3F8}"/>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pic>
        <p:nvPicPr>
          <p:cNvPr id="5" name="Imagen 4">
            <a:extLst>
              <a:ext uri="{FF2B5EF4-FFF2-40B4-BE49-F238E27FC236}">
                <a16:creationId xmlns:a16="http://schemas.microsoft.com/office/drawing/2014/main" id="{8816CD2D-3799-A8AB-DB5D-2FFDB369AD82}"/>
              </a:ext>
            </a:extLst>
          </p:cNvPr>
          <p:cNvPicPr>
            <a:picLocks noChangeAspect="1"/>
          </p:cNvPicPr>
          <p:nvPr/>
        </p:nvPicPr>
        <p:blipFill>
          <a:blip r:embed="rId3" r:link="rId4"/>
          <a:srcRect/>
          <a:stretch>
            <a:fillRect/>
          </a:stretch>
        </p:blipFill>
        <p:spPr>
          <a:xfrm>
            <a:off x="1142573" y="1771308"/>
            <a:ext cx="9164690" cy="4413830"/>
          </a:xfrm>
          <a:prstGeom prst="rect">
            <a:avLst/>
          </a:prstGeom>
        </p:spPr>
      </p:pic>
    </p:spTree>
    <p:extLst>
      <p:ext uri="{BB962C8B-B14F-4D97-AF65-F5344CB8AC3E}">
        <p14:creationId xmlns:p14="http://schemas.microsoft.com/office/powerpoint/2010/main" val="91451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16 de abril de 2024 18:00 HLC</a:t>
            </a:r>
            <a:endParaRPr sz="1200" dirty="0"/>
          </a:p>
        </p:txBody>
      </p:sp>
      <p:pic>
        <p:nvPicPr>
          <p:cNvPr id="125" name="Google Shape;125;p17"/>
          <p:cNvPicPr preferRelativeResize="0"/>
          <p:nvPr/>
        </p:nvPicPr>
        <p:blipFill>
          <a:blip r:embed="rId3" r:link="rId4"/>
          <a:srcRect/>
          <a:stretch>
            <a:fillRect/>
          </a:stretch>
        </p:blipFill>
        <p:spPr>
          <a:xfrm>
            <a:off x="229457" y="1025188"/>
            <a:ext cx="3960214" cy="5600326"/>
          </a:xfrm>
          <a:prstGeom prst="rect">
            <a:avLst/>
          </a:prstGeom>
          <a:noFill/>
          <a:ln>
            <a:noFill/>
          </a:ln>
        </p:spPr>
      </p:pic>
      <p:pic>
        <p:nvPicPr>
          <p:cNvPr id="126" name="Google Shape;126;p17"/>
          <p:cNvPicPr preferRelativeResize="0"/>
          <p:nvPr/>
        </p:nvPicPr>
        <p:blipFill>
          <a:blip r:embed="rId5" r:link="rId6"/>
          <a:srcRect/>
          <a:stretch>
            <a:fillRect/>
          </a:stretch>
        </p:blipFill>
        <p:spPr>
          <a:xfrm>
            <a:off x="4189671" y="2133123"/>
            <a:ext cx="2373077" cy="2583142"/>
          </a:xfrm>
          <a:prstGeom prst="rect">
            <a:avLst/>
          </a:prstGeom>
          <a:noFill/>
          <a:ln w="9525" cap="flat" cmpd="sng">
            <a:solidFill>
              <a:schemeClr val="dk1"/>
            </a:solidFill>
            <a:prstDash val="solid"/>
            <a:round/>
            <a:headEnd type="none" w="sm" len="sm"/>
            <a:tailEnd type="none" w="sm" len="sm"/>
          </a:ln>
        </p:spPr>
      </p:pic>
      <p:pic>
        <p:nvPicPr>
          <p:cNvPr id="3" name="Imagen 2">
            <a:extLst>
              <a:ext uri="{FF2B5EF4-FFF2-40B4-BE49-F238E27FC236}">
                <a16:creationId xmlns:a16="http://schemas.microsoft.com/office/drawing/2014/main" id="{4F90D230-3E9E-54E6-B20F-AD31367540C9}"/>
              </a:ext>
            </a:extLst>
          </p:cNvPr>
          <p:cNvPicPr>
            <a:picLocks noChangeAspect="1"/>
          </p:cNvPicPr>
          <p:nvPr/>
        </p:nvPicPr>
        <p:blipFill>
          <a:blip r:embed="rId7" r:link="rId8"/>
          <a:srcRect/>
          <a:stretch>
            <a:fillRect/>
          </a:stretch>
        </p:blipFill>
        <p:spPr>
          <a:xfrm>
            <a:off x="6619142" y="2080530"/>
            <a:ext cx="1868931" cy="3834322"/>
          </a:xfrm>
          <a:prstGeom prst="rect">
            <a:avLst/>
          </a:prstGeom>
        </p:spPr>
      </p:pic>
      <p:pic>
        <p:nvPicPr>
          <p:cNvPr id="5" name="Imagen 4" descr="Tabla&#10;&#10;Descripción generada automáticamente">
            <a:extLst>
              <a:ext uri="{FF2B5EF4-FFF2-40B4-BE49-F238E27FC236}">
                <a16:creationId xmlns:a16="http://schemas.microsoft.com/office/drawing/2014/main" id="{97FC21E8-94FE-18AA-B41D-B6DFE5AC50FC}"/>
              </a:ext>
            </a:extLst>
          </p:cNvPr>
          <p:cNvPicPr>
            <a:picLocks noChangeAspect="1"/>
          </p:cNvPicPr>
          <p:nvPr/>
        </p:nvPicPr>
        <p:blipFill>
          <a:blip r:embed="rId9" r:link="rId10"/>
          <a:stretch>
            <a:fillRect/>
          </a:stretch>
        </p:blipFill>
        <p:spPr>
          <a:xfrm>
            <a:off x="8417581" y="2080528"/>
            <a:ext cx="1817896" cy="3528420"/>
          </a:xfrm>
          <a:prstGeom prst="rect">
            <a:avLst/>
          </a:prstGeom>
        </p:spPr>
      </p:pic>
      <p:pic>
        <p:nvPicPr>
          <p:cNvPr id="7" name="Imagen 6" descr="Tabla&#10;&#10;Descripción generada automáticamente">
            <a:extLst>
              <a:ext uri="{FF2B5EF4-FFF2-40B4-BE49-F238E27FC236}">
                <a16:creationId xmlns:a16="http://schemas.microsoft.com/office/drawing/2014/main" id="{CE48DD11-CA3E-E5B6-3E38-7787E44FDBFC}"/>
              </a:ext>
            </a:extLst>
          </p:cNvPr>
          <p:cNvPicPr>
            <a:picLocks noChangeAspect="1"/>
          </p:cNvPicPr>
          <p:nvPr/>
        </p:nvPicPr>
        <p:blipFill>
          <a:blip r:embed="rId11" r:link="rId12"/>
          <a:stretch>
            <a:fillRect/>
          </a:stretch>
        </p:blipFill>
        <p:spPr>
          <a:xfrm>
            <a:off x="10216019" y="2080527"/>
            <a:ext cx="1817896" cy="3528421"/>
          </a:xfrm>
          <a:prstGeom prst="rect">
            <a:avLst/>
          </a:prstGeom>
        </p:spPr>
      </p:pic>
      <mc:AlternateContent xmlns:mc="http://schemas.openxmlformats.org/markup-compatibility/2006">
        <mc:Choice xmlns:p14="http://schemas.microsoft.com/office/powerpoint/2010/main" Requires="p14">
          <p:contentPart p14:bwMode="auto" r:id="rId13">
            <p14:nvContentPartPr>
              <p14:cNvPr id="2" name="Entrada de lápiz 1">
                <a:extLst>
                  <a:ext uri="{FF2B5EF4-FFF2-40B4-BE49-F238E27FC236}">
                    <a16:creationId xmlns:a16="http://schemas.microsoft.com/office/drawing/2014/main" id="{F9593983-D4FE-E3AB-08C8-1AF3F64AA419}"/>
                  </a:ext>
                </a:extLst>
              </p14:cNvPr>
              <p14:cNvContentPartPr/>
              <p14:nvPr/>
            </p14:nvContentPartPr>
            <p14:xfrm>
              <a:off x="4863960" y="2330280"/>
              <a:ext cx="7125120" cy="3798000"/>
            </p14:xfrm>
          </p:contentPart>
        </mc:Choice>
        <mc:Fallback>
          <p:pic>
            <p:nvPicPr>
              <p:cNvPr id="2" name="Entrada de lápiz 1">
                <a:extLst>
                  <a:ext uri="{FF2B5EF4-FFF2-40B4-BE49-F238E27FC236}">
                    <a16:creationId xmlns:a16="http://schemas.microsoft.com/office/drawing/2014/main" id="{F9593983-D4FE-E3AB-08C8-1AF3F64AA419}"/>
                  </a:ext>
                </a:extLst>
              </p:cNvPr>
              <p:cNvPicPr/>
              <p:nvPr/>
            </p:nvPicPr>
            <p:blipFill>
              <a:blip r:embed="rId14"/>
              <a:stretch>
                <a:fillRect/>
              </a:stretch>
            </p:blipFill>
            <p:spPr>
              <a:xfrm>
                <a:off x="4854600" y="2320920"/>
                <a:ext cx="7143840" cy="3816720"/>
              </a:xfrm>
              <a:prstGeom prst="rect">
                <a:avLst/>
              </a:prstGeom>
            </p:spPr>
          </p:pic>
        </mc:Fallback>
      </mc:AlternateContent>
    </p:spTree>
    <p:extLst>
      <p:ext uri="{BB962C8B-B14F-4D97-AF65-F5344CB8AC3E}">
        <p14:creationId xmlns:p14="http://schemas.microsoft.com/office/powerpoint/2010/main" val="238982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2547512401"/>
              </p:ext>
            </p:extLst>
          </p:nvPr>
        </p:nvGraphicFramePr>
        <p:xfrm>
          <a:off x="4556067" y="1313812"/>
          <a:ext cx="7392226" cy="42099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Baranoa, Campo De La Cruz, Candelaria, Galapa, Juan De Acosta, Luruaco, Manatí, Palmar De Varela, Piojó, Polonuevo, Ponedera, Repelón, Sabanalarga, Santa Lucía, Santo Tomás, Suan, Tubará, Usiacurí.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Arjona, </a:t>
                      </a:r>
                      <a:r>
                        <a:rPr lang="es-CO" sz="1000" b="0" i="0" u="none" strike="noStrike" cap="none" dirty="0" err="1">
                          <a:solidFill>
                            <a:srgbClr val="000000"/>
                          </a:solidFill>
                          <a:latin typeface="Arial"/>
                          <a:ea typeface="Arial"/>
                          <a:cs typeface="Arial"/>
                          <a:sym typeface="Arial"/>
                        </a:rPr>
                        <a:t>Arroyohondo</a:t>
                      </a:r>
                      <a:r>
                        <a:rPr lang="es-CO" sz="1000" b="0" i="0" u="none" strike="noStrike" cap="none" dirty="0">
                          <a:solidFill>
                            <a:srgbClr val="000000"/>
                          </a:solidFill>
                          <a:latin typeface="Arial"/>
                          <a:ea typeface="Arial"/>
                          <a:cs typeface="Arial"/>
                          <a:sym typeface="Arial"/>
                        </a:rPr>
                        <a:t>, Calamar, </a:t>
                      </a:r>
                      <a:r>
                        <a:rPr lang="es-CO" sz="1000" b="0" i="0" u="none" strike="noStrike" cap="none" dirty="0" err="1">
                          <a:solidFill>
                            <a:srgbClr val="000000"/>
                          </a:solidFill>
                          <a:latin typeface="Arial"/>
                          <a:ea typeface="Arial"/>
                          <a:cs typeface="Arial"/>
                          <a:sym typeface="Arial"/>
                        </a:rPr>
                        <a:t>Cicuco</a:t>
                      </a:r>
                      <a:r>
                        <a:rPr lang="es-CO" sz="1000" b="0" i="0" u="none" strike="noStrike" cap="none" dirty="0">
                          <a:solidFill>
                            <a:srgbClr val="000000"/>
                          </a:solidFill>
                          <a:latin typeface="Arial"/>
                          <a:ea typeface="Arial"/>
                          <a:cs typeface="Arial"/>
                          <a:sym typeface="Arial"/>
                        </a:rPr>
                        <a:t>, Clemencia, Córdoba, El Carmen De Bolívar, El Guamo, Magangué, Mahates, María La Baja, Morales, Pinillos, San Cristóbal, San Estanislao, San Fernando, San Jacinto, San Jacinto Del Cauca, San Juan Nepomuceno, Santa Catalina, Santa Cruz De Mompox, Simití, Soplaviento, Talaigua Nuevo, Villanueva, Zambrano.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Aguachica, Agustín Codazzi, Astrea, Becerril, Bosconia, Chimichagua, Chiriguaná, Curumaní, El Copey, El Paso, La Gloria, La Jagua De Ibirico, La Paz, Manaure Balcón Del Cesar, Pailitas, Pelaya, Pueblo Bello, Río De Oro, San Alberto, San Diego, San Martín, Valledupar.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Ayapel, Buenavista, </a:t>
                      </a:r>
                      <a:r>
                        <a:rPr lang="es-CO" sz="1000" b="0" i="0" u="none" strike="noStrike" cap="none" dirty="0" err="1">
                          <a:solidFill>
                            <a:srgbClr val="000000"/>
                          </a:solidFill>
                          <a:latin typeface="Arial"/>
                          <a:ea typeface="Arial"/>
                          <a:cs typeface="Arial"/>
                          <a:sym typeface="Arial"/>
                        </a:rPr>
                        <a:t>Chimá</a:t>
                      </a:r>
                      <a:r>
                        <a:rPr lang="es-CO" sz="1000" b="0" i="0" u="none" strike="noStrike" cap="none" dirty="0">
                          <a:solidFill>
                            <a:srgbClr val="000000"/>
                          </a:solidFill>
                          <a:latin typeface="Arial"/>
                          <a:ea typeface="Arial"/>
                          <a:cs typeface="Arial"/>
                          <a:sym typeface="Arial"/>
                        </a:rPr>
                        <a:t>, Chinú, Ciénaga De Oro, Cotorra, La Apartada, Lorica, Momil, Pueblo Nuevo, Purísima De La Concepción, Sahagún, San Andrés De Sotavento, San Antero, San Pelayo, Tuchín.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Barrancas, Dibulla, Distracción, El Molino, Fonseca, </a:t>
                      </a:r>
                      <a:r>
                        <a:rPr lang="es-CO" sz="1000" b="0" i="0" u="none" strike="noStrike" cap="none" dirty="0" err="1">
                          <a:solidFill>
                            <a:srgbClr val="000000"/>
                          </a:solidFill>
                          <a:latin typeface="Arial"/>
                          <a:ea typeface="Arial"/>
                          <a:cs typeface="Arial"/>
                          <a:sym typeface="Arial"/>
                        </a:rPr>
                        <a:t>Hatonuevo</a:t>
                      </a:r>
                      <a:r>
                        <a:rPr lang="es-CO" sz="1000" b="0" i="0" u="none" strike="noStrike" cap="none" dirty="0">
                          <a:solidFill>
                            <a:srgbClr val="000000"/>
                          </a:solidFill>
                          <a:latin typeface="Arial"/>
                          <a:ea typeface="Arial"/>
                          <a:cs typeface="Arial"/>
                          <a:sym typeface="Arial"/>
                        </a:rPr>
                        <a:t>, La Jagua Del Pilar, Riohacha, San Juan Del Cesar, Uribia, Urumita, Villanueva.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Algarrobo, Aracataca, Ariguaní, Cerro De San Antonio, </a:t>
                      </a:r>
                      <a:r>
                        <a:rPr lang="es-CO" sz="1000" b="0" i="0" u="none" strike="noStrike" cap="none" dirty="0" err="1">
                          <a:solidFill>
                            <a:srgbClr val="000000"/>
                          </a:solidFill>
                          <a:latin typeface="Arial"/>
                          <a:ea typeface="Arial"/>
                          <a:cs typeface="Arial"/>
                          <a:sym typeface="Arial"/>
                        </a:rPr>
                        <a:t>Chivolo</a:t>
                      </a:r>
                      <a:r>
                        <a:rPr lang="es-CO" sz="1000" b="0" i="0" u="none" strike="noStrike" cap="none" dirty="0">
                          <a:solidFill>
                            <a:srgbClr val="000000"/>
                          </a:solidFill>
                          <a:latin typeface="Arial"/>
                          <a:ea typeface="Arial"/>
                          <a:cs typeface="Arial"/>
                          <a:sym typeface="Arial"/>
                        </a:rPr>
                        <a:t>, Ciénaga, Concordia, El Piñón, El Retén, Nueva Granada, Pedraza, </a:t>
                      </a:r>
                      <a:r>
                        <a:rPr lang="es-CO" sz="1000" b="0" i="0" u="none" strike="noStrike" cap="none" dirty="0" err="1">
                          <a:solidFill>
                            <a:srgbClr val="000000"/>
                          </a:solidFill>
                          <a:latin typeface="Arial"/>
                          <a:ea typeface="Arial"/>
                          <a:cs typeface="Arial"/>
                          <a:sym typeface="Arial"/>
                        </a:rPr>
                        <a:t>Pijiño</a:t>
                      </a:r>
                      <a:r>
                        <a:rPr lang="es-CO" sz="1000" b="0" i="0" u="none" strike="noStrike" cap="none" dirty="0">
                          <a:solidFill>
                            <a:srgbClr val="000000"/>
                          </a:solidFill>
                          <a:latin typeface="Arial"/>
                          <a:ea typeface="Arial"/>
                          <a:cs typeface="Arial"/>
                          <a:sym typeface="Arial"/>
                        </a:rPr>
                        <a:t> Del Carmen, Pivijay, Plato, </a:t>
                      </a:r>
                      <a:r>
                        <a:rPr lang="es-CO" sz="1000" b="0" i="0" u="none" strike="noStrike" cap="none" dirty="0" err="1">
                          <a:solidFill>
                            <a:srgbClr val="000000"/>
                          </a:solidFill>
                          <a:latin typeface="Arial"/>
                          <a:ea typeface="Arial"/>
                          <a:cs typeface="Arial"/>
                          <a:sym typeface="Arial"/>
                        </a:rPr>
                        <a:t>Puebloviejo</a:t>
                      </a:r>
                      <a:r>
                        <a:rPr lang="es-CO" sz="1000" b="0" i="0" u="none" strike="noStrike" cap="none" dirty="0">
                          <a:solidFill>
                            <a:srgbClr val="000000"/>
                          </a:solidFill>
                          <a:latin typeface="Arial"/>
                          <a:ea typeface="Arial"/>
                          <a:cs typeface="Arial"/>
                          <a:sym typeface="Arial"/>
                        </a:rPr>
                        <a:t>, Remolino, Sabanas De San Ángel, Salamina, San Sebastián De Buenavista, San Zenón, Santa Ana, Santa Bárbara De Pinto, Santa Marta, </a:t>
                      </a:r>
                      <a:r>
                        <a:rPr lang="es-CO" sz="1000" b="0" i="0" u="none" strike="noStrike" cap="none" dirty="0" err="1">
                          <a:solidFill>
                            <a:srgbClr val="000000"/>
                          </a:solidFill>
                          <a:latin typeface="Arial"/>
                          <a:ea typeface="Arial"/>
                          <a:cs typeface="Arial"/>
                          <a:sym typeface="Arial"/>
                        </a:rPr>
                        <a:t>Sitionuevo</a:t>
                      </a:r>
                      <a:r>
                        <a:rPr lang="es-CO" sz="1000" b="0" i="0" u="none" strike="noStrike" cap="none" dirty="0">
                          <a:solidFill>
                            <a:srgbClr val="000000"/>
                          </a:solidFill>
                          <a:latin typeface="Arial"/>
                          <a:ea typeface="Arial"/>
                          <a:cs typeface="Arial"/>
                          <a:sym typeface="Arial"/>
                        </a:rPr>
                        <a:t>, Tenerife, </a:t>
                      </a:r>
                      <a:r>
                        <a:rPr lang="es-CO" sz="1000" b="0" i="0" u="none" strike="noStrike" cap="none" dirty="0" err="1">
                          <a:solidFill>
                            <a:srgbClr val="000000"/>
                          </a:solidFill>
                          <a:latin typeface="Arial"/>
                          <a:ea typeface="Arial"/>
                          <a:cs typeface="Arial"/>
                          <a:sym typeface="Arial"/>
                        </a:rPr>
                        <a:t>Zapayán</a:t>
                      </a:r>
                      <a:r>
                        <a:rPr lang="es-CO" sz="1000" b="0" i="0" u="none" strike="noStrike" cap="none" dirty="0">
                          <a:solidFill>
                            <a:srgbClr val="000000"/>
                          </a:solidFill>
                          <a:latin typeface="Arial"/>
                          <a:ea typeface="Arial"/>
                          <a:cs typeface="Arial"/>
                          <a:sym typeface="Arial"/>
                        </a:rPr>
                        <a:t>, Zona Bananera.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Buenavista, Caimito, Chalán, Colosó, Corozal, Coveñas, El Roble, Galeras, Guaranda, La Unión, Los Palmitos, Majagual, Morroa, Ovejas, Palmito, Sampués, San Benito Abad, San José De Toluviejo, San Juan De Betulia, San Luis De Sincé, San Marcos, San Onofre, San Pedro, Santiago De Tolú, Sincelejo, Sucre.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72783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57" name="Google Shape;157;p58"/>
          <p:cNvPicPr preferRelativeResize="0"/>
          <p:nvPr/>
        </p:nvPicPr>
        <p:blipFill rotWithShape="1">
          <a:blip r:embed="rId3">
            <a:alphaModFix/>
          </a:blip>
          <a:srcRect/>
          <a:stretch/>
        </p:blipFill>
        <p:spPr>
          <a:xfrm>
            <a:off x="13462166" y="5702926"/>
            <a:ext cx="499120" cy="445047"/>
          </a:xfrm>
          <a:prstGeom prst="rect">
            <a:avLst/>
          </a:prstGeom>
          <a:noFill/>
          <a:ln>
            <a:noFill/>
          </a:ln>
        </p:spPr>
      </p:pic>
      <p:pic>
        <p:nvPicPr>
          <p:cNvPr id="8" name="Google Shape;137;p24" descr="Recurso 25.png"/>
          <p:cNvPicPr preferRelativeResize="0"/>
          <p:nvPr/>
        </p:nvPicPr>
        <p:blipFill rotWithShape="1">
          <a:blip r:embed="rId4">
            <a:alphaModFix/>
          </a:blip>
          <a:srcRect/>
          <a:stretch/>
        </p:blipFill>
        <p:spPr>
          <a:xfrm>
            <a:off x="4776969" y="3266383"/>
            <a:ext cx="478727"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5">
            <a:alphaModFix/>
          </a:blip>
          <a:srcRect/>
          <a:stretch/>
        </p:blipFill>
        <p:spPr>
          <a:xfrm>
            <a:off x="12852190" y="4340492"/>
            <a:ext cx="484369" cy="446694"/>
          </a:xfrm>
          <a:prstGeom prst="rect">
            <a:avLst/>
          </a:prstGeom>
          <a:noFill/>
          <a:ln>
            <a:noFill/>
          </a:ln>
        </p:spPr>
      </p:pic>
      <p:pic>
        <p:nvPicPr>
          <p:cNvPr id="156" name="Google Shape;156;p58"/>
          <p:cNvPicPr preferRelativeResize="0"/>
          <p:nvPr/>
        </p:nvPicPr>
        <p:blipFill>
          <a:blip r:embed="rId6" r:link="rId7"/>
          <a:srcRect/>
          <a:stretch>
            <a:fillRect/>
          </a:stretch>
        </p:blipFill>
        <p:spPr>
          <a:xfrm>
            <a:off x="140415" y="1215464"/>
            <a:ext cx="4333349" cy="4780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754994"/>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57" name="Google Shape;157;p58"/>
          <p:cNvPicPr preferRelativeResize="0"/>
          <p:nvPr/>
        </p:nvPicPr>
        <p:blipFill rotWithShape="1">
          <a:blip r:embed="rId3">
            <a:alphaModFix/>
          </a:blip>
          <a:srcRect/>
          <a:stretch/>
        </p:blipFill>
        <p:spPr>
          <a:xfrm>
            <a:off x="13462166" y="5702926"/>
            <a:ext cx="499120" cy="445047"/>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4">
            <a:alphaModFix/>
          </a:blip>
          <a:srcRect/>
          <a:stretch/>
        </p:blipFill>
        <p:spPr>
          <a:xfrm>
            <a:off x="12852190" y="4340492"/>
            <a:ext cx="484369" cy="446694"/>
          </a:xfrm>
          <a:prstGeom prst="rect">
            <a:avLst/>
          </a:prstGeom>
          <a:noFill/>
          <a:ln>
            <a:noFill/>
          </a:ln>
        </p:spPr>
      </p:pic>
      <p:pic>
        <p:nvPicPr>
          <p:cNvPr id="156" name="Google Shape;156;p58"/>
          <p:cNvPicPr preferRelativeResize="0"/>
          <p:nvPr/>
        </p:nvPicPr>
        <p:blipFill>
          <a:blip r:embed="rId5" r:link="rId6"/>
          <a:srcRect/>
          <a:stretch>
            <a:fillRect/>
          </a:stretch>
        </p:blipFill>
        <p:spPr>
          <a:xfrm>
            <a:off x="140415" y="1215464"/>
            <a:ext cx="4333349" cy="4780900"/>
          </a:xfrm>
          <a:prstGeom prst="rect">
            <a:avLst/>
          </a:prstGeom>
          <a:noFill/>
          <a:ln>
            <a:noFill/>
          </a:ln>
        </p:spPr>
      </p:pic>
      <p:graphicFrame>
        <p:nvGraphicFramePr>
          <p:cNvPr id="3"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3307793483"/>
              </p:ext>
            </p:extLst>
          </p:nvPr>
        </p:nvGraphicFramePr>
        <p:xfrm>
          <a:off x="4565306" y="1275921"/>
          <a:ext cx="7392226" cy="3102767"/>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Malambo, Sabanagrande.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Achí, Arenal, Hatillo De Loba, Margarita, Montecristo, Río Viejo, San Pablo.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Gamarra, González.</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Cereté, Montelíbano, Montería, Planeta Rica, Puerto Libertador, San Carlos, San José De </a:t>
                      </a:r>
                      <a:r>
                        <a:rPr lang="es-ES" sz="1000" b="0" i="0" u="none" strike="noStrike" cap="none" dirty="0" err="1">
                          <a:solidFill>
                            <a:srgbClr val="000000"/>
                          </a:solidFill>
                          <a:latin typeface="Arial"/>
                          <a:ea typeface="Arial"/>
                          <a:cs typeface="Arial"/>
                          <a:sym typeface="Arial"/>
                        </a:rPr>
                        <a:t>Uré</a:t>
                      </a:r>
                      <a:r>
                        <a:rPr lang="es-ES" sz="1000" b="0" i="0" u="none" strike="noStrike" cap="none" dirty="0">
                          <a:solidFill>
                            <a:srgbClr val="000000"/>
                          </a:solidFill>
                          <a:latin typeface="Arial"/>
                          <a:ea typeface="Arial"/>
                          <a:cs typeface="Arial"/>
                          <a:sym typeface="Arial"/>
                        </a:rPr>
                        <a:t>, Tierralta, Valencia.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Albania, Maicao.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Fundación, Guamal.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Barranquilla, Puerto Colombia, Soledad.</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Barranco De Loba, Cantagallo, Cartagena De Indias, El Peñón, </a:t>
                      </a:r>
                      <a:r>
                        <a:rPr lang="es-ES" sz="1000" b="0" i="0" u="none" strike="noStrike" cap="none" dirty="0" err="1">
                          <a:solidFill>
                            <a:srgbClr val="000000"/>
                          </a:solidFill>
                          <a:latin typeface="Arial"/>
                          <a:ea typeface="Arial"/>
                          <a:cs typeface="Arial"/>
                          <a:sym typeface="Arial"/>
                        </a:rPr>
                        <a:t>Norosí</a:t>
                      </a:r>
                      <a:r>
                        <a:rPr lang="es-ES" sz="1000" b="0" i="0" u="none" strike="noStrike" cap="none" dirty="0">
                          <a:solidFill>
                            <a:srgbClr val="000000"/>
                          </a:solidFill>
                          <a:latin typeface="Arial"/>
                          <a:ea typeface="Arial"/>
                          <a:cs typeface="Arial"/>
                          <a:sym typeface="Arial"/>
                        </a:rPr>
                        <a:t>, Regidor, San Martín De Loba, Santa Rosa Del Sur, </a:t>
                      </a:r>
                      <a:r>
                        <a:rPr lang="es-ES" sz="1000" b="0" i="0" u="none" strike="noStrike" cap="none" dirty="0" err="1">
                          <a:solidFill>
                            <a:srgbClr val="000000"/>
                          </a:solidFill>
                          <a:latin typeface="Arial"/>
                          <a:ea typeface="Arial"/>
                          <a:cs typeface="Arial"/>
                          <a:sym typeface="Arial"/>
                        </a:rPr>
                        <a:t>Tiquisio</a:t>
                      </a:r>
                      <a:r>
                        <a:rPr lang="es-ES" sz="1000" b="0" i="0" u="none" strike="noStrike" cap="none" dirty="0">
                          <a:solidFill>
                            <a:srgbClr val="000000"/>
                          </a:solidFill>
                          <a:latin typeface="Arial"/>
                          <a:ea typeface="Arial"/>
                          <a:cs typeface="Arial"/>
                          <a:sym typeface="Arial"/>
                        </a:rPr>
                        <a:t>, Turbaco.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Tamalameque.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San Bernardo Del Viento.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El Banco.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4" name="Google Shape;157;p58"/>
          <p:cNvPicPr preferRelativeResize="0"/>
          <p:nvPr/>
        </p:nvPicPr>
        <p:blipFill rotWithShape="1">
          <a:blip r:embed="rId3">
            <a:alphaModFix/>
          </a:blip>
          <a:srcRect/>
          <a:stretch/>
        </p:blipFill>
        <p:spPr>
          <a:xfrm>
            <a:off x="4760862" y="2234034"/>
            <a:ext cx="499120" cy="445047"/>
          </a:xfrm>
          <a:prstGeom prst="rect">
            <a:avLst/>
          </a:prstGeom>
          <a:noFill/>
          <a:ln>
            <a:noFill/>
          </a:ln>
        </p:spPr>
      </p:pic>
      <p:pic>
        <p:nvPicPr>
          <p:cNvPr id="6"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4">
            <a:alphaModFix/>
          </a:blip>
          <a:srcRect/>
          <a:stretch/>
        </p:blipFill>
        <p:spPr>
          <a:xfrm>
            <a:off x="4775613" y="3733364"/>
            <a:ext cx="484369" cy="446694"/>
          </a:xfrm>
          <a:prstGeom prst="rect">
            <a:avLst/>
          </a:prstGeom>
          <a:noFill/>
          <a:ln>
            <a:noFill/>
          </a:ln>
        </p:spPr>
      </p:pic>
    </p:spTree>
    <p:extLst>
      <p:ext uri="{BB962C8B-B14F-4D97-AF65-F5344CB8AC3E}">
        <p14:creationId xmlns:p14="http://schemas.microsoft.com/office/powerpoint/2010/main" val="124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BF8575A7-63B0-C4EE-F53C-12191066E885}"/>
              </a:ext>
            </a:extLst>
          </p:cNvPr>
          <p:cNvGraphicFramePr/>
          <p:nvPr>
            <p:extLst>
              <p:ext uri="{D42A27DB-BD31-4B8C-83A1-F6EECF244321}">
                <p14:modId xmlns:p14="http://schemas.microsoft.com/office/powerpoint/2010/main" val="4154826089"/>
              </p:ext>
            </p:extLst>
          </p:nvPr>
        </p:nvGraphicFramePr>
        <p:xfrm>
          <a:off x="4173323" y="1427011"/>
          <a:ext cx="7392226" cy="36003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Caucasia, Cáceres, El Bagre, Nechí, Girardota.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Almeida, Aquitania, Arcabuco, Belén, Berbeo, </a:t>
                      </a:r>
                      <a:r>
                        <a:rPr lang="es-ES" sz="1000" b="0" i="0" u="none" strike="noStrike" cap="none" dirty="0" err="1">
                          <a:solidFill>
                            <a:srgbClr val="000000"/>
                          </a:solidFill>
                          <a:latin typeface="Arial"/>
                          <a:ea typeface="Arial"/>
                          <a:cs typeface="Arial"/>
                          <a:sym typeface="Arial"/>
                        </a:rPr>
                        <a:t>Betéitiva</a:t>
                      </a:r>
                      <a:r>
                        <a:rPr lang="es-ES" sz="1000" b="0" i="0" u="none" strike="noStrike" cap="none" dirty="0">
                          <a:solidFill>
                            <a:srgbClr val="000000"/>
                          </a:solidFill>
                          <a:latin typeface="Arial"/>
                          <a:ea typeface="Arial"/>
                          <a:cs typeface="Arial"/>
                          <a:sym typeface="Arial"/>
                        </a:rPr>
                        <a:t>, Boyacá, Campohermoso, </a:t>
                      </a:r>
                      <a:r>
                        <a:rPr lang="es-ES" sz="1000" b="0" i="0" u="none" strike="noStrike" cap="none" dirty="0" err="1">
                          <a:solidFill>
                            <a:srgbClr val="000000"/>
                          </a:solidFill>
                          <a:latin typeface="Arial"/>
                          <a:ea typeface="Arial"/>
                          <a:cs typeface="Arial"/>
                          <a:sym typeface="Arial"/>
                        </a:rPr>
                        <a:t>Chinavita</a:t>
                      </a:r>
                      <a:r>
                        <a:rPr lang="es-ES" sz="1000" b="0" i="0" u="none" strike="noStrike" cap="none" dirty="0">
                          <a:solidFill>
                            <a:srgbClr val="000000"/>
                          </a:solidFill>
                          <a:latin typeface="Arial"/>
                          <a:ea typeface="Arial"/>
                          <a:cs typeface="Arial"/>
                          <a:sym typeface="Arial"/>
                        </a:rPr>
                        <a:t>, Chiscas, Chita, </a:t>
                      </a:r>
                      <a:r>
                        <a:rPr lang="es-ES" sz="1000" b="0" i="0" u="none" strike="noStrike" cap="none" dirty="0" err="1">
                          <a:solidFill>
                            <a:srgbClr val="000000"/>
                          </a:solidFill>
                          <a:latin typeface="Arial"/>
                          <a:ea typeface="Arial"/>
                          <a:cs typeface="Arial"/>
                          <a:sym typeface="Arial"/>
                        </a:rPr>
                        <a:t>Chivatá</a:t>
                      </a:r>
                      <a:r>
                        <a:rPr lang="es-ES" sz="1000" b="0" i="0" u="none" strike="noStrike" cap="none" dirty="0">
                          <a:solidFill>
                            <a:srgbClr val="000000"/>
                          </a:solidFill>
                          <a:latin typeface="Arial"/>
                          <a:ea typeface="Arial"/>
                          <a:cs typeface="Arial"/>
                          <a:sym typeface="Arial"/>
                        </a:rPr>
                        <a:t>, Chíquiza, Ciénega, Cubará, Cucaita, Cómbita, Duitama, Firavitoba, Floresta, Garagoa, Guateque, </a:t>
                      </a:r>
                      <a:r>
                        <a:rPr lang="es-ES" sz="1000" b="0" i="0" u="none" strike="noStrike" cap="none" dirty="0" err="1">
                          <a:solidFill>
                            <a:srgbClr val="000000"/>
                          </a:solidFill>
                          <a:latin typeface="Arial"/>
                          <a:ea typeface="Arial"/>
                          <a:cs typeface="Arial"/>
                          <a:sym typeface="Arial"/>
                        </a:rPr>
                        <a:t>Guayatá</a:t>
                      </a:r>
                      <a:r>
                        <a:rPr lang="es-ES" sz="1000" b="0" i="0" u="none" strike="noStrike" cap="none" dirty="0">
                          <a:solidFill>
                            <a:srgbClr val="000000"/>
                          </a:solidFill>
                          <a:latin typeface="Arial"/>
                          <a:ea typeface="Arial"/>
                          <a:cs typeface="Arial"/>
                          <a:sym typeface="Arial"/>
                        </a:rPr>
                        <a:t>, Gámeza, Güicán De La Sierra, La Capilla, </a:t>
                      </a:r>
                      <a:r>
                        <a:rPr lang="es-ES" sz="1000" b="0" i="0" u="none" strike="noStrike" cap="none" dirty="0" err="1">
                          <a:solidFill>
                            <a:srgbClr val="000000"/>
                          </a:solidFill>
                          <a:latin typeface="Arial"/>
                          <a:ea typeface="Arial"/>
                          <a:cs typeface="Arial"/>
                          <a:sym typeface="Arial"/>
                        </a:rPr>
                        <a:t>Labranzagrande</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Macanal</a:t>
                      </a:r>
                      <a:r>
                        <a:rPr lang="es-ES" sz="1000" b="0" i="0" u="none" strike="noStrike" cap="none" dirty="0">
                          <a:solidFill>
                            <a:srgbClr val="000000"/>
                          </a:solidFill>
                          <a:latin typeface="Arial"/>
                          <a:ea typeface="Arial"/>
                          <a:cs typeface="Arial"/>
                          <a:sym typeface="Arial"/>
                        </a:rPr>
                        <a:t>, Miraflores, Mongua, Motavita, Nuevo Colón, </a:t>
                      </a:r>
                      <a:r>
                        <a:rPr lang="es-ES" sz="1000" b="0" i="0" u="none" strike="noStrike" cap="none" dirty="0" err="1">
                          <a:solidFill>
                            <a:srgbClr val="000000"/>
                          </a:solidFill>
                          <a:latin typeface="Arial"/>
                          <a:ea typeface="Arial"/>
                          <a:cs typeface="Arial"/>
                          <a:sym typeface="Arial"/>
                        </a:rPr>
                        <a:t>Pachavita</a:t>
                      </a:r>
                      <a:r>
                        <a:rPr lang="es-ES" sz="1000" b="0" i="0" u="none" strike="noStrike" cap="none" dirty="0">
                          <a:solidFill>
                            <a:srgbClr val="000000"/>
                          </a:solidFill>
                          <a:latin typeface="Arial"/>
                          <a:ea typeface="Arial"/>
                          <a:cs typeface="Arial"/>
                          <a:sym typeface="Arial"/>
                        </a:rPr>
                        <a:t>, Paipa, Pajarito, Paya, Paz De Río, Pesca, Pisba, Páez, Ramiriquí, Rondón, Ráquira, Samacá, San Eduardo, San Luis De Gaceno, Santa Rosa De Viterbo, </a:t>
                      </a:r>
                      <a:r>
                        <a:rPr lang="es-ES" sz="1000" b="0" i="0" u="none" strike="noStrike" cap="none" dirty="0" err="1">
                          <a:solidFill>
                            <a:srgbClr val="000000"/>
                          </a:solidFill>
                          <a:latin typeface="Arial"/>
                          <a:ea typeface="Arial"/>
                          <a:cs typeface="Arial"/>
                          <a:sym typeface="Arial"/>
                        </a:rPr>
                        <a:t>Sativasur</a:t>
                      </a:r>
                      <a:r>
                        <a:rPr lang="es-ES" sz="1000" b="0" i="0" u="none" strike="noStrike" cap="none" dirty="0">
                          <a:solidFill>
                            <a:srgbClr val="000000"/>
                          </a:solidFill>
                          <a:latin typeface="Arial"/>
                          <a:ea typeface="Arial"/>
                          <a:cs typeface="Arial"/>
                          <a:sym typeface="Arial"/>
                        </a:rPr>
                        <a:t>, Siachoque, Socotá, Sogamoso, Somondoco, Sora, </a:t>
                      </a:r>
                      <a:r>
                        <a:rPr lang="es-ES" sz="1000" b="0" i="0" u="none" strike="noStrike" cap="none" dirty="0" err="1">
                          <a:solidFill>
                            <a:srgbClr val="000000"/>
                          </a:solidFill>
                          <a:latin typeface="Arial"/>
                          <a:ea typeface="Arial"/>
                          <a:cs typeface="Arial"/>
                          <a:sym typeface="Arial"/>
                        </a:rPr>
                        <a:t>Sutamarchán</a:t>
                      </a:r>
                      <a:r>
                        <a:rPr lang="es-ES" sz="1000" b="0" i="0" u="none" strike="noStrike" cap="none" dirty="0">
                          <a:solidFill>
                            <a:srgbClr val="000000"/>
                          </a:solidFill>
                          <a:latin typeface="Arial"/>
                          <a:ea typeface="Arial"/>
                          <a:cs typeface="Arial"/>
                          <a:sym typeface="Arial"/>
                        </a:rPr>
                        <a:t>, Sutatenza, Sáchica, Tasco, Tibaná, Tibasosa, Toca, Tota, Turmequé, Tuta, Ventaquemada, </a:t>
                      </a:r>
                      <a:r>
                        <a:rPr lang="es-ES" sz="1000" b="0" i="0" u="none" strike="noStrike" cap="none" dirty="0" err="1">
                          <a:solidFill>
                            <a:srgbClr val="000000"/>
                          </a:solidFill>
                          <a:latin typeface="Arial"/>
                          <a:ea typeface="Arial"/>
                          <a:cs typeface="Arial"/>
                          <a:sym typeface="Arial"/>
                        </a:rPr>
                        <a:t>Viracachá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Zetaquira</a:t>
                      </a:r>
                      <a:r>
                        <a:rPr lang="es-ES" sz="1000" b="0" i="0" u="none" strike="noStrike" cap="none" dirty="0">
                          <a:solidFill>
                            <a:srgbClr val="000000"/>
                          </a:solidFill>
                          <a:latin typeface="Arial"/>
                          <a:ea typeface="Arial"/>
                          <a:cs typeface="Arial"/>
                          <a:sym typeface="Arial"/>
                        </a:rPr>
                        <a:t>, Úmbita.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Carmen De </a:t>
                      </a:r>
                      <a:r>
                        <a:rPr lang="es-ES" sz="1000" b="0" i="0" u="none" strike="noStrike" cap="none" dirty="0" err="1">
                          <a:solidFill>
                            <a:srgbClr val="000000"/>
                          </a:solidFill>
                          <a:latin typeface="Arial"/>
                          <a:ea typeface="Arial"/>
                          <a:cs typeface="Arial"/>
                          <a:sym typeface="Arial"/>
                        </a:rPr>
                        <a:t>Carupa</a:t>
                      </a:r>
                      <a:r>
                        <a:rPr lang="es-ES" sz="1000" b="0" i="0" u="none" strike="noStrike" cap="none" dirty="0">
                          <a:solidFill>
                            <a:srgbClr val="000000"/>
                          </a:solidFill>
                          <a:latin typeface="Arial"/>
                          <a:ea typeface="Arial"/>
                          <a:cs typeface="Arial"/>
                          <a:sym typeface="Arial"/>
                        </a:rPr>
                        <a:t>, Chipaque, Choachí, Chocontá, Chía, Cogua, Cucunubá, Cáqueza, Fosca, Fómeque, Fúquene, Gachancipá, Gachetá, Gama, Guachetá, Guasca, Guatavita, Gutiérrez, Junín, La Calera, Lenguazaque, Machetá, Manta, Medina, Nemocón, </a:t>
                      </a:r>
                      <a:r>
                        <a:rPr lang="es-ES" sz="1000" b="0" i="0" u="none" strike="noStrike" cap="none" dirty="0" err="1">
                          <a:solidFill>
                            <a:srgbClr val="000000"/>
                          </a:solidFill>
                          <a:latin typeface="Arial"/>
                          <a:ea typeface="Arial"/>
                          <a:cs typeface="Arial"/>
                          <a:sym typeface="Arial"/>
                        </a:rPr>
                        <a:t>Quetame</a:t>
                      </a:r>
                      <a:r>
                        <a:rPr lang="es-ES" sz="1000" b="0" i="0" u="none" strike="noStrike" cap="none" dirty="0">
                          <a:solidFill>
                            <a:srgbClr val="000000"/>
                          </a:solidFill>
                          <a:latin typeface="Arial"/>
                          <a:ea typeface="Arial"/>
                          <a:cs typeface="Arial"/>
                          <a:sym typeface="Arial"/>
                        </a:rPr>
                        <a:t>, Soacha, Sopó, Suesca, Sutatausa, Tausa, </a:t>
                      </a:r>
                      <a:r>
                        <a:rPr lang="es-ES" sz="1000" b="0" i="0" u="none" strike="noStrike" cap="none" dirty="0" err="1">
                          <a:solidFill>
                            <a:srgbClr val="000000"/>
                          </a:solidFill>
                          <a:latin typeface="Arial"/>
                          <a:ea typeface="Arial"/>
                          <a:cs typeface="Arial"/>
                          <a:sym typeface="Arial"/>
                        </a:rPr>
                        <a:t>Tibirita</a:t>
                      </a:r>
                      <a:r>
                        <a:rPr lang="es-ES" sz="1000" b="0" i="0" u="none" strike="noStrike" cap="none" dirty="0">
                          <a:solidFill>
                            <a:srgbClr val="000000"/>
                          </a:solidFill>
                          <a:latin typeface="Arial"/>
                          <a:ea typeface="Arial"/>
                          <a:cs typeface="Arial"/>
                          <a:sym typeface="Arial"/>
                        </a:rPr>
                        <a:t>, Tocancipá, Ubalá, Ubaque, Une, Villa De San Diego De Ubaté, Villapinzón, Zipaquirá.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Algeciras, Baraya, La Plata, Tello, </a:t>
                      </a:r>
                      <a:r>
                        <a:rPr lang="es-ES" sz="1000" b="0" i="0" u="none" strike="noStrike" cap="none" dirty="0" err="1">
                          <a:solidFill>
                            <a:srgbClr val="000000"/>
                          </a:solidFill>
                          <a:latin typeface="Arial"/>
                          <a:ea typeface="Arial"/>
                          <a:cs typeface="Arial"/>
                          <a:sym typeface="Arial"/>
                        </a:rPr>
                        <a:t>Villavieja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Bochalema, Chitagá, Convención, </a:t>
                      </a:r>
                      <a:r>
                        <a:rPr lang="es-ES" sz="1000" b="0" i="0" u="none" strike="noStrike" cap="none" dirty="0" err="1">
                          <a:solidFill>
                            <a:srgbClr val="000000"/>
                          </a:solidFill>
                          <a:latin typeface="Arial"/>
                          <a:ea typeface="Arial"/>
                          <a:cs typeface="Arial"/>
                          <a:sym typeface="Arial"/>
                        </a:rPr>
                        <a:t>Cucutilla</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Cácota</a:t>
                      </a:r>
                      <a:r>
                        <a:rPr lang="es-ES" sz="1000" b="0" i="0" u="none" strike="noStrike" cap="none" dirty="0">
                          <a:solidFill>
                            <a:srgbClr val="000000"/>
                          </a:solidFill>
                          <a:latin typeface="Arial"/>
                          <a:ea typeface="Arial"/>
                          <a:cs typeface="Arial"/>
                          <a:sym typeface="Arial"/>
                        </a:rPr>
                        <a:t>, El Carmen, El Tarra, Herrán, La Playa, Los Patios, Ocaña, Pamplonita, San Cayetano, San José De Cúcuta, Teorama, Tibú, Toledo, Villa Del Rosario, Ábrego.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Capitanejo, Cerrito, Concepción, Los Santos.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Alpujarra.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884549"/>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244444" y="1358020"/>
            <a:ext cx="3829615" cy="5260063"/>
          </a:xfrm>
          <a:prstGeom prst="rect">
            <a:avLst/>
          </a:prstGeom>
          <a:noFill/>
          <a:ln>
            <a:noFill/>
          </a:ln>
        </p:spPr>
      </p:pic>
      <p:pic>
        <p:nvPicPr>
          <p:cNvPr id="8" name="Google Shape;137;p24" descr="Recurso 25.png"/>
          <p:cNvPicPr preferRelativeResize="0"/>
          <p:nvPr/>
        </p:nvPicPr>
        <p:blipFill rotWithShape="1">
          <a:blip r:embed="rId5">
            <a:alphaModFix/>
          </a:blip>
          <a:srcRect/>
          <a:stretch/>
        </p:blipFill>
        <p:spPr>
          <a:xfrm>
            <a:off x="4433947" y="3205653"/>
            <a:ext cx="458425" cy="446694"/>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6">
            <a:alphaModFix/>
          </a:blip>
          <a:srcRect/>
          <a:stretch/>
        </p:blipFill>
        <p:spPr>
          <a:xfrm>
            <a:off x="13600111" y="4529028"/>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7">
            <a:alphaModFix/>
          </a:blip>
          <a:srcRect/>
          <a:stretch/>
        </p:blipFill>
        <p:spPr>
          <a:xfrm>
            <a:off x="13006553" y="5383074"/>
            <a:ext cx="484369" cy="446694"/>
          </a:xfrm>
          <a:prstGeom prst="rect">
            <a:avLst/>
          </a:prstGeom>
          <a:noFill/>
          <a:ln>
            <a:noFill/>
          </a:ln>
        </p:spPr>
      </p:pic>
    </p:spTree>
    <p:extLst>
      <p:ext uri="{BB962C8B-B14F-4D97-AF65-F5344CB8AC3E}">
        <p14:creationId xmlns:p14="http://schemas.microsoft.com/office/powerpoint/2010/main" val="4036039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BF8575A7-63B0-C4EE-F53C-12191066E885}"/>
              </a:ext>
            </a:extLst>
          </p:cNvPr>
          <p:cNvGraphicFramePr/>
          <p:nvPr>
            <p:extLst>
              <p:ext uri="{D42A27DB-BD31-4B8C-83A1-F6EECF244321}">
                <p14:modId xmlns:p14="http://schemas.microsoft.com/office/powerpoint/2010/main" val="2423367541"/>
              </p:ext>
            </p:extLst>
          </p:nvPr>
        </p:nvGraphicFramePr>
        <p:xfrm>
          <a:off x="4376563" y="1422018"/>
          <a:ext cx="7392226" cy="47890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2039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Cisneros, Remedios, San Pedro De Urabá, San Roque, Segovia, Tarazá, Turbo, Yolombó, Zaragoza.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Jenesano, </a:t>
                      </a:r>
                      <a:r>
                        <a:rPr lang="es-ES" sz="1000" b="0" i="0" u="none" strike="noStrike" cap="none" dirty="0" err="1">
                          <a:solidFill>
                            <a:srgbClr val="000000"/>
                          </a:solidFill>
                          <a:latin typeface="Arial"/>
                          <a:ea typeface="Arial"/>
                          <a:cs typeface="Arial"/>
                          <a:sym typeface="Arial"/>
                        </a:rPr>
                        <a:t>Boavita</a:t>
                      </a:r>
                      <a:r>
                        <a:rPr lang="es-ES" sz="1000" b="0" i="0" u="none" strike="noStrike" cap="none" dirty="0">
                          <a:solidFill>
                            <a:srgbClr val="000000"/>
                          </a:solidFill>
                          <a:latin typeface="Arial"/>
                          <a:ea typeface="Arial"/>
                          <a:cs typeface="Arial"/>
                          <a:sym typeface="Arial"/>
                        </a:rPr>
                        <a:t>, Cerinza, Chivor, </a:t>
                      </a:r>
                      <a:r>
                        <a:rPr lang="es-ES" sz="1000" b="0" i="0" u="none" strike="noStrike" cap="none" dirty="0" err="1">
                          <a:solidFill>
                            <a:srgbClr val="000000"/>
                          </a:solidFill>
                          <a:latin typeface="Arial"/>
                          <a:ea typeface="Arial"/>
                          <a:cs typeface="Arial"/>
                          <a:sym typeface="Arial"/>
                        </a:rPr>
                        <a:t>Covarachía</a:t>
                      </a:r>
                      <a:r>
                        <a:rPr lang="es-ES" sz="1000" b="0" i="0" u="none" strike="noStrike" cap="none" dirty="0">
                          <a:solidFill>
                            <a:srgbClr val="000000"/>
                          </a:solidFill>
                          <a:latin typeface="Arial"/>
                          <a:ea typeface="Arial"/>
                          <a:cs typeface="Arial"/>
                          <a:sym typeface="Arial"/>
                        </a:rPr>
                        <a:t>, El Cocuy, El Espino, Guacamayas, Iza, Jericó, La Uvita, Monguí, Nobsa, </a:t>
                      </a:r>
                      <a:r>
                        <a:rPr lang="es-ES" sz="1000" b="0" i="0" u="none" strike="noStrike" cap="none" dirty="0" err="1">
                          <a:solidFill>
                            <a:srgbClr val="000000"/>
                          </a:solidFill>
                          <a:latin typeface="Arial"/>
                          <a:ea typeface="Arial"/>
                          <a:cs typeface="Arial"/>
                          <a:sym typeface="Arial"/>
                        </a:rPr>
                        <a:t>Oicatá</a:t>
                      </a:r>
                      <a:r>
                        <a:rPr lang="es-ES" sz="1000" b="0" i="0" u="none" strike="noStrike" cap="none" dirty="0">
                          <a:solidFill>
                            <a:srgbClr val="000000"/>
                          </a:solidFill>
                          <a:latin typeface="Arial"/>
                          <a:ea typeface="Arial"/>
                          <a:cs typeface="Arial"/>
                          <a:sym typeface="Arial"/>
                        </a:rPr>
                        <a:t>, San Mateo, Santa María, </a:t>
                      </a:r>
                      <a:r>
                        <a:rPr lang="es-ES" sz="1000" b="0" i="0" u="none" strike="noStrike" cap="none" dirty="0" err="1">
                          <a:solidFill>
                            <a:srgbClr val="000000"/>
                          </a:solidFill>
                          <a:latin typeface="Arial"/>
                          <a:ea typeface="Arial"/>
                          <a:cs typeface="Arial"/>
                          <a:sym typeface="Arial"/>
                        </a:rPr>
                        <a:t>Sativanorte</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Soatá</a:t>
                      </a:r>
                      <a:r>
                        <a:rPr lang="es-ES" sz="1000" b="0" i="0" u="none" strike="noStrike" cap="none" dirty="0">
                          <a:solidFill>
                            <a:srgbClr val="000000"/>
                          </a:solidFill>
                          <a:latin typeface="Arial"/>
                          <a:ea typeface="Arial"/>
                          <a:cs typeface="Arial"/>
                          <a:sym typeface="Arial"/>
                        </a:rPr>
                        <a:t>, Socha, </a:t>
                      </a:r>
                      <a:r>
                        <a:rPr lang="es-ES" sz="1000" b="0" i="0" u="none" strike="noStrike" cap="none" dirty="0" err="1">
                          <a:solidFill>
                            <a:srgbClr val="000000"/>
                          </a:solidFill>
                          <a:latin typeface="Arial"/>
                          <a:ea typeface="Arial"/>
                          <a:cs typeface="Arial"/>
                          <a:sym typeface="Arial"/>
                        </a:rPr>
                        <a:t>Sotaquirá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Susacón</a:t>
                      </a:r>
                      <a:r>
                        <a:rPr lang="es-ES" sz="1000" b="0" i="0" u="none" strike="noStrike" cap="none" dirty="0">
                          <a:solidFill>
                            <a:srgbClr val="000000"/>
                          </a:solidFill>
                          <a:latin typeface="Arial"/>
                          <a:ea typeface="Arial"/>
                          <a:cs typeface="Arial"/>
                          <a:sym typeface="Arial"/>
                        </a:rPr>
                        <a:t>, Tenza, Tipacoque, Tunja, Villa De Leyva.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Cajicá, Gachalá, Guayabetal, Jerusalén, Paratebueno, Pasca, San Cayetano, Sesquilé, Sibaté, Simijaca, Subachoque, Susa, Tabio.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Agrado, Campoalegre, Colombia, Elías, Gigante, Hobo, La Argentina, </a:t>
                      </a:r>
                      <a:r>
                        <a:rPr lang="es-ES" sz="1000" b="0" i="0" u="none" strike="noStrike" cap="none" dirty="0" err="1">
                          <a:solidFill>
                            <a:srgbClr val="000000"/>
                          </a:solidFill>
                          <a:latin typeface="Arial"/>
                          <a:ea typeface="Arial"/>
                          <a:cs typeface="Arial"/>
                          <a:sym typeface="Arial"/>
                        </a:rPr>
                        <a:t>Oporapa</a:t>
                      </a:r>
                      <a:r>
                        <a:rPr lang="es-ES" sz="1000" b="0" i="0" u="none" strike="noStrike" cap="none" dirty="0">
                          <a:solidFill>
                            <a:srgbClr val="000000"/>
                          </a:solidFill>
                          <a:latin typeface="Arial"/>
                          <a:ea typeface="Arial"/>
                          <a:cs typeface="Arial"/>
                          <a:sym typeface="Arial"/>
                        </a:rPr>
                        <a:t>, Pital, Rivera, Saladoblanco, Tarqui, Teruel, Tesalia, Yaguará, Íquira.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Arboledas, Chinácota, Durania, El Zulia, La Esperanza, </a:t>
                      </a:r>
                      <a:r>
                        <a:rPr lang="es-ES" sz="1000" b="0" i="0" u="none" strike="noStrike" cap="none" dirty="0" err="1">
                          <a:solidFill>
                            <a:srgbClr val="000000"/>
                          </a:solidFill>
                          <a:latin typeface="Arial"/>
                          <a:ea typeface="Arial"/>
                          <a:cs typeface="Arial"/>
                          <a:sym typeface="Arial"/>
                        </a:rPr>
                        <a:t>Labateca</a:t>
                      </a:r>
                      <a:r>
                        <a:rPr lang="es-ES" sz="1000" b="0" i="0" u="none" strike="noStrike" cap="none" dirty="0">
                          <a:solidFill>
                            <a:srgbClr val="000000"/>
                          </a:solidFill>
                          <a:latin typeface="Arial"/>
                          <a:ea typeface="Arial"/>
                          <a:cs typeface="Arial"/>
                          <a:sym typeface="Arial"/>
                        </a:rPr>
                        <a:t>, Mutiscua, Pamplona, </a:t>
                      </a:r>
                      <a:r>
                        <a:rPr lang="es-ES" sz="1000" b="0" i="0" u="none" strike="noStrike" cap="none" dirty="0" err="1">
                          <a:solidFill>
                            <a:srgbClr val="000000"/>
                          </a:solidFill>
                          <a:latin typeface="Arial"/>
                          <a:ea typeface="Arial"/>
                          <a:cs typeface="Arial"/>
                          <a:sym typeface="Arial"/>
                        </a:rPr>
                        <a:t>Ragonvalia</a:t>
                      </a:r>
                      <a:r>
                        <a:rPr lang="es-ES" sz="1000" b="0" i="0" u="none" strike="noStrike" cap="none" dirty="0">
                          <a:solidFill>
                            <a:srgbClr val="000000"/>
                          </a:solidFill>
                          <a:latin typeface="Arial"/>
                          <a:ea typeface="Arial"/>
                          <a:cs typeface="Arial"/>
                          <a:sym typeface="Arial"/>
                        </a:rPr>
                        <a:t>, San Calixto, Santiago, Silos, Villa Caro.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Curití, Guaca, California, Carcasí, Charta, Macaravita, Puerto Wilches, San Miguel, Suratá, Vetas.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Alvarado, Anzoátegui, Cajamarca, Dolores, Natagaima, Ortega, Prado, Purificación, Rioblanco, Roncesvalles, Rovira, San Luis, Valle De San Juan.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614840566"/>
                  </a:ext>
                </a:extLst>
              </a:tr>
              <a:tr h="12039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Amalfi, Angostura, Apartadó, Carolina, </a:t>
                      </a:r>
                      <a:r>
                        <a:rPr lang="es-ES" sz="1000" b="0" i="0" u="none" strike="noStrike" cap="none" dirty="0" err="1">
                          <a:solidFill>
                            <a:srgbClr val="000000"/>
                          </a:solidFill>
                          <a:latin typeface="Arial"/>
                          <a:ea typeface="Arial"/>
                          <a:cs typeface="Arial"/>
                          <a:sym typeface="Arial"/>
                        </a:rPr>
                        <a:t>Donmatías</a:t>
                      </a:r>
                      <a:r>
                        <a:rPr lang="es-ES" sz="1000" b="0" i="0" u="none" strike="noStrike" cap="none" dirty="0">
                          <a:solidFill>
                            <a:srgbClr val="000000"/>
                          </a:solidFill>
                          <a:latin typeface="Arial"/>
                          <a:ea typeface="Arial"/>
                          <a:cs typeface="Arial"/>
                          <a:sym typeface="Arial"/>
                        </a:rPr>
                        <a:t>, Fredonia, Guadalupe, Gómez Plata, Ituango, Maceo, Necoclí, Puerto Berrío, Santa Rosa De Osos, Santo Domingo, Yalí, Yondó.</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Buenavista, </a:t>
                      </a:r>
                      <a:r>
                        <a:rPr lang="es-ES" sz="1000" b="0" i="0" u="none" strike="noStrike" cap="none" dirty="0" err="1">
                          <a:solidFill>
                            <a:srgbClr val="000000"/>
                          </a:solidFill>
                          <a:latin typeface="Arial"/>
                          <a:ea typeface="Arial"/>
                          <a:cs typeface="Arial"/>
                          <a:sym typeface="Arial"/>
                        </a:rPr>
                        <a:t>Busbanzá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Coper</a:t>
                      </a:r>
                      <a:r>
                        <a:rPr lang="es-ES" sz="1000" b="0" i="0" u="none" strike="noStrike" cap="none" dirty="0">
                          <a:solidFill>
                            <a:srgbClr val="000000"/>
                          </a:solidFill>
                          <a:latin typeface="Arial"/>
                          <a:ea typeface="Arial"/>
                          <a:cs typeface="Arial"/>
                          <a:sym typeface="Arial"/>
                        </a:rPr>
                        <a:t>, Corrales, </a:t>
                      </a:r>
                      <a:r>
                        <a:rPr lang="es-ES" sz="1000" b="0" i="0" u="none" strike="noStrike" cap="none" dirty="0" err="1">
                          <a:solidFill>
                            <a:srgbClr val="000000"/>
                          </a:solidFill>
                          <a:latin typeface="Arial"/>
                          <a:ea typeface="Arial"/>
                          <a:cs typeface="Arial"/>
                          <a:sym typeface="Arial"/>
                        </a:rPr>
                        <a:t>Panqueba</a:t>
                      </a:r>
                      <a:r>
                        <a:rPr lang="es-ES" sz="1000" b="0" i="0" u="none" strike="noStrike" cap="none" dirty="0">
                          <a:solidFill>
                            <a:srgbClr val="000000"/>
                          </a:solidFill>
                          <a:latin typeface="Arial"/>
                          <a:ea typeface="Arial"/>
                          <a:cs typeface="Arial"/>
                          <a:sym typeface="Arial"/>
                        </a:rPr>
                        <a:t>, San Miguel De Sema, Soracá, </a:t>
                      </a:r>
                      <a:r>
                        <a:rPr lang="es-ES" sz="1000" b="0" i="0" u="none" strike="noStrike" cap="none" dirty="0" err="1">
                          <a:solidFill>
                            <a:srgbClr val="000000"/>
                          </a:solidFill>
                          <a:latin typeface="Arial"/>
                          <a:ea typeface="Arial"/>
                          <a:cs typeface="Arial"/>
                          <a:sym typeface="Arial"/>
                        </a:rPr>
                        <a:t>Tutazá</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Beltrán, Cachipay, Cota, Fusagasugá, Pacho, Pulí, Tenjo, Tibacuy.</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Aipe, Altamira, Garzón, Neiva, Nátaga, Paicol, Palermo, Pitalito, San Agustín, Santa María, Suaza.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a:t>
                      </a:r>
                      <a:r>
                        <a:rPr lang="es-ES" sz="1000" b="0" i="0" u="none" strike="noStrike" cap="none" dirty="0" err="1">
                          <a:solidFill>
                            <a:srgbClr val="000000"/>
                          </a:solidFill>
                          <a:latin typeface="Arial"/>
                          <a:ea typeface="Arial"/>
                          <a:cs typeface="Arial"/>
                          <a:sym typeface="Arial"/>
                        </a:rPr>
                        <a:t>Bucarasica</a:t>
                      </a:r>
                      <a:r>
                        <a:rPr lang="es-ES" sz="1000" b="0" i="0" u="none" strike="noStrike" cap="none" dirty="0">
                          <a:solidFill>
                            <a:srgbClr val="000000"/>
                          </a:solidFill>
                          <a:latin typeface="Arial"/>
                          <a:ea typeface="Arial"/>
                          <a:cs typeface="Arial"/>
                          <a:sym typeface="Arial"/>
                        </a:rPr>
                        <a:t>, Cáchira, Gramalote, Hacarí, Lourdes, Sardinata.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QUINDÍO : Génova, Pijao.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Barrancabermeja, El Playón, Enciso, Gámbita, Matanza, Mogotes, Molagavita, Málaga, Onzaga, Rionegro, San Andrés, San Joaquín, San José De Miranda, Tona.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Chaparral, Espinal, Guamo, Planadas, San Antonio, Santa Isabel, Venadillo.</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13292416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758677"/>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253497" y="1324029"/>
            <a:ext cx="3865829" cy="530310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666252" y="2757181"/>
            <a:ext cx="477952" cy="445047"/>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5">
            <a:alphaModFix/>
          </a:blip>
          <a:srcRect/>
          <a:stretch/>
        </p:blipFill>
        <p:spPr>
          <a:xfrm>
            <a:off x="13600111" y="4529028"/>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6">
            <a:alphaModFix/>
          </a:blip>
          <a:srcRect/>
          <a:stretch/>
        </p:blipFill>
        <p:spPr>
          <a:xfrm>
            <a:off x="4666252" y="4887774"/>
            <a:ext cx="484369" cy="446694"/>
          </a:xfrm>
          <a:prstGeom prst="rect">
            <a:avLst/>
          </a:prstGeom>
          <a:noFill/>
          <a:ln>
            <a:noFill/>
          </a:ln>
        </p:spPr>
      </p:pic>
    </p:spTree>
    <p:extLst>
      <p:ext uri="{BB962C8B-B14F-4D97-AF65-F5344CB8AC3E}">
        <p14:creationId xmlns:p14="http://schemas.microsoft.com/office/powerpoint/2010/main" val="2615934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C63644E5-9CB9-DC6A-0AB2-24036E948CB0}"/>
              </a:ext>
            </a:extLst>
          </p:cNvPr>
          <p:cNvGraphicFramePr/>
          <p:nvPr>
            <p:extLst>
              <p:ext uri="{D42A27DB-BD31-4B8C-83A1-F6EECF244321}">
                <p14:modId xmlns:p14="http://schemas.microsoft.com/office/powerpoint/2010/main" val="3193505453"/>
              </p:ext>
            </p:extLst>
          </p:nvPr>
        </p:nvGraphicFramePr>
        <p:xfrm>
          <a:off x="4111376" y="1996396"/>
          <a:ext cx="7570364" cy="2625238"/>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58313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CAUCA : </a:t>
                      </a:r>
                      <a:r>
                        <a:rPr lang="es-ES" sz="1000" b="0" i="0" u="none" strike="noStrike" cap="none" dirty="0" err="1">
                          <a:solidFill>
                            <a:srgbClr val="000000"/>
                          </a:solidFill>
                          <a:latin typeface="Arial"/>
                          <a:ea typeface="Arial"/>
                          <a:cs typeface="Arial"/>
                          <a:sym typeface="Arial"/>
                        </a:rPr>
                        <a:t>Inzá</a:t>
                      </a:r>
                      <a:r>
                        <a:rPr lang="es-ES" sz="1000" b="0" i="0" u="none" strike="noStrike" cap="none" dirty="0">
                          <a:solidFill>
                            <a:srgbClr val="000000"/>
                          </a:solidFill>
                          <a:latin typeface="Arial"/>
                          <a:ea typeface="Arial"/>
                          <a:cs typeface="Arial"/>
                          <a:sym typeface="Arial"/>
                        </a:rPr>
                        <a:t>, Puracé.</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Contadero, Córdoba, Funes, </a:t>
                      </a:r>
                      <a:r>
                        <a:rPr lang="es-ES" sz="1000" b="0" i="0" u="none" strike="noStrike" cap="none" dirty="0" err="1">
                          <a:solidFill>
                            <a:srgbClr val="000000"/>
                          </a:solidFill>
                          <a:latin typeface="Arial"/>
                          <a:ea typeface="Arial"/>
                          <a:cs typeface="Arial"/>
                          <a:sym typeface="Arial"/>
                        </a:rPr>
                        <a:t>Gualmatán</a:t>
                      </a:r>
                      <a:r>
                        <a:rPr lang="es-ES" sz="1000" b="0" i="0" u="none" strike="noStrike" cap="none" dirty="0">
                          <a:solidFill>
                            <a:srgbClr val="000000"/>
                          </a:solidFill>
                          <a:latin typeface="Arial"/>
                          <a:ea typeface="Arial"/>
                          <a:cs typeface="Arial"/>
                          <a:sym typeface="Arial"/>
                        </a:rPr>
                        <a:t>, Iles, Ipiales, Ospina, Potosí, Puerres.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CAUCA : Páez, Silvia, Totoró.</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NARIÑO : </a:t>
                      </a:r>
                      <a:r>
                        <a:rPr lang="es-CO" sz="1000" b="0" i="0" u="none" strike="noStrike" cap="none" dirty="0" err="1">
                          <a:solidFill>
                            <a:srgbClr val="000000"/>
                          </a:solidFill>
                          <a:latin typeface="Arial"/>
                          <a:ea typeface="Arial"/>
                          <a:cs typeface="Arial"/>
                          <a:sym typeface="Arial"/>
                        </a:rPr>
                        <a:t>Imués</a:t>
                      </a:r>
                      <a:r>
                        <a:rPr lang="es-CO" sz="1000" b="0" i="0" u="none" strike="noStrike" cap="none" dirty="0">
                          <a:solidFill>
                            <a:srgbClr val="000000"/>
                          </a:solidFill>
                          <a:latin typeface="Arial"/>
                          <a:ea typeface="Arial"/>
                          <a:cs typeface="Arial"/>
                          <a:sym typeface="Arial"/>
                        </a:rPr>
                        <a:t>, Pasto, Pupiales, Sapuyes, Tangua.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Palmira.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62856590"/>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CAUCA : Balboa, Bolívar, Florencia, La Vega, Mercaderes, San Sebastián, Santa Rosa, Sotará </a:t>
                      </a:r>
                      <a:r>
                        <a:rPr lang="es-CO" sz="1000" b="0" i="0" u="none" strike="noStrike" cap="none" dirty="0" err="1">
                          <a:solidFill>
                            <a:srgbClr val="000000"/>
                          </a:solidFill>
                          <a:latin typeface="Arial"/>
                          <a:ea typeface="Arial"/>
                          <a:cs typeface="Arial"/>
                          <a:sym typeface="Arial"/>
                        </a:rPr>
                        <a:t>Paispamba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NARIÑO : Buesaco, Colón, </a:t>
                      </a:r>
                      <a:r>
                        <a:rPr lang="es-CO" sz="1000" b="0" i="0" u="none" strike="noStrike" cap="none" dirty="0" err="1">
                          <a:solidFill>
                            <a:srgbClr val="000000"/>
                          </a:solidFill>
                          <a:latin typeface="Arial"/>
                          <a:ea typeface="Arial"/>
                          <a:cs typeface="Arial"/>
                          <a:sym typeface="Arial"/>
                        </a:rPr>
                        <a:t>Consacá</a:t>
                      </a:r>
                      <a:r>
                        <a:rPr lang="es-CO" sz="1000" b="0" i="0" u="none" strike="noStrike" cap="none" dirty="0">
                          <a:solidFill>
                            <a:srgbClr val="000000"/>
                          </a:solidFill>
                          <a:latin typeface="Arial"/>
                          <a:ea typeface="Arial"/>
                          <a:cs typeface="Arial"/>
                          <a:sym typeface="Arial"/>
                        </a:rPr>
                        <a:t>, El Rosario, El Tablón De Gómez, Guachucal, La Cruz, Leiva, San Bernardo, San Pablo, </a:t>
                      </a:r>
                      <a:r>
                        <a:rPr lang="es-CO" sz="1000" b="0" i="0" u="none" strike="noStrike" cap="none" dirty="0" err="1">
                          <a:solidFill>
                            <a:srgbClr val="000000"/>
                          </a:solidFill>
                          <a:latin typeface="Arial"/>
                          <a:ea typeface="Arial"/>
                          <a:cs typeface="Arial"/>
                          <a:sym typeface="Arial"/>
                        </a:rPr>
                        <a:t>Yacuanquer</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Bolívar, Bugalagrande, Caicedonia, Roldanillo, Sevilla, Trujillo, Tuluá,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1" name="Google Shape;186;p59">
            <a:extLst>
              <a:ext uri="{FF2B5EF4-FFF2-40B4-BE49-F238E27FC236}">
                <a16:creationId xmlns:a16="http://schemas.microsoft.com/office/drawing/2014/main" id="{5CE7BAF6-E7F7-146A-89E7-0923D6A7530F}"/>
              </a:ext>
            </a:extLst>
          </p:cNvPr>
          <p:cNvGraphicFramePr/>
          <p:nvPr>
            <p:extLst>
              <p:ext uri="{D42A27DB-BD31-4B8C-83A1-F6EECF244321}">
                <p14:modId xmlns:p14="http://schemas.microsoft.com/office/powerpoint/2010/main" val="2274164373"/>
              </p:ext>
            </p:extLst>
          </p:nvPr>
        </p:nvGraphicFramePr>
        <p:xfrm>
          <a:off x="12451186" y="5082418"/>
          <a:ext cx="7570364" cy="17068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2" name="Google Shape;186;p59">
            <a:extLst>
              <a:ext uri="{FF2B5EF4-FFF2-40B4-BE49-F238E27FC236}">
                <a16:creationId xmlns:a16="http://schemas.microsoft.com/office/drawing/2014/main" id="{255986BB-5965-F7F1-5163-D0056D6B5522}"/>
              </a:ext>
            </a:extLst>
          </p:cNvPr>
          <p:cNvGraphicFramePr/>
          <p:nvPr>
            <p:extLst>
              <p:ext uri="{D42A27DB-BD31-4B8C-83A1-F6EECF244321}">
                <p14:modId xmlns:p14="http://schemas.microsoft.com/office/powerpoint/2010/main" val="2624600371"/>
              </p:ext>
            </p:extLst>
          </p:nvPr>
        </p:nvGraphicFramePr>
        <p:xfrm>
          <a:off x="12643920" y="416317"/>
          <a:ext cx="7184896" cy="1267275"/>
        </p:xfrm>
        <a:graphic>
          <a:graphicData uri="http://schemas.openxmlformats.org/drawingml/2006/table">
            <a:tbl>
              <a:tblPr>
                <a:noFill/>
                <a:tableStyleId>{7637F94A-DA9B-481A-AE38-6A32242EE391}</a:tableStyleId>
              </a:tblPr>
              <a:tblGrid>
                <a:gridCol w="1007179">
                  <a:extLst>
                    <a:ext uri="{9D8B030D-6E8A-4147-A177-3AD203B41FA5}">
                      <a16:colId xmlns:a16="http://schemas.microsoft.com/office/drawing/2014/main" val="20000"/>
                    </a:ext>
                  </a:extLst>
                </a:gridCol>
                <a:gridCol w="6177717">
                  <a:extLst>
                    <a:ext uri="{9D8B030D-6E8A-4147-A177-3AD203B41FA5}">
                      <a16:colId xmlns:a16="http://schemas.microsoft.com/office/drawing/2014/main" val="20001"/>
                    </a:ext>
                  </a:extLst>
                </a:gridCol>
              </a:tblGrid>
              <a:tr h="52973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73754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 name="Google Shape;157;p58">
            <a:extLst>
              <a:ext uri="{FF2B5EF4-FFF2-40B4-BE49-F238E27FC236}">
                <a16:creationId xmlns:a16="http://schemas.microsoft.com/office/drawing/2014/main" id="{A109C155-499C-D133-7A34-5FC03B0D173D}"/>
              </a:ext>
            </a:extLst>
          </p:cNvPr>
          <p:cNvPicPr preferRelativeResize="0"/>
          <p:nvPr/>
        </p:nvPicPr>
        <p:blipFill rotWithShape="1">
          <a:blip r:embed="rId3">
            <a:alphaModFix/>
          </a:blip>
          <a:srcRect/>
          <a:stretch/>
        </p:blipFill>
        <p:spPr>
          <a:xfrm>
            <a:off x="4409596" y="3141942"/>
            <a:ext cx="477952" cy="445047"/>
          </a:xfrm>
          <a:prstGeom prst="rect">
            <a:avLst/>
          </a:prstGeom>
          <a:noFill/>
          <a:ln>
            <a:noFill/>
          </a:ln>
        </p:spPr>
      </p:pic>
      <p:pic>
        <p:nvPicPr>
          <p:cNvPr id="7" name="Google Shape;137;p24" descr="Recurso 25.png">
            <a:extLst>
              <a:ext uri="{FF2B5EF4-FFF2-40B4-BE49-F238E27FC236}">
                <a16:creationId xmlns:a16="http://schemas.microsoft.com/office/drawing/2014/main" id="{09ED492B-775F-E4E0-CBDD-E3E9C008A51B}"/>
              </a:ext>
            </a:extLst>
          </p:cNvPr>
          <p:cNvPicPr preferRelativeResize="0"/>
          <p:nvPr/>
        </p:nvPicPr>
        <p:blipFill rotWithShape="1">
          <a:blip r:embed="rId4">
            <a:alphaModFix/>
          </a:blip>
          <a:srcRect/>
          <a:stretch/>
        </p:blipFill>
        <p:spPr>
          <a:xfrm>
            <a:off x="4419360" y="2486476"/>
            <a:ext cx="458425" cy="446694"/>
          </a:xfrm>
          <a:prstGeom prst="rect">
            <a:avLst/>
          </a:prstGeom>
          <a:noFill/>
          <a:ln>
            <a:noFill/>
          </a:ln>
        </p:spPr>
      </p:pic>
      <p:pic>
        <p:nvPicPr>
          <p:cNvPr id="10" name="Google Shape;158;p58">
            <a:extLst>
              <a:ext uri="{FF2B5EF4-FFF2-40B4-BE49-F238E27FC236}">
                <a16:creationId xmlns:a16="http://schemas.microsoft.com/office/drawing/2014/main" id="{8C502FAF-B0EA-25FC-863A-B50C89A91669}"/>
              </a:ext>
            </a:extLst>
          </p:cNvPr>
          <p:cNvPicPr preferRelativeResize="0"/>
          <p:nvPr/>
        </p:nvPicPr>
        <p:blipFill rotWithShape="1">
          <a:blip r:embed="rId5">
            <a:alphaModFix/>
          </a:blip>
          <a:srcRect/>
          <a:stretch/>
        </p:blipFill>
        <p:spPr>
          <a:xfrm>
            <a:off x="13556701" y="2147811"/>
            <a:ext cx="484369" cy="446694"/>
          </a:xfrm>
          <a:prstGeom prst="rect">
            <a:avLst/>
          </a:prstGeom>
          <a:noFill/>
          <a:ln>
            <a:noFill/>
          </a:ln>
        </p:spPr>
      </p:pic>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6" r:link="rId7"/>
          <a:srcRect/>
          <a:stretch>
            <a:fillRect/>
          </a:stretch>
        </p:blipFill>
        <p:spPr>
          <a:xfrm>
            <a:off x="546745" y="1137980"/>
            <a:ext cx="3251653" cy="5495730"/>
          </a:xfrm>
          <a:prstGeom prst="rect">
            <a:avLst/>
          </a:prstGeom>
          <a:noFill/>
          <a:ln>
            <a:noFill/>
          </a:ln>
        </p:spPr>
      </p:pic>
      <p:pic>
        <p:nvPicPr>
          <p:cNvPr id="9" name="Google Shape;158;p58"/>
          <p:cNvPicPr preferRelativeResize="0"/>
          <p:nvPr/>
        </p:nvPicPr>
        <p:blipFill rotWithShape="1">
          <a:blip r:embed="rId5">
            <a:alphaModFix/>
          </a:blip>
          <a:srcRect/>
          <a:stretch/>
        </p:blipFill>
        <p:spPr>
          <a:xfrm>
            <a:off x="4409596" y="3925148"/>
            <a:ext cx="457200" cy="446694"/>
          </a:xfrm>
          <a:prstGeom prst="rect">
            <a:avLst/>
          </a:prstGeom>
          <a:noFill/>
          <a:ln>
            <a:noFill/>
          </a:ln>
        </p:spPr>
      </p:pic>
      <p:pic>
        <p:nvPicPr>
          <p:cNvPr id="3" name="Google Shape;204;p4">
            <a:extLst>
              <a:ext uri="{FF2B5EF4-FFF2-40B4-BE49-F238E27FC236}">
                <a16:creationId xmlns:a16="http://schemas.microsoft.com/office/drawing/2014/main" id="{EB25FC0C-FB34-4385-9DEA-9B723F9DF274}"/>
              </a:ext>
            </a:extLst>
          </p:cNvPr>
          <p:cNvPicPr preferRelativeResize="0"/>
          <p:nvPr/>
        </p:nvPicPr>
        <p:blipFill rotWithShape="1">
          <a:blip r:embed="rId8">
            <a:alphaModFix/>
          </a:blip>
          <a:srcRect/>
          <a:stretch/>
        </p:blipFill>
        <p:spPr>
          <a:xfrm>
            <a:off x="13579060" y="3764196"/>
            <a:ext cx="3694496" cy="1042506"/>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4248</TotalTime>
  <Words>2874</Words>
  <Application>Microsoft Office PowerPoint</Application>
  <PresentationFormat>Panorámica</PresentationFormat>
  <Paragraphs>163</Paragraphs>
  <Slides>13</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Helvetica Neue</vt:lpstr>
      <vt:lpstr>Arial Narrow</vt:lpstr>
      <vt:lpstr>Calibri</vt:lpstr>
      <vt:lpstr>Arial Black</vt:lpstr>
      <vt:lpstr>Verdana</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416</cp:revision>
  <dcterms:created xsi:type="dcterms:W3CDTF">2022-10-19T17:32:46Z</dcterms:created>
  <dcterms:modified xsi:type="dcterms:W3CDTF">2024-04-16T20:50:47Z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