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71" r:id="rId4"/>
    <p:sldId id="269" r:id="rId5"/>
    <p:sldId id="261" r:id="rId6"/>
    <p:sldId id="279" r:id="rId7"/>
    <p:sldId id="274" r:id="rId8"/>
    <p:sldId id="277" r:id="rId9"/>
    <p:sldId id="275" r:id="rId10"/>
    <p:sldId id="264" r:id="rId11"/>
    <p:sldId id="265" r:id="rId12"/>
    <p:sldId id="266" r:id="rId13"/>
    <p:sldId id="267" r:id="rId14"/>
    <p:sldId id="268" r:id="rId15"/>
  </p:sldIdLst>
  <p:sldSz cx="12192000" cy="6858000"/>
  <p:notesSz cx="12192000" cy="6858000"/>
  <p:embeddedFontLst>
    <p:embeddedFont>
      <p:font typeface="Arial Black" panose="020B0A04020102020204" pitchFamily="34" charset="0"/>
      <p:bold r:id="rId17"/>
    </p:embeddedFont>
    <p:embeddedFont>
      <p:font typeface="Arial Narrow" panose="020B0606020202030204" pitchFamily="34" charset="0"/>
      <p:regular r:id="rId18"/>
      <p:bold r:id="rId19"/>
      <p:italic r:id="rId20"/>
      <p:boldItalic r:id="rId21"/>
    </p:embeddedFont>
    <p:embeddedFont>
      <p:font typeface="Helvetica Neue" panose="020B0604020202020204" charset="0"/>
      <p:regular r:id="rId22"/>
      <p:bold r:id="rId23"/>
      <p:italic r:id="rId24"/>
      <p:boldItalic r:id="rId25"/>
    </p:embeddedFont>
    <p:embeddedFont>
      <p:font typeface="Verdana" panose="020B060403050404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4azekn3fThzs9cA6lfW8iTEDT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6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37F94A-DA9B-481A-AE38-6A32242EE391}">
  <a:tblStyle styleId="{7637F94A-DA9B-481A-AE38-6A32242EE39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00C0F73-EEEA-4E89-A611-1E2FAB54C115}"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6005" autoAdjust="0"/>
  </p:normalViewPr>
  <p:slideViewPr>
    <p:cSldViewPr snapToGrid="0">
      <p:cViewPr varScale="1">
        <p:scale>
          <a:sx n="102" d="100"/>
          <a:sy n="102" d="100"/>
        </p:scale>
        <p:origin x="792" y="114"/>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493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2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59: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359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4: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66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9" name="Google Shape;209;p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2386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855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p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284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81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680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768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8367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057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313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8: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9601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chemeClr val="lt1"/>
                </a:solidFill>
                <a:latin typeface="Helvetica Neue"/>
                <a:ea typeface="Helvetica Neue"/>
                <a:cs typeface="Helvetica Neue"/>
                <a:sym typeface="Helvetica Neue"/>
              </a:rPr>
              <a:t>www.ideam.gov.co</a:t>
            </a:r>
            <a:endParaRPr sz="1400" b="0" i="0" u="none" strike="noStrike" cap="none">
              <a:solidFill>
                <a:srgbClr val="000000"/>
              </a:solidFill>
              <a:latin typeface="Arial"/>
              <a:ea typeface="Arial"/>
              <a:cs typeface="Arial"/>
              <a:sym typeface="Arial"/>
            </a:endParaRPr>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Pronóstico de la Amenaza por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s-MX" sz="1800" b="1" i="0" u="none" strike="noStrike" cap="none">
                <a:solidFill>
                  <a:schemeClr val="lt1"/>
                </a:solidFill>
                <a:latin typeface="Verdana"/>
                <a:ea typeface="Verdana"/>
                <a:cs typeface="Verdana"/>
                <a:sym typeface="Verdana"/>
              </a:rPr>
              <a:t>Incendios de la Cobertura Vegetal</a:t>
            </a:r>
            <a:endParaRPr sz="1800" b="1" i="0" u="none" strike="noStrike" cap="none">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pacifico.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file:///O:\Mi%20unidad\OSPA\01.%20Tematicas\04.%20Incendios\01.%20Productos\postmodelo_icv\temporales\iorinoquia.jp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1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iamazonia.jpg" TargetMode="External"/><Relationship Id="rId3" Type="http://schemas.openxmlformats.org/officeDocument/2006/relationships/image" Target="../media/image22.png"/><Relationship Id="rId7"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file:///L:\Mi%20unidad\OSPA\01.%20Tematicas\04.%20Incendios\01.%20Productos\seguimiento\salidas\Incendios.jp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red_icv.jpg" TargetMode="External"/><Relationship Id="rId3" Type="http://schemas.openxmlformats.org/officeDocument/2006/relationships/image" Target="../media/image11.jpeg"/><Relationship Id="rId7" Type="http://schemas.openxmlformats.org/officeDocument/2006/relationships/image" Target="../media/image13.jpeg"/><Relationship Id="rId12" Type="http://schemas.openxmlformats.org/officeDocument/2006/relationships/image" Target="file:///O:\Mi%20unidad\OSPA\01.%20Tematicas\04.%20Incendios\01.%20Productos\postmodelo_icv\temporales\yellow_icv.jp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torta_regiones_icv.jpg" TargetMode="External"/><Relationship Id="rId11" Type="http://schemas.openxmlformats.org/officeDocument/2006/relationships/image" Target="../media/image15.jpeg"/><Relationship Id="rId5" Type="http://schemas.openxmlformats.org/officeDocument/2006/relationships/image" Target="../media/image12.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icolombia.jpg" TargetMode="External"/><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file:///O:\Mi%20unidad\OSPA\01.%20Tematicas\04.%20Incendios\01.%20Productos\postmodelo_icv\temporales\icaribe.j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aribe.jpg" TargetMode="External"/><Relationship Id="rId5" Type="http://schemas.openxmlformats.org/officeDocument/2006/relationships/image" Target="../media/image19.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ndina.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s-MX" sz="2000" b="1" i="0" u="none" strike="noStrike" cap="none">
                <a:solidFill>
                  <a:srgbClr val="C00000"/>
                </a:solidFill>
                <a:latin typeface="Verdana"/>
                <a:ea typeface="Verdana"/>
                <a:cs typeface="Verdana"/>
                <a:sym typeface="Verdana"/>
              </a:rPr>
              <a:t>Boletín No.</a:t>
            </a:r>
            <a:endParaRPr sz="2000" b="1" i="0" u="none" strike="noStrike" cap="none">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s-MX" sz="2400" b="1" dirty="0">
                <a:solidFill>
                  <a:schemeClr val="lt1"/>
                </a:solidFill>
                <a:latin typeface="Verdana"/>
                <a:ea typeface="Verdana"/>
                <a:cs typeface="Verdana"/>
                <a:sym typeface="Verdana"/>
              </a:rPr>
              <a:t>106</a:t>
            </a:r>
            <a:endParaRPr lang="es-MX"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793F"/>
                </a:solidFill>
                <a:latin typeface="Verdana"/>
                <a:ea typeface="Verdana"/>
                <a:cs typeface="Verdana"/>
                <a:sym typeface="Verdana"/>
              </a:rPr>
              <a:t>PARA PREPARARSE </a:t>
            </a:r>
            <a:r>
              <a:rPr lang="es-MX" sz="800" b="0" i="0" u="none" strike="noStrike" cap="none">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FEBB3F"/>
                </a:solidFill>
                <a:latin typeface="Verdana"/>
                <a:ea typeface="Verdana"/>
                <a:cs typeface="Verdana"/>
                <a:sym typeface="Verdana"/>
              </a:rPr>
              <a:t>PARA  INFORMARSE  </a:t>
            </a:r>
            <a:r>
              <a:rPr lang="es-MX" sz="800" b="0" i="0" u="none" strike="noStrike" cap="none">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Clr>
                <a:srgbClr val="000000"/>
              </a:buClr>
              <a:buSzPts val="800"/>
              <a:buFont typeface="Arial"/>
              <a:buNone/>
            </a:pPr>
            <a:r>
              <a:rPr lang="es-MX" sz="800" b="1" i="0" u="none" strike="noStrike" cap="none">
                <a:solidFill>
                  <a:srgbClr val="92D050"/>
                </a:solidFill>
                <a:latin typeface="Verdana"/>
                <a:ea typeface="Verdana"/>
                <a:cs typeface="Verdana"/>
                <a:sym typeface="Verdana"/>
              </a:rPr>
              <a:t>CONDICIONES NORMALES </a:t>
            </a:r>
            <a:r>
              <a:rPr lang="es-MX" sz="800" b="0" i="0" u="none" strike="noStrike" cap="none">
                <a:solidFill>
                  <a:srgbClr val="171616"/>
                </a:solidFill>
                <a:latin typeface="Verdana"/>
                <a:ea typeface="Verdana"/>
                <a:cs typeface="Verdana"/>
                <a:sym typeface="Verdana"/>
              </a:rPr>
              <a:t>La información que se suministra se encuentra dentro de los rangos normales.</a:t>
            </a:r>
            <a:endParaRPr sz="800" b="0" i="0" u="none" strike="noStrike" cap="none">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576653"/>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59A354A9-EBAA-446E-90EE-DBF5671B94B7}" type="datetime4">
              <a:rPr lang="es-MX" sz="1100" b="1" i="0" u="none" strike="noStrike" cap="none" smtClean="0">
                <a:solidFill>
                  <a:srgbClr val="800000"/>
                </a:solidFill>
                <a:latin typeface="Calibri"/>
                <a:ea typeface="Calibri"/>
                <a:cs typeface="Calibri"/>
                <a:sym typeface="Calibri"/>
              </a:rPr>
              <a:t>15 de abril de 2024</a:t>
            </a:fld>
            <a:r>
              <a:rPr lang="es-MX" sz="1100" b="1" i="0" u="none" strike="noStrike" cap="none" dirty="0">
                <a:solidFill>
                  <a:srgbClr val="800000"/>
                </a:solidFill>
                <a:latin typeface="Calibri"/>
                <a:ea typeface="Calibri"/>
                <a:cs typeface="Calibri"/>
                <a:sym typeface="Calibri"/>
              </a:rPr>
              <a:t>– 12:00 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a:solidFill>
                  <a:srgbClr val="800000"/>
                </a:solidFill>
                <a:latin typeface="Calibri"/>
                <a:ea typeface="Calibri"/>
                <a:cs typeface="Calibri"/>
                <a:sym typeface="Calibri"/>
              </a:rPr>
              <a:t>16</a:t>
            </a:r>
            <a:r>
              <a:rPr lang="es-MX" sz="1100" b="1" i="0" u="none" strike="noStrike" cap="none" dirty="0">
                <a:solidFill>
                  <a:srgbClr val="800000"/>
                </a:solidFill>
                <a:latin typeface="Calibri"/>
                <a:ea typeface="Calibri"/>
                <a:cs typeface="Calibri"/>
                <a:sym typeface="Calibri"/>
              </a:rPr>
              <a:t> de </a:t>
            </a:r>
            <a:r>
              <a:rPr lang="es-MX" sz="1100" b="1" dirty="0">
                <a:solidFill>
                  <a:srgbClr val="800000"/>
                </a:solidFill>
                <a:latin typeface="Calibri"/>
                <a:ea typeface="Calibri"/>
                <a:cs typeface="Calibri"/>
                <a:sym typeface="Calibri"/>
              </a:rPr>
              <a:t>abril</a:t>
            </a:r>
            <a:r>
              <a:rPr lang="es-MX" sz="1100" b="1" i="0" u="none" strike="noStrike" cap="none" dirty="0">
                <a:solidFill>
                  <a:srgbClr val="800000"/>
                </a:solidFill>
                <a:latin typeface="Calibri"/>
                <a:ea typeface="Calibri"/>
                <a:cs typeface="Calibri"/>
                <a:sym typeface="Calibri"/>
              </a:rPr>
              <a:t> de 2024 – 12:00 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C63644E5-9CB9-DC6A-0AB2-24036E948CB0}"/>
              </a:ext>
            </a:extLst>
          </p:cNvPr>
          <p:cNvGraphicFramePr/>
          <p:nvPr>
            <p:extLst>
              <p:ext uri="{D42A27DB-BD31-4B8C-83A1-F6EECF244321}">
                <p14:modId xmlns:p14="http://schemas.microsoft.com/office/powerpoint/2010/main" val="3843781312"/>
              </p:ext>
            </p:extLst>
          </p:nvPr>
        </p:nvGraphicFramePr>
        <p:xfrm>
          <a:off x="4111376" y="1996396"/>
          <a:ext cx="7570364" cy="3230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CAUCA : </a:t>
                      </a:r>
                      <a:r>
                        <a:rPr lang="es-ES" sz="1000" b="0" i="0" u="none" strike="noStrike" cap="none" dirty="0" err="1">
                          <a:solidFill>
                            <a:srgbClr val="000000"/>
                          </a:solidFill>
                          <a:latin typeface="Arial"/>
                          <a:ea typeface="Arial"/>
                          <a:cs typeface="Arial"/>
                          <a:sym typeface="Arial"/>
                        </a:rPr>
                        <a:t>Inzá</a:t>
                      </a:r>
                      <a:r>
                        <a:rPr lang="es-ES" sz="1000" b="0" i="0" u="none" strike="noStrike" cap="none" dirty="0">
                          <a:solidFill>
                            <a:srgbClr val="000000"/>
                          </a:solidFill>
                          <a:latin typeface="Arial"/>
                          <a:ea typeface="Arial"/>
                          <a:cs typeface="Arial"/>
                          <a:sym typeface="Arial"/>
                        </a:rPr>
                        <a:t>, Puracé.</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NARIÑO : Contadero, Funes, Iles, Puerres.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Páez, Santa Rosa, Silvia, Totoró.</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Córdoba, </a:t>
                      </a:r>
                      <a:r>
                        <a:rPr lang="es-CO" sz="1000" b="0" i="0" u="none" strike="noStrike" cap="none" dirty="0" err="1">
                          <a:solidFill>
                            <a:srgbClr val="000000"/>
                          </a:solidFill>
                          <a:latin typeface="Arial"/>
                          <a:ea typeface="Arial"/>
                          <a:cs typeface="Arial"/>
                          <a:sym typeface="Arial"/>
                        </a:rPr>
                        <a:t>Gualmatán</a:t>
                      </a:r>
                      <a:r>
                        <a:rPr lang="es-CO" sz="1000" b="0" i="0" u="none" strike="noStrike" cap="none" dirty="0">
                          <a:solidFill>
                            <a:srgbClr val="000000"/>
                          </a:solidFill>
                          <a:latin typeface="Arial"/>
                          <a:ea typeface="Arial"/>
                          <a:cs typeface="Arial"/>
                          <a:sym typeface="Arial"/>
                        </a:rPr>
                        <a:t>, </a:t>
                      </a:r>
                      <a:r>
                        <a:rPr lang="es-CO" sz="1000" b="0" i="0" u="none" strike="noStrike" cap="none" dirty="0" err="1">
                          <a:solidFill>
                            <a:srgbClr val="000000"/>
                          </a:solidFill>
                          <a:latin typeface="Arial"/>
                          <a:ea typeface="Arial"/>
                          <a:cs typeface="Arial"/>
                          <a:sym typeface="Arial"/>
                        </a:rPr>
                        <a:t>Imués</a:t>
                      </a:r>
                      <a:r>
                        <a:rPr lang="es-CO" sz="1000" b="0" i="0" u="none" strike="noStrike" cap="none" dirty="0">
                          <a:solidFill>
                            <a:srgbClr val="000000"/>
                          </a:solidFill>
                          <a:latin typeface="Arial"/>
                          <a:ea typeface="Arial"/>
                          <a:cs typeface="Arial"/>
                          <a:sym typeface="Arial"/>
                        </a:rPr>
                        <a:t>, Ipiales, Ospina, Potosí, Tangua.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Palmira.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762856590"/>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CAUCA : Almaguer, Balboa, Bolívar, Florencia, </a:t>
                      </a:r>
                      <a:r>
                        <a:rPr lang="es-CO" sz="1000" b="0" i="0" u="none" strike="noStrike" cap="none" dirty="0" err="1">
                          <a:solidFill>
                            <a:srgbClr val="000000"/>
                          </a:solidFill>
                          <a:latin typeface="Arial"/>
                          <a:ea typeface="Arial"/>
                          <a:cs typeface="Arial"/>
                          <a:sym typeface="Arial"/>
                        </a:rPr>
                        <a:t>Jambaló</a:t>
                      </a:r>
                      <a:r>
                        <a:rPr lang="es-CO" sz="1000" b="0" i="0" u="none" strike="noStrike" cap="none" dirty="0">
                          <a:solidFill>
                            <a:srgbClr val="000000"/>
                          </a:solidFill>
                          <a:latin typeface="Arial"/>
                          <a:ea typeface="Arial"/>
                          <a:cs typeface="Arial"/>
                          <a:sym typeface="Arial"/>
                        </a:rPr>
                        <a:t>, La Vega, Mercaderes, San Sebastián, Sotará </a:t>
                      </a:r>
                      <a:r>
                        <a:rPr lang="es-CO" sz="1000" b="0" i="0" u="none" strike="noStrike" cap="none" dirty="0" err="1">
                          <a:solidFill>
                            <a:srgbClr val="000000"/>
                          </a:solidFill>
                          <a:latin typeface="Arial"/>
                          <a:ea typeface="Arial"/>
                          <a:cs typeface="Arial"/>
                          <a:sym typeface="Arial"/>
                        </a:rPr>
                        <a:t>Paispamba</a:t>
                      </a:r>
                      <a:r>
                        <a:rPr lang="es-CO" sz="1000" b="0" i="0" u="none" strike="noStrike" cap="none" dirty="0">
                          <a:solidFill>
                            <a:srgbClr val="000000"/>
                          </a:solidFill>
                          <a:latin typeface="Arial"/>
                          <a:ea typeface="Arial"/>
                          <a:cs typeface="Arial"/>
                          <a:sym typeface="Arial"/>
                        </a:rPr>
                        <a:t>, Sucre, </a:t>
                      </a:r>
                      <a:r>
                        <a:rPr lang="es-CO" sz="1000" b="0" i="0" u="none" strike="noStrike" cap="none" dirty="0" err="1">
                          <a:solidFill>
                            <a:srgbClr val="000000"/>
                          </a:solidFill>
                          <a:latin typeface="Arial"/>
                          <a:ea typeface="Arial"/>
                          <a:cs typeface="Arial"/>
                          <a:sym typeface="Arial"/>
                        </a:rPr>
                        <a:t>Toribío</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NARIÑO : </a:t>
                      </a:r>
                      <a:r>
                        <a:rPr lang="es-CO" sz="1000" b="0" i="0" u="none" strike="noStrike" cap="none" dirty="0" err="1">
                          <a:solidFill>
                            <a:srgbClr val="000000"/>
                          </a:solidFill>
                          <a:latin typeface="Arial"/>
                          <a:ea typeface="Arial"/>
                          <a:cs typeface="Arial"/>
                          <a:sym typeface="Arial"/>
                        </a:rPr>
                        <a:t>Ancuya</a:t>
                      </a:r>
                      <a:r>
                        <a:rPr lang="es-CO" sz="1000" b="0" i="0" u="none" strike="noStrike" cap="none" dirty="0">
                          <a:solidFill>
                            <a:srgbClr val="000000"/>
                          </a:solidFill>
                          <a:latin typeface="Arial"/>
                          <a:ea typeface="Arial"/>
                          <a:cs typeface="Arial"/>
                          <a:sym typeface="Arial"/>
                        </a:rPr>
                        <a:t>, Buesaco, Colón, </a:t>
                      </a:r>
                      <a:r>
                        <a:rPr lang="es-CO" sz="1000" b="0" i="0" u="none" strike="noStrike" cap="none" dirty="0" err="1">
                          <a:solidFill>
                            <a:srgbClr val="000000"/>
                          </a:solidFill>
                          <a:latin typeface="Arial"/>
                          <a:ea typeface="Arial"/>
                          <a:cs typeface="Arial"/>
                          <a:sym typeface="Arial"/>
                        </a:rPr>
                        <a:t>Consacá</a:t>
                      </a:r>
                      <a:r>
                        <a:rPr lang="es-CO" sz="1000" b="0" i="0" u="none" strike="noStrike" cap="none" dirty="0">
                          <a:solidFill>
                            <a:srgbClr val="000000"/>
                          </a:solidFill>
                          <a:latin typeface="Arial"/>
                          <a:ea typeface="Arial"/>
                          <a:cs typeface="Arial"/>
                          <a:sym typeface="Arial"/>
                        </a:rPr>
                        <a:t>, El Rosario, El Tablón De Gómez, Guachucal, Guaitarilla, La Cruz, Leiva, Pasto, Providencia, Pupiales, San Bernardo, San Pablo, Santacruz, Sapuyes, Túquerres, </a:t>
                      </a:r>
                      <a:r>
                        <a:rPr lang="es-CO" sz="1000" b="0" i="0" u="none" strike="noStrike" cap="none" dirty="0" err="1">
                          <a:solidFill>
                            <a:srgbClr val="000000"/>
                          </a:solidFill>
                          <a:latin typeface="Arial"/>
                          <a:ea typeface="Arial"/>
                          <a:cs typeface="Arial"/>
                          <a:sym typeface="Arial"/>
                        </a:rPr>
                        <a:t>Yacuanquer</a:t>
                      </a:r>
                      <a:r>
                        <a:rPr lang="es-CO"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Andalucía, Bolívar, Bugalagrande, Caicedonia, El Cerrito, Guadalajara De Buga, La Victoria, Riofrío, Roldanillo, San Pedro, Sevilla, Trujillo, Tuluá,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1" name="Google Shape;186;p59">
            <a:extLst>
              <a:ext uri="{FF2B5EF4-FFF2-40B4-BE49-F238E27FC236}">
                <a16:creationId xmlns:a16="http://schemas.microsoft.com/office/drawing/2014/main" id="{5CE7BAF6-E7F7-146A-89E7-0923D6A7530F}"/>
              </a:ext>
            </a:extLst>
          </p:cNvPr>
          <p:cNvGraphicFramePr/>
          <p:nvPr>
            <p:extLst>
              <p:ext uri="{D42A27DB-BD31-4B8C-83A1-F6EECF244321}">
                <p14:modId xmlns:p14="http://schemas.microsoft.com/office/powerpoint/2010/main" val="227416437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2" name="Google Shape;186;p59">
            <a:extLst>
              <a:ext uri="{FF2B5EF4-FFF2-40B4-BE49-F238E27FC236}">
                <a16:creationId xmlns:a16="http://schemas.microsoft.com/office/drawing/2014/main" id="{255986BB-5965-F7F1-5163-D0056D6B5522}"/>
              </a:ext>
            </a:extLst>
          </p:cNvPr>
          <p:cNvGraphicFramePr/>
          <p:nvPr>
            <p:extLst>
              <p:ext uri="{D42A27DB-BD31-4B8C-83A1-F6EECF244321}">
                <p14:modId xmlns:p14="http://schemas.microsoft.com/office/powerpoint/2010/main" val="2624600371"/>
              </p:ext>
            </p:extLst>
          </p:nvPr>
        </p:nvGraphicFramePr>
        <p:xfrm>
          <a:off x="12643920" y="416317"/>
          <a:ext cx="7184896" cy="1267275"/>
        </p:xfrm>
        <a:graphic>
          <a:graphicData uri="http://schemas.openxmlformats.org/drawingml/2006/table">
            <a:tbl>
              <a:tblPr>
                <a:noFill/>
                <a:tableStyleId>{7637F94A-DA9B-481A-AE38-6A32242EE391}</a:tableStyleId>
              </a:tblPr>
              <a:tblGrid>
                <a:gridCol w="1007179">
                  <a:extLst>
                    <a:ext uri="{9D8B030D-6E8A-4147-A177-3AD203B41FA5}">
                      <a16:colId xmlns:a16="http://schemas.microsoft.com/office/drawing/2014/main" val="20000"/>
                    </a:ext>
                  </a:extLst>
                </a:gridCol>
                <a:gridCol w="6177717">
                  <a:extLst>
                    <a:ext uri="{9D8B030D-6E8A-4147-A177-3AD203B41FA5}">
                      <a16:colId xmlns:a16="http://schemas.microsoft.com/office/drawing/2014/main" val="20001"/>
                    </a:ext>
                  </a:extLst>
                </a:gridCol>
              </a:tblGrid>
              <a:tr h="52973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73754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VALLE DEL CAUCA :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 name="Google Shape;157;p58">
            <a:extLst>
              <a:ext uri="{FF2B5EF4-FFF2-40B4-BE49-F238E27FC236}">
                <a16:creationId xmlns:a16="http://schemas.microsoft.com/office/drawing/2014/main" id="{A109C155-499C-D133-7A34-5FC03B0D173D}"/>
              </a:ext>
            </a:extLst>
          </p:cNvPr>
          <p:cNvPicPr preferRelativeResize="0"/>
          <p:nvPr/>
        </p:nvPicPr>
        <p:blipFill rotWithShape="1">
          <a:blip r:embed="rId3">
            <a:alphaModFix/>
          </a:blip>
          <a:srcRect/>
          <a:stretch/>
        </p:blipFill>
        <p:spPr>
          <a:xfrm>
            <a:off x="4399833" y="3313072"/>
            <a:ext cx="477952" cy="445047"/>
          </a:xfrm>
          <a:prstGeom prst="rect">
            <a:avLst/>
          </a:prstGeom>
          <a:noFill/>
          <a:ln>
            <a:noFill/>
          </a:ln>
        </p:spPr>
      </p:pic>
      <p:pic>
        <p:nvPicPr>
          <p:cNvPr id="7" name="Google Shape;137;p24" descr="Recurso 25.png">
            <a:extLst>
              <a:ext uri="{FF2B5EF4-FFF2-40B4-BE49-F238E27FC236}">
                <a16:creationId xmlns:a16="http://schemas.microsoft.com/office/drawing/2014/main" id="{09ED492B-775F-E4E0-CBDD-E3E9C008A51B}"/>
              </a:ext>
            </a:extLst>
          </p:cNvPr>
          <p:cNvPicPr preferRelativeResize="0"/>
          <p:nvPr/>
        </p:nvPicPr>
        <p:blipFill rotWithShape="1">
          <a:blip r:embed="rId4">
            <a:alphaModFix/>
          </a:blip>
          <a:srcRect/>
          <a:stretch/>
        </p:blipFill>
        <p:spPr>
          <a:xfrm>
            <a:off x="4419360" y="2553267"/>
            <a:ext cx="458425" cy="446694"/>
          </a:xfrm>
          <a:prstGeom prst="rect">
            <a:avLst/>
          </a:prstGeom>
          <a:noFill/>
          <a:ln>
            <a:noFill/>
          </a:ln>
        </p:spPr>
      </p:pic>
      <p:pic>
        <p:nvPicPr>
          <p:cNvPr id="10" name="Google Shape;158;p58">
            <a:extLst>
              <a:ext uri="{FF2B5EF4-FFF2-40B4-BE49-F238E27FC236}">
                <a16:creationId xmlns:a16="http://schemas.microsoft.com/office/drawing/2014/main" id="{8C502FAF-B0EA-25FC-863A-B50C89A91669}"/>
              </a:ext>
            </a:extLst>
          </p:cNvPr>
          <p:cNvPicPr preferRelativeResize="0"/>
          <p:nvPr/>
        </p:nvPicPr>
        <p:blipFill rotWithShape="1">
          <a:blip r:embed="rId5">
            <a:alphaModFix/>
          </a:blip>
          <a:srcRect/>
          <a:stretch/>
        </p:blipFill>
        <p:spPr>
          <a:xfrm>
            <a:off x="13556701" y="2147811"/>
            <a:ext cx="484369" cy="446694"/>
          </a:xfrm>
          <a:prstGeom prst="rect">
            <a:avLst/>
          </a:prstGeom>
          <a:noFill/>
          <a:ln>
            <a:noFill/>
          </a:ln>
        </p:spPr>
      </p:pic>
      <p:graphicFrame>
        <p:nvGraphicFramePr>
          <p:cNvPr id="8" name="Google Shape;186;p59"/>
          <p:cNvGraphicFramePr/>
          <p:nvPr>
            <p:extLst>
              <p:ext uri="{D42A27DB-BD31-4B8C-83A1-F6EECF244321}">
                <p14:modId xmlns:p14="http://schemas.microsoft.com/office/powerpoint/2010/main" val="1410041896"/>
              </p:ext>
            </p:extLst>
          </p:nvPr>
        </p:nvGraphicFramePr>
        <p:xfrm>
          <a:off x="13243723" y="2004339"/>
          <a:ext cx="6746475" cy="1544550"/>
        </p:xfrm>
        <a:graphic>
          <a:graphicData uri="http://schemas.openxmlformats.org/drawingml/2006/table">
            <a:tbl>
              <a:tblPr>
                <a:noFill/>
                <a:tableStyleId>{7637F94A-DA9B-481A-AE38-6A32242EE391}</a:tableStyleId>
              </a:tblPr>
              <a:tblGrid>
                <a:gridCol w="831450">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7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5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CHOCÓ : El Carmen De Atrato.</a:t>
                      </a:r>
                    </a:p>
                    <a:p>
                      <a:pPr marL="0" marR="0" lvl="0" indent="0" algn="just" rtl="0">
                        <a:lnSpc>
                          <a:spcPct val="100000"/>
                        </a:lnSpc>
                        <a:spcBef>
                          <a:spcPts val="0"/>
                        </a:spcBef>
                        <a:spcAft>
                          <a:spcPts val="0"/>
                        </a:spcAft>
                        <a:buClr>
                          <a:srgbClr val="000000"/>
                        </a:buClr>
                        <a:buSzPts val="1000"/>
                        <a:buFont typeface="Arial"/>
                        <a:buNone/>
                      </a:pPr>
                      <a:r>
                        <a:rPr lang="es-MX" sz="1000" b="0" i="0" u="none" strike="noStrike" cap="none" dirty="0">
                          <a:solidFill>
                            <a:srgbClr val="000000"/>
                          </a:solidFill>
                          <a:latin typeface="Arial"/>
                          <a:ea typeface="Arial"/>
                          <a:cs typeface="Arial"/>
                          <a:sym typeface="Arial"/>
                        </a:rPr>
                        <a:t>VALLE DEL CAUCA : Caicedonia, La Unión, La Victoria, Palmira, Roldanillo, Sevilla, Zarzal.</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7" name="Google Shape;18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88" name="Google Shape;188;p59"/>
          <p:cNvPicPr preferRelativeResize="0"/>
          <p:nvPr/>
        </p:nvPicPr>
        <p:blipFill>
          <a:blip r:embed="rId6" r:link="rId7"/>
          <a:srcRect/>
          <a:stretch>
            <a:fillRect/>
          </a:stretch>
        </p:blipFill>
        <p:spPr>
          <a:xfrm>
            <a:off x="546745" y="1137980"/>
            <a:ext cx="3251653" cy="5495730"/>
          </a:xfrm>
          <a:prstGeom prst="rect">
            <a:avLst/>
          </a:prstGeom>
          <a:noFill/>
          <a:ln>
            <a:noFill/>
          </a:ln>
        </p:spPr>
      </p:pic>
      <p:pic>
        <p:nvPicPr>
          <p:cNvPr id="9" name="Google Shape;158;p58"/>
          <p:cNvPicPr preferRelativeResize="0"/>
          <p:nvPr/>
        </p:nvPicPr>
        <p:blipFill rotWithShape="1">
          <a:blip r:embed="rId5">
            <a:alphaModFix/>
          </a:blip>
          <a:srcRect/>
          <a:stretch/>
        </p:blipFill>
        <p:spPr>
          <a:xfrm>
            <a:off x="4394924" y="4316637"/>
            <a:ext cx="457200" cy="446694"/>
          </a:xfrm>
          <a:prstGeom prst="rect">
            <a:avLst/>
          </a:prstGeom>
          <a:noFill/>
          <a:ln>
            <a:noFill/>
          </a:ln>
        </p:spPr>
      </p:pic>
      <p:pic>
        <p:nvPicPr>
          <p:cNvPr id="3" name="Google Shape;204;p4">
            <a:extLst>
              <a:ext uri="{FF2B5EF4-FFF2-40B4-BE49-F238E27FC236}">
                <a16:creationId xmlns:a16="http://schemas.microsoft.com/office/drawing/2014/main" id="{EB25FC0C-FB34-4385-9DEA-9B723F9DF274}"/>
              </a:ext>
            </a:extLst>
          </p:cNvPr>
          <p:cNvPicPr preferRelativeResize="0"/>
          <p:nvPr/>
        </p:nvPicPr>
        <p:blipFill rotWithShape="1">
          <a:blip r:embed="rId8">
            <a:alphaModFix/>
          </a:blip>
          <a:srcRect/>
          <a:stretch/>
        </p:blipFill>
        <p:spPr>
          <a:xfrm>
            <a:off x="13579060" y="3764196"/>
            <a:ext cx="3694496" cy="10425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aphicFrame>
        <p:nvGraphicFramePr>
          <p:cNvPr id="5" name="Google Shape;186;p59">
            <a:extLst>
              <a:ext uri="{FF2B5EF4-FFF2-40B4-BE49-F238E27FC236}">
                <a16:creationId xmlns:a16="http://schemas.microsoft.com/office/drawing/2014/main" id="{F2B35AB7-0886-37CD-F591-E6D09FC1D240}"/>
              </a:ext>
            </a:extLst>
          </p:cNvPr>
          <p:cNvGraphicFramePr/>
          <p:nvPr>
            <p:extLst>
              <p:ext uri="{D42A27DB-BD31-4B8C-83A1-F6EECF244321}">
                <p14:modId xmlns:p14="http://schemas.microsoft.com/office/powerpoint/2010/main" val="864779217"/>
              </p:ext>
            </p:extLst>
          </p:nvPr>
        </p:nvGraphicFramePr>
        <p:xfrm>
          <a:off x="4310186" y="1474864"/>
          <a:ext cx="7392226" cy="4424117"/>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Arauquita, Cravo Norte, Fortul, Puerto Rondón,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Aguazul, Hato Corozal, La Salina, Maní, Monterrey, Nunchía, Orocué, Paz De Ariporo, </a:t>
                      </a:r>
                      <a:r>
                        <a:rPr lang="es-ES" sz="1000" b="0" i="0" u="none" strike="noStrike" cap="none" dirty="0" err="1">
                          <a:solidFill>
                            <a:srgbClr val="000000"/>
                          </a:solidFill>
                          <a:latin typeface="Arial"/>
                          <a:ea typeface="Arial"/>
                          <a:cs typeface="Arial"/>
                          <a:sym typeface="Arial"/>
                        </a:rPr>
                        <a:t>Pore</a:t>
                      </a:r>
                      <a:r>
                        <a:rPr lang="es-ES" sz="1000" b="0" i="0" u="none" strike="noStrike" cap="none" dirty="0">
                          <a:solidFill>
                            <a:srgbClr val="000000"/>
                          </a:solidFill>
                          <a:latin typeface="Arial"/>
                          <a:ea typeface="Arial"/>
                          <a:cs typeface="Arial"/>
                          <a:sym typeface="Arial"/>
                        </a:rPr>
                        <a:t>, San Luis De Palenque, Tauramena, Trinidad, Támara, Villanueva, Yopal.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Cabuyaro, Cubarral, Cumaral, El Castillo, La Macarena, Lejanías, Mesetas, Puerto Gaitán, Puerto López, Restrepo, San Juan De Arama, San Martín, Uribe.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 Santa Rosalía.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Saravena.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a:t>
                      </a:r>
                      <a:r>
                        <a:rPr lang="es-ES" sz="1000" b="0" i="0" u="none" strike="noStrike" cap="none" dirty="0" err="1">
                          <a:solidFill>
                            <a:srgbClr val="000000"/>
                          </a:solidFill>
                          <a:latin typeface="Arial"/>
                          <a:ea typeface="Arial"/>
                          <a:cs typeface="Arial"/>
                          <a:sym typeface="Arial"/>
                        </a:rPr>
                        <a:t>Chámeza</a:t>
                      </a:r>
                      <a:r>
                        <a:rPr lang="es-ES" sz="1000" b="0" i="0" u="none" strike="noStrike" cap="none" dirty="0">
                          <a:solidFill>
                            <a:srgbClr val="000000"/>
                          </a:solidFill>
                          <a:latin typeface="Arial"/>
                          <a:ea typeface="Arial"/>
                          <a:cs typeface="Arial"/>
                          <a:sym typeface="Arial"/>
                        </a:rPr>
                        <a:t>, Recetor, Sabanalarga, Sácama.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Acacías, Castilla La Nueva, El Calvario, Guamal, Mapiripán, San Carlos De Guaroa, San Juanito.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28023835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META : Barranca De Upía, El Dorado, Fuente De Oro, Granada, Puerto Concordia, Puerto Lleras, Puerto Rico, Villavicencio, Vistahermosa.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751834630"/>
                  </a:ext>
                </a:extLst>
              </a:tr>
            </a:tbl>
          </a:graphicData>
        </a:graphic>
      </p:graphicFrame>
      <p:sp>
        <p:nvSpPr>
          <p:cNvPr id="200" name="Google Shape;200;p4"/>
          <p:cNvSpPr txBox="1">
            <a:spLocks noGrp="1"/>
          </p:cNvSpPr>
          <p:nvPr>
            <p:ph type="body" idx="2"/>
          </p:nvPr>
        </p:nvSpPr>
        <p:spPr>
          <a:xfrm>
            <a:off x="3741738" y="815203"/>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204" name="Google Shape;204;p4"/>
          <p:cNvPicPr preferRelativeResize="0"/>
          <p:nvPr/>
        </p:nvPicPr>
        <p:blipFill rotWithShape="1">
          <a:blip r:embed="rId3">
            <a:alphaModFix/>
          </a:blip>
          <a:srcRect/>
          <a:stretch/>
        </p:blipFill>
        <p:spPr>
          <a:xfrm>
            <a:off x="12641686" y="2504538"/>
            <a:ext cx="3694496" cy="1042506"/>
          </a:xfrm>
          <a:prstGeom prst="rect">
            <a:avLst/>
          </a:prstGeom>
          <a:noFill/>
          <a:ln>
            <a:noFill/>
          </a:ln>
        </p:spPr>
      </p:pic>
      <p:graphicFrame>
        <p:nvGraphicFramePr>
          <p:cNvPr id="4" name="Google Shape;186;p59">
            <a:extLst>
              <a:ext uri="{FF2B5EF4-FFF2-40B4-BE49-F238E27FC236}">
                <a16:creationId xmlns:a16="http://schemas.microsoft.com/office/drawing/2014/main" id="{7E209691-1E0E-0653-8C66-C1F19FCFE85C}"/>
              </a:ext>
            </a:extLst>
          </p:cNvPr>
          <p:cNvGraphicFramePr/>
          <p:nvPr>
            <p:extLst>
              <p:ext uri="{D42A27DB-BD31-4B8C-83A1-F6EECF244321}">
                <p14:modId xmlns:p14="http://schemas.microsoft.com/office/powerpoint/2010/main" val="3203707046"/>
              </p:ext>
            </p:extLst>
          </p:nvPr>
        </p:nvGraphicFramePr>
        <p:xfrm>
          <a:off x="12627667" y="4381012"/>
          <a:ext cx="6815830" cy="1848924"/>
        </p:xfrm>
        <a:graphic>
          <a:graphicData uri="http://schemas.openxmlformats.org/drawingml/2006/table">
            <a:tbl>
              <a:tblPr>
                <a:noFill/>
                <a:tableStyleId>{7637F94A-DA9B-481A-AE38-6A32242EE391}</a:tableStyleId>
              </a:tblPr>
              <a:tblGrid>
                <a:gridCol w="955443">
                  <a:extLst>
                    <a:ext uri="{9D8B030D-6E8A-4147-A177-3AD203B41FA5}">
                      <a16:colId xmlns:a16="http://schemas.microsoft.com/office/drawing/2014/main" val="20000"/>
                    </a:ext>
                  </a:extLst>
                </a:gridCol>
                <a:gridCol w="5860387">
                  <a:extLst>
                    <a:ext uri="{9D8B030D-6E8A-4147-A177-3AD203B41FA5}">
                      <a16:colId xmlns:a16="http://schemas.microsoft.com/office/drawing/2014/main" val="20001"/>
                    </a:ext>
                  </a:extLst>
                </a:gridCol>
              </a:tblGrid>
              <a:tr h="47238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7653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ARAUCA : Arauca, Tame.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CASANARE : Paz De Ariporo.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VICHADA : Cumaribo, La Primavera, Puerto Carreño.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8" name="Google Shape;192;p59">
            <a:extLst>
              <a:ext uri="{FF2B5EF4-FFF2-40B4-BE49-F238E27FC236}">
                <a16:creationId xmlns:a16="http://schemas.microsoft.com/office/drawing/2014/main" id="{9CB3ECE8-6BC2-ACF4-95D9-566A3493E8C7}"/>
              </a:ext>
            </a:extLst>
          </p:cNvPr>
          <p:cNvPicPr preferRelativeResize="0"/>
          <p:nvPr/>
        </p:nvPicPr>
        <p:blipFill rotWithShape="1">
          <a:blip r:embed="rId4">
            <a:alphaModFix/>
          </a:blip>
          <a:srcRect/>
          <a:stretch/>
        </p:blipFill>
        <p:spPr>
          <a:xfrm>
            <a:off x="4598375" y="2334251"/>
            <a:ext cx="432854" cy="445047"/>
          </a:xfrm>
          <a:prstGeom prst="rect">
            <a:avLst/>
          </a:prstGeom>
          <a:noFill/>
          <a:ln>
            <a:noFill/>
          </a:ln>
        </p:spPr>
      </p:pic>
      <p:pic>
        <p:nvPicPr>
          <p:cNvPr id="2" name="Google Shape;218;p5">
            <a:extLst>
              <a:ext uri="{FF2B5EF4-FFF2-40B4-BE49-F238E27FC236}">
                <a16:creationId xmlns:a16="http://schemas.microsoft.com/office/drawing/2014/main" id="{C0DBEDFF-8799-463A-AA31-E2EFF27AEEEF}"/>
              </a:ext>
            </a:extLst>
          </p:cNvPr>
          <p:cNvPicPr preferRelativeResize="0"/>
          <p:nvPr/>
        </p:nvPicPr>
        <p:blipFill rotWithShape="1">
          <a:blip r:embed="rId5">
            <a:alphaModFix/>
          </a:blip>
          <a:srcRect/>
          <a:stretch/>
        </p:blipFill>
        <p:spPr>
          <a:xfrm>
            <a:off x="4572618" y="3686922"/>
            <a:ext cx="451143" cy="445047"/>
          </a:xfrm>
          <a:prstGeom prst="rect">
            <a:avLst/>
          </a:prstGeom>
          <a:noFill/>
          <a:ln>
            <a:noFill/>
          </a:ln>
        </p:spPr>
      </p:pic>
      <p:pic>
        <p:nvPicPr>
          <p:cNvPr id="201" name="Google Shape;201;p4"/>
          <p:cNvPicPr preferRelativeResize="0"/>
          <p:nvPr/>
        </p:nvPicPr>
        <p:blipFill>
          <a:blip r:embed="rId6" r:link="rId7"/>
          <a:srcRect/>
          <a:stretch>
            <a:fillRect/>
          </a:stretch>
        </p:blipFill>
        <p:spPr>
          <a:xfrm>
            <a:off x="142767" y="1474864"/>
            <a:ext cx="3960214" cy="4139463"/>
          </a:xfrm>
          <a:prstGeom prst="rect">
            <a:avLst/>
          </a:prstGeom>
          <a:noFill/>
          <a:ln>
            <a:noFill/>
          </a:ln>
        </p:spPr>
      </p:pic>
      <p:pic>
        <p:nvPicPr>
          <p:cNvPr id="6" name="Google Shape;158;p58">
            <a:extLst>
              <a:ext uri="{FF2B5EF4-FFF2-40B4-BE49-F238E27FC236}">
                <a16:creationId xmlns:a16="http://schemas.microsoft.com/office/drawing/2014/main" id="{4D8C2F54-45C6-80A0-57C5-A9B47ECF7905}"/>
              </a:ext>
            </a:extLst>
          </p:cNvPr>
          <p:cNvPicPr preferRelativeResize="0"/>
          <p:nvPr/>
        </p:nvPicPr>
        <p:blipFill rotWithShape="1">
          <a:blip r:embed="rId8">
            <a:alphaModFix/>
          </a:blip>
          <a:srcRect/>
          <a:stretch/>
        </p:blipFill>
        <p:spPr>
          <a:xfrm>
            <a:off x="4572618" y="4979370"/>
            <a:ext cx="484369" cy="4466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graphicFrame>
        <p:nvGraphicFramePr>
          <p:cNvPr id="8" name="Google Shape;186;p59">
            <a:extLst>
              <a:ext uri="{FF2B5EF4-FFF2-40B4-BE49-F238E27FC236}">
                <a16:creationId xmlns:a16="http://schemas.microsoft.com/office/drawing/2014/main" id="{D9E640D3-5190-A820-2833-1A02D7FCC761}"/>
              </a:ext>
            </a:extLst>
          </p:cNvPr>
          <p:cNvGraphicFramePr/>
          <p:nvPr>
            <p:extLst>
              <p:ext uri="{D42A27DB-BD31-4B8C-83A1-F6EECF244321}">
                <p14:modId xmlns:p14="http://schemas.microsoft.com/office/powerpoint/2010/main" val="1346993328"/>
              </p:ext>
            </p:extLst>
          </p:nvPr>
        </p:nvGraphicFramePr>
        <p:xfrm>
          <a:off x="4847985" y="2575600"/>
          <a:ext cx="7063865" cy="2223075"/>
        </p:xfrm>
        <a:graphic>
          <a:graphicData uri="http://schemas.openxmlformats.org/drawingml/2006/table">
            <a:tbl>
              <a:tblPr>
                <a:noFill/>
                <a:tableStyleId>{7637F94A-DA9B-481A-AE38-6A32242EE391}</a:tableStyleId>
              </a:tblPr>
              <a:tblGrid>
                <a:gridCol w="990213">
                  <a:extLst>
                    <a:ext uri="{9D8B030D-6E8A-4147-A177-3AD203B41FA5}">
                      <a16:colId xmlns:a16="http://schemas.microsoft.com/office/drawing/2014/main" val="20000"/>
                    </a:ext>
                  </a:extLst>
                </a:gridCol>
                <a:gridCol w="6073652">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lang="es-CO" sz="10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CAQUETÁ : Puerto Rico, San Vicente Del Caguán.</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63817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CAQUETÁ : El Doncello.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GUAVIARE : San José Del Guaviare.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30193483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GUAINÍA : Barrancominas, Inírida.</a:t>
                      </a:r>
                    </a:p>
                    <a:p>
                      <a:pPr marL="0" marR="0" lvl="0" indent="0" algn="just" rtl="0">
                        <a:lnSpc>
                          <a:spcPct val="100000"/>
                        </a:lnSpc>
                        <a:spcBef>
                          <a:spcPts val="0"/>
                        </a:spcBef>
                        <a:spcAft>
                          <a:spcPts val="0"/>
                        </a:spcAft>
                        <a:buClr>
                          <a:srgbClr val="000000"/>
                        </a:buClr>
                        <a:buSzPts val="1000"/>
                        <a:buFont typeface="Arial"/>
                        <a:buNone/>
                      </a:pPr>
                      <a:r>
                        <a:rPr lang="it-IT" sz="1000" b="0" i="0" u="none" strike="noStrike" cap="none" dirty="0">
                          <a:solidFill>
                            <a:srgbClr val="000000"/>
                          </a:solidFill>
                          <a:latin typeface="Arial"/>
                          <a:ea typeface="Arial"/>
                          <a:cs typeface="Arial"/>
                          <a:sym typeface="Arial"/>
                        </a:rPr>
                        <a:t>GUAVIARE : Calamar, El Retorno, Miraflores.</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sp>
        <p:nvSpPr>
          <p:cNvPr id="213" name="Google Shape;213;p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REGIÓN AMAZONIA</a:t>
            </a:r>
            <a:endParaRPr/>
          </a:p>
        </p:txBody>
      </p:sp>
      <p:pic>
        <p:nvPicPr>
          <p:cNvPr id="9" name="Google Shape;204;p4"/>
          <p:cNvPicPr preferRelativeResize="0"/>
          <p:nvPr/>
        </p:nvPicPr>
        <p:blipFill rotWithShape="1">
          <a:blip r:embed="rId3">
            <a:alphaModFix/>
          </a:blip>
          <a:srcRect/>
          <a:stretch/>
        </p:blipFill>
        <p:spPr>
          <a:xfrm>
            <a:off x="13942828" y="3119217"/>
            <a:ext cx="4123628" cy="1144615"/>
          </a:xfrm>
          <a:prstGeom prst="rect">
            <a:avLst/>
          </a:prstGeom>
          <a:noFill/>
          <a:ln>
            <a:noFill/>
          </a:ln>
        </p:spPr>
      </p:pic>
      <p:pic>
        <p:nvPicPr>
          <p:cNvPr id="218" name="Google Shape;218;p5"/>
          <p:cNvPicPr preferRelativeResize="0"/>
          <p:nvPr/>
        </p:nvPicPr>
        <p:blipFill rotWithShape="1">
          <a:blip r:embed="rId4">
            <a:alphaModFix/>
          </a:blip>
          <a:srcRect/>
          <a:stretch/>
        </p:blipFill>
        <p:spPr>
          <a:xfrm>
            <a:off x="5144209" y="3687137"/>
            <a:ext cx="451143" cy="445047"/>
          </a:xfrm>
          <a:prstGeom prst="rect">
            <a:avLst/>
          </a:prstGeom>
          <a:noFill/>
          <a:ln>
            <a:noFill/>
          </a:ln>
        </p:spPr>
      </p:pic>
      <p:pic>
        <p:nvPicPr>
          <p:cNvPr id="3" name="Google Shape;192;p59">
            <a:extLst>
              <a:ext uri="{FF2B5EF4-FFF2-40B4-BE49-F238E27FC236}">
                <a16:creationId xmlns:a16="http://schemas.microsoft.com/office/drawing/2014/main" id="{38683419-F7F2-B01F-B4AA-FD65F66F4C7A}"/>
              </a:ext>
            </a:extLst>
          </p:cNvPr>
          <p:cNvPicPr preferRelativeResize="0"/>
          <p:nvPr/>
        </p:nvPicPr>
        <p:blipFill rotWithShape="1">
          <a:blip r:embed="rId5">
            <a:alphaModFix/>
          </a:blip>
          <a:srcRect/>
          <a:stretch/>
        </p:blipFill>
        <p:spPr>
          <a:xfrm>
            <a:off x="5153354" y="3061836"/>
            <a:ext cx="432854" cy="445047"/>
          </a:xfrm>
          <a:prstGeom prst="rect">
            <a:avLst/>
          </a:prstGeom>
          <a:noFill/>
          <a:ln>
            <a:noFill/>
          </a:ln>
        </p:spPr>
      </p:pic>
      <p:pic>
        <p:nvPicPr>
          <p:cNvPr id="4" name="Google Shape;158;p58">
            <a:extLst>
              <a:ext uri="{FF2B5EF4-FFF2-40B4-BE49-F238E27FC236}">
                <a16:creationId xmlns:a16="http://schemas.microsoft.com/office/drawing/2014/main" id="{F4551B2E-46C7-3097-24EA-4BFAE1064786}"/>
              </a:ext>
            </a:extLst>
          </p:cNvPr>
          <p:cNvPicPr preferRelativeResize="0"/>
          <p:nvPr/>
        </p:nvPicPr>
        <p:blipFill rotWithShape="1">
          <a:blip r:embed="rId6">
            <a:alphaModFix/>
          </a:blip>
          <a:srcRect/>
          <a:stretch/>
        </p:blipFill>
        <p:spPr>
          <a:xfrm>
            <a:off x="5144209" y="4283229"/>
            <a:ext cx="423384" cy="437848"/>
          </a:xfrm>
          <a:prstGeom prst="rect">
            <a:avLst/>
          </a:prstGeom>
          <a:noFill/>
          <a:ln>
            <a:noFill/>
          </a:ln>
        </p:spPr>
      </p:pic>
      <p:graphicFrame>
        <p:nvGraphicFramePr>
          <p:cNvPr id="2" name="Google Shape;186;p59">
            <a:extLst>
              <a:ext uri="{FF2B5EF4-FFF2-40B4-BE49-F238E27FC236}">
                <a16:creationId xmlns:a16="http://schemas.microsoft.com/office/drawing/2014/main" id="{75C27EA4-56B4-DD71-1472-1F1A658D5977}"/>
              </a:ext>
            </a:extLst>
          </p:cNvPr>
          <p:cNvGraphicFramePr/>
          <p:nvPr>
            <p:extLst>
              <p:ext uri="{D42A27DB-BD31-4B8C-83A1-F6EECF244321}">
                <p14:modId xmlns:p14="http://schemas.microsoft.com/office/powerpoint/2010/main" val="2510749083"/>
              </p:ext>
            </p:extLst>
          </p:nvPr>
        </p:nvGraphicFramePr>
        <p:xfrm>
          <a:off x="12451186" y="5082418"/>
          <a:ext cx="7570364" cy="1706800"/>
        </p:xfrm>
        <a:graphic>
          <a:graphicData uri="http://schemas.openxmlformats.org/drawingml/2006/table">
            <a:tbl>
              <a:tblPr>
                <a:noFill/>
                <a:tableStyleId>{7637F94A-DA9B-481A-AE38-6A32242EE391}</a:tableStyleId>
              </a:tblPr>
              <a:tblGrid>
                <a:gridCol w="1061214">
                  <a:extLst>
                    <a:ext uri="{9D8B030D-6E8A-4147-A177-3AD203B41FA5}">
                      <a16:colId xmlns:a16="http://schemas.microsoft.com/office/drawing/2014/main" val="20000"/>
                    </a:ext>
                  </a:extLst>
                </a:gridCol>
                <a:gridCol w="6509150">
                  <a:extLst>
                    <a:ext uri="{9D8B030D-6E8A-4147-A177-3AD203B41FA5}">
                      <a16:colId xmlns:a16="http://schemas.microsoft.com/office/drawing/2014/main" val="20001"/>
                    </a:ext>
                  </a:extLst>
                </a:gridCol>
              </a:tblGrid>
              <a:tr h="33913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33913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34205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214" name="Google Shape;214;p5"/>
          <p:cNvPicPr preferRelativeResize="0"/>
          <p:nvPr/>
        </p:nvPicPr>
        <p:blipFill>
          <a:blip r:embed="rId7" r:link="rId8"/>
          <a:srcRect/>
          <a:stretch>
            <a:fillRect/>
          </a:stretch>
        </p:blipFill>
        <p:spPr>
          <a:xfrm>
            <a:off x="229457" y="1525065"/>
            <a:ext cx="4401354" cy="46005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a:t>DEFINICIONES Y RECOMENDACIONES</a:t>
            </a:r>
            <a:endParaRPr/>
          </a:p>
        </p:txBody>
      </p:sp>
      <p:graphicFrame>
        <p:nvGraphicFramePr>
          <p:cNvPr id="224" name="Google Shape;224;p6"/>
          <p:cNvGraphicFramePr/>
          <p:nvPr/>
        </p:nvGraphicFramePr>
        <p:xfrm>
          <a:off x="4758476" y="1497013"/>
          <a:ext cx="6465900" cy="4858445"/>
        </p:xfrm>
        <a:graphic>
          <a:graphicData uri="http://schemas.openxmlformats.org/drawingml/2006/table">
            <a:tbl>
              <a:tblPr firstRow="1" bandRow="1">
                <a:noFill/>
                <a:tableStyleId>{F00C0F73-EEEA-4E89-A611-1E2FAB54C115}</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DEFINICIONES</a:t>
                      </a:r>
                      <a:endParaRPr sz="1400" u="none" strike="noStrike" cap="none">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a:latin typeface="Verdana"/>
                          <a:ea typeface="Verdana"/>
                          <a:cs typeface="Verdana"/>
                          <a:sym typeface="Verdana"/>
                        </a:rPr>
                        <a:t>RECOMENDACIONES</a:t>
                      </a:r>
                      <a:endParaRPr sz="1400" u="none" strike="noStrike" cap="none">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a:ea typeface="Verdana"/>
                          <a:cs typeface="Verdana"/>
                          <a:sym typeface="Verdana"/>
                        </a:rPr>
                        <a:t>Conaf</a:t>
                      </a:r>
                      <a:r>
                        <a:rPr lang="es-MX" sz="900" u="none" strike="noStrike" cap="none" dirty="0">
                          <a:latin typeface="Verdana"/>
                          <a:ea typeface="Verdana"/>
                          <a:cs typeface="Verdana"/>
                          <a:sym typeface="Verdana"/>
                        </a:rPr>
                        <a:t>,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225" name="Google Shape;225;p6"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7"/>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 name="Google Shape;231;p7"/>
          <p:cNvSpPr txBox="1"/>
          <p:nvPr/>
        </p:nvSpPr>
        <p:spPr>
          <a:xfrm>
            <a:off x="926614" y="1468000"/>
            <a:ext cx="684578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Ingrid Tatiana Sierra Giraldo| Jefe 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0" i="0" u="none" strike="noStrike" cap="none" dirty="0">
                <a:solidFill>
                  <a:srgbClr val="7F7F7F"/>
                </a:solidFill>
                <a:latin typeface="Verdana"/>
                <a:ea typeface="Verdana"/>
                <a:cs typeface="Verdana"/>
                <a:sym typeface="Verdana"/>
              </a:rPr>
              <a:t>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endParaRPr lang="es-MX" sz="1200"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err="1">
                <a:solidFill>
                  <a:srgbClr val="7F7F7F"/>
                </a:solidFill>
                <a:latin typeface="Verdana"/>
                <a:ea typeface="Verdana"/>
                <a:cs typeface="Verdana"/>
                <a:sym typeface="Verdana"/>
              </a:rPr>
              <a:t>Jhon</a:t>
            </a:r>
            <a:r>
              <a:rPr lang="es-MX" sz="1200" dirty="0">
                <a:solidFill>
                  <a:srgbClr val="7F7F7F"/>
                </a:solidFill>
                <a:latin typeface="Verdana"/>
                <a:ea typeface="Verdana"/>
                <a:cs typeface="Verdana"/>
                <a:sym typeface="Verdana"/>
              </a:rPr>
              <a:t> Bermúdez González </a:t>
            </a:r>
            <a:r>
              <a:rPr lang="es-MX" sz="1200" b="0" i="0" u="none" strike="noStrike" cap="none" dirty="0">
                <a:solidFill>
                  <a:srgbClr val="7F7F7F"/>
                </a:solidFill>
                <a:latin typeface="Verdana"/>
                <a:ea typeface="Verdana"/>
                <a:cs typeface="Verdana"/>
                <a:sym typeface="Verdana"/>
              </a:rPr>
              <a:t>(Incendios de la Cobertura Vegetal).</a:t>
            </a: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32" name="Google Shape;232;p7"/>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a:solidFill>
                  <a:srgbClr val="C00000"/>
                </a:solidFill>
                <a:latin typeface="Verdana"/>
                <a:ea typeface="Verdana"/>
                <a:cs typeface="Verdana"/>
                <a:sym typeface="Verdana"/>
              </a:rPr>
              <a:t>VISITA NUESTRAS REDES SOCIALES</a:t>
            </a:r>
            <a:endParaRPr sz="1100" b="1" i="0" u="none" strike="noStrike" cap="none">
              <a:solidFill>
                <a:srgbClr val="C00000"/>
              </a:solidFill>
              <a:latin typeface="Verdana"/>
              <a:ea typeface="Verdana"/>
              <a:cs typeface="Verdana"/>
              <a:sym typeface="Verdana"/>
            </a:endParaRPr>
          </a:p>
        </p:txBody>
      </p:sp>
      <p:grpSp>
        <p:nvGrpSpPr>
          <p:cNvPr id="233" name="Google Shape;233;p7"/>
          <p:cNvGrpSpPr/>
          <p:nvPr/>
        </p:nvGrpSpPr>
        <p:grpSpPr>
          <a:xfrm>
            <a:off x="8760760" y="2132261"/>
            <a:ext cx="2092771" cy="2404039"/>
            <a:chOff x="8855817" y="2561633"/>
            <a:chExt cx="1843914" cy="2118168"/>
          </a:xfrm>
        </p:grpSpPr>
        <p:pic>
          <p:nvPicPr>
            <p:cNvPr id="234" name="Google Shape;234;p7"/>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35" name="Google Shape;235;p7"/>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36" name="Google Shape;236;p7"/>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37" name="Google Shape;237;p7"/>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38" name="Google Shape;238;p7"/>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239" name="Google Shape;239;p7"/>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0" name="Google Shape;240;p7"/>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241" name="Google Shape;241;p7"/>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Ideam.Instituto</a:t>
              </a:r>
              <a:endParaRPr sz="1200" b="0" i="0" u="none" strike="noStrike" cap="none">
                <a:solidFill>
                  <a:srgbClr val="7F7F7F"/>
                </a:solidFill>
                <a:latin typeface="Verdana"/>
                <a:ea typeface="Verdana"/>
                <a:cs typeface="Verdana"/>
                <a:sym typeface="Verdana"/>
              </a:endParaRPr>
            </a:p>
          </p:txBody>
        </p:sp>
      </p:grpSp>
      <p:sp>
        <p:nvSpPr>
          <p:cNvPr id="242" name="Google Shape;242;p7"/>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a:solidFill>
                  <a:srgbClr val="FFFFFF"/>
                </a:solidFill>
                <a:latin typeface="Arial"/>
                <a:ea typeface="Arial"/>
                <a:cs typeface="Arial"/>
                <a:sym typeface="Arial"/>
              </a:rPr>
              <a:t>histórico &lt;- rbind(histórico, evaluación) </a:t>
            </a: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br>
              <a:rPr lang="es-MX"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694853" y="1537350"/>
            <a:ext cx="6895471" cy="480127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600" b="0" i="0" u="none" strike="noStrike" cap="none" dirty="0">
                <a:solidFill>
                  <a:srgbClr val="7F7F7F"/>
                </a:solidFill>
                <a:latin typeface="Verdana"/>
                <a:ea typeface="Verdana"/>
                <a:cs typeface="Verdana"/>
                <a:sym typeface="Verdana"/>
              </a:rPr>
              <a:t>Debido a los valores de precipitación y temperatura máxima que se han dado en los últimos días, se presentan condiciones de</a:t>
            </a:r>
            <a:r>
              <a:rPr lang="es-MX" sz="1600" dirty="0">
                <a:solidFill>
                  <a:srgbClr val="7F7F7F"/>
                </a:solidFill>
                <a:latin typeface="Verdana"/>
                <a:ea typeface="Verdana"/>
                <a:cs typeface="Verdana"/>
                <a:sym typeface="Verdana"/>
              </a:rPr>
              <a:t>:</a:t>
            </a:r>
          </a:p>
          <a:p>
            <a:pPr marL="0" marR="0" lvl="0" indent="0" algn="just" rtl="0">
              <a:lnSpc>
                <a:spcPct val="100000"/>
              </a:lnSpc>
              <a:spcBef>
                <a:spcPts val="0"/>
              </a:spcBef>
              <a:spcAft>
                <a:spcPts val="0"/>
              </a:spcAft>
              <a:buNone/>
            </a:pPr>
            <a:endParaRPr lang="es-MX" sz="1600" dirty="0">
              <a:solidFill>
                <a:srgbClr val="7F7F7F"/>
              </a:solidFill>
              <a:latin typeface="Verdana"/>
              <a:ea typeface="Verdana"/>
              <a:cs typeface="Verdana"/>
              <a:sym typeface="Verdana"/>
            </a:endParaRPr>
          </a:p>
          <a:p>
            <a:pPr algn="just"/>
            <a:r>
              <a:rPr lang="es-MX" sz="1600" b="1" dirty="0">
                <a:solidFill>
                  <a:srgbClr val="7F7F7F"/>
                </a:solidFill>
                <a:latin typeface="Verdana"/>
                <a:ea typeface="Verdana"/>
                <a:sym typeface="Verdana"/>
              </a:rPr>
              <a:t>Alerta Roja: </a:t>
            </a:r>
            <a:r>
              <a:rPr lang="es-MX" sz="1600" dirty="0">
                <a:solidFill>
                  <a:srgbClr val="7F7F7F"/>
                </a:solidFill>
                <a:latin typeface="Verdana"/>
                <a:ea typeface="Verdana"/>
                <a:sym typeface="Verdana"/>
              </a:rPr>
              <a:t>en algunos municipios de los departamentos de los departamentos de </a:t>
            </a:r>
            <a:r>
              <a:rPr lang="es-ES" sz="1600" dirty="0">
                <a:solidFill>
                  <a:srgbClr val="7F7F7F"/>
                </a:solidFill>
                <a:latin typeface="Verdana"/>
                <a:ea typeface="Verdana"/>
                <a:sym typeface="Verdana"/>
              </a:rPr>
              <a:t>Antioquia, Arauca, Atlántico, Bogotá, D.C., Bolívar, Boyacá, Caquetá, Casanare, Cauca, Cesar, Cundinamarca, Córdoba, Huila, La Guajira, Magdalena, Meta, Nariño, Norte De Santander, Santander, Sucre, Tolima y Vichada.</a:t>
            </a:r>
          </a:p>
          <a:p>
            <a:pPr algn="just"/>
            <a:endParaRPr lang="es-MX" sz="1600" b="1"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Naranja: </a:t>
            </a:r>
            <a:r>
              <a:rPr lang="es-MX" sz="1600" dirty="0">
                <a:solidFill>
                  <a:srgbClr val="7F7F7F"/>
                </a:solidFill>
                <a:latin typeface="Verdana"/>
                <a:ea typeface="Verdana"/>
                <a:sym typeface="Verdana"/>
              </a:rPr>
              <a:t>en algunos municipios de los departamentos de </a:t>
            </a:r>
            <a:r>
              <a:rPr lang="es-ES" sz="1600" dirty="0">
                <a:solidFill>
                  <a:srgbClr val="7F7F7F"/>
                </a:solidFill>
                <a:latin typeface="Verdana"/>
                <a:ea typeface="Verdana"/>
                <a:sym typeface="Verdana"/>
              </a:rPr>
              <a:t>Antioquia, Arauca, Atlántico, Bolívar, Boyacá, Caquetá, Casanare, Cauca, Cesar, Cundinamarca, Córdoba, Guaviare, Huila, La Guajira, Magdalena, Meta, Nariño, Norte De Santander, Santander, Tolima, Valle Del Cauca</a:t>
            </a:r>
            <a:r>
              <a:rPr lang="es-MX" sz="1600" dirty="0">
                <a:solidFill>
                  <a:srgbClr val="7F7F7F"/>
                </a:solidFill>
                <a:latin typeface="Verdana"/>
                <a:ea typeface="Verdana"/>
                <a:sym typeface="Verdana"/>
              </a:rPr>
              <a:t>.</a:t>
            </a:r>
          </a:p>
          <a:p>
            <a:pPr marL="0" marR="0" lvl="0" indent="0" algn="just" rtl="0">
              <a:lnSpc>
                <a:spcPct val="100000"/>
              </a:lnSpc>
              <a:spcBef>
                <a:spcPts val="0"/>
              </a:spcBef>
              <a:spcAft>
                <a:spcPts val="0"/>
              </a:spcAft>
              <a:buNone/>
            </a:pPr>
            <a:endParaRPr lang="es-MX" sz="1600" dirty="0">
              <a:solidFill>
                <a:srgbClr val="7F7F7F"/>
              </a:solidFill>
              <a:latin typeface="Verdana"/>
              <a:ea typeface="Verdana"/>
              <a:sym typeface="Verdana"/>
            </a:endParaRPr>
          </a:p>
          <a:p>
            <a:pPr marL="0" marR="0" lvl="0" indent="0" algn="just" rtl="0">
              <a:lnSpc>
                <a:spcPct val="100000"/>
              </a:lnSpc>
              <a:spcBef>
                <a:spcPts val="0"/>
              </a:spcBef>
              <a:spcAft>
                <a:spcPts val="0"/>
              </a:spcAft>
              <a:buNone/>
            </a:pPr>
            <a:r>
              <a:rPr lang="es-MX" sz="1600" b="1" dirty="0">
                <a:solidFill>
                  <a:srgbClr val="7F7F7F"/>
                </a:solidFill>
                <a:latin typeface="Verdana"/>
                <a:ea typeface="Verdana"/>
                <a:sym typeface="Verdana"/>
              </a:rPr>
              <a:t>Alerta Amarilla: </a:t>
            </a:r>
            <a:r>
              <a:rPr lang="es-MX" sz="1600" dirty="0">
                <a:solidFill>
                  <a:srgbClr val="7F7F7F"/>
                </a:solidFill>
                <a:latin typeface="Verdana"/>
                <a:ea typeface="Verdana"/>
                <a:sym typeface="Verdana"/>
              </a:rPr>
              <a:t>en algunos municipios de las regiones Caribe, Andina, Pacífico, Orinoquia y Amazonía.</a:t>
            </a:r>
          </a:p>
          <a:p>
            <a:pPr marL="0" marR="0" lvl="0" indent="0" algn="just" rtl="0">
              <a:lnSpc>
                <a:spcPct val="100000"/>
              </a:lnSpc>
              <a:spcBef>
                <a:spcPts val="0"/>
              </a:spcBef>
              <a:spcAft>
                <a:spcPts val="0"/>
              </a:spcAft>
              <a:buNone/>
            </a:pPr>
            <a:r>
              <a:rPr lang="es-MX" sz="1800" b="0" i="0" u="none" strike="noStrike" cap="none" dirty="0">
                <a:solidFill>
                  <a:srgbClr val="7F7F7F"/>
                </a:solidFill>
                <a:latin typeface="Verdana"/>
                <a:ea typeface="Verdana"/>
                <a:cs typeface="Verdana"/>
                <a:sym typeface="Verdana"/>
              </a:rPr>
              <a:t> </a:t>
            </a:r>
          </a:p>
        </p:txBody>
      </p:sp>
      <p:sp>
        <p:nvSpPr>
          <p:cNvPr id="116" name="Google Shape;116;p16"/>
          <p:cNvSpPr txBox="1"/>
          <p:nvPr/>
        </p:nvSpPr>
        <p:spPr>
          <a:xfrm>
            <a:off x="3375609" y="979408"/>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100" b="1" i="0" u="none" strike="noStrike" cap="none">
                <a:solidFill>
                  <a:srgbClr val="C00000"/>
                </a:solidFill>
                <a:latin typeface="Verdana"/>
                <a:ea typeface="Verdana"/>
                <a:cs typeface="Verdana"/>
                <a:sym typeface="Verdana"/>
              </a:rPr>
              <a:t>Mapa de Pronóstico de la Amenaza por </a:t>
            </a:r>
            <a:r>
              <a:rPr lang="es-MX" sz="1100" b="1" i="0" u="none" strike="noStrike" cap="none">
                <a:solidFill>
                  <a:srgbClr val="C00000"/>
                </a:solidFill>
                <a:latin typeface="Arial Black"/>
                <a:ea typeface="Arial Black"/>
                <a:cs typeface="Arial Black"/>
                <a:sym typeface="Arial Black"/>
              </a:rPr>
              <a:t>Incendios de la Cobertura Vegetal</a:t>
            </a:r>
            <a:endParaRPr sz="1100" b="1" i="0" u="none" strike="noStrike" cap="none">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srcRect/>
          <a:stretch>
            <a:fillRect/>
          </a:stretch>
        </p:blipFill>
        <p:spPr>
          <a:xfrm>
            <a:off x="8149156" y="1608767"/>
            <a:ext cx="3269246" cy="46231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7" name="Google Shape;117;p16"/>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8" name="Google Shape;118;p16"/>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2" name="CuadroTexto 1">
            <a:extLst>
              <a:ext uri="{FF2B5EF4-FFF2-40B4-BE49-F238E27FC236}">
                <a16:creationId xmlns:a16="http://schemas.microsoft.com/office/drawing/2014/main" id="{6173D8E2-1980-3E16-89B0-CAD8B921A3F8}"/>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pic>
        <p:nvPicPr>
          <p:cNvPr id="5" name="Imagen 4">
            <a:extLst>
              <a:ext uri="{FF2B5EF4-FFF2-40B4-BE49-F238E27FC236}">
                <a16:creationId xmlns:a16="http://schemas.microsoft.com/office/drawing/2014/main" id="{8816CD2D-3799-A8AB-DB5D-2FFDB369AD82}"/>
              </a:ext>
            </a:extLst>
          </p:cNvPr>
          <p:cNvPicPr>
            <a:picLocks noChangeAspect="1"/>
          </p:cNvPicPr>
          <p:nvPr/>
        </p:nvPicPr>
        <p:blipFill>
          <a:blip r:embed="rId3" r:link="rId4"/>
          <a:srcRect/>
          <a:stretch>
            <a:fillRect/>
          </a:stretch>
        </p:blipFill>
        <p:spPr>
          <a:xfrm>
            <a:off x="1142573" y="1771308"/>
            <a:ext cx="9164690" cy="4413831"/>
          </a:xfrm>
          <a:prstGeom prst="rect">
            <a:avLst/>
          </a:prstGeom>
        </p:spPr>
      </p:pic>
    </p:spTree>
    <p:extLst>
      <p:ext uri="{BB962C8B-B14F-4D97-AF65-F5344CB8AC3E}">
        <p14:creationId xmlns:p14="http://schemas.microsoft.com/office/powerpoint/2010/main" val="91451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3"/>
        <p:cNvGrpSpPr/>
        <p:nvPr/>
      </p:nvGrpSpPr>
      <p:grpSpPr>
        <a:xfrm>
          <a:off x="0" y="0"/>
          <a:ext cx="0" cy="0"/>
          <a:chOff x="0" y="0"/>
          <a:chExt cx="0" cy="0"/>
        </a:xfrm>
      </p:grpSpPr>
      <p:sp>
        <p:nvSpPr>
          <p:cNvPr id="124" name="Google Shape;124;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spcBef>
                <a:spcPts val="0"/>
              </a:spcBef>
              <a:buSzPts val="1200"/>
            </a:pPr>
            <a:r>
              <a:rPr lang="es-MX" sz="1200" dirty="0"/>
              <a:t>Actualización | 15 de abril de 2024 12:00 HLC</a:t>
            </a:r>
            <a:endParaRPr sz="1200" dirty="0"/>
          </a:p>
        </p:txBody>
      </p:sp>
      <p:pic>
        <p:nvPicPr>
          <p:cNvPr id="125" name="Google Shape;125;p17"/>
          <p:cNvPicPr preferRelativeResize="0"/>
          <p:nvPr/>
        </p:nvPicPr>
        <p:blipFill>
          <a:blip r:embed="rId3" r:link="rId4"/>
          <a:srcRect/>
          <a:stretch>
            <a:fillRect/>
          </a:stretch>
        </p:blipFill>
        <p:spPr>
          <a:xfrm>
            <a:off x="229457" y="1025188"/>
            <a:ext cx="3960214" cy="5600326"/>
          </a:xfrm>
          <a:prstGeom prst="rect">
            <a:avLst/>
          </a:prstGeom>
          <a:noFill/>
          <a:ln>
            <a:noFill/>
          </a:ln>
        </p:spPr>
      </p:pic>
      <p:pic>
        <p:nvPicPr>
          <p:cNvPr id="126" name="Google Shape;126;p17"/>
          <p:cNvPicPr preferRelativeResize="0"/>
          <p:nvPr/>
        </p:nvPicPr>
        <p:blipFill>
          <a:blip r:embed="rId5" r:link="rId6"/>
          <a:srcRect/>
          <a:stretch>
            <a:fillRect/>
          </a:stretch>
        </p:blipFill>
        <p:spPr>
          <a:xfrm>
            <a:off x="4189671" y="2133123"/>
            <a:ext cx="2373077" cy="2583142"/>
          </a:xfrm>
          <a:prstGeom prst="rect">
            <a:avLst/>
          </a:prstGeom>
          <a:noFill/>
          <a:ln w="9525" cap="flat" cmpd="sng">
            <a:solidFill>
              <a:schemeClr val="dk1"/>
            </a:solidFill>
            <a:prstDash val="solid"/>
            <a:round/>
            <a:headEnd type="none" w="sm" len="sm"/>
            <a:tailEnd type="none" w="sm" len="sm"/>
          </a:ln>
        </p:spPr>
      </p:pic>
      <p:pic>
        <p:nvPicPr>
          <p:cNvPr id="3" name="Imagen 2">
            <a:extLst>
              <a:ext uri="{FF2B5EF4-FFF2-40B4-BE49-F238E27FC236}">
                <a16:creationId xmlns:a16="http://schemas.microsoft.com/office/drawing/2014/main" id="{4F90D230-3E9E-54E6-B20F-AD31367540C9}"/>
              </a:ext>
            </a:extLst>
          </p:cNvPr>
          <p:cNvPicPr>
            <a:picLocks noChangeAspect="1"/>
          </p:cNvPicPr>
          <p:nvPr/>
        </p:nvPicPr>
        <p:blipFill>
          <a:blip r:embed="rId7" r:link="rId8"/>
          <a:srcRect/>
          <a:stretch>
            <a:fillRect/>
          </a:stretch>
        </p:blipFill>
        <p:spPr>
          <a:xfrm>
            <a:off x="6619142" y="2080529"/>
            <a:ext cx="1953358" cy="3310621"/>
          </a:xfrm>
          <a:prstGeom prst="rect">
            <a:avLst/>
          </a:prstGeom>
        </p:spPr>
      </p:pic>
      <p:pic>
        <p:nvPicPr>
          <p:cNvPr id="5" name="Imagen 4" descr="Tabla&#10;&#10;Descripción generada automáticamente">
            <a:extLst>
              <a:ext uri="{FF2B5EF4-FFF2-40B4-BE49-F238E27FC236}">
                <a16:creationId xmlns:a16="http://schemas.microsoft.com/office/drawing/2014/main" id="{97FC21E8-94FE-18AA-B41D-B6DFE5AC50FC}"/>
              </a:ext>
            </a:extLst>
          </p:cNvPr>
          <p:cNvPicPr>
            <a:picLocks noChangeAspect="1"/>
          </p:cNvPicPr>
          <p:nvPr/>
        </p:nvPicPr>
        <p:blipFill>
          <a:blip r:embed="rId9" r:link="rId10"/>
          <a:stretch>
            <a:fillRect/>
          </a:stretch>
        </p:blipFill>
        <p:spPr>
          <a:xfrm>
            <a:off x="8628894" y="2080529"/>
            <a:ext cx="1477390" cy="3521543"/>
          </a:xfrm>
          <a:prstGeom prst="rect">
            <a:avLst/>
          </a:prstGeom>
        </p:spPr>
      </p:pic>
      <p:pic>
        <p:nvPicPr>
          <p:cNvPr id="7" name="Imagen 6" descr="Tabla&#10;&#10;Descripción generada automáticamente">
            <a:extLst>
              <a:ext uri="{FF2B5EF4-FFF2-40B4-BE49-F238E27FC236}">
                <a16:creationId xmlns:a16="http://schemas.microsoft.com/office/drawing/2014/main" id="{CE48DD11-CA3E-E5B6-3E38-7787E44FDBFC}"/>
              </a:ext>
            </a:extLst>
          </p:cNvPr>
          <p:cNvPicPr>
            <a:picLocks noChangeAspect="1"/>
          </p:cNvPicPr>
          <p:nvPr/>
        </p:nvPicPr>
        <p:blipFill>
          <a:blip r:embed="rId11" r:link="rId12"/>
          <a:stretch>
            <a:fillRect/>
          </a:stretch>
        </p:blipFill>
        <p:spPr>
          <a:xfrm>
            <a:off x="10162678" y="2080528"/>
            <a:ext cx="1907402" cy="4301221"/>
          </a:xfrm>
          <a:prstGeom prst="rect">
            <a:avLst/>
          </a:prstGeom>
        </p:spPr>
      </p:pic>
    </p:spTree>
    <p:extLst>
      <p:ext uri="{BB962C8B-B14F-4D97-AF65-F5344CB8AC3E}">
        <p14:creationId xmlns:p14="http://schemas.microsoft.com/office/powerpoint/2010/main" val="238982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2"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286487218"/>
              </p:ext>
            </p:extLst>
          </p:nvPr>
        </p:nvGraphicFramePr>
        <p:xfrm>
          <a:off x="4556067" y="1313812"/>
          <a:ext cx="7392226" cy="42099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ATLÁNTICO : Baranoa, Campo De La Cruz, Candelaria, Galapa, Juan De Acosta, Luruaco, Malambo, Manatí, Palmar De Varela, Piojó, Polonuevo, Ponedera, Repelón, Sabanagrande, Sabanalarga, Santa Lucía, Santo Tomás, Suan, Tubará, Usiacurí.</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BOLÍVAR : Arenal, Arjona, </a:t>
                      </a:r>
                      <a:r>
                        <a:rPr lang="es-CO" sz="1000" b="0" i="0" u="none" strike="noStrike" cap="none" dirty="0" err="1">
                          <a:solidFill>
                            <a:srgbClr val="000000"/>
                          </a:solidFill>
                          <a:latin typeface="Arial"/>
                          <a:ea typeface="Arial"/>
                          <a:cs typeface="Arial"/>
                          <a:sym typeface="Arial"/>
                        </a:rPr>
                        <a:t>Arroyohondo</a:t>
                      </a:r>
                      <a:r>
                        <a:rPr lang="es-CO" sz="1000" b="0" i="0" u="none" strike="noStrike" cap="none" dirty="0">
                          <a:solidFill>
                            <a:srgbClr val="000000"/>
                          </a:solidFill>
                          <a:latin typeface="Arial"/>
                          <a:ea typeface="Arial"/>
                          <a:cs typeface="Arial"/>
                          <a:sym typeface="Arial"/>
                        </a:rPr>
                        <a:t>, Calamar, </a:t>
                      </a:r>
                      <a:r>
                        <a:rPr lang="es-CO" sz="1000" b="0" i="0" u="none" strike="noStrike" cap="none" dirty="0" err="1">
                          <a:solidFill>
                            <a:srgbClr val="000000"/>
                          </a:solidFill>
                          <a:latin typeface="Arial"/>
                          <a:ea typeface="Arial"/>
                          <a:cs typeface="Arial"/>
                          <a:sym typeface="Arial"/>
                        </a:rPr>
                        <a:t>Cicuco</a:t>
                      </a:r>
                      <a:r>
                        <a:rPr lang="es-CO" sz="1000" b="0" i="0" u="none" strike="noStrike" cap="none" dirty="0">
                          <a:solidFill>
                            <a:srgbClr val="000000"/>
                          </a:solidFill>
                          <a:latin typeface="Arial"/>
                          <a:ea typeface="Arial"/>
                          <a:cs typeface="Arial"/>
                          <a:sym typeface="Arial"/>
                        </a:rPr>
                        <a:t>, Clemencia, Córdoba, El Carmen De Bolívar, El Guamo, Hatillo De Loba, Magangué, Mahates, Margarita, María La Baja, Montecristo, Morales, Pinillos, Río Viejo, San Cristóbal, San Estanislao, San Fernando, San Jacinto, San Jacinto Del Cauca, San Juan Nepomuceno, Santa Catalina, Santa Cruz De Mompox, Simití, Soplaviento, Talaigua Nuevo, Villanueva, Zambrano.</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CESAR : Aguachica, Agustín Codazzi, Astrea, Becerril, Bosconia, Chimichagua, Chiriguaná, Curumaní, El Copey, El Paso, Gamarra, González, La Gloria, La Jagua De Ibirico, La Paz, Manaure Balcón Del Cesar, Pailitas, Pelaya, Pueblo Bello, Río De Oro, San Alberto, San Diego, San Martín, Valledupar.</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CÓRDOBA : Ayapel, Buenavista, </a:t>
                      </a:r>
                      <a:r>
                        <a:rPr lang="es-CO" sz="1000" b="0" i="0" u="none" strike="noStrike" cap="none" dirty="0" err="1">
                          <a:solidFill>
                            <a:srgbClr val="000000"/>
                          </a:solidFill>
                          <a:latin typeface="Arial"/>
                          <a:ea typeface="Arial"/>
                          <a:cs typeface="Arial"/>
                          <a:sym typeface="Arial"/>
                        </a:rPr>
                        <a:t>Chimá</a:t>
                      </a:r>
                      <a:r>
                        <a:rPr lang="es-CO" sz="1000" b="0" i="0" u="none" strike="noStrike" cap="none" dirty="0">
                          <a:solidFill>
                            <a:srgbClr val="000000"/>
                          </a:solidFill>
                          <a:latin typeface="Arial"/>
                          <a:ea typeface="Arial"/>
                          <a:cs typeface="Arial"/>
                          <a:sym typeface="Arial"/>
                        </a:rPr>
                        <a:t>, Chinú, Cotorra, La Apartada, Lorica, Momil, Pueblo Nuevo, Purísima De La Concepción, Sahagún, San Andrés De Sotavento, San Antero, Tuchín.</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LA GUAJIRA : Albania, Barrancas, Dibulla, Distracción, El Molino, Fonseca, </a:t>
                      </a:r>
                      <a:r>
                        <a:rPr lang="es-CO" sz="1000" b="0" i="0" u="none" strike="noStrike" cap="none" dirty="0" err="1">
                          <a:solidFill>
                            <a:srgbClr val="000000"/>
                          </a:solidFill>
                          <a:latin typeface="Arial"/>
                          <a:ea typeface="Arial"/>
                          <a:cs typeface="Arial"/>
                          <a:sym typeface="Arial"/>
                        </a:rPr>
                        <a:t>Hatonuevo</a:t>
                      </a:r>
                      <a:r>
                        <a:rPr lang="es-CO" sz="1000" b="0" i="0" u="none" strike="noStrike" cap="none" dirty="0">
                          <a:solidFill>
                            <a:srgbClr val="000000"/>
                          </a:solidFill>
                          <a:latin typeface="Arial"/>
                          <a:ea typeface="Arial"/>
                          <a:cs typeface="Arial"/>
                          <a:sym typeface="Arial"/>
                        </a:rPr>
                        <a:t>, La Jagua Del Pilar, Riohacha, San Juan Del Cesar, Uribia, Urumita, Villanueva.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MAGDALENA : Algarrobo, Aracataca, Ariguaní, Cerro De San Antonio, </a:t>
                      </a:r>
                      <a:r>
                        <a:rPr lang="es-CO" sz="1000" b="0" i="0" u="none" strike="noStrike" cap="none" dirty="0" err="1">
                          <a:solidFill>
                            <a:srgbClr val="000000"/>
                          </a:solidFill>
                          <a:latin typeface="Arial"/>
                          <a:ea typeface="Arial"/>
                          <a:cs typeface="Arial"/>
                          <a:sym typeface="Arial"/>
                        </a:rPr>
                        <a:t>Chivolo</a:t>
                      </a:r>
                      <a:r>
                        <a:rPr lang="es-CO" sz="1000" b="0" i="0" u="none" strike="noStrike" cap="none" dirty="0">
                          <a:solidFill>
                            <a:srgbClr val="000000"/>
                          </a:solidFill>
                          <a:latin typeface="Arial"/>
                          <a:ea typeface="Arial"/>
                          <a:cs typeface="Arial"/>
                          <a:sym typeface="Arial"/>
                        </a:rPr>
                        <a:t>, Ciénaga, Concordia, El Piñón, El Retén, Fundación, Guamal, Nueva Granada, Pedraza, </a:t>
                      </a:r>
                      <a:r>
                        <a:rPr lang="es-CO" sz="1000" b="0" i="0" u="none" strike="noStrike" cap="none" dirty="0" err="1">
                          <a:solidFill>
                            <a:srgbClr val="000000"/>
                          </a:solidFill>
                          <a:latin typeface="Arial"/>
                          <a:ea typeface="Arial"/>
                          <a:cs typeface="Arial"/>
                          <a:sym typeface="Arial"/>
                        </a:rPr>
                        <a:t>Pijiño</a:t>
                      </a:r>
                      <a:r>
                        <a:rPr lang="es-CO" sz="1000" b="0" i="0" u="none" strike="noStrike" cap="none" dirty="0">
                          <a:solidFill>
                            <a:srgbClr val="000000"/>
                          </a:solidFill>
                          <a:latin typeface="Arial"/>
                          <a:ea typeface="Arial"/>
                          <a:cs typeface="Arial"/>
                          <a:sym typeface="Arial"/>
                        </a:rPr>
                        <a:t> Del Carmen, Pivijay, Plato, </a:t>
                      </a:r>
                      <a:r>
                        <a:rPr lang="es-CO" sz="1000" b="0" i="0" u="none" strike="noStrike" cap="none" dirty="0" err="1">
                          <a:solidFill>
                            <a:srgbClr val="000000"/>
                          </a:solidFill>
                          <a:latin typeface="Arial"/>
                          <a:ea typeface="Arial"/>
                          <a:cs typeface="Arial"/>
                          <a:sym typeface="Arial"/>
                        </a:rPr>
                        <a:t>Puebloviejo</a:t>
                      </a:r>
                      <a:r>
                        <a:rPr lang="es-CO" sz="1000" b="0" i="0" u="none" strike="noStrike" cap="none" dirty="0">
                          <a:solidFill>
                            <a:srgbClr val="000000"/>
                          </a:solidFill>
                          <a:latin typeface="Arial"/>
                          <a:ea typeface="Arial"/>
                          <a:cs typeface="Arial"/>
                          <a:sym typeface="Arial"/>
                        </a:rPr>
                        <a:t>, Remolino, Sabanas De San Ángel, Salamina, San Sebastián De Buenavista, San Zenón, Santa Ana, Santa Bárbara De Pinto, Santa Marta, </a:t>
                      </a:r>
                      <a:r>
                        <a:rPr lang="es-CO" sz="1000" b="0" i="0" u="none" strike="noStrike" cap="none" dirty="0" err="1">
                          <a:solidFill>
                            <a:srgbClr val="000000"/>
                          </a:solidFill>
                          <a:latin typeface="Arial"/>
                          <a:ea typeface="Arial"/>
                          <a:cs typeface="Arial"/>
                          <a:sym typeface="Arial"/>
                        </a:rPr>
                        <a:t>Sitionuevo</a:t>
                      </a:r>
                      <a:r>
                        <a:rPr lang="es-CO" sz="1000" b="0" i="0" u="none" strike="noStrike" cap="none" dirty="0">
                          <a:solidFill>
                            <a:srgbClr val="000000"/>
                          </a:solidFill>
                          <a:latin typeface="Arial"/>
                          <a:ea typeface="Arial"/>
                          <a:cs typeface="Arial"/>
                          <a:sym typeface="Arial"/>
                        </a:rPr>
                        <a:t>, Tenerife, </a:t>
                      </a:r>
                      <a:r>
                        <a:rPr lang="es-CO" sz="1000" b="0" i="0" u="none" strike="noStrike" cap="none" dirty="0" err="1">
                          <a:solidFill>
                            <a:srgbClr val="000000"/>
                          </a:solidFill>
                          <a:latin typeface="Arial"/>
                          <a:ea typeface="Arial"/>
                          <a:cs typeface="Arial"/>
                          <a:sym typeface="Arial"/>
                        </a:rPr>
                        <a:t>Zapayán</a:t>
                      </a:r>
                      <a:r>
                        <a:rPr lang="es-CO" sz="1000" b="0" i="0" u="none" strike="noStrike" cap="none" dirty="0">
                          <a:solidFill>
                            <a:srgbClr val="000000"/>
                          </a:solidFill>
                          <a:latin typeface="Arial"/>
                          <a:ea typeface="Arial"/>
                          <a:cs typeface="Arial"/>
                          <a:sym typeface="Arial"/>
                        </a:rPr>
                        <a:t>, Zona Bananera.</a:t>
                      </a:r>
                    </a:p>
                    <a:p>
                      <a:pPr marL="0" marR="0" lvl="0" indent="0" algn="just" rtl="0">
                        <a:lnSpc>
                          <a:spcPct val="100000"/>
                        </a:lnSpc>
                        <a:spcBef>
                          <a:spcPts val="0"/>
                        </a:spcBef>
                        <a:spcAft>
                          <a:spcPts val="0"/>
                        </a:spcAft>
                        <a:buClr>
                          <a:srgbClr val="000000"/>
                        </a:buClr>
                        <a:buSzPts val="1000"/>
                        <a:buFont typeface="Arial"/>
                        <a:buNone/>
                      </a:pPr>
                      <a:r>
                        <a:rPr lang="es-CO" sz="1000" b="0" i="0" u="none" strike="noStrike" cap="none" dirty="0">
                          <a:solidFill>
                            <a:srgbClr val="000000"/>
                          </a:solidFill>
                          <a:latin typeface="Arial"/>
                          <a:ea typeface="Arial"/>
                          <a:cs typeface="Arial"/>
                          <a:sym typeface="Arial"/>
                        </a:rPr>
                        <a:t>SUCRE : Buenavista, Caimito, Chalán, Colosó, Corozal, Coveñas, El Roble, Galeras, Guaranda, La Unión, Los Palmitos, Majagual, Morroa, Ovejas, Palmito, Sampués, San Benito Abad, San José De Toluviejo, San Juan De Betulia, San Luis De Sincé, San Marcos, San Onofre, San Pedro, Santiago De Tolú, Sincelejo, Sucre</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2783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13462166" y="5702926"/>
            <a:ext cx="499120" cy="445047"/>
          </a:xfrm>
          <a:prstGeom prst="rect">
            <a:avLst/>
          </a:prstGeom>
          <a:noFill/>
          <a:ln>
            <a:noFill/>
          </a:ln>
        </p:spPr>
      </p:pic>
      <p:pic>
        <p:nvPicPr>
          <p:cNvPr id="8" name="Google Shape;137;p24" descr="Recurso 25.png"/>
          <p:cNvPicPr preferRelativeResize="0"/>
          <p:nvPr/>
        </p:nvPicPr>
        <p:blipFill rotWithShape="1">
          <a:blip r:embed="rId4">
            <a:alphaModFix/>
          </a:blip>
          <a:srcRect/>
          <a:stretch/>
        </p:blipFill>
        <p:spPr>
          <a:xfrm>
            <a:off x="4776969" y="3266383"/>
            <a:ext cx="478727" cy="446694"/>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5">
            <a:alphaModFix/>
          </a:blip>
          <a:srcRect/>
          <a:stretch/>
        </p:blipFill>
        <p:spPr>
          <a:xfrm>
            <a:off x="12852190" y="4340492"/>
            <a:ext cx="484369" cy="446694"/>
          </a:xfrm>
          <a:prstGeom prst="rect">
            <a:avLst/>
          </a:prstGeom>
          <a:noFill/>
          <a:ln>
            <a:noFill/>
          </a:ln>
        </p:spPr>
      </p:pic>
      <p:pic>
        <p:nvPicPr>
          <p:cNvPr id="156" name="Google Shape;156;p58"/>
          <p:cNvPicPr preferRelativeResize="0"/>
          <p:nvPr/>
        </p:nvPicPr>
        <p:blipFill>
          <a:blip r:embed="rId6" r:link="rId7"/>
          <a:srcRect/>
          <a:stretch>
            <a:fillRect/>
          </a:stretch>
        </p:blipFill>
        <p:spPr>
          <a:xfrm>
            <a:off x="140415" y="1215464"/>
            <a:ext cx="4333349" cy="4780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54994"/>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57" name="Google Shape;157;p58"/>
          <p:cNvPicPr preferRelativeResize="0"/>
          <p:nvPr/>
        </p:nvPicPr>
        <p:blipFill rotWithShape="1">
          <a:blip r:embed="rId3">
            <a:alphaModFix/>
          </a:blip>
          <a:srcRect/>
          <a:stretch/>
        </p:blipFill>
        <p:spPr>
          <a:xfrm>
            <a:off x="13462166" y="5702926"/>
            <a:ext cx="499120" cy="445047"/>
          </a:xfrm>
          <a:prstGeom prst="rect">
            <a:avLst/>
          </a:prstGeom>
          <a:noFill/>
          <a:ln>
            <a:noFill/>
          </a:ln>
        </p:spPr>
      </p:pic>
      <p:pic>
        <p:nvPicPr>
          <p:cNvPr id="5"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4">
            <a:alphaModFix/>
          </a:blip>
          <a:srcRect/>
          <a:stretch/>
        </p:blipFill>
        <p:spPr>
          <a:xfrm>
            <a:off x="12852190" y="4340492"/>
            <a:ext cx="484369" cy="446694"/>
          </a:xfrm>
          <a:prstGeom prst="rect">
            <a:avLst/>
          </a:prstGeom>
          <a:noFill/>
          <a:ln>
            <a:noFill/>
          </a:ln>
        </p:spPr>
      </p:pic>
      <p:pic>
        <p:nvPicPr>
          <p:cNvPr id="156" name="Google Shape;156;p58"/>
          <p:cNvPicPr preferRelativeResize="0"/>
          <p:nvPr/>
        </p:nvPicPr>
        <p:blipFill>
          <a:blip r:embed="rId5" r:link="rId6"/>
          <a:srcRect/>
          <a:stretch>
            <a:fillRect/>
          </a:stretch>
        </p:blipFill>
        <p:spPr>
          <a:xfrm>
            <a:off x="140415" y="1215464"/>
            <a:ext cx="4333349" cy="4780900"/>
          </a:xfrm>
          <a:prstGeom prst="rect">
            <a:avLst/>
          </a:prstGeom>
          <a:noFill/>
          <a:ln>
            <a:noFill/>
          </a:ln>
        </p:spPr>
      </p:pic>
      <p:graphicFrame>
        <p:nvGraphicFramePr>
          <p:cNvPr id="3" name="Google Shape;186;p59">
            <a:extLst>
              <a:ext uri="{FF2B5EF4-FFF2-40B4-BE49-F238E27FC236}">
                <a16:creationId xmlns:a16="http://schemas.microsoft.com/office/drawing/2014/main" id="{28987B36-5D2F-392A-7E5B-76AC3FD01A48}"/>
              </a:ext>
            </a:extLst>
          </p:cNvPr>
          <p:cNvGraphicFramePr/>
          <p:nvPr>
            <p:extLst>
              <p:ext uri="{D42A27DB-BD31-4B8C-83A1-F6EECF244321}">
                <p14:modId xmlns:p14="http://schemas.microsoft.com/office/powerpoint/2010/main" val="868561587"/>
              </p:ext>
            </p:extLst>
          </p:nvPr>
        </p:nvGraphicFramePr>
        <p:xfrm>
          <a:off x="4565306" y="1275921"/>
          <a:ext cx="7392226" cy="3102767"/>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ATLÁNTICO : Barranquilla, Puerto Colombia, Soledad.</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Achí, Barranco De Loba, El Peñón, </a:t>
                      </a:r>
                      <a:r>
                        <a:rPr lang="es-ES" sz="1000" b="0" i="0" u="none" strike="noStrike" cap="none" dirty="0" err="1">
                          <a:solidFill>
                            <a:srgbClr val="000000"/>
                          </a:solidFill>
                          <a:latin typeface="Arial"/>
                          <a:ea typeface="Arial"/>
                          <a:cs typeface="Arial"/>
                          <a:sym typeface="Arial"/>
                        </a:rPr>
                        <a:t>Norosí</a:t>
                      </a:r>
                      <a:r>
                        <a:rPr lang="es-ES" sz="1000" b="0" i="0" u="none" strike="noStrike" cap="none" dirty="0">
                          <a:solidFill>
                            <a:srgbClr val="000000"/>
                          </a:solidFill>
                          <a:latin typeface="Arial"/>
                          <a:ea typeface="Arial"/>
                          <a:cs typeface="Arial"/>
                          <a:sym typeface="Arial"/>
                        </a:rPr>
                        <a:t>, Regidor, San Martín De Loba, San Pablo, Santa Rosa Del Sur, </a:t>
                      </a:r>
                      <a:r>
                        <a:rPr lang="es-ES" sz="1000" b="0" i="0" u="none" strike="noStrike" cap="none" dirty="0" err="1">
                          <a:solidFill>
                            <a:srgbClr val="000000"/>
                          </a:solidFill>
                          <a:latin typeface="Arial"/>
                          <a:ea typeface="Arial"/>
                          <a:cs typeface="Arial"/>
                          <a:sym typeface="Arial"/>
                        </a:rPr>
                        <a:t>Tiquisio</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CESAR : Tamalameque.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Ciénaga De Oro, Puerto Libertador, San José De </a:t>
                      </a:r>
                      <a:r>
                        <a:rPr lang="es-ES" sz="1000" b="0" i="0" u="none" strike="noStrike" cap="none" dirty="0" err="1">
                          <a:solidFill>
                            <a:srgbClr val="000000"/>
                          </a:solidFill>
                          <a:latin typeface="Arial"/>
                          <a:ea typeface="Arial"/>
                          <a:cs typeface="Arial"/>
                          <a:sym typeface="Arial"/>
                        </a:rPr>
                        <a:t>Uré</a:t>
                      </a:r>
                      <a:r>
                        <a:rPr lang="es-ES" sz="1000" b="0" i="0" u="none" strike="noStrike" cap="none" dirty="0">
                          <a:solidFill>
                            <a:srgbClr val="000000"/>
                          </a:solidFill>
                          <a:latin typeface="Arial"/>
                          <a:ea typeface="Arial"/>
                          <a:cs typeface="Arial"/>
                          <a:sym typeface="Arial"/>
                        </a:rPr>
                        <a:t>, San Pelayo.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LA GUAJIRA : Maicao.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MAGDALENA : El Banco.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ARCHIPIÉLAGO DE SAN ANDRÉS, PROVIDENCIA Y SANTA CATALINA : Providencia, San Andrés.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BOLÍVAR : Altos Del Rosario, Cantagallo, Cartagena De Indias, Turbaco.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CÓRDOBA : Cereté, Montelíbano, Montería, Planeta Rica, San Bernardo Del Viento, San Carlos, Tierralta, Valencia.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pic>
        <p:nvPicPr>
          <p:cNvPr id="4" name="Google Shape;157;p58"/>
          <p:cNvPicPr preferRelativeResize="0"/>
          <p:nvPr/>
        </p:nvPicPr>
        <p:blipFill rotWithShape="1">
          <a:blip r:embed="rId3">
            <a:alphaModFix/>
          </a:blip>
          <a:srcRect/>
          <a:stretch/>
        </p:blipFill>
        <p:spPr>
          <a:xfrm>
            <a:off x="4760862" y="2234034"/>
            <a:ext cx="499120" cy="445047"/>
          </a:xfrm>
          <a:prstGeom prst="rect">
            <a:avLst/>
          </a:prstGeom>
          <a:noFill/>
          <a:ln>
            <a:noFill/>
          </a:ln>
        </p:spPr>
      </p:pic>
      <p:pic>
        <p:nvPicPr>
          <p:cNvPr id="6" name="Google Shape;158;p58">
            <a:extLst>
              <a:ext uri="{FF2B5EF4-FFF2-40B4-BE49-F238E27FC236}">
                <a16:creationId xmlns:a16="http://schemas.microsoft.com/office/drawing/2014/main" id="{BCA079E4-8A9B-C367-42CC-AA03BB12CF62}"/>
              </a:ext>
            </a:extLst>
          </p:cNvPr>
          <p:cNvPicPr preferRelativeResize="0"/>
          <p:nvPr/>
        </p:nvPicPr>
        <p:blipFill rotWithShape="1">
          <a:blip r:embed="rId4">
            <a:alphaModFix/>
          </a:blip>
          <a:srcRect/>
          <a:stretch/>
        </p:blipFill>
        <p:spPr>
          <a:xfrm>
            <a:off x="4775613" y="3733364"/>
            <a:ext cx="484369" cy="446694"/>
          </a:xfrm>
          <a:prstGeom prst="rect">
            <a:avLst/>
          </a:prstGeom>
          <a:noFill/>
          <a:ln>
            <a:noFill/>
          </a:ln>
        </p:spPr>
      </p:pic>
    </p:spTree>
    <p:extLst>
      <p:ext uri="{BB962C8B-B14F-4D97-AF65-F5344CB8AC3E}">
        <p14:creationId xmlns:p14="http://schemas.microsoft.com/office/powerpoint/2010/main" val="124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2633412787"/>
              </p:ext>
            </p:extLst>
          </p:nvPr>
        </p:nvGraphicFramePr>
        <p:xfrm>
          <a:off x="4173323" y="1427011"/>
          <a:ext cx="7392226" cy="32955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Caucasia, Cáceres, El Bagre, Nechí.</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BOGOTÁ, D.C. : Bogotá, D.C..</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Aquitania, Arcabuco, Belén, Berbeo, </a:t>
                      </a:r>
                      <a:r>
                        <a:rPr lang="es-ES" sz="1000" b="0" i="0" u="none" strike="noStrike" cap="none" dirty="0" err="1">
                          <a:solidFill>
                            <a:srgbClr val="000000"/>
                          </a:solidFill>
                          <a:latin typeface="Arial"/>
                          <a:ea typeface="Arial"/>
                          <a:cs typeface="Arial"/>
                          <a:sym typeface="Arial"/>
                        </a:rPr>
                        <a:t>Betéitiva</a:t>
                      </a:r>
                      <a:r>
                        <a:rPr lang="es-ES" sz="1000" b="0" i="0" u="none" strike="noStrike" cap="none" dirty="0">
                          <a:solidFill>
                            <a:srgbClr val="000000"/>
                          </a:solidFill>
                          <a:latin typeface="Arial"/>
                          <a:ea typeface="Arial"/>
                          <a:cs typeface="Arial"/>
                          <a:sym typeface="Arial"/>
                        </a:rPr>
                        <a:t>, Boyacá, </a:t>
                      </a:r>
                      <a:r>
                        <a:rPr lang="es-ES" sz="1000" b="0" i="0" u="none" strike="noStrike" cap="none" dirty="0" err="1">
                          <a:solidFill>
                            <a:srgbClr val="000000"/>
                          </a:solidFill>
                          <a:latin typeface="Arial"/>
                          <a:ea typeface="Arial"/>
                          <a:cs typeface="Arial"/>
                          <a:sym typeface="Arial"/>
                        </a:rPr>
                        <a:t>Chinavita</a:t>
                      </a:r>
                      <a:r>
                        <a:rPr lang="es-ES" sz="1000" b="0" i="0" u="none" strike="noStrike" cap="none" dirty="0">
                          <a:solidFill>
                            <a:srgbClr val="000000"/>
                          </a:solidFill>
                          <a:latin typeface="Arial"/>
                          <a:ea typeface="Arial"/>
                          <a:cs typeface="Arial"/>
                          <a:sym typeface="Arial"/>
                        </a:rPr>
                        <a:t>, Chita, Chíquiza, Ciénega, Cubará, Cucaita, Cómbita, Duitama, Firavitoba, Floresta, Garagoa, Gámeza, La Capilla, Miraflores, Mongua, Motavita, Nobsa, </a:t>
                      </a:r>
                      <a:r>
                        <a:rPr lang="es-ES" sz="1000" b="0" i="0" u="none" strike="noStrike" cap="none" dirty="0" err="1">
                          <a:solidFill>
                            <a:srgbClr val="000000"/>
                          </a:solidFill>
                          <a:latin typeface="Arial"/>
                          <a:ea typeface="Arial"/>
                          <a:cs typeface="Arial"/>
                          <a:sym typeface="Arial"/>
                        </a:rPr>
                        <a:t>Pachavita</a:t>
                      </a:r>
                      <a:r>
                        <a:rPr lang="es-ES" sz="1000" b="0" i="0" u="none" strike="noStrike" cap="none" dirty="0">
                          <a:solidFill>
                            <a:srgbClr val="000000"/>
                          </a:solidFill>
                          <a:latin typeface="Arial"/>
                          <a:ea typeface="Arial"/>
                          <a:cs typeface="Arial"/>
                          <a:sym typeface="Arial"/>
                        </a:rPr>
                        <a:t>, Paipa, Paya, Paz De Río, Pesca, Pisba, Ramiriquí, Rondón, Ráquira, Samacá, San Eduardo, Santa Rosa De Viterbo, </a:t>
                      </a:r>
                      <a:r>
                        <a:rPr lang="es-ES" sz="1000" b="0" i="0" u="none" strike="noStrike" cap="none" dirty="0" err="1">
                          <a:solidFill>
                            <a:srgbClr val="000000"/>
                          </a:solidFill>
                          <a:latin typeface="Arial"/>
                          <a:ea typeface="Arial"/>
                          <a:cs typeface="Arial"/>
                          <a:sym typeface="Arial"/>
                        </a:rPr>
                        <a:t>Sativasur</a:t>
                      </a:r>
                      <a:r>
                        <a:rPr lang="es-ES" sz="1000" b="0" i="0" u="none" strike="noStrike" cap="none" dirty="0">
                          <a:solidFill>
                            <a:srgbClr val="000000"/>
                          </a:solidFill>
                          <a:latin typeface="Arial"/>
                          <a:ea typeface="Arial"/>
                          <a:cs typeface="Arial"/>
                          <a:sym typeface="Arial"/>
                        </a:rPr>
                        <a:t>, Socotá, Sogamoso, Sora, </a:t>
                      </a:r>
                      <a:r>
                        <a:rPr lang="es-ES" sz="1000" b="0" i="0" u="none" strike="noStrike" cap="none" dirty="0" err="1">
                          <a:solidFill>
                            <a:srgbClr val="000000"/>
                          </a:solidFill>
                          <a:latin typeface="Arial"/>
                          <a:ea typeface="Arial"/>
                          <a:cs typeface="Arial"/>
                          <a:sym typeface="Arial"/>
                        </a:rPr>
                        <a:t>Sutamarchán</a:t>
                      </a:r>
                      <a:r>
                        <a:rPr lang="es-ES" sz="1000" b="0" i="0" u="none" strike="noStrike" cap="none" dirty="0">
                          <a:solidFill>
                            <a:srgbClr val="000000"/>
                          </a:solidFill>
                          <a:latin typeface="Arial"/>
                          <a:ea typeface="Arial"/>
                          <a:cs typeface="Arial"/>
                          <a:sym typeface="Arial"/>
                        </a:rPr>
                        <a:t>, Sáchica, Tasco, Tibaná, Tibasosa, Toca, Tota, Turmequé, Ventaquemada, </a:t>
                      </a:r>
                      <a:r>
                        <a:rPr lang="es-ES" sz="1000" b="0" i="0" u="none" strike="noStrike" cap="none" dirty="0" err="1">
                          <a:solidFill>
                            <a:srgbClr val="000000"/>
                          </a:solidFill>
                          <a:latin typeface="Arial"/>
                          <a:ea typeface="Arial"/>
                          <a:cs typeface="Arial"/>
                          <a:sym typeface="Arial"/>
                        </a:rPr>
                        <a:t>Viracachá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Zetaquira</a:t>
                      </a:r>
                      <a:r>
                        <a:rPr lang="es-ES" sz="1000" b="0" i="0" u="none" strike="noStrike" cap="none" dirty="0">
                          <a:solidFill>
                            <a:srgbClr val="000000"/>
                          </a:solidFill>
                          <a:latin typeface="Arial"/>
                          <a:ea typeface="Arial"/>
                          <a:cs typeface="Arial"/>
                          <a:sym typeface="Arial"/>
                        </a:rPr>
                        <a:t>, Úmbita.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Carmen De </a:t>
                      </a:r>
                      <a:r>
                        <a:rPr lang="es-ES" sz="1000" b="0" i="0" u="none" strike="noStrike" cap="none" dirty="0" err="1">
                          <a:solidFill>
                            <a:srgbClr val="000000"/>
                          </a:solidFill>
                          <a:latin typeface="Arial"/>
                          <a:ea typeface="Arial"/>
                          <a:cs typeface="Arial"/>
                          <a:sym typeface="Arial"/>
                        </a:rPr>
                        <a:t>Carupa</a:t>
                      </a:r>
                      <a:r>
                        <a:rPr lang="es-ES" sz="1000" b="0" i="0" u="none" strike="noStrike" cap="none" dirty="0">
                          <a:solidFill>
                            <a:srgbClr val="000000"/>
                          </a:solidFill>
                          <a:latin typeface="Arial"/>
                          <a:ea typeface="Arial"/>
                          <a:cs typeface="Arial"/>
                          <a:sym typeface="Arial"/>
                        </a:rPr>
                        <a:t>, Chipaque, Choachí, Chocontá, Chía, Cogua, Cucunubá, Fómeque, Fúquene, Gachancipá, Gachetá, Guachetá, Guasca, Guatavita, Gutiérrez, Junín, La Calera, Lenguazaque, Machetá, Manta, Nemocón, Paratebueno, Soacha, Sopó, Suesca, Sutatausa, Tausa, </a:t>
                      </a:r>
                      <a:r>
                        <a:rPr lang="es-ES" sz="1000" b="0" i="0" u="none" strike="noStrike" cap="none" dirty="0" err="1">
                          <a:solidFill>
                            <a:srgbClr val="000000"/>
                          </a:solidFill>
                          <a:latin typeface="Arial"/>
                          <a:ea typeface="Arial"/>
                          <a:cs typeface="Arial"/>
                          <a:sym typeface="Arial"/>
                        </a:rPr>
                        <a:t>Tibirita</a:t>
                      </a:r>
                      <a:r>
                        <a:rPr lang="es-ES" sz="1000" b="0" i="0" u="none" strike="noStrike" cap="none" dirty="0">
                          <a:solidFill>
                            <a:srgbClr val="000000"/>
                          </a:solidFill>
                          <a:latin typeface="Arial"/>
                          <a:ea typeface="Arial"/>
                          <a:cs typeface="Arial"/>
                          <a:sym typeface="Arial"/>
                        </a:rPr>
                        <a:t>, Tocancipá, Une, Villa De San Diego De Ubaté, Villapinzón, Zipaquirá.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Agrado, Baraya, Colombia, La Plata, Pital, Tarqui, Tello, </a:t>
                      </a:r>
                      <a:r>
                        <a:rPr lang="es-ES" sz="1000" b="0" i="0" u="none" strike="noStrike" cap="none" dirty="0" err="1">
                          <a:solidFill>
                            <a:srgbClr val="000000"/>
                          </a:solidFill>
                          <a:latin typeface="Arial"/>
                          <a:ea typeface="Arial"/>
                          <a:cs typeface="Arial"/>
                          <a:sym typeface="Arial"/>
                        </a:rPr>
                        <a:t>Villavieja</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Bochalema, Chinácota, Chitagá, Convención, </a:t>
                      </a:r>
                      <a:r>
                        <a:rPr lang="es-ES" sz="1000" b="0" i="0" u="none" strike="noStrike" cap="none" dirty="0" err="1">
                          <a:solidFill>
                            <a:srgbClr val="000000"/>
                          </a:solidFill>
                          <a:latin typeface="Arial"/>
                          <a:ea typeface="Arial"/>
                          <a:cs typeface="Arial"/>
                          <a:sym typeface="Arial"/>
                        </a:rPr>
                        <a:t>Cucutilla</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Cácota</a:t>
                      </a:r>
                      <a:r>
                        <a:rPr lang="es-ES" sz="1000" b="0" i="0" u="none" strike="noStrike" cap="none" dirty="0">
                          <a:solidFill>
                            <a:srgbClr val="000000"/>
                          </a:solidFill>
                          <a:latin typeface="Arial"/>
                          <a:ea typeface="Arial"/>
                          <a:cs typeface="Arial"/>
                          <a:sym typeface="Arial"/>
                        </a:rPr>
                        <a:t>, Durania, El Carmen, El Tarra, Herrán, La Playa, </a:t>
                      </a:r>
                      <a:r>
                        <a:rPr lang="es-ES" sz="1000" b="0" i="0" u="none" strike="noStrike" cap="none" dirty="0" err="1">
                          <a:solidFill>
                            <a:srgbClr val="000000"/>
                          </a:solidFill>
                          <a:latin typeface="Arial"/>
                          <a:ea typeface="Arial"/>
                          <a:cs typeface="Arial"/>
                          <a:sym typeface="Arial"/>
                        </a:rPr>
                        <a:t>Labateca</a:t>
                      </a:r>
                      <a:r>
                        <a:rPr lang="es-ES" sz="1000" b="0" i="0" u="none" strike="noStrike" cap="none" dirty="0">
                          <a:solidFill>
                            <a:srgbClr val="000000"/>
                          </a:solidFill>
                          <a:latin typeface="Arial"/>
                          <a:ea typeface="Arial"/>
                          <a:cs typeface="Arial"/>
                          <a:sym typeface="Arial"/>
                        </a:rPr>
                        <a:t>, Los Patios, Mutiscua, Ocaña, Pamplona, Pamplonita, </a:t>
                      </a:r>
                      <a:r>
                        <a:rPr lang="es-ES" sz="1000" b="0" i="0" u="none" strike="noStrike" cap="none" dirty="0" err="1">
                          <a:solidFill>
                            <a:srgbClr val="000000"/>
                          </a:solidFill>
                          <a:latin typeface="Arial"/>
                          <a:ea typeface="Arial"/>
                          <a:cs typeface="Arial"/>
                          <a:sym typeface="Arial"/>
                        </a:rPr>
                        <a:t>Ragonvalia</a:t>
                      </a:r>
                      <a:r>
                        <a:rPr lang="es-ES" sz="1000" b="0" i="0" u="none" strike="noStrike" cap="none" dirty="0">
                          <a:solidFill>
                            <a:srgbClr val="000000"/>
                          </a:solidFill>
                          <a:latin typeface="Arial"/>
                          <a:ea typeface="Arial"/>
                          <a:cs typeface="Arial"/>
                          <a:sym typeface="Arial"/>
                        </a:rPr>
                        <a:t>, San Calixto, San Cayetano, Santiago, Silos, Teorama, Tibú, Toledo, Villa Del Rosario, Ábrego.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California, Cerrito, Charta, Concepción, Puerto Wilches, Suratá, Vetas.</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Alpujarra.</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122499165"/>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884549"/>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244444" y="1358020"/>
            <a:ext cx="3829615" cy="5260063"/>
          </a:xfrm>
          <a:prstGeom prst="rect">
            <a:avLst/>
          </a:prstGeom>
          <a:noFill/>
          <a:ln>
            <a:noFill/>
          </a:ln>
        </p:spPr>
      </p:pic>
      <p:pic>
        <p:nvPicPr>
          <p:cNvPr id="8" name="Google Shape;137;p24" descr="Recurso 25.png"/>
          <p:cNvPicPr preferRelativeResize="0"/>
          <p:nvPr/>
        </p:nvPicPr>
        <p:blipFill rotWithShape="1">
          <a:blip r:embed="rId5">
            <a:alphaModFix/>
          </a:blip>
          <a:srcRect/>
          <a:stretch/>
        </p:blipFill>
        <p:spPr>
          <a:xfrm>
            <a:off x="4457043" y="2979705"/>
            <a:ext cx="458425" cy="446694"/>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6">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7">
            <a:alphaModFix/>
          </a:blip>
          <a:srcRect/>
          <a:stretch/>
        </p:blipFill>
        <p:spPr>
          <a:xfrm>
            <a:off x="13006553" y="5383074"/>
            <a:ext cx="484369" cy="446694"/>
          </a:xfrm>
          <a:prstGeom prst="rect">
            <a:avLst/>
          </a:prstGeom>
          <a:noFill/>
          <a:ln>
            <a:noFill/>
          </a:ln>
        </p:spPr>
      </p:pic>
    </p:spTree>
    <p:extLst>
      <p:ext uri="{BB962C8B-B14F-4D97-AF65-F5344CB8AC3E}">
        <p14:creationId xmlns:p14="http://schemas.microsoft.com/office/powerpoint/2010/main" val="4036039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2585080173"/>
              </p:ext>
            </p:extLst>
          </p:nvPr>
        </p:nvGraphicFramePr>
        <p:xfrm>
          <a:off x="4376563" y="1422018"/>
          <a:ext cx="7392226" cy="32955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829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Amalfi, Angostura, Carolina, </a:t>
                      </a:r>
                      <a:r>
                        <a:rPr lang="es-ES" sz="1000" b="0" i="0" u="none" strike="noStrike" cap="none" dirty="0" err="1">
                          <a:solidFill>
                            <a:srgbClr val="000000"/>
                          </a:solidFill>
                          <a:latin typeface="Arial"/>
                          <a:ea typeface="Arial"/>
                          <a:cs typeface="Arial"/>
                          <a:sym typeface="Arial"/>
                        </a:rPr>
                        <a:t>Donmatías</a:t>
                      </a:r>
                      <a:r>
                        <a:rPr lang="es-ES" sz="1000" b="0" i="0" u="none" strike="noStrike" cap="none" dirty="0">
                          <a:solidFill>
                            <a:srgbClr val="000000"/>
                          </a:solidFill>
                          <a:latin typeface="Arial"/>
                          <a:ea typeface="Arial"/>
                          <a:cs typeface="Arial"/>
                          <a:sym typeface="Arial"/>
                        </a:rPr>
                        <a:t>, Fredonia, Guadalupe, Gómez Plata, Santa Rosa De Osos, Tarazá, Yolombó, Zaragoza.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Almeida, </a:t>
                      </a:r>
                      <a:r>
                        <a:rPr lang="es-ES" sz="1000" b="0" i="0" u="none" strike="noStrike" cap="none" dirty="0" err="1">
                          <a:solidFill>
                            <a:srgbClr val="000000"/>
                          </a:solidFill>
                          <a:latin typeface="Arial"/>
                          <a:ea typeface="Arial"/>
                          <a:cs typeface="Arial"/>
                          <a:sym typeface="Arial"/>
                        </a:rPr>
                        <a:t>Boavita</a:t>
                      </a:r>
                      <a:r>
                        <a:rPr lang="es-ES" sz="1000" b="0" i="0" u="none" strike="noStrike" cap="none" dirty="0">
                          <a:solidFill>
                            <a:srgbClr val="000000"/>
                          </a:solidFill>
                          <a:latin typeface="Arial"/>
                          <a:ea typeface="Arial"/>
                          <a:cs typeface="Arial"/>
                          <a:sym typeface="Arial"/>
                        </a:rPr>
                        <a:t>, Campohermoso, Cerinza, Chiscas, </a:t>
                      </a:r>
                      <a:r>
                        <a:rPr lang="es-ES" sz="1000" b="0" i="0" u="none" strike="noStrike" cap="none" dirty="0" err="1">
                          <a:solidFill>
                            <a:srgbClr val="000000"/>
                          </a:solidFill>
                          <a:latin typeface="Arial"/>
                          <a:ea typeface="Arial"/>
                          <a:cs typeface="Arial"/>
                          <a:sym typeface="Arial"/>
                        </a:rPr>
                        <a:t>Chivatá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Covarachía</a:t>
                      </a:r>
                      <a:r>
                        <a:rPr lang="es-ES" sz="1000" b="0" i="0" u="none" strike="noStrike" cap="none" dirty="0">
                          <a:solidFill>
                            <a:srgbClr val="000000"/>
                          </a:solidFill>
                          <a:latin typeface="Arial"/>
                          <a:ea typeface="Arial"/>
                          <a:cs typeface="Arial"/>
                          <a:sym typeface="Arial"/>
                        </a:rPr>
                        <a:t>, El Cocuy, El Espino, Guacamayas, Guateque, </a:t>
                      </a:r>
                      <a:r>
                        <a:rPr lang="es-ES" sz="1000" b="0" i="0" u="none" strike="noStrike" cap="none" dirty="0" err="1">
                          <a:solidFill>
                            <a:srgbClr val="000000"/>
                          </a:solidFill>
                          <a:latin typeface="Arial"/>
                          <a:ea typeface="Arial"/>
                          <a:cs typeface="Arial"/>
                          <a:sym typeface="Arial"/>
                        </a:rPr>
                        <a:t>Guayatá</a:t>
                      </a:r>
                      <a:r>
                        <a:rPr lang="es-ES" sz="1000" b="0" i="0" u="none" strike="noStrike" cap="none" dirty="0">
                          <a:solidFill>
                            <a:srgbClr val="000000"/>
                          </a:solidFill>
                          <a:latin typeface="Arial"/>
                          <a:ea typeface="Arial"/>
                          <a:cs typeface="Arial"/>
                          <a:sym typeface="Arial"/>
                        </a:rPr>
                        <a:t>, Güicán De La Sierra, Jericó, La Uvita, </a:t>
                      </a:r>
                      <a:r>
                        <a:rPr lang="es-ES" sz="1000" b="0" i="0" u="none" strike="noStrike" cap="none" dirty="0" err="1">
                          <a:solidFill>
                            <a:srgbClr val="000000"/>
                          </a:solidFill>
                          <a:latin typeface="Arial"/>
                          <a:ea typeface="Arial"/>
                          <a:cs typeface="Arial"/>
                          <a:sym typeface="Arial"/>
                        </a:rPr>
                        <a:t>Labranzagrande</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Macanal</a:t>
                      </a:r>
                      <a:r>
                        <a:rPr lang="es-ES" sz="1000" b="0" i="0" u="none" strike="noStrike" cap="none" dirty="0">
                          <a:solidFill>
                            <a:srgbClr val="000000"/>
                          </a:solidFill>
                          <a:latin typeface="Arial"/>
                          <a:ea typeface="Arial"/>
                          <a:cs typeface="Arial"/>
                          <a:sym typeface="Arial"/>
                        </a:rPr>
                        <a:t>, Monguí, Nuevo Colón, Pajarito, Páez, San Luis De Gaceno, San Mateo, San Miguel De Sema, </a:t>
                      </a:r>
                      <a:r>
                        <a:rPr lang="es-ES" sz="1000" b="0" i="0" u="none" strike="noStrike" cap="none" dirty="0" err="1">
                          <a:solidFill>
                            <a:srgbClr val="000000"/>
                          </a:solidFill>
                          <a:latin typeface="Arial"/>
                          <a:ea typeface="Arial"/>
                          <a:cs typeface="Arial"/>
                          <a:sym typeface="Arial"/>
                        </a:rPr>
                        <a:t>Sativanorte</a:t>
                      </a:r>
                      <a:r>
                        <a:rPr lang="es-ES" sz="1000" b="0" i="0" u="none" strike="noStrike" cap="none" dirty="0">
                          <a:solidFill>
                            <a:srgbClr val="000000"/>
                          </a:solidFill>
                          <a:latin typeface="Arial"/>
                          <a:ea typeface="Arial"/>
                          <a:cs typeface="Arial"/>
                          <a:sym typeface="Arial"/>
                        </a:rPr>
                        <a:t>, Siachoque, </a:t>
                      </a:r>
                      <a:r>
                        <a:rPr lang="es-ES" sz="1000" b="0" i="0" u="none" strike="noStrike" cap="none" dirty="0" err="1">
                          <a:solidFill>
                            <a:srgbClr val="000000"/>
                          </a:solidFill>
                          <a:latin typeface="Arial"/>
                          <a:ea typeface="Arial"/>
                          <a:cs typeface="Arial"/>
                          <a:sym typeface="Arial"/>
                        </a:rPr>
                        <a:t>Soatá</a:t>
                      </a:r>
                      <a:r>
                        <a:rPr lang="es-ES" sz="1000" b="0" i="0" u="none" strike="noStrike" cap="none" dirty="0">
                          <a:solidFill>
                            <a:srgbClr val="000000"/>
                          </a:solidFill>
                          <a:latin typeface="Arial"/>
                          <a:ea typeface="Arial"/>
                          <a:cs typeface="Arial"/>
                          <a:sym typeface="Arial"/>
                        </a:rPr>
                        <a:t>, Socha, Somondoco, </a:t>
                      </a:r>
                      <a:r>
                        <a:rPr lang="es-ES" sz="1000" b="0" i="0" u="none" strike="noStrike" cap="none" dirty="0" err="1">
                          <a:solidFill>
                            <a:srgbClr val="000000"/>
                          </a:solidFill>
                          <a:latin typeface="Arial"/>
                          <a:ea typeface="Arial"/>
                          <a:cs typeface="Arial"/>
                          <a:sym typeface="Arial"/>
                        </a:rPr>
                        <a:t>Sotaquirá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Susacón</a:t>
                      </a:r>
                      <a:r>
                        <a:rPr lang="es-ES" sz="1000" b="0" i="0" u="none" strike="noStrike" cap="none" dirty="0">
                          <a:solidFill>
                            <a:srgbClr val="000000"/>
                          </a:solidFill>
                          <a:latin typeface="Arial"/>
                          <a:ea typeface="Arial"/>
                          <a:cs typeface="Arial"/>
                          <a:sym typeface="Arial"/>
                        </a:rPr>
                        <a:t>, Sutatenza, Tipacoque, Tuta, </a:t>
                      </a:r>
                      <a:r>
                        <a:rPr lang="es-ES" sz="1000" b="0" i="0" u="none" strike="noStrike" cap="none" dirty="0" err="1">
                          <a:solidFill>
                            <a:srgbClr val="000000"/>
                          </a:solidFill>
                          <a:latin typeface="Arial"/>
                          <a:ea typeface="Arial"/>
                          <a:cs typeface="Arial"/>
                          <a:sym typeface="Arial"/>
                        </a:rPr>
                        <a:t>Tutazá</a:t>
                      </a:r>
                      <a:r>
                        <a:rPr lang="es-ES" sz="1000" b="0" i="0" u="none" strike="noStrike" cap="none" dirty="0">
                          <a:solidFill>
                            <a:srgbClr val="000000"/>
                          </a:solidFill>
                          <a:latin typeface="Arial"/>
                          <a:ea typeface="Arial"/>
                          <a:cs typeface="Arial"/>
                          <a:sym typeface="Arial"/>
                        </a:rPr>
                        <a:t>, Villa De Leyva.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Beltrán, Cachipay, Cajicá, Cáqueza, Fosca, Gama, Jerusalén, Medina, Pacho, Pasca, Pulí, </a:t>
                      </a:r>
                      <a:r>
                        <a:rPr lang="es-ES" sz="1000" b="0" i="0" u="none" strike="noStrike" cap="none" dirty="0" err="1">
                          <a:solidFill>
                            <a:srgbClr val="000000"/>
                          </a:solidFill>
                          <a:latin typeface="Arial"/>
                          <a:ea typeface="Arial"/>
                          <a:cs typeface="Arial"/>
                          <a:sym typeface="Arial"/>
                        </a:rPr>
                        <a:t>Quetame</a:t>
                      </a:r>
                      <a:r>
                        <a:rPr lang="es-ES" sz="1000" b="0" i="0" u="none" strike="noStrike" cap="none" dirty="0">
                          <a:solidFill>
                            <a:srgbClr val="000000"/>
                          </a:solidFill>
                          <a:latin typeface="Arial"/>
                          <a:ea typeface="Arial"/>
                          <a:cs typeface="Arial"/>
                          <a:sym typeface="Arial"/>
                        </a:rPr>
                        <a:t>, San Cayetano, Sibaté, Simijaca, Subachoque, Susa, Tabio, Ubalá, Ubaque.</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Algeciras, Altamira, Campoalegre, Elías, Garzón, Gigante, Hobo, La Argentina, Neiva, Paicol, Palermo, Rivera, Teruel, Tesalia, Yaguará, Íquira, Suaza.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Arboledas, </a:t>
                      </a:r>
                      <a:r>
                        <a:rPr lang="es-ES" sz="1000" b="0" i="0" u="none" strike="noStrike" cap="none" dirty="0" err="1">
                          <a:solidFill>
                            <a:srgbClr val="000000"/>
                          </a:solidFill>
                          <a:latin typeface="Arial"/>
                          <a:ea typeface="Arial"/>
                          <a:cs typeface="Arial"/>
                          <a:sym typeface="Arial"/>
                        </a:rPr>
                        <a:t>Bucarasica</a:t>
                      </a:r>
                      <a:r>
                        <a:rPr lang="es-ES" sz="1000" b="0" i="0" u="none" strike="noStrike" cap="none" dirty="0">
                          <a:solidFill>
                            <a:srgbClr val="000000"/>
                          </a:solidFill>
                          <a:latin typeface="Arial"/>
                          <a:ea typeface="Arial"/>
                          <a:cs typeface="Arial"/>
                          <a:sym typeface="Arial"/>
                        </a:rPr>
                        <a:t>, Cáchira, El Zulia, La Esperanza, Lourdes, San José De Cúcuta.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Capitanejo, Carcasí, Curití, Enciso, Guaca, Macaravita, Matanza, Mogotes, Molagavita, Málaga, Onzaga, Rionegro, San Andrés, San Joaquín, San José De Miranda, San Miguel.</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Alvarado, Anzoátegui, Chaparral, Dolores, Ibagué, Ortega, Prado, Rioblanco, Roncesvalles, Rovira, San Antonio.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614840566"/>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758677"/>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253497" y="1324029"/>
            <a:ext cx="3865829" cy="5303108"/>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4672669" y="3206476"/>
            <a:ext cx="477952" cy="445047"/>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5">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6">
            <a:alphaModFix/>
          </a:blip>
          <a:srcRect/>
          <a:stretch/>
        </p:blipFill>
        <p:spPr>
          <a:xfrm>
            <a:off x="13006553" y="5383074"/>
            <a:ext cx="484369" cy="446694"/>
          </a:xfrm>
          <a:prstGeom prst="rect">
            <a:avLst/>
          </a:prstGeom>
          <a:noFill/>
          <a:ln>
            <a:noFill/>
          </a:ln>
        </p:spPr>
      </p:pic>
    </p:spTree>
    <p:extLst>
      <p:ext uri="{BB962C8B-B14F-4D97-AF65-F5344CB8AC3E}">
        <p14:creationId xmlns:p14="http://schemas.microsoft.com/office/powerpoint/2010/main" val="2615934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graphicFrame>
        <p:nvGraphicFramePr>
          <p:cNvPr id="3" name="Google Shape;186;p59">
            <a:extLst>
              <a:ext uri="{FF2B5EF4-FFF2-40B4-BE49-F238E27FC236}">
                <a16:creationId xmlns:a16="http://schemas.microsoft.com/office/drawing/2014/main" id="{BF8575A7-63B0-C4EE-F53C-12191066E885}"/>
              </a:ext>
            </a:extLst>
          </p:cNvPr>
          <p:cNvGraphicFramePr/>
          <p:nvPr>
            <p:extLst>
              <p:ext uri="{D42A27DB-BD31-4B8C-83A1-F6EECF244321}">
                <p14:modId xmlns:p14="http://schemas.microsoft.com/office/powerpoint/2010/main" val="1009770221"/>
              </p:ext>
            </p:extLst>
          </p:nvPr>
        </p:nvGraphicFramePr>
        <p:xfrm>
          <a:off x="4236555" y="1825855"/>
          <a:ext cx="7392226" cy="3600342"/>
        </p:xfrm>
        <a:graphic>
          <a:graphicData uri="http://schemas.openxmlformats.org/drawingml/2006/table">
            <a:tbl>
              <a:tblPr>
                <a:noFill/>
                <a:tableStyleId>{7637F94A-DA9B-481A-AE38-6A32242EE391}</a:tableStyleId>
              </a:tblPr>
              <a:tblGrid>
                <a:gridCol w="1036242">
                  <a:extLst>
                    <a:ext uri="{9D8B030D-6E8A-4147-A177-3AD203B41FA5}">
                      <a16:colId xmlns:a16="http://schemas.microsoft.com/office/drawing/2014/main" val="20000"/>
                    </a:ext>
                  </a:extLst>
                </a:gridCol>
                <a:gridCol w="6355984">
                  <a:extLst>
                    <a:ext uri="{9D8B030D-6E8A-4147-A177-3AD203B41FA5}">
                      <a16:colId xmlns:a16="http://schemas.microsoft.com/office/drawing/2014/main" val="20001"/>
                    </a:ext>
                  </a:extLst>
                </a:gridCol>
              </a:tblGrid>
              <a:tr h="430442">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33122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ANTIOQUIA : Abejorral, Alejandría, </a:t>
                      </a:r>
                      <a:r>
                        <a:rPr lang="es-ES" sz="1000" b="0" i="0" u="none" strike="noStrike" cap="none" dirty="0" err="1">
                          <a:solidFill>
                            <a:srgbClr val="000000"/>
                          </a:solidFill>
                          <a:latin typeface="Arial"/>
                          <a:ea typeface="Arial"/>
                          <a:cs typeface="Arial"/>
                          <a:sym typeface="Arial"/>
                        </a:rPr>
                        <a:t>Amagá</a:t>
                      </a:r>
                      <a:r>
                        <a:rPr lang="es-ES" sz="1000" b="0" i="0" u="none" strike="noStrike" cap="none" dirty="0">
                          <a:solidFill>
                            <a:srgbClr val="000000"/>
                          </a:solidFill>
                          <a:latin typeface="Arial"/>
                          <a:ea typeface="Arial"/>
                          <a:cs typeface="Arial"/>
                          <a:sym typeface="Arial"/>
                        </a:rPr>
                        <a:t>, Angelópolis, Anorí, Anzá, Apartadó, Armenia, Barbosa, Belmira, Betulia, Briceño, Caicedo, Caldas, Cisneros, Concordia, Ebéjico, Girardota, Guarne, Heliconia, Ituango, La Ceja, La Estrella, La Pintada, Maceo, Marinilla, Montebello, Necoclí, Olaya, Peque, Peñol, Puerto Berrío, Remedios, Retiro, Rionegro, Sabanalarga, Salgar, San Jerónimo, San Pedro De Los Milagros, San Pedro De Urabá, San Roque, San Vicente Ferrer, Santa Bárbara, Santa </a:t>
                      </a:r>
                      <a:r>
                        <a:rPr lang="es-ES" sz="1000" b="0" i="0" u="none" strike="noStrike" cap="none" dirty="0" err="1">
                          <a:solidFill>
                            <a:srgbClr val="000000"/>
                          </a:solidFill>
                          <a:latin typeface="Arial"/>
                          <a:ea typeface="Arial"/>
                          <a:cs typeface="Arial"/>
                          <a:sym typeface="Arial"/>
                        </a:rPr>
                        <a:t>Fé</a:t>
                      </a:r>
                      <a:r>
                        <a:rPr lang="es-ES" sz="1000" b="0" i="0" u="none" strike="noStrike" cap="none" dirty="0">
                          <a:solidFill>
                            <a:srgbClr val="000000"/>
                          </a:solidFill>
                          <a:latin typeface="Arial"/>
                          <a:ea typeface="Arial"/>
                          <a:cs typeface="Arial"/>
                          <a:sym typeface="Arial"/>
                        </a:rPr>
                        <a:t> De Antioquia, Segovia, Sopetrán, Tarso, Titiribí, Toledo, Turbo, Támesis, Valparaíso, Venecia, Yalí, Yarumal, Yondó.</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BOYACÁ : Buenavista, Chivor, </a:t>
                      </a:r>
                      <a:r>
                        <a:rPr lang="es-ES" sz="1000" b="0" i="0" u="none" strike="noStrike" cap="none" dirty="0" err="1">
                          <a:solidFill>
                            <a:srgbClr val="000000"/>
                          </a:solidFill>
                          <a:latin typeface="Arial"/>
                          <a:ea typeface="Arial"/>
                          <a:cs typeface="Arial"/>
                          <a:sym typeface="Arial"/>
                        </a:rPr>
                        <a:t>Coper</a:t>
                      </a:r>
                      <a:r>
                        <a:rPr lang="es-ES" sz="1000" b="0" i="0" u="none" strike="noStrike" cap="none" dirty="0">
                          <a:solidFill>
                            <a:srgbClr val="000000"/>
                          </a:solidFill>
                          <a:latin typeface="Arial"/>
                          <a:ea typeface="Arial"/>
                          <a:cs typeface="Arial"/>
                          <a:sym typeface="Arial"/>
                        </a:rPr>
                        <a:t>, Iza, </a:t>
                      </a:r>
                      <a:r>
                        <a:rPr lang="es-ES" sz="1000" b="0" i="0" u="none" strike="noStrike" cap="none" dirty="0" err="1">
                          <a:solidFill>
                            <a:srgbClr val="000000"/>
                          </a:solidFill>
                          <a:latin typeface="Arial"/>
                          <a:ea typeface="Arial"/>
                          <a:cs typeface="Arial"/>
                          <a:sym typeface="Arial"/>
                        </a:rPr>
                        <a:t>Oicatá</a:t>
                      </a:r>
                      <a:r>
                        <a:rPr lang="es-ES" sz="1000" b="0" i="0" u="none" strike="noStrike" cap="none" dirty="0">
                          <a:solidFill>
                            <a:srgbClr val="000000"/>
                          </a:solidFill>
                          <a:latin typeface="Arial"/>
                          <a:ea typeface="Arial"/>
                          <a:cs typeface="Arial"/>
                          <a:sym typeface="Arial"/>
                        </a:rPr>
                        <a:t>, </a:t>
                      </a:r>
                      <a:r>
                        <a:rPr lang="es-ES" sz="1000" b="0" i="0" u="none" strike="noStrike" cap="none" dirty="0" err="1">
                          <a:solidFill>
                            <a:srgbClr val="000000"/>
                          </a:solidFill>
                          <a:latin typeface="Arial"/>
                          <a:ea typeface="Arial"/>
                          <a:cs typeface="Arial"/>
                          <a:sym typeface="Arial"/>
                        </a:rPr>
                        <a:t>Panqueba</a:t>
                      </a:r>
                      <a:r>
                        <a:rPr lang="es-ES" sz="1000" b="0" i="0" u="none" strike="noStrike" cap="none" dirty="0">
                          <a:solidFill>
                            <a:srgbClr val="000000"/>
                          </a:solidFill>
                          <a:latin typeface="Arial"/>
                          <a:ea typeface="Arial"/>
                          <a:cs typeface="Arial"/>
                          <a:sym typeface="Arial"/>
                        </a:rPr>
                        <a:t>, Santa María, Tenza, Tunja.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CALDAS : Aguadas, </a:t>
                      </a:r>
                      <a:r>
                        <a:rPr lang="es-ES" sz="1000" b="0" i="0" u="none" strike="noStrike" cap="none" dirty="0" err="1">
                          <a:solidFill>
                            <a:srgbClr val="000000"/>
                          </a:solidFill>
                          <a:latin typeface="Arial"/>
                          <a:ea typeface="Arial"/>
                          <a:cs typeface="Arial"/>
                          <a:sym typeface="Arial"/>
                        </a:rPr>
                        <a:t>Aranzazu</a:t>
                      </a:r>
                      <a:r>
                        <a:rPr lang="es-ES" sz="1000" b="0" i="0" u="none" strike="noStrike" cap="none" dirty="0">
                          <a:solidFill>
                            <a:srgbClr val="000000"/>
                          </a:solidFill>
                          <a:latin typeface="Arial"/>
                          <a:ea typeface="Arial"/>
                          <a:cs typeface="Arial"/>
                          <a:sym typeface="Arial"/>
                        </a:rPr>
                        <a:t>.</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CUNDINAMARCA : Anapoima, Anolaima, Apulo, Arbeláez, Cota, Fusagasugá, Gachalá, </a:t>
                      </a:r>
                      <a:r>
                        <a:rPr lang="es-ES" sz="1000" b="0" i="0" u="none" strike="noStrike" cap="none" dirty="0" err="1">
                          <a:solidFill>
                            <a:srgbClr val="000000"/>
                          </a:solidFill>
                          <a:latin typeface="Arial"/>
                          <a:ea typeface="Arial"/>
                          <a:cs typeface="Arial"/>
                          <a:sym typeface="Arial"/>
                        </a:rPr>
                        <a:t>Guataquí</a:t>
                      </a:r>
                      <a:r>
                        <a:rPr lang="es-ES" sz="1000" b="0" i="0" u="none" strike="noStrike" cap="none" dirty="0">
                          <a:solidFill>
                            <a:srgbClr val="000000"/>
                          </a:solidFill>
                          <a:latin typeface="Arial"/>
                          <a:ea typeface="Arial"/>
                          <a:cs typeface="Arial"/>
                          <a:sym typeface="Arial"/>
                        </a:rPr>
                        <a:t>, Guayabetal, La Mesa, Nilo, Quipile, San Juan De Rioseco, Sesquilé, Supatá, Tenjo, Tibacuy, Tocaima, Venecia, Viotá.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HUILA : Aipe, Guadalupe, Nátaga, </a:t>
                      </a:r>
                      <a:r>
                        <a:rPr lang="es-ES" sz="1000" b="0" i="0" u="none" strike="noStrike" cap="none" dirty="0" err="1">
                          <a:solidFill>
                            <a:srgbClr val="000000"/>
                          </a:solidFill>
                          <a:latin typeface="Arial"/>
                          <a:ea typeface="Arial"/>
                          <a:cs typeface="Arial"/>
                          <a:sym typeface="Arial"/>
                        </a:rPr>
                        <a:t>Oporapa</a:t>
                      </a:r>
                      <a:r>
                        <a:rPr lang="es-ES" sz="1000" b="0" i="0" u="none" strike="noStrike" cap="none" dirty="0">
                          <a:solidFill>
                            <a:srgbClr val="000000"/>
                          </a:solidFill>
                          <a:latin typeface="Arial"/>
                          <a:ea typeface="Arial"/>
                          <a:cs typeface="Arial"/>
                          <a:sym typeface="Arial"/>
                        </a:rPr>
                        <a:t>, Pitalito, Saladoblanco, San Agustín, Santa María, Timaná.</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NORTE DE SANTANDER : Gramalote, Hacarí, Sardinata, Villa Caro.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QUINDÍO : Buenavista, Calarcá, Córdoba, Génova, La Tebaida, Pijao, Salento.</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RISARALDA : Pereira.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SANTANDER : Aratoca, Barrancabermeja, Bucaramanga, Cepitá, El Playón, Floridablanca, Girón, Palmar, Piedecuesta, Sabana De Torres, Santa Bárbara.</a:t>
                      </a:r>
                    </a:p>
                    <a:p>
                      <a:pPr marL="0" marR="0" lvl="0" indent="0" algn="just" rtl="0">
                        <a:lnSpc>
                          <a:spcPct val="100000"/>
                        </a:lnSpc>
                        <a:spcBef>
                          <a:spcPts val="0"/>
                        </a:spcBef>
                        <a:spcAft>
                          <a:spcPts val="0"/>
                        </a:spcAft>
                        <a:buClr>
                          <a:srgbClr val="000000"/>
                        </a:buClr>
                        <a:buSzPts val="1000"/>
                        <a:buFont typeface="Arial"/>
                        <a:buNone/>
                      </a:pPr>
                      <a:r>
                        <a:rPr lang="es-ES" sz="1000" b="0" i="0" u="none" strike="noStrike" cap="none" dirty="0">
                          <a:solidFill>
                            <a:srgbClr val="000000"/>
                          </a:solidFill>
                          <a:latin typeface="Arial"/>
                          <a:ea typeface="Arial"/>
                          <a:cs typeface="Arial"/>
                          <a:sym typeface="Arial"/>
                        </a:rPr>
                        <a:t>TOLIMA : Cajamarca, Coyaima, Cunday, Guamo, Icononzo, Melgar, Natagaima, Planadas, Purificación, San Luis, Santa Isabel, Suárez, Valle De San Juan, Venadillo.</a:t>
                      </a:r>
                      <a:endParaRPr sz="1000" b="0" i="0" u="none" strike="noStrike" cap="none" dirty="0">
                        <a:solidFill>
                          <a:srgbClr val="000000"/>
                        </a:solidFill>
                        <a:latin typeface="Arial"/>
                        <a:ea typeface="Arial"/>
                        <a:cs typeface="Arial"/>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95435472"/>
                  </a:ext>
                </a:extLst>
              </a:tr>
            </a:tbl>
          </a:graphicData>
        </a:graphic>
      </p:graphicFrame>
      <p:graphicFrame>
        <p:nvGraphicFramePr>
          <p:cNvPr id="154" name="Google Shape;154;p58"/>
          <p:cNvGraphicFramePr/>
          <p:nvPr/>
        </p:nvGraphicFramePr>
        <p:xfrm>
          <a:off x="12743750" y="672005"/>
          <a:ext cx="6426275" cy="2307700"/>
        </p:xfrm>
        <a:graphic>
          <a:graphicData uri="http://schemas.openxmlformats.org/drawingml/2006/table">
            <a:tbl>
              <a:tblPr>
                <a:noFill/>
                <a:tableStyleId>{7637F94A-DA9B-481A-AE38-6A32242EE391}</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a:solidFill>
                            <a:schemeClr val="lt1"/>
                          </a:solidFill>
                          <a:latin typeface="Verdana"/>
                          <a:ea typeface="Verdana"/>
                          <a:cs typeface="Verdana"/>
                          <a:sym typeface="Verdana"/>
                        </a:rPr>
                        <a:t>SITIOS PARA LOS CUALES SE GENERA LA ALERTA</a:t>
                      </a:r>
                      <a:endParaRPr sz="1000" b="1" u="none" strike="noStrike" cap="none">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940500">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solidFill>
                        <a:srgbClr val="C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dirty="0">
                        <a:solidFill>
                          <a:schemeClr val="dk1"/>
                        </a:solidFill>
                        <a:highlight>
                          <a:srgbClr val="FFFFFF"/>
                        </a:highlight>
                      </a:endParaRPr>
                    </a:p>
                  </a:txBody>
                  <a:tcPr marL="137150" marR="137150" marT="137150" marB="13715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5" name="Google Shape;155;p58"/>
          <p:cNvSpPr txBox="1">
            <a:spLocks noGrp="1"/>
          </p:cNvSpPr>
          <p:nvPr>
            <p:ph type="body" idx="2"/>
          </p:nvPr>
        </p:nvSpPr>
        <p:spPr>
          <a:xfrm>
            <a:off x="3741737" y="808573"/>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56" name="Google Shape;156;p58"/>
          <p:cNvPicPr preferRelativeResize="0"/>
          <p:nvPr/>
        </p:nvPicPr>
        <p:blipFill>
          <a:blip r:embed="rId3" r:link="rId4"/>
          <a:srcRect/>
          <a:stretch>
            <a:fillRect/>
          </a:stretch>
        </p:blipFill>
        <p:spPr>
          <a:xfrm>
            <a:off x="441178" y="1465961"/>
            <a:ext cx="3536769" cy="5001514"/>
          </a:xfrm>
          <a:prstGeom prst="rect">
            <a:avLst/>
          </a:prstGeom>
          <a:noFill/>
          <a:ln>
            <a:noFill/>
          </a:ln>
        </p:spPr>
      </p:pic>
      <p:pic>
        <p:nvPicPr>
          <p:cNvPr id="157" name="Google Shape;157;p58"/>
          <p:cNvPicPr preferRelativeResize="0"/>
          <p:nvPr/>
        </p:nvPicPr>
        <p:blipFill rotWithShape="1">
          <a:blip r:embed="rId5">
            <a:alphaModFix/>
          </a:blip>
          <a:srcRect/>
          <a:stretch/>
        </p:blipFill>
        <p:spPr>
          <a:xfrm>
            <a:off x="13144597" y="5205919"/>
            <a:ext cx="477952" cy="445047"/>
          </a:xfrm>
          <a:prstGeom prst="rect">
            <a:avLst/>
          </a:prstGeom>
          <a:noFill/>
          <a:ln>
            <a:noFill/>
          </a:ln>
        </p:spPr>
      </p:pic>
      <p:pic>
        <p:nvPicPr>
          <p:cNvPr id="8" name="Google Shape;137;p24" descr="Recurso 25.png"/>
          <p:cNvPicPr preferRelativeResize="0"/>
          <p:nvPr/>
        </p:nvPicPr>
        <p:blipFill rotWithShape="1">
          <a:blip r:embed="rId6">
            <a:alphaModFix/>
          </a:blip>
          <a:srcRect/>
          <a:stretch/>
        </p:blipFill>
        <p:spPr>
          <a:xfrm>
            <a:off x="13141686" y="3654949"/>
            <a:ext cx="458425" cy="446694"/>
          </a:xfrm>
          <a:prstGeom prst="rect">
            <a:avLst/>
          </a:prstGeom>
          <a:noFill/>
          <a:ln>
            <a:noFill/>
          </a:ln>
        </p:spPr>
      </p:pic>
      <p:pic>
        <p:nvPicPr>
          <p:cNvPr id="4" name="Google Shape;157;p58">
            <a:extLst>
              <a:ext uri="{FF2B5EF4-FFF2-40B4-BE49-F238E27FC236}">
                <a16:creationId xmlns:a16="http://schemas.microsoft.com/office/drawing/2014/main" id="{1EF32501-A8E9-7E27-FDA1-0D97BAFF1466}"/>
              </a:ext>
            </a:extLst>
          </p:cNvPr>
          <p:cNvPicPr preferRelativeResize="0"/>
          <p:nvPr/>
        </p:nvPicPr>
        <p:blipFill rotWithShape="1">
          <a:blip r:embed="rId5">
            <a:alphaModFix/>
          </a:blip>
          <a:srcRect/>
          <a:stretch/>
        </p:blipFill>
        <p:spPr>
          <a:xfrm>
            <a:off x="13600111" y="4529028"/>
            <a:ext cx="499120" cy="445047"/>
          </a:xfrm>
          <a:prstGeom prst="rect">
            <a:avLst/>
          </a:prstGeom>
          <a:noFill/>
          <a:ln>
            <a:noFill/>
          </a:ln>
        </p:spPr>
      </p:pic>
      <p:pic>
        <p:nvPicPr>
          <p:cNvPr id="6" name="Google Shape;158;p58">
            <a:extLst>
              <a:ext uri="{FF2B5EF4-FFF2-40B4-BE49-F238E27FC236}">
                <a16:creationId xmlns:a16="http://schemas.microsoft.com/office/drawing/2014/main" id="{FF2A42F9-528B-3EEA-DB82-0937D1FFCC4A}"/>
              </a:ext>
            </a:extLst>
          </p:cNvPr>
          <p:cNvPicPr preferRelativeResize="0"/>
          <p:nvPr/>
        </p:nvPicPr>
        <p:blipFill rotWithShape="1">
          <a:blip r:embed="rId7">
            <a:alphaModFix/>
          </a:blip>
          <a:srcRect/>
          <a:stretch/>
        </p:blipFill>
        <p:spPr>
          <a:xfrm>
            <a:off x="4492215" y="3634964"/>
            <a:ext cx="484369" cy="446694"/>
          </a:xfrm>
          <a:prstGeom prst="rect">
            <a:avLst/>
          </a:prstGeom>
          <a:noFill/>
          <a:ln>
            <a:noFill/>
          </a:ln>
        </p:spPr>
      </p:pic>
    </p:spTree>
    <p:extLst>
      <p:ext uri="{BB962C8B-B14F-4D97-AF65-F5344CB8AC3E}">
        <p14:creationId xmlns:p14="http://schemas.microsoft.com/office/powerpoint/2010/main" val="3412841609"/>
      </p:ext>
    </p:extLst>
  </p:cSld>
  <p:clrMapOvr>
    <a:masterClrMapping/>
  </p:clrMapOvr>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4160</TotalTime>
  <Words>3104</Words>
  <Application>Microsoft Office PowerPoint</Application>
  <PresentationFormat>Panorámica</PresentationFormat>
  <Paragraphs>170</Paragraphs>
  <Slides>14</Slides>
  <Notes>14</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vt:i4>
      </vt:variant>
    </vt:vector>
  </HeadingPairs>
  <TitlesOfParts>
    <vt:vector size="21" baseType="lpstr">
      <vt:lpstr>Arial Black</vt:lpstr>
      <vt:lpstr>Verdana</vt:lpstr>
      <vt:lpstr>Helvetica Neue</vt:lpstr>
      <vt:lpstr>Arial</vt:lpstr>
      <vt:lpstr>Arial Narrow</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Servicio Operacional De Pronósticos Y Alertas - Ospa</cp:lastModifiedBy>
  <cp:revision>410</cp:revision>
  <dcterms:created xsi:type="dcterms:W3CDTF">2022-10-19T17:32:46Z</dcterms:created>
  <dcterms:modified xsi:type="dcterms:W3CDTF">2024-04-15T17:08:52Z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y fmtid="{D5CDD505-2E9C-101B-9397-08002B2CF9AE}" pid="5" name="MSIP_Label_defa4170-0d19-0005-0004-bc88714345d2_Enabled">
    <vt:lpwstr>true</vt:lpwstr>
  </property>
  <property fmtid="{D5CDD505-2E9C-101B-9397-08002B2CF9AE}" pid="6" name="MSIP_Label_defa4170-0d19-0005-0004-bc88714345d2_SetDate">
    <vt:lpwstr>2024-02-22T15:00:47Z</vt:lpwstr>
  </property>
  <property fmtid="{D5CDD505-2E9C-101B-9397-08002B2CF9AE}" pid="7" name="MSIP_Label_defa4170-0d19-0005-0004-bc88714345d2_Method">
    <vt:lpwstr>Standard</vt:lpwstr>
  </property>
  <property fmtid="{D5CDD505-2E9C-101B-9397-08002B2CF9AE}" pid="8" name="MSIP_Label_defa4170-0d19-0005-0004-bc88714345d2_Name">
    <vt:lpwstr>defa4170-0d19-0005-0004-bc88714345d2</vt:lpwstr>
  </property>
  <property fmtid="{D5CDD505-2E9C-101B-9397-08002B2CF9AE}" pid="9" name="MSIP_Label_defa4170-0d19-0005-0004-bc88714345d2_SiteId">
    <vt:lpwstr>de2fffed-60b8-42b2-a465-00fee1de04ba</vt:lpwstr>
  </property>
  <property fmtid="{D5CDD505-2E9C-101B-9397-08002B2CF9AE}" pid="10" name="MSIP_Label_defa4170-0d19-0005-0004-bc88714345d2_ActionId">
    <vt:lpwstr>eb58da7a-1afc-469c-8100-e017faa72ef5</vt:lpwstr>
  </property>
  <property fmtid="{D5CDD505-2E9C-101B-9397-08002B2CF9AE}" pid="11" name="MSIP_Label_defa4170-0d19-0005-0004-bc88714345d2_ContentBits">
    <vt:lpwstr>0</vt:lpwstr>
  </property>
</Properties>
</file>