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1" r:id="rId4"/>
    <p:sldId id="269" r:id="rId5"/>
    <p:sldId id="261" r:id="rId6"/>
    <p:sldId id="274" r:id="rId7"/>
    <p:sldId id="264" r:id="rId8"/>
    <p:sldId id="265" r:id="rId9"/>
    <p:sldId id="266" r:id="rId10"/>
    <p:sldId id="267" r:id="rId11"/>
    <p:sldId id="268" r:id="rId12"/>
  </p:sldIdLst>
  <p:sldSz cx="12192000" cy="6858000"/>
  <p:notesSz cx="12192000" cy="6858000"/>
  <p:embeddedFontLst>
    <p:embeddedFont>
      <p:font typeface="Arial Black" panose="020B0A04020102020204" pitchFamily="34" charset="0"/>
      <p:bold r:id="rId14"/>
    </p:embeddedFont>
    <p:embeddedFont>
      <p:font typeface="Arial Narrow" panose="020B0606020202030204" pitchFamily="34" charset="0"/>
      <p:regular r:id="rId15"/>
      <p:bold r:id="rId16"/>
      <p:italic r:id="rId17"/>
      <p:boldItalic r:id="rId18"/>
    </p:embeddedFont>
    <p:embeddedFont>
      <p:font typeface="Helvetica Neue" panose="020B0604020202020204" charset="0"/>
      <p:regular r:id="rId19"/>
      <p:bold r:id="rId20"/>
      <p:italic r:id="rId21"/>
      <p:boldItalic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33" autoAdjust="0"/>
    <p:restoredTop sz="96005" autoAdjust="0"/>
  </p:normalViewPr>
  <p:slideViewPr>
    <p:cSldViewPr snapToGrid="0">
      <p:cViewPr varScale="1">
        <p:scale>
          <a:sx n="102" d="100"/>
          <a:sy n="102" d="100"/>
        </p:scale>
        <p:origin x="552" y="10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L:\Mi%20unidad\OSPA\01.%20Tematicas\04.%20Incendios\01.%20Productos\postmodelo_icv\temporales\yellow_icv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L:\Mi%20unidad\OSPA\01.%20Tematicas\04.%20Incendios\01.%20Productos\postmodelo_icv\temporales\red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L:\Mi%20unidad\OSPA\01.%20Tematicas\04.%20Incendios\01.%20Productos\postmodelo_icv\temporales\torta_regiones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L:\Mi%20unidad\OSPA\01.%20Tematicas\04.%20Incendios\01.%20Productos\postmodelo_icv\temporales\orange_icv.jpg" TargetMode="External"/><Relationship Id="rId4" Type="http://schemas.openxmlformats.org/officeDocument/2006/relationships/image" Target="file:///L:\Mi%20unidad\OSPA\01.%20Tematicas\04.%20Incendios\01.%20Productos\postmodelo_icv\temporales\icolombia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file:///L:\Mi%20unidad\OSPA\01.%20Tematicas\04.%20Incendios\01.%20Productos\postmodelo_icv\temporales\icaribe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file:///O:\Mi%20unidad\OSPA\01.%20Tematicas\04.%20Incendios\01.%20Productos\postmodelo_icv\temporales\iorinoquia.jpg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5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2.png"/><Relationship Id="rId4" Type="http://schemas.openxmlformats.org/officeDocument/2006/relationships/image" Target="file:///O:\Mi%20unidad\OSPA\01.%20Tematicas\04.%20Incendios\01.%20Productos\postmodelo_icv\temporales\iamazonia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092</a:t>
            </a: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892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 de abril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02 de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abril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Luis Alejandro Vanegas Guerrero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765950"/>
            <a:ext cx="6895471" cy="381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 dirty="0">
                <a:solidFill>
                  <a:prstClr val="black">
                    <a:lumMod val="50000"/>
                    <a:lumOff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sym typeface="Verdana"/>
              </a:rPr>
              <a:t>Alerta Roja: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los departamentos de </a:t>
            </a:r>
            <a:r>
              <a:rPr lang="es-ES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Archipiélago De San Andrés, Providencia Y Santa Catalina, Bolívar, Cesar, La Guajira, Magdalena, Norte De Santander, Sucre, Chocó y Cundinamarca</a:t>
            </a:r>
            <a:r>
              <a:rPr lang="es-ES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 dirty="0">
                <a:solidFill>
                  <a:prstClr val="black">
                    <a:lumMod val="50000"/>
                    <a:lumOff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sym typeface="Verdana"/>
              </a:rPr>
              <a:t>Alerta Naranja: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los departamentos de Antioquia, Boyacá, Sucre, Bolívar, Cesar, Chocó, Córdoba, La Guajira, Magdalena, Santander, Arauca, Caldas y Cundinamarca.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 dirty="0">
                <a:solidFill>
                  <a:prstClr val="black">
                    <a:lumMod val="50000"/>
                    <a:lumOff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sym typeface="Verdana"/>
              </a:rPr>
              <a:t>Alerta Amarilla: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las regiones Caribe, Andina, Pacífica, Amazonia y Orinoquía.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1084183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6"/>
            <a:ext cx="3269248" cy="462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42570" y="1771308"/>
            <a:ext cx="9164697" cy="441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| 01 de abril de 2024 12:00 HLC</a:t>
            </a:r>
            <a:endParaRPr sz="1200" dirty="0"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29457" y="1025187"/>
            <a:ext cx="3960214" cy="5600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242485" y="1507499"/>
            <a:ext cx="2373078" cy="258314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8" name="Google Shape;128;p17"/>
          <p:cNvPicPr preferRelativeResize="0"/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10631978" y="1403675"/>
            <a:ext cx="1431479" cy="5179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7"/>
          <p:cNvPicPr preferRelativeResize="0"/>
          <p:nvPr/>
        </p:nvPicPr>
        <p:blipFill>
          <a:blip r:embed="rId9" r:link="rId10"/>
          <a:srcRect/>
          <a:stretch>
            <a:fillRect/>
          </a:stretch>
        </p:blipFill>
        <p:spPr>
          <a:xfrm>
            <a:off x="8919001" y="1403675"/>
            <a:ext cx="1633084" cy="3334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/>
          <p:cNvPicPr preferRelativeResize="0"/>
          <p:nvPr/>
        </p:nvPicPr>
        <p:blipFill rotWithShape="1">
          <a:blip r:embed="rId11" r:link="rId12"/>
          <a:srcRect l="3984"/>
          <a:stretch>
            <a:fillRect/>
          </a:stretch>
        </p:blipFill>
        <p:spPr>
          <a:xfrm>
            <a:off x="6731064" y="1403675"/>
            <a:ext cx="2142076" cy="30768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28987B36-5D2F-392A-7E5B-76AC3FD01A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0972180"/>
              </p:ext>
            </p:extLst>
          </p:nvPr>
        </p:nvGraphicFramePr>
        <p:xfrm>
          <a:off x="3551498" y="1407594"/>
          <a:ext cx="8164252" cy="4148942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144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97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4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141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ARCHIPIÉLAGO DE SAN ANDRÉS, PROVIDENCIA Y SANTA CATALINA : Providencia, San Andrés.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Altos Del Rosario, El Carmen De Bolívar, El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Guamo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María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La Baja,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Norosí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Río Viejo, San Jacinto, San Juan Nepomuceno, San Martín De Loba.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Aguachica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Pailitas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Valledupar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Dibulla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Riohacha, San Juan Del Cesar.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Aracataca, Ciénaga, Santa Marta,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Sitionuevo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Chalán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Colosó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Ovejas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San Onofre.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829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Bello, Ituango, San Pedro De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Uraba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La Ceja.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Sotaquirá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CALDAS : Supía.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Suesca, Ubaque, San Juan De Rioseco.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Rionegro, Sabana De Torres, Güepsa, Mogotes, San José De Miranda.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Manatí.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Achí, Montecristo, Pinillos,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Tiquisio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Agustín Codazzi, Becerril, Chiriguaná, El Copey, La Jagua De Ibirico, La Paz, Manaure Balcón Del Cesar, Pueblo Bello, San Alberto, San Diego, San Martín.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Ayapel, Cereté,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Chimá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Lorica, Montelíbano, Planeta Rica, San Bernardo Del Viento.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Barrancas, El Molino, La Jagua Del Pilar, Manaure, Villanueva.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Fundación.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01734" y="1598890"/>
            <a:ext cx="3449763" cy="394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34600" y="3547580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44797" y="2365502"/>
            <a:ext cx="478727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44797" y="4965461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28987B36-5D2F-392A-7E5B-76AC3FD01A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3074602"/>
              </p:ext>
            </p:extLst>
          </p:nvPr>
        </p:nvGraphicFramePr>
        <p:xfrm>
          <a:off x="4055492" y="1465961"/>
          <a:ext cx="7818002" cy="4189771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959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22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633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211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Cucunubá, Guatavita.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El Carmen, Ocaña.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128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Bello, Ituango, San Pedro De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Uraba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La Ceja.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Sotaquirá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CALDAS : Supía.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Suesca, Ubaque, San Juan De Rioseco.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Rionegro.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156003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Barbosa, Chigorodó, Concepción, Copacabana,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Donmatías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Ebéjico, Entrerríos, Fredonia, Girardota, Guadalupe, Guarne, Olaya, San Jerónimo, San Pedro De Los Milagros, San Vicente Ferrer, Santa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Fé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De Antioquia, Santa Rosa De Osos, Sopetrán, Valdivia.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Cómbita.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Chitagá, Convención, Teorama, Ábrego.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9276640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397009" y="1465962"/>
            <a:ext cx="3449762" cy="4878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69662" y="3218918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42527" y="2209577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29554" y="4632078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oogle Shape;186;p59">
            <a:extLst>
              <a:ext uri="{FF2B5EF4-FFF2-40B4-BE49-F238E27FC236}">
                <a16:creationId xmlns:a16="http://schemas.microsoft.com/office/drawing/2014/main" id="{5CE7BAF6-E7F7-146A-89E7-0923D6A753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416437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2" name="Google Shape;186;p59">
            <a:extLst>
              <a:ext uri="{FF2B5EF4-FFF2-40B4-BE49-F238E27FC236}">
                <a16:creationId xmlns:a16="http://schemas.microsoft.com/office/drawing/2014/main" id="{255986BB-5965-F7F1-5163-D0056D6B55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2488513"/>
              </p:ext>
            </p:extLst>
          </p:nvPr>
        </p:nvGraphicFramePr>
        <p:xfrm>
          <a:off x="4237847" y="1999800"/>
          <a:ext cx="7184896" cy="26674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07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7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73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54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Unguía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Acandí.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0190983"/>
                  </a:ext>
                </a:extLst>
              </a:tr>
              <a:tr h="714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Riosucio.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90900" y="3391939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972137" y="4628768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6701" y="2147811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518660" y="883848"/>
            <a:ext cx="3406209" cy="5781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90900" y="4076489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37;p24" descr="Recurso 25.png">
            <a:extLst>
              <a:ext uri="{FF2B5EF4-FFF2-40B4-BE49-F238E27FC236}">
                <a16:creationId xmlns:a16="http://schemas.microsoft.com/office/drawing/2014/main" id="{91269CDB-8EBF-0673-1F6B-38000668BE2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90287" y="2700287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EB25FC0C-FB34-4385-9DEA-9B723F9DF27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712024" y="4628768"/>
            <a:ext cx="3694496" cy="1042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ORINOQUÍA</a:t>
            </a:r>
            <a:endParaRPr/>
          </a:p>
        </p:txBody>
      </p:sp>
      <p:pic>
        <p:nvPicPr>
          <p:cNvPr id="201" name="Google Shape;201;p4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637310" y="1521483"/>
            <a:ext cx="4073234" cy="425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41686" y="2504538"/>
            <a:ext cx="3694496" cy="104250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3707046"/>
              </p:ext>
            </p:extLst>
          </p:nvPr>
        </p:nvGraphicFramePr>
        <p:xfrm>
          <a:off x="12627667" y="4381012"/>
          <a:ext cx="6815830" cy="1848924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23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653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Paz De Ariporo.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Cumaribo, La Primavera,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632216" y="348926"/>
            <a:ext cx="432854" cy="4450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Google Shape;186;p59">
            <a:extLst>
              <a:ext uri="{FF2B5EF4-FFF2-40B4-BE49-F238E27FC236}">
                <a16:creationId xmlns:a16="http://schemas.microsoft.com/office/drawing/2014/main" id="{245B5402-3D4F-003F-45B7-FE97F84A25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6510581"/>
              </p:ext>
            </p:extLst>
          </p:nvPr>
        </p:nvGraphicFramePr>
        <p:xfrm>
          <a:off x="4781615" y="2451103"/>
          <a:ext cx="7184896" cy="192990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07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7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73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Arauquita.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0190983"/>
                  </a:ext>
                </a:extLst>
              </a:tr>
              <a:tr h="714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Paz De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Ariporo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04347" y="3121419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>
            <a:extLst>
              <a:ext uri="{FF2B5EF4-FFF2-40B4-BE49-F238E27FC236}">
                <a16:creationId xmlns:a16="http://schemas.microsoft.com/office/drawing/2014/main" id="{88D37A28-B68D-2597-CCCB-1BBC3C4793C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94240" y="3839926"/>
            <a:ext cx="423384" cy="437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320CB52F-9BBA-A113-7E3D-FE9C996B20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279193"/>
              </p:ext>
            </p:extLst>
          </p:nvPr>
        </p:nvGraphicFramePr>
        <p:xfrm>
          <a:off x="5193136" y="1697375"/>
          <a:ext cx="6522614" cy="151561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91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891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Arial"/>
                          <a:sym typeface="Arial"/>
                        </a:rPr>
                        <a:t>GUAVIARE : San Jose Del Guaviare.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7149770"/>
                  </a:ext>
                </a:extLst>
              </a:tr>
            </a:tbl>
          </a:graphicData>
        </a:graphic>
      </p:graphicFrame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214" name="Google Shape;214;p5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595496" y="1281908"/>
            <a:ext cx="4401355" cy="4600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0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451186" y="3423996"/>
            <a:ext cx="4123628" cy="1359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536966" y="2227595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632216" y="348926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94683" y="2450118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074908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3798</TotalTime>
  <Words>1528</Words>
  <Application>Microsoft Office PowerPoint</Application>
  <PresentationFormat>Panorámica</PresentationFormat>
  <Paragraphs>123</Paragraphs>
  <Slides>11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Helvetica Neue</vt:lpstr>
      <vt:lpstr>Calibri</vt:lpstr>
      <vt:lpstr>Arial Narrow</vt:lpstr>
      <vt:lpstr>Arial Black</vt:lpstr>
      <vt:lpstr>Verdana</vt:lpstr>
      <vt:lpstr>Arial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342</cp:revision>
  <dcterms:created xsi:type="dcterms:W3CDTF">2022-10-19T17:32:46Z</dcterms:created>
  <dcterms:modified xsi:type="dcterms:W3CDTF">2024-04-01T20:32:04Z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