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69" r:id="rId4"/>
    <p:sldId id="259" r:id="rId5"/>
    <p:sldId id="261" r:id="rId6"/>
    <p:sldId id="264" r:id="rId7"/>
    <p:sldId id="265" r:id="rId8"/>
    <p:sldId id="266" r:id="rId9"/>
    <p:sldId id="267" r:id="rId10"/>
    <p:sldId id="268" r:id="rId11"/>
  </p:sldIdLst>
  <p:sldSz cx="12192000" cy="6858000"/>
  <p:notesSz cx="12192000" cy="6858000"/>
  <p:embeddedFontLst>
    <p:embeddedFont>
      <p:font typeface="Arial Black" panose="020B0A04020102020204" pitchFamily="34" charset="0"/>
      <p:bold r:id="rId13"/>
    </p:embeddedFont>
    <p:embeddedFont>
      <p:font typeface="Arial Narrow" panose="020B0606020202030204" pitchFamily="34" charset="0"/>
      <p:regular r:id="rId14"/>
      <p:bold r:id="rId15"/>
      <p:italic r:id="rId16"/>
      <p:boldItalic r:id="rId17"/>
    </p:embeddedFont>
    <p:embeddedFont>
      <p:font typeface="Helvetica Neue" panose="020B0604020202020204" charset="0"/>
      <p:regular r:id="rId18"/>
      <p:bold r:id="rId19"/>
      <p:italic r:id="rId20"/>
      <p:boldItalic r:id="rId21"/>
    </p:embeddedFont>
    <p:embeddedFont>
      <p:font typeface="Verdana" panose="020B060403050404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3140" autoAdjust="0"/>
  </p:normalViewPr>
  <p:slideViewPr>
    <p:cSldViewPr snapToGrid="0">
      <p:cViewPr varScale="1">
        <p:scale>
          <a:sx n="103" d="100"/>
          <a:sy n="103" d="100"/>
        </p:scale>
        <p:origin x="1074" y="10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9.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L:\Mi%20unidad\OSPA\01.%20Tematicas\04.%20Incendios\01.%20Productos\postmodelo_icv\temporales\yellow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L:\Mi%20unidad\OSPA\01.%20Tematicas\04.%20Incendios\01.%20Productos\postmodelo_icv\temporales\red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L:\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L:\Mi%20unidad\OSPA\01.%20Tematicas\04.%20Incendios\01.%20Productos\postmodelo_icv\temporales\orange_icv.jpg" TargetMode="External"/><Relationship Id="rId4" Type="http://schemas.openxmlformats.org/officeDocument/2006/relationships/image" Target="file:///L:\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L:\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file:///L:\Mi%20unidad\OSPA\01.%20Tematicas\04.%20Incendios\01.%20Productos\postmodelo_icv\temporales\ipacifico.jp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L:\Mi%20unidad\OSPA\01.%20Tematicas\04.%20Incendios\01.%20Productos\postmodelo_icv\temporales\iorinoqui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amazoni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065</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5 de marzo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6 de marzo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Luis Alejandro Vanegas Guerrero (Incendios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Orinoquía y Amazonía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srcRect/>
          <a:stretch>
            <a:fillRect/>
          </a:stretch>
        </p:blipFill>
        <p:spPr>
          <a:xfrm>
            <a:off x="8149156" y="1608762"/>
            <a:ext cx="3269258" cy="46232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05 de MARZO de 2024| 18:00 HLC</a:t>
            </a:r>
            <a:endParaRPr sz="1200" dirty="0"/>
          </a:p>
        </p:txBody>
      </p:sp>
      <p:pic>
        <p:nvPicPr>
          <p:cNvPr id="125" name="Google Shape;125;p17"/>
          <p:cNvPicPr preferRelativeResize="0"/>
          <p:nvPr/>
        </p:nvPicPr>
        <p:blipFill>
          <a:blip r:embed="rId3" r:link="rId4"/>
          <a:srcRect/>
          <a:stretch>
            <a:fillRect/>
          </a:stretch>
        </p:blipFill>
        <p:spPr>
          <a:xfrm>
            <a:off x="229457" y="1025186"/>
            <a:ext cx="3960218" cy="5600333"/>
          </a:xfrm>
          <a:prstGeom prst="rect">
            <a:avLst/>
          </a:prstGeom>
          <a:noFill/>
          <a:ln>
            <a:noFill/>
          </a:ln>
        </p:spPr>
      </p:pic>
      <p:pic>
        <p:nvPicPr>
          <p:cNvPr id="126" name="Google Shape;126;p17"/>
          <p:cNvPicPr preferRelativeResize="0"/>
          <p:nvPr/>
        </p:nvPicPr>
        <p:blipFill>
          <a:blip r:embed="rId5" r:link="rId6"/>
          <a:srcRect/>
          <a:stretch>
            <a:fillRect/>
          </a:stretch>
        </p:blipFill>
        <p:spPr>
          <a:xfrm>
            <a:off x="4352215" y="2433961"/>
            <a:ext cx="2125230" cy="2313356"/>
          </a:xfrm>
          <a:prstGeom prst="rect">
            <a:avLst/>
          </a:prstGeom>
          <a:noFill/>
          <a:ln w="9525" cap="flat" cmpd="sng">
            <a:solidFill>
              <a:schemeClr val="dk1"/>
            </a:solidFill>
            <a:prstDash val="solid"/>
            <a:round/>
            <a:headEnd type="none" w="sm" len="sm"/>
            <a:tailEnd type="none" w="sm" len="sm"/>
          </a:ln>
        </p:spPr>
      </p:pic>
      <p:pic>
        <p:nvPicPr>
          <p:cNvPr id="128" name="Google Shape;128;p17"/>
          <p:cNvPicPr preferRelativeResize="0"/>
          <p:nvPr/>
        </p:nvPicPr>
        <p:blipFill>
          <a:blip r:embed="rId7" r:link="rId8"/>
          <a:srcRect/>
          <a:stretch>
            <a:fillRect/>
          </a:stretch>
        </p:blipFill>
        <p:spPr>
          <a:xfrm>
            <a:off x="10457485" y="1863461"/>
            <a:ext cx="1355071" cy="3454355"/>
          </a:xfrm>
          <a:prstGeom prst="rect">
            <a:avLst/>
          </a:prstGeom>
          <a:noFill/>
          <a:ln>
            <a:noFill/>
          </a:ln>
        </p:spPr>
      </p:pic>
      <p:pic>
        <p:nvPicPr>
          <p:cNvPr id="129" name="Google Shape;129;p17"/>
          <p:cNvPicPr preferRelativeResize="0"/>
          <p:nvPr/>
        </p:nvPicPr>
        <p:blipFill>
          <a:blip r:embed="rId9" r:link="rId10"/>
          <a:srcRect/>
          <a:stretch>
            <a:fillRect/>
          </a:stretch>
        </p:blipFill>
        <p:spPr>
          <a:xfrm>
            <a:off x="8230451" y="1859429"/>
            <a:ext cx="2238493" cy="3300400"/>
          </a:xfrm>
          <a:prstGeom prst="rect">
            <a:avLst/>
          </a:prstGeom>
          <a:noFill/>
          <a:ln>
            <a:noFill/>
          </a:ln>
        </p:spPr>
      </p:pic>
      <p:pic>
        <p:nvPicPr>
          <p:cNvPr id="127" name="Google Shape;127;p17"/>
          <p:cNvPicPr preferRelativeResize="0"/>
          <p:nvPr/>
        </p:nvPicPr>
        <p:blipFill>
          <a:blip r:embed="rId11" r:link="rId12"/>
          <a:srcRect/>
          <a:stretch>
            <a:fillRect/>
          </a:stretch>
        </p:blipFill>
        <p:spPr>
          <a:xfrm>
            <a:off x="6639985" y="1859429"/>
            <a:ext cx="1580421" cy="3179102"/>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1759257867"/>
              </p:ext>
            </p:extLst>
          </p:nvPr>
        </p:nvGraphicFramePr>
        <p:xfrm>
          <a:off x="4775929" y="1146175"/>
          <a:ext cx="7435323" cy="5467925"/>
        </p:xfrm>
        <a:graphic>
          <a:graphicData uri="http://schemas.openxmlformats.org/drawingml/2006/table">
            <a:tbl>
              <a:tblPr>
                <a:noFill/>
                <a:tableStyleId>{7637F94A-DA9B-481A-AE38-6A32242EE391}</a:tableStyleId>
              </a:tblPr>
              <a:tblGrid>
                <a:gridCol w="882123">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Achí, Altos Del Rosario, Barranco De Loba, Calamar, Cantagallo, Córdoba, El Carmen De Bolívar, El Guamo, El Peñón, Magangué, Mahates, María La Baja, Montecristo, Morales, </a:t>
                      </a:r>
                      <a:r>
                        <a:rPr lang="es-ES" sz="1000" b="0" i="0" u="none" strike="noStrike" cap="none" dirty="0" err="1">
                          <a:solidFill>
                            <a:srgbClr val="000000"/>
                          </a:solidFill>
                          <a:latin typeface="Arial"/>
                          <a:ea typeface="Arial"/>
                          <a:cs typeface="Arial"/>
                          <a:sym typeface="Arial"/>
                        </a:rPr>
                        <a:t>Norosí</a:t>
                      </a:r>
                      <a:r>
                        <a:rPr lang="es-ES" sz="1000" b="0" i="0" u="none" strike="noStrike" cap="none" dirty="0">
                          <a:solidFill>
                            <a:srgbClr val="000000"/>
                          </a:solidFill>
                          <a:latin typeface="Arial"/>
                          <a:ea typeface="Arial"/>
                          <a:cs typeface="Arial"/>
                          <a:sym typeface="Arial"/>
                        </a:rPr>
                        <a:t>, Río Viejo, San Jacinto, San Juan Nepomuceno, San Martín De Loba, Santa Rosa Del Sur, Simití, </a:t>
                      </a:r>
                      <a:r>
                        <a:rPr lang="es-ES" sz="1000" b="0" i="0" u="none" strike="noStrike" cap="none" dirty="0" err="1">
                          <a:solidFill>
                            <a:srgbClr val="000000"/>
                          </a:solidFill>
                          <a:latin typeface="Arial"/>
                          <a:ea typeface="Arial"/>
                          <a:cs typeface="Arial"/>
                          <a:sym typeface="Arial"/>
                        </a:rPr>
                        <a:t>Tiquisio</a:t>
                      </a:r>
                      <a:r>
                        <a:rPr lang="es-ES" sz="1000" b="0" i="0" u="none" strike="noStrike" cap="none" dirty="0">
                          <a:solidFill>
                            <a:srgbClr val="000000"/>
                          </a:solidFill>
                          <a:latin typeface="Arial"/>
                          <a:ea typeface="Arial"/>
                          <a:cs typeface="Arial"/>
                          <a:sym typeface="Arial"/>
                        </a:rPr>
                        <a:t>, Zambrano.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Aguachica, Agustín Codazzi, Becerril, Bosconia, Chimichagua, Chiriguaná, Curumaní, El Copey, El Paso, La Gloria, La Jagua De Ibirico, La Paz, Manaure Balcón Del Cesar, Pailitas, Pelaya, Pueblo Bello, San Diego,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Montelíbano, Puerto Libertador, Tierralta.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Dibulla, El Molino,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Aracataca, Cerro De San Antonio, </a:t>
                      </a:r>
                      <a:r>
                        <a:rPr lang="es-ES" sz="1000" b="0" i="0" u="none" strike="noStrike" cap="none" dirty="0" err="1">
                          <a:solidFill>
                            <a:srgbClr val="000000"/>
                          </a:solidFill>
                          <a:latin typeface="Arial"/>
                          <a:ea typeface="Arial"/>
                          <a:cs typeface="Arial"/>
                          <a:sym typeface="Arial"/>
                        </a:rPr>
                        <a:t>Chivolo</a:t>
                      </a:r>
                      <a:r>
                        <a:rPr lang="es-ES" sz="1000" b="0" i="0" u="none" strike="noStrike" cap="none" dirty="0">
                          <a:solidFill>
                            <a:srgbClr val="000000"/>
                          </a:solidFill>
                          <a:latin typeface="Arial"/>
                          <a:ea typeface="Arial"/>
                          <a:cs typeface="Arial"/>
                          <a:sym typeface="Arial"/>
                        </a:rPr>
                        <a:t>, Ciénaga, Concordia, Fundación, Pedraza, Plato, Santa Marta, Tenerife, </a:t>
                      </a:r>
                      <a:r>
                        <a:rPr lang="es-ES" sz="1000" b="0" i="0" u="none" strike="noStrike" cap="none" dirty="0" err="1">
                          <a:solidFill>
                            <a:srgbClr val="000000"/>
                          </a:solidFill>
                          <a:latin typeface="Arial"/>
                          <a:ea typeface="Arial"/>
                          <a:cs typeface="Arial"/>
                          <a:sym typeface="Arial"/>
                        </a:rPr>
                        <a:t>Zapayán</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Chalán, Colosó, Ovejas.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Sabanalarga.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Arjona, </a:t>
                      </a:r>
                      <a:r>
                        <a:rPr lang="es-CO" sz="1000" b="0" i="0" u="none" strike="noStrike" cap="none" dirty="0" err="1">
                          <a:solidFill>
                            <a:srgbClr val="000000"/>
                          </a:solidFill>
                          <a:latin typeface="Arial"/>
                          <a:ea typeface="Arial"/>
                          <a:cs typeface="Arial"/>
                          <a:sym typeface="Arial"/>
                        </a:rPr>
                        <a:t>Arroyohondo</a:t>
                      </a:r>
                      <a:r>
                        <a:rPr lang="es-CO" sz="1000" b="0" i="0" u="none" strike="noStrike" cap="none" dirty="0">
                          <a:solidFill>
                            <a:srgbClr val="000000"/>
                          </a:solidFill>
                          <a:latin typeface="Arial"/>
                          <a:ea typeface="Arial"/>
                          <a:cs typeface="Arial"/>
                          <a:sym typeface="Arial"/>
                        </a:rPr>
                        <a:t>, </a:t>
                      </a:r>
                      <a:r>
                        <a:rPr lang="es-CO" sz="1000" b="0" i="0" u="none" strike="noStrike" cap="none" dirty="0" err="1">
                          <a:solidFill>
                            <a:srgbClr val="000000"/>
                          </a:solidFill>
                          <a:latin typeface="Arial"/>
                          <a:ea typeface="Arial"/>
                          <a:cs typeface="Arial"/>
                          <a:sym typeface="Arial"/>
                        </a:rPr>
                        <a:t>Cicuco</a:t>
                      </a:r>
                      <a:r>
                        <a:rPr lang="es-CO" sz="1000" b="0" i="0" u="none" strike="noStrike" cap="none" dirty="0">
                          <a:solidFill>
                            <a:srgbClr val="000000"/>
                          </a:solidFill>
                          <a:latin typeface="Arial"/>
                          <a:ea typeface="Arial"/>
                          <a:cs typeface="Arial"/>
                          <a:sym typeface="Arial"/>
                        </a:rPr>
                        <a:t>, San Pablo, Santa Cruz De Mompox, Talaigua Nuevo.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San Alberto, San Martín.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t>
                      </a:r>
                      <a:r>
                        <a:rPr lang="es-CO" sz="1000" b="0" i="0" u="none" strike="noStrike" cap="none" dirty="0" err="1">
                          <a:solidFill>
                            <a:srgbClr val="000000"/>
                          </a:solidFill>
                          <a:latin typeface="Arial"/>
                          <a:ea typeface="Arial"/>
                          <a:cs typeface="Arial"/>
                          <a:sym typeface="Arial"/>
                        </a:rPr>
                        <a:t>Chimá</a:t>
                      </a:r>
                      <a:r>
                        <a:rPr lang="es-CO" sz="1000" b="0" i="0" u="none" strike="noStrike" cap="none" dirty="0">
                          <a:solidFill>
                            <a:srgbClr val="000000"/>
                          </a:solidFill>
                          <a:latin typeface="Arial"/>
                          <a:ea typeface="Arial"/>
                          <a:cs typeface="Arial"/>
                          <a:sym typeface="Arial"/>
                        </a:rPr>
                        <a:t>, Ciénaga De Oro, Planeta Rica.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Distracción.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Ariguaní, El Piñón, Pivijay, Sabanas De San Ángel, Santa Bárbara De Pinto.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Buenavista, Corozal, Galeras, Morroa, San José De Toluviejo, San Luis De Sincé, San Onofre.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65020374"/>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Luruaco, Manatí, Palmar De Varela, Ponedera, Repelón.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Arenal, Pinillos.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Ayapel, Cereté, Lorica, San Andrés De Sotavento, San Bernardo Del Viento.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Albania, Barrancas, Maicao, Uribia.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Algarrobo, El Banco, Guamal, </a:t>
                      </a:r>
                      <a:r>
                        <a:rPr lang="es-ES" sz="1000" b="0" i="0" u="none" strike="noStrike" cap="none" dirty="0" err="1">
                          <a:solidFill>
                            <a:srgbClr val="000000"/>
                          </a:solidFill>
                          <a:latin typeface="Arial"/>
                          <a:ea typeface="Arial"/>
                          <a:cs typeface="Arial"/>
                          <a:sym typeface="Arial"/>
                        </a:rPr>
                        <a:t>Pijiño</a:t>
                      </a:r>
                      <a:r>
                        <a:rPr lang="es-ES" sz="1000" b="0" i="0" u="none" strike="noStrike" cap="none" dirty="0">
                          <a:solidFill>
                            <a:srgbClr val="000000"/>
                          </a:solidFill>
                          <a:latin typeface="Arial"/>
                          <a:ea typeface="Arial"/>
                          <a:cs typeface="Arial"/>
                          <a:sym typeface="Arial"/>
                        </a:rPr>
                        <a:t> Del Carmen, Santa Ana.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El Roble, Los Palmitos, Sampués, San Benito Abad, San Pedro, Sincelejo.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srcRect/>
          <a:stretch>
            <a:fillRect/>
          </a:stretch>
        </p:blipFill>
        <p:spPr>
          <a:xfrm>
            <a:off x="485081" y="1462997"/>
            <a:ext cx="4161229" cy="475784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5001079" y="2646946"/>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91862" y="4469138"/>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4976590" y="5780424"/>
            <a:ext cx="457200" cy="4466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1769201783"/>
              </p:ext>
            </p:extLst>
          </p:nvPr>
        </p:nvGraphicFramePr>
        <p:xfrm>
          <a:off x="4055219" y="1122240"/>
          <a:ext cx="7818002" cy="551237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516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Yolombó, Peque.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Aquitania, La Capilla, Miraflores, Páez, Paipa, Duitama.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Guayabetal, Paratebueno.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Convención, El Carmen, Teorama.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Barrancabermeja, Puerto Wilches, San Benito.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Amalfi, Fredonia, Ituango, Olaya, Remedios, Sopetrán.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Berbeo, Campohermoso, Ciénega, Garagoa, </a:t>
                      </a:r>
                      <a:r>
                        <a:rPr lang="es-CO" sz="1000" b="0" i="0" u="none" strike="noStrike" cap="none" dirty="0" err="1">
                          <a:solidFill>
                            <a:srgbClr val="000000"/>
                          </a:solidFill>
                          <a:latin typeface="Arial"/>
                          <a:ea typeface="Arial"/>
                          <a:cs typeface="Arial"/>
                          <a:sym typeface="Arial"/>
                        </a:rPr>
                        <a:t>Labranzagrande</a:t>
                      </a:r>
                      <a:r>
                        <a:rPr lang="es-CO" sz="1000" b="0" i="0" u="none" strike="noStrike" cap="none" dirty="0">
                          <a:solidFill>
                            <a:srgbClr val="000000"/>
                          </a:solidFill>
                          <a:latin typeface="Arial"/>
                          <a:ea typeface="Arial"/>
                          <a:cs typeface="Arial"/>
                          <a:sym typeface="Arial"/>
                        </a:rPr>
                        <a:t>, </a:t>
                      </a:r>
                      <a:r>
                        <a:rPr lang="es-CO" sz="1000" b="0" i="0" u="none" strike="noStrike" cap="none" dirty="0" err="1">
                          <a:solidFill>
                            <a:srgbClr val="000000"/>
                          </a:solidFill>
                          <a:latin typeface="Arial"/>
                          <a:ea typeface="Arial"/>
                          <a:cs typeface="Arial"/>
                          <a:sym typeface="Arial"/>
                        </a:rPr>
                        <a:t>Pachavita</a:t>
                      </a:r>
                      <a:r>
                        <a:rPr lang="es-CO" sz="1000" b="0" i="0" u="none" strike="noStrike" cap="none" dirty="0">
                          <a:solidFill>
                            <a:srgbClr val="000000"/>
                          </a:solidFill>
                          <a:latin typeface="Arial"/>
                          <a:ea typeface="Arial"/>
                          <a:cs typeface="Arial"/>
                          <a:sym typeface="Arial"/>
                        </a:rPr>
                        <a:t>, Pajarito, Paya, San Eduardo, San Luis De Gaceno, Tota, </a:t>
                      </a:r>
                      <a:r>
                        <a:rPr lang="es-CO" sz="1000" b="0" i="0" u="none" strike="noStrike" cap="none" dirty="0" err="1">
                          <a:solidFill>
                            <a:srgbClr val="000000"/>
                          </a:solidFill>
                          <a:latin typeface="Arial"/>
                          <a:ea typeface="Arial"/>
                          <a:cs typeface="Arial"/>
                          <a:sym typeface="Arial"/>
                        </a:rPr>
                        <a:t>Zetaquira</a:t>
                      </a:r>
                      <a:r>
                        <a:rPr lang="es-CO" sz="1000" b="0" i="0" u="none" strike="noStrike" cap="none" dirty="0">
                          <a:solidFill>
                            <a:srgbClr val="000000"/>
                          </a:solidFill>
                          <a:latin typeface="Arial"/>
                          <a:ea typeface="Arial"/>
                          <a:cs typeface="Arial"/>
                          <a:sym typeface="Arial"/>
                        </a:rPr>
                        <a:t>, Úmbita, Moniquirá.</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Gutiérrez, Jerusalén, Manta, </a:t>
                      </a:r>
                      <a:r>
                        <a:rPr lang="es-CO" sz="1000" b="0" i="0" u="none" strike="noStrike" cap="none" dirty="0" err="1">
                          <a:solidFill>
                            <a:srgbClr val="000000"/>
                          </a:solidFill>
                          <a:latin typeface="Arial"/>
                          <a:ea typeface="Arial"/>
                          <a:cs typeface="Arial"/>
                          <a:sym typeface="Arial"/>
                        </a:rPr>
                        <a:t>Quetame</a:t>
                      </a:r>
                      <a:r>
                        <a:rPr lang="es-CO" sz="1000" b="0" i="0" u="none" strike="noStrike" cap="none" dirty="0">
                          <a:solidFill>
                            <a:srgbClr val="000000"/>
                          </a:solidFill>
                          <a:latin typeface="Arial"/>
                          <a:ea typeface="Arial"/>
                          <a:cs typeface="Arial"/>
                          <a:sym typeface="Arial"/>
                        </a:rPr>
                        <a:t>, Villapinzón.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Baraya, Tello.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Chitagá, El Tarra, Ocaña, Tibú, Arboledas.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Barichara, Cabrera, Capitanejo, Galán, Hato, Palmar, Pinchote, San Gil, Simacota, Socorro, Sabana De Torres.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Anorí, Barbosa, Belmira, Briceño, Buriticá, Caicedo, Copacabana, Dabeiba, </a:t>
                      </a:r>
                      <a:r>
                        <a:rPr lang="es-CO" sz="1000" b="0" i="0" u="none" strike="noStrike" cap="none" dirty="0" err="1">
                          <a:solidFill>
                            <a:srgbClr val="000000"/>
                          </a:solidFill>
                          <a:latin typeface="Arial"/>
                          <a:ea typeface="Arial"/>
                          <a:cs typeface="Arial"/>
                          <a:sym typeface="Arial"/>
                        </a:rPr>
                        <a:t>Donmatías</a:t>
                      </a:r>
                      <a:r>
                        <a:rPr lang="es-CO" sz="1000" b="0" i="0" u="none" strike="noStrike" cap="none" dirty="0">
                          <a:solidFill>
                            <a:srgbClr val="000000"/>
                          </a:solidFill>
                          <a:latin typeface="Arial"/>
                          <a:ea typeface="Arial"/>
                          <a:cs typeface="Arial"/>
                          <a:sym typeface="Arial"/>
                        </a:rPr>
                        <a:t>, Ebéjico, Entrerríos, Giraldo, Girardota, Guadalupe, Liborina, Medellín, Sabanalarga, San Andrés De </a:t>
                      </a:r>
                      <a:r>
                        <a:rPr lang="es-CO" sz="1000" b="0" i="0" u="none" strike="noStrike" cap="none" dirty="0" err="1">
                          <a:solidFill>
                            <a:srgbClr val="000000"/>
                          </a:solidFill>
                          <a:latin typeface="Arial"/>
                          <a:ea typeface="Arial"/>
                          <a:cs typeface="Arial"/>
                          <a:sym typeface="Arial"/>
                        </a:rPr>
                        <a:t>Cuerquía</a:t>
                      </a:r>
                      <a:r>
                        <a:rPr lang="es-CO" sz="1000" b="0" i="0" u="none" strike="noStrike" cap="none" dirty="0">
                          <a:solidFill>
                            <a:srgbClr val="000000"/>
                          </a:solidFill>
                          <a:latin typeface="Arial"/>
                          <a:ea typeface="Arial"/>
                          <a:cs typeface="Arial"/>
                          <a:sym typeface="Arial"/>
                        </a:rPr>
                        <a:t>, San Carlos, San Jerónimo, San José De La Montaña, San Pedro De Los Milagros, San Vicente Ferrer, Santa </a:t>
                      </a:r>
                      <a:r>
                        <a:rPr lang="es-CO" sz="1000" b="0" i="0" u="none" strike="noStrike" cap="none" dirty="0" err="1">
                          <a:solidFill>
                            <a:srgbClr val="000000"/>
                          </a:solidFill>
                          <a:latin typeface="Arial"/>
                          <a:ea typeface="Arial"/>
                          <a:cs typeface="Arial"/>
                          <a:sym typeface="Arial"/>
                        </a:rPr>
                        <a:t>Fé</a:t>
                      </a:r>
                      <a:r>
                        <a:rPr lang="es-CO" sz="1000" b="0" i="0" u="none" strike="noStrike" cap="none" dirty="0">
                          <a:solidFill>
                            <a:srgbClr val="000000"/>
                          </a:solidFill>
                          <a:latin typeface="Arial"/>
                          <a:ea typeface="Arial"/>
                          <a:cs typeface="Arial"/>
                          <a:sym typeface="Arial"/>
                        </a:rPr>
                        <a:t> De Antioquia, Santa Rosa De Osos, Tarazá.</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Chivor, Cubará, Guateque, Pesca, Pisba, Rondón, Samacá, Santa María, Sogamoso, </a:t>
                      </a:r>
                      <a:r>
                        <a:rPr lang="es-CO" sz="1000" b="0" i="0" u="none" strike="noStrike" cap="none" dirty="0" err="1">
                          <a:solidFill>
                            <a:srgbClr val="000000"/>
                          </a:solidFill>
                          <a:latin typeface="Arial"/>
                          <a:ea typeface="Arial"/>
                          <a:cs typeface="Arial"/>
                          <a:sym typeface="Arial"/>
                        </a:rPr>
                        <a:t>Sotaquirá</a:t>
                      </a:r>
                      <a:r>
                        <a:rPr lang="es-CO" sz="1000" b="0" i="0" u="none" strike="noStrike" cap="none" dirty="0">
                          <a:solidFill>
                            <a:srgbClr val="000000"/>
                          </a:solidFill>
                          <a:latin typeface="Arial"/>
                          <a:ea typeface="Arial"/>
                          <a:cs typeface="Arial"/>
                          <a:sym typeface="Arial"/>
                        </a:rPr>
                        <a:t>, Tibasosa, Turmequé, </a:t>
                      </a:r>
                      <a:r>
                        <a:rPr lang="es-CO" sz="1000" b="0" i="0" u="none" strike="noStrike" cap="none" dirty="0" err="1">
                          <a:solidFill>
                            <a:srgbClr val="000000"/>
                          </a:solidFill>
                          <a:latin typeface="Arial"/>
                          <a:ea typeface="Arial"/>
                          <a:cs typeface="Arial"/>
                          <a:sym typeface="Arial"/>
                        </a:rPr>
                        <a:t>Viracachá</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Bogotá, Chocontá, Cáqueza, Fosca, Fómeque, Gachalá, Gachetá, Machetá, Medina, </a:t>
                      </a:r>
                      <a:r>
                        <a:rPr lang="es-CO" sz="1000" b="0" i="0" u="none" strike="noStrike" cap="none" dirty="0" err="1">
                          <a:solidFill>
                            <a:srgbClr val="000000"/>
                          </a:solidFill>
                          <a:latin typeface="Arial"/>
                          <a:ea typeface="Arial"/>
                          <a:cs typeface="Arial"/>
                          <a:sym typeface="Arial"/>
                        </a:rPr>
                        <a:t>Tibirita</a:t>
                      </a:r>
                      <a:r>
                        <a:rPr lang="es-CO" sz="1000" b="0" i="0" u="none" strike="noStrike" cap="none" dirty="0">
                          <a:solidFill>
                            <a:srgbClr val="000000"/>
                          </a:solidFill>
                          <a:latin typeface="Arial"/>
                          <a:ea typeface="Arial"/>
                          <a:cs typeface="Arial"/>
                          <a:sym typeface="Arial"/>
                        </a:rPr>
                        <a:t>, Tocaima, Ubalá, Ubaque, Villa De San Diego De Ubaté.</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Colombia, Neiva, </a:t>
                      </a:r>
                      <a:r>
                        <a:rPr lang="es-CO" sz="1000" b="0" i="0" u="none" strike="noStrike" cap="none" dirty="0" err="1">
                          <a:solidFill>
                            <a:srgbClr val="000000"/>
                          </a:solidFill>
                          <a:latin typeface="Arial"/>
                          <a:ea typeface="Arial"/>
                          <a:cs typeface="Arial"/>
                          <a:sym typeface="Arial"/>
                        </a:rPr>
                        <a:t>Villavieja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Toledo, Villa Caro, Ábrego.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Bolívar, Cerrito, Chima, Chipatá, Cimitarra, Contratación, El Carmen De Chucurí, El Peñón, Girón, Lebrija, Páramo, Santa Helena Del Opón, Vélez.</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Alpujarra, Armero, San Sebastián De Mariquita.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6" cy="487847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400421" y="3368261"/>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4419948" y="5229562"/>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419948" y="2152480"/>
            <a:ext cx="458425"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6">
            <a:alphaModFix/>
          </a:blip>
          <a:srcRect/>
          <a:stretch/>
        </p:blipFill>
        <p:spPr>
          <a:xfrm>
            <a:off x="13695319" y="5006215"/>
            <a:ext cx="484369" cy="4466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2186308752"/>
              </p:ext>
            </p:extLst>
          </p:nvPr>
        </p:nvGraphicFramePr>
        <p:xfrm>
          <a:off x="4094181" y="1360024"/>
          <a:ext cx="7435323" cy="2383301"/>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820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Acandí, </a:t>
                      </a:r>
                      <a:r>
                        <a:rPr lang="es-ES" sz="1000" b="0" i="0" u="none" strike="noStrike" cap="none" dirty="0" err="1">
                          <a:solidFill>
                            <a:srgbClr val="000000"/>
                          </a:solidFill>
                          <a:latin typeface="Arial"/>
                          <a:ea typeface="Arial"/>
                          <a:cs typeface="Arial"/>
                          <a:sym typeface="Arial"/>
                        </a:rPr>
                        <a:t>Unguía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r h="75247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Vijes.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3085896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5"/>
            <a:ext cx="3406213" cy="5781663"/>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4330839" y="2170097"/>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13532369" y="4494492"/>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319991" y="3099593"/>
            <a:ext cx="457200" cy="4466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3939500890"/>
              </p:ext>
            </p:extLst>
          </p:nvPr>
        </p:nvGraphicFramePr>
        <p:xfrm>
          <a:off x="5224077" y="1281908"/>
          <a:ext cx="6745419" cy="4073714"/>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Fortul,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Hato Corozal, Maní, Monterrey, Orocué, Paz De Ariporo, Recetor, Sabanalarga, San Luis De Palenque, Tauramena,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Cabuyaro, El Castillo, Lejanías, Mesetas, San Carlos De Guaroa, San Juan De Arama, San Martín, Uribe, Villavicencio, Vistahermosa.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Nunchía.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Barranca De </a:t>
                      </a:r>
                      <a:r>
                        <a:rPr lang="es-ES" sz="1000" b="0" i="0" u="none" strike="noStrike" cap="none" dirty="0" err="1">
                          <a:solidFill>
                            <a:srgbClr val="000000"/>
                          </a:solidFill>
                          <a:latin typeface="Arial"/>
                          <a:ea typeface="Arial"/>
                          <a:cs typeface="Arial"/>
                          <a:sym typeface="Arial"/>
                        </a:rPr>
                        <a:t>Upía</a:t>
                      </a:r>
                      <a:r>
                        <a:rPr lang="es-ES" sz="1000" b="0" i="0" u="none" strike="noStrike" cap="none" dirty="0">
                          <a:solidFill>
                            <a:srgbClr val="000000"/>
                          </a:solidFill>
                          <a:latin typeface="Arial"/>
                          <a:ea typeface="Arial"/>
                          <a:cs typeface="Arial"/>
                          <a:sym typeface="Arial"/>
                        </a:rPr>
                        <a:t>, El Calvario, Puerto Gaitán, San Juanito.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Puerto Rondón, Saravena.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Trinidad, Támara,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Cumaral, Fuente De Oro, Granada, La Macarena, Mapiripán, Puerto Lleras, Puerto Rico, Restrepo.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88" cy="4860668"/>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389392" y="2497479"/>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2376938" y="1454973"/>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98477" y="3629641"/>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98477" y="4676229"/>
            <a:ext cx="457200" cy="4378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60272878"/>
              </p:ext>
            </p:extLst>
          </p:nvPr>
        </p:nvGraphicFramePr>
        <p:xfrm>
          <a:off x="13001593" y="1753708"/>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72674" y="1281908"/>
            <a:ext cx="4447002" cy="4600575"/>
          </a:xfrm>
          <a:prstGeom prst="rect">
            <a:avLst/>
          </a:prstGeom>
          <a:noFill/>
          <a:ln>
            <a:noFill/>
          </a:ln>
        </p:spPr>
      </p:pic>
      <p:pic>
        <p:nvPicPr>
          <p:cNvPr id="9" name="Google Shape;204;p4"/>
          <p:cNvPicPr preferRelativeResize="0"/>
          <p:nvPr/>
        </p:nvPicPr>
        <p:blipFill rotWithShape="1">
          <a:blip r:embed="rId5">
            <a:alphaModFix/>
          </a:blip>
          <a:srcRect/>
          <a:stretch/>
        </p:blipFill>
        <p:spPr>
          <a:xfrm>
            <a:off x="13001593" y="4421430"/>
            <a:ext cx="3694496" cy="1042506"/>
          </a:xfrm>
          <a:prstGeom prst="rect">
            <a:avLst/>
          </a:prstGeom>
          <a:noFill/>
          <a:ln>
            <a:noFill/>
          </a:ln>
        </p:spPr>
      </p:pic>
      <p:graphicFrame>
        <p:nvGraphicFramePr>
          <p:cNvPr id="2" name="Google Shape;186;p59">
            <a:extLst>
              <a:ext uri="{FF2B5EF4-FFF2-40B4-BE49-F238E27FC236}">
                <a16:creationId xmlns:a16="http://schemas.microsoft.com/office/drawing/2014/main" id="{D775E923-8C1E-4FD9-BEF7-55486AB6587C}"/>
              </a:ext>
            </a:extLst>
          </p:cNvPr>
          <p:cNvGraphicFramePr/>
          <p:nvPr>
            <p:extLst>
              <p:ext uri="{D42A27DB-BD31-4B8C-83A1-F6EECF244321}">
                <p14:modId xmlns:p14="http://schemas.microsoft.com/office/powerpoint/2010/main" val="3445496194"/>
              </p:ext>
            </p:extLst>
          </p:nvPr>
        </p:nvGraphicFramePr>
        <p:xfrm>
          <a:off x="5224077" y="1281908"/>
          <a:ext cx="6745419" cy="3087802"/>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115911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047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Cacahual, Inírida.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 El Retorno,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26022946"/>
                  </a:ext>
                </a:extLst>
              </a:tr>
              <a:tr h="9239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San Vicente Del Caguán.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 Puerto Colombia.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Miraflores.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pic>
        <p:nvPicPr>
          <p:cNvPr id="217" name="Google Shape;217;p5"/>
          <p:cNvPicPr preferRelativeResize="0"/>
          <p:nvPr/>
        </p:nvPicPr>
        <p:blipFill rotWithShape="1">
          <a:blip r:embed="rId6">
            <a:alphaModFix/>
          </a:blip>
          <a:srcRect/>
          <a:stretch/>
        </p:blipFill>
        <p:spPr>
          <a:xfrm>
            <a:off x="5406445" y="3651525"/>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5412502" y="2761429"/>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8">
            <a:alphaModFix/>
          </a:blip>
          <a:srcRect/>
          <a:stretch/>
        </p:blipFill>
        <p:spPr>
          <a:xfrm>
            <a:off x="12422902" y="2983953"/>
            <a:ext cx="432854" cy="4450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1897</TotalTime>
  <Words>1889</Words>
  <Application>Microsoft Office PowerPoint</Application>
  <PresentationFormat>Panorámica</PresentationFormat>
  <Paragraphs>134</Paragraphs>
  <Slides>10</Slides>
  <Notes>10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Verdana</vt:lpstr>
      <vt:lpstr>Arial Narrow</vt:lpstr>
      <vt:lpstr>Arial Black</vt:lpstr>
      <vt:lpstr>Calibri</vt:lpstr>
      <vt:lpstr>Helvetica Neue</vt:lpstr>
      <vt:lpstr>Arial</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187</cp:revision>
  <dcterms:created xsi:type="dcterms:W3CDTF">2022-10-19T17:32:46Z</dcterms:created>
  <dcterms:modified xsi:type="dcterms:W3CDTF">2024-03-05T20:08:10Z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