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79" r:id="rId5"/>
  </p:sldMasterIdLst>
  <p:notesMasterIdLst>
    <p:notesMasterId r:id="rId19"/>
  </p:notesMasterIdLst>
  <p:handoutMasterIdLst>
    <p:handoutMasterId r:id="rId20"/>
  </p:handoutMasterIdLst>
  <p:sldIdLst>
    <p:sldId id="346" r:id="rId6"/>
    <p:sldId id="319" r:id="rId7"/>
    <p:sldId id="347" r:id="rId8"/>
    <p:sldId id="348" r:id="rId9"/>
    <p:sldId id="321" r:id="rId10"/>
    <p:sldId id="360" r:id="rId11"/>
    <p:sldId id="362" r:id="rId12"/>
    <p:sldId id="363" r:id="rId13"/>
    <p:sldId id="323" r:id="rId14"/>
    <p:sldId id="324" r:id="rId15"/>
    <p:sldId id="325" r:id="rId16"/>
    <p:sldId id="326" r:id="rId17"/>
    <p:sldId id="327"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70"/>
    <a:srgbClr val="0070C0"/>
    <a:srgbClr val="00FFFF"/>
    <a:srgbClr val="563A12"/>
    <a:srgbClr val="ED0802"/>
    <a:srgbClr val="FC6B32"/>
    <a:srgbClr val="FE793F"/>
    <a:srgbClr val="E1233F"/>
    <a:srgbClr val="16719A"/>
    <a:srgbClr val="96B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6247" autoAdjust="0"/>
  </p:normalViewPr>
  <p:slideViewPr>
    <p:cSldViewPr snapToGrid="0">
      <p:cViewPr>
        <p:scale>
          <a:sx n="90" d="100"/>
          <a:sy n="90" d="100"/>
        </p:scale>
        <p:origin x="1422" y="372"/>
      </p:cViewPr>
      <p:guideLst>
        <p:guide orient="horz" pos="2160"/>
        <p:guide pos="381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12/10/2025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12/10/2025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1DED-46A9-27C7-1CD3-107FA657CE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3C97AB-2CB7-2F05-0B75-FF7CC4778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5066DBC-F17A-FE6A-8FDB-578D4C93B03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299FB90-5C53-8AF8-B4B6-9C7DFFBE399B}"/>
              </a:ext>
            </a:extLst>
          </p:cNvPr>
          <p:cNvSpPr>
            <a:spLocks noGrp="1"/>
          </p:cNvSpPr>
          <p:nvPr>
            <p:ph type="sldNum" sz="quarter" idx="5"/>
          </p:nvPr>
        </p:nvSpPr>
        <p:spPr/>
        <p:txBody>
          <a:bodyPr/>
          <a:lstStyle/>
          <a:p>
            <a:fld id="{3D2280A9-CB00-4B90-9015-F997404898FF}" type="slidenum">
              <a:rPr lang="es-MX" smtClean="0"/>
              <a:t>6</a:t>
            </a:fld>
            <a:endParaRPr lang="es-MX"/>
          </a:p>
        </p:txBody>
      </p:sp>
    </p:spTree>
    <p:extLst>
      <p:ext uri="{BB962C8B-B14F-4D97-AF65-F5344CB8AC3E}">
        <p14:creationId xmlns:p14="http://schemas.microsoft.com/office/powerpoint/2010/main" val="215774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703EF-1D66-8DC4-30DE-7F7A56B690B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7ED009-B078-7F79-7E85-6F1A90BFE5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023A9B5-AC32-D1AD-5254-0D2DF9A59560}"/>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638634A0-BC3A-D06C-58A8-093F63743979}"/>
              </a:ext>
            </a:extLst>
          </p:cNvPr>
          <p:cNvSpPr>
            <a:spLocks noGrp="1"/>
          </p:cNvSpPr>
          <p:nvPr>
            <p:ph type="sldNum" sz="quarter" idx="5"/>
          </p:nvPr>
        </p:nvSpPr>
        <p:spPr/>
        <p:txBody>
          <a:bodyPr/>
          <a:lstStyle/>
          <a:p>
            <a:fld id="{3D2280A9-CB00-4B90-9015-F997404898FF}" type="slidenum">
              <a:rPr lang="es-MX" smtClean="0"/>
              <a:t>7</a:t>
            </a:fld>
            <a:endParaRPr lang="es-MX"/>
          </a:p>
        </p:txBody>
      </p:sp>
    </p:spTree>
    <p:extLst>
      <p:ext uri="{BB962C8B-B14F-4D97-AF65-F5344CB8AC3E}">
        <p14:creationId xmlns:p14="http://schemas.microsoft.com/office/powerpoint/2010/main" val="241103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552B-CC2F-E7BC-AC04-FF7D8EE6DAB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CE284C-30B9-A75D-E90F-5EB9037869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A854190-BDC4-013C-C817-77D8B53C0B3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7DC6768-5798-795A-F051-0D7AA3798153}"/>
              </a:ext>
            </a:extLst>
          </p:cNvPr>
          <p:cNvSpPr>
            <a:spLocks noGrp="1"/>
          </p:cNvSpPr>
          <p:nvPr>
            <p:ph type="sldNum" sz="quarter" idx="5"/>
          </p:nvPr>
        </p:nvSpPr>
        <p:spPr/>
        <p:txBody>
          <a:bodyPr/>
          <a:lstStyle/>
          <a:p>
            <a:fld id="{3D2280A9-CB00-4B90-9015-F997404898FF}" type="slidenum">
              <a:rPr lang="es-MX" smtClean="0"/>
              <a:t>8</a:t>
            </a:fld>
            <a:endParaRPr lang="es-MX"/>
          </a:p>
        </p:txBody>
      </p:sp>
    </p:spTree>
    <p:extLst>
      <p:ext uri="{BB962C8B-B14F-4D97-AF65-F5344CB8AC3E}">
        <p14:creationId xmlns:p14="http://schemas.microsoft.com/office/powerpoint/2010/main" val="3071725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13</a:t>
            </a:fld>
            <a:endParaRPr lang="es-MX"/>
          </a:p>
        </p:txBody>
      </p:sp>
    </p:spTree>
    <p:extLst>
      <p:ext uri="{BB962C8B-B14F-4D97-AF65-F5344CB8AC3E}">
        <p14:creationId xmlns:p14="http://schemas.microsoft.com/office/powerpoint/2010/main" val="1409803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jp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17.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7246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908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076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210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789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0211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72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5594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955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1763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5812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8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8305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9963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4117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556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102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2280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6857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52960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17153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3540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6498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89710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5757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987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544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9708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6380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Rectángulo: esquinas superiores redondeadas 3">
            <a:extLst>
              <a:ext uri="{FF2B5EF4-FFF2-40B4-BE49-F238E27FC236}">
                <a16:creationId xmlns:a16="http://schemas.microsoft.com/office/drawing/2014/main" id="{6E6A9EAE-E7D3-A7DB-54FF-EE0CC213D888}"/>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B549F7D-E9EB-9AC3-A45C-E82E28C0A1FD}"/>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E5963691-013E-C831-CC9D-367E82205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4442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21391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529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7752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139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730"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674" r:id="rId16"/>
    <p:sldLayoutId id="2147483675" r:id="rId17"/>
    <p:sldLayoutId id="2147483676" r:id="rId18"/>
    <p:sldLayoutId id="2147483677" r:id="rId19"/>
    <p:sldLayoutId id="2147483723" r:id="rId20"/>
    <p:sldLayoutId id="2147483724" r:id="rId21"/>
    <p:sldLayoutId id="2147483725" r:id="rId22"/>
    <p:sldLayoutId id="2147483726" r:id="rId23"/>
    <p:sldLayoutId id="2147483727" r:id="rId24"/>
    <p:sldLayoutId id="2147483728" r:id="rId25"/>
    <p:sldLayoutId id="2147483729" r:id="rId26"/>
    <p:sldLayoutId id="2147483711" r:id="rId27"/>
    <p:sldLayoutId id="214748371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12/10/2025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51.png"/><Relationship Id="rId2" Type="http://schemas.openxmlformats.org/officeDocument/2006/relationships/image" Target="../media/image56.jpeg"/><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43.jpeg"/><Relationship Id="rId1" Type="http://schemas.openxmlformats.org/officeDocument/2006/relationships/slideLayout" Target="../slideLayouts/slideLayout28.xml"/><Relationship Id="rId6" Type="http://schemas.openxmlformats.org/officeDocument/2006/relationships/image" Target="../media/image45.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47.jpeg"/><Relationship Id="rId4" Type="http://schemas.openxmlformats.org/officeDocument/2006/relationships/image" Target="../media/image44.jpeg"/><Relationship Id="rId9" Type="http://schemas.openxmlformats.org/officeDocument/2006/relationships/image" Target="file:///O:\Mi%20unidad\OSPA\01.%20Tematicas\03.%20Deslizamientos\01.%20Productos\postmodelo_idd\temporales\orange_icv.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jpe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file:///O:\Mi%20unidad\OSPA\01.%20Tematicas\03.%20Deslizamientos\01.%20Productos\postmodelo_idd\temporales\d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file:///O:\Mi%20unidad\OSPA\01.%20Tematicas\03.%20Deslizamientos\01.%20Productos\postmodelo_idd\temporales\d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file:///O:\Mi%20unidad\OSPA\01.%20Tematicas\03.%20Deslizamientos\01.%20Productos\postmodelo_idd\temporales\dandin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54.jpeg"/><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14135" y="1982944"/>
            <a:ext cx="2775284" cy="54437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5" name="CuadroTexto 4"/>
          <p:cNvSpPr txBox="1"/>
          <p:nvPr/>
        </p:nvSpPr>
        <p:spPr>
          <a:xfrm>
            <a:off x="990598" y="1486580"/>
            <a:ext cx="2422357" cy="400110"/>
          </a:xfrm>
          <a:prstGeom prst="rect">
            <a:avLst/>
          </a:prstGeom>
          <a:noFill/>
        </p:spPr>
        <p:txBody>
          <a:bodyPr wrap="square" rtlCol="0">
            <a:spAutoFit/>
          </a:bodyPr>
          <a:lstStyle/>
          <a:p>
            <a:pPr algn="ctr"/>
            <a:r>
              <a:rPr lang="es-CO" sz="2000" b="1" dirty="0">
                <a:solidFill>
                  <a:schemeClr val="accent6">
                    <a:lumMod val="50000"/>
                  </a:schemeClr>
                </a:solidFill>
                <a:latin typeface="Verdana" panose="020B0604030504040204" pitchFamily="34" charset="0"/>
                <a:ea typeface="Verdana" panose="020B0604030504040204" pitchFamily="34" charset="0"/>
              </a:rPr>
              <a:t>Boletín No.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sp>
        <p:nvSpPr>
          <p:cNvPr id="6" name="CuadroTexto 5"/>
          <p:cNvSpPr txBox="1"/>
          <p:nvPr/>
        </p:nvSpPr>
        <p:spPr>
          <a:xfrm>
            <a:off x="990598" y="2024072"/>
            <a:ext cx="2422357" cy="461665"/>
          </a:xfrm>
          <a:prstGeom prst="rect">
            <a:avLst/>
          </a:prstGeom>
          <a:noFill/>
        </p:spPr>
        <p:txBody>
          <a:bodyPr wrap="square" rtlCol="0">
            <a:spAutoFit/>
          </a:bodyPr>
          <a:lstStyle/>
          <a:p>
            <a:pPr algn="ctr"/>
            <a:r>
              <a:rPr lang="es-ES" sz="2400" b="1" dirty="0">
                <a:solidFill>
                  <a:schemeClr val="bg1"/>
                </a:solidFill>
                <a:latin typeface="Verdana" panose="020B0604030504040204" pitchFamily="34" charset="0"/>
                <a:ea typeface="Verdana" panose="020B0604030504040204" pitchFamily="34" charset="0"/>
              </a:rPr>
              <a:t>285</a:t>
            </a:r>
            <a:endParaRPr lang="es-MX" sz="2400" b="1" dirty="0">
              <a:solidFill>
                <a:schemeClr val="bg1"/>
              </a:solidFill>
              <a:latin typeface="Verdana" panose="020B0604030504040204" pitchFamily="34" charset="0"/>
              <a:ea typeface="Verdana" panose="020B0604030504040204" pitchFamily="34" charset="0"/>
            </a:endParaRPr>
          </a:p>
        </p:txBody>
      </p:sp>
      <p:cxnSp>
        <p:nvCxnSpPr>
          <p:cNvPr id="18" name="Conector recto 17"/>
          <p:cNvCxnSpPr/>
          <p:nvPr/>
        </p:nvCxnSpPr>
        <p:spPr>
          <a:xfrm>
            <a:off x="4283815" y="1132114"/>
            <a:ext cx="0" cy="285453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Marcador de contenido 3"/>
          <p:cNvSpPr txBox="1">
            <a:spLocks/>
          </p:cNvSpPr>
          <p:nvPr/>
        </p:nvSpPr>
        <p:spPr>
          <a:xfrm>
            <a:off x="442181" y="2939305"/>
            <a:ext cx="3841634" cy="533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0" indent="0">
              <a:lnSpc>
                <a:spcPct val="100000"/>
              </a:lnSpc>
              <a:spcBef>
                <a:spcPts val="0"/>
              </a:spcBef>
              <a:buSzPts val="1050"/>
              <a:buNone/>
            </a:pPr>
            <a:r>
              <a:rPr lang="es-MX" sz="1100" b="1" dirty="0">
                <a:solidFill>
                  <a:schemeClr val="accent6">
                    <a:lumMod val="50000"/>
                  </a:schemeClr>
                </a:solidFill>
                <a:ea typeface="Calibri"/>
                <a:cs typeface="Calibri"/>
                <a:sym typeface="Calibri"/>
              </a:rPr>
              <a:t>Actualización:  </a:t>
            </a:r>
            <a:fld id="{529C7154-DBE3-4556-8084-9F45BB11AB4B}" type="datetime4">
              <a:rPr lang="es-MX" sz="1100" b="1" smtClean="0">
                <a:solidFill>
                  <a:schemeClr val="accent6">
                    <a:lumMod val="50000"/>
                  </a:schemeClr>
                </a:solidFill>
                <a:ea typeface="Calibri"/>
                <a:cs typeface="Calibri"/>
                <a:sym typeface="Calibri"/>
              </a:rPr>
              <a:pPr marL="12700" lvl="0" indent="0">
                <a:lnSpc>
                  <a:spcPct val="100000"/>
                </a:lnSpc>
                <a:spcBef>
                  <a:spcPts val="0"/>
                </a:spcBef>
                <a:buSzPts val="1050"/>
                <a:buNone/>
              </a:pPr>
              <a:t>12 de octubre de 2025</a:t>
            </a:fld>
            <a:r>
              <a:rPr lang="es-MX" sz="1100" b="1" dirty="0">
                <a:solidFill>
                  <a:schemeClr val="accent6">
                    <a:lumMod val="50000"/>
                  </a:schemeClr>
                </a:solidFill>
                <a:ea typeface="Calibri"/>
                <a:cs typeface="Calibri"/>
                <a:sym typeface="Calibri"/>
              </a:rPr>
              <a:t> – 12:00 HLC.</a:t>
            </a:r>
            <a:endParaRPr lang="es-MX" sz="1100" dirty="0">
              <a:solidFill>
                <a:schemeClr val="accent6">
                  <a:lumMod val="50000"/>
                </a:schemeClr>
              </a:solidFill>
              <a:ea typeface="Calibri"/>
              <a:cs typeface="Calibri"/>
              <a:sym typeface="Calibri"/>
            </a:endParaRPr>
          </a:p>
          <a:p>
            <a:pPr marL="12700" lvl="0" indent="0">
              <a:lnSpc>
                <a:spcPct val="100000"/>
              </a:lnSpc>
              <a:spcBef>
                <a:spcPts val="0"/>
              </a:spcBef>
              <a:buSzPts val="1050"/>
              <a:buNone/>
            </a:pPr>
            <a:r>
              <a:rPr lang="es-MX" sz="1100" b="1" dirty="0">
                <a:solidFill>
                  <a:schemeClr val="accent6">
                    <a:lumMod val="50000"/>
                  </a:schemeClr>
                </a:solidFill>
                <a:ea typeface="Calibri"/>
                <a:cs typeface="Calibri"/>
                <a:sym typeface="Calibri"/>
              </a:rPr>
              <a:t>Alertas vigentes hasta: 13 de octubre de 2025 – 12:00 HLC.</a:t>
            </a:r>
            <a:endParaRPr lang="es-MX" sz="1100" dirty="0">
              <a:solidFill>
                <a:schemeClr val="accent6">
                  <a:lumMod val="50000"/>
                </a:schemeClr>
              </a:solidFill>
              <a:ea typeface="Calibri"/>
              <a:cs typeface="Calibri"/>
              <a:sym typeface="Calibri"/>
            </a:endParaRPr>
          </a:p>
        </p:txBody>
      </p:sp>
      <p:grpSp>
        <p:nvGrpSpPr>
          <p:cNvPr id="2" name="Grupo 1"/>
          <p:cNvGrpSpPr/>
          <p:nvPr/>
        </p:nvGrpSpPr>
        <p:grpSpPr>
          <a:xfrm>
            <a:off x="4535861" y="1313660"/>
            <a:ext cx="7127753" cy="2553637"/>
            <a:chOff x="4535861" y="1313660"/>
            <a:chExt cx="7127753" cy="2553637"/>
          </a:xfrm>
        </p:grpSpPr>
        <p:sp>
          <p:nvSpPr>
            <p:cNvPr id="7" name="Google Shape;482;p1"/>
            <p:cNvSpPr/>
            <p:nvPr/>
          </p:nvSpPr>
          <p:spPr>
            <a:xfrm>
              <a:off x="4556962" y="1416848"/>
              <a:ext cx="1216025" cy="52387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8" name="Google Shape;485;p1"/>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 name="CuadroTexto 8"/>
            <p:cNvSpPr txBox="1"/>
            <p:nvPr/>
          </p:nvSpPr>
          <p:spPr>
            <a:xfrm>
              <a:off x="6171701" y="1313660"/>
              <a:ext cx="5491913" cy="830997"/>
            </a:xfrm>
            <a:prstGeom prst="rect">
              <a:avLst/>
            </a:prstGeom>
            <a:noFill/>
          </p:spPr>
          <p:txBody>
            <a:bodyPr wrap="square" rtlCol="0">
              <a:spAutoFit/>
            </a:bodyPr>
            <a:lstStyle/>
            <a:p>
              <a:pPr lvl="0" algn="just"/>
              <a:r>
                <a:rPr lang="es-MX" sz="800" b="1" dirty="0">
                  <a:solidFill>
                    <a:srgbClr val="E1233F"/>
                  </a:solidFill>
                  <a:latin typeface="Verdana" panose="020B0604030504040204" pitchFamily="34" charset="0"/>
                  <a:ea typeface="Verdana" panose="020B0604030504040204" pitchFamily="34" charset="0"/>
                  <a:cs typeface="Arial Narrow"/>
                  <a:sym typeface="Arial Narrow"/>
                </a:rPr>
                <a:t>PARA TOMAR ACCIÓN </a:t>
              </a:r>
              <a:r>
                <a:rPr lang="es-MX" sz="800" dirty="0">
                  <a:solidFill>
                    <a:srgbClr val="171616"/>
                  </a:solidFill>
                  <a:latin typeface="Verdana" panose="020B0604030504040204" pitchFamily="34" charset="0"/>
                  <a:ea typeface="Verdana" panose="020B0604030504040204" pitchFamily="34" charset="0"/>
                  <a:cs typeface="Arial Narrow"/>
                  <a:sym typeface="Arial Narrow"/>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sz="800" dirty="0">
                <a:solidFill>
                  <a:srgbClr val="000000"/>
                </a:solidFill>
                <a:latin typeface="Verdana" panose="020B0604030504040204" pitchFamily="34" charset="0"/>
                <a:ea typeface="Verdana" panose="020B0604030504040204" pitchFamily="34" charset="0"/>
                <a:cs typeface="Arial"/>
                <a:sym typeface="Arial"/>
              </a:endParaRPr>
            </a:p>
          </p:txBody>
        </p:sp>
        <p:sp>
          <p:nvSpPr>
            <p:cNvPr id="10" name="Google Shape;483;p1"/>
            <p:cNvSpPr/>
            <p:nvPr/>
          </p:nvSpPr>
          <p:spPr>
            <a:xfrm>
              <a:off x="4556962" y="2202816"/>
              <a:ext cx="1216025" cy="5095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1" name="Google Shape;486;p1"/>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 name="CuadroTexto 11"/>
            <p:cNvSpPr txBox="1"/>
            <p:nvPr/>
          </p:nvSpPr>
          <p:spPr>
            <a:xfrm>
              <a:off x="6171701" y="2164341"/>
              <a:ext cx="5491913" cy="584775"/>
            </a:xfrm>
            <a:prstGeom prst="rect">
              <a:avLst/>
            </a:prstGeom>
            <a:noFill/>
          </p:spPr>
          <p:txBody>
            <a:bodyPr wrap="square" rtlCol="0">
              <a:spAutoFit/>
            </a:bodyPr>
            <a:lstStyle/>
            <a:p>
              <a:pPr marL="12700" algn="just">
                <a:buClr>
                  <a:srgbClr val="000000"/>
                </a:buClr>
                <a:buSzPts val="900"/>
              </a:pPr>
              <a:r>
                <a:rPr lang="es-MX" sz="800" b="1" dirty="0">
                  <a:solidFill>
                    <a:srgbClr val="FE793F"/>
                  </a:solidFill>
                  <a:latin typeface="Verdana" panose="020B0604030504040204" pitchFamily="34" charset="0"/>
                  <a:ea typeface="Verdana" panose="020B0604030504040204" pitchFamily="34" charset="0"/>
                  <a:cs typeface="Arial Narrow"/>
                  <a:sym typeface="Arial Narrow"/>
                </a:rPr>
                <a:t>PARA PREPARARSE </a:t>
              </a:r>
              <a:r>
                <a:rPr lang="es-MX" sz="800" dirty="0">
                  <a:solidFill>
                    <a:srgbClr val="171616"/>
                  </a:solidFill>
                  <a:latin typeface="Verdana" panose="020B0604030504040204" pitchFamily="34" charset="0"/>
                  <a:ea typeface="Verdana" panose="020B0604030504040204" pitchFamily="34" charset="0"/>
                  <a:cs typeface="Arial Narrow"/>
                  <a:sym typeface="Arial Narrow"/>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3" name="Google Shape;484;p1"/>
            <p:cNvSpPr/>
            <p:nvPr/>
          </p:nvSpPr>
          <p:spPr>
            <a:xfrm>
              <a:off x="4541801" y="2882023"/>
              <a:ext cx="1216025" cy="5048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4" name="Google Shape;487;p1"/>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 name="CuadroTexto 14"/>
            <p:cNvSpPr txBox="1"/>
            <p:nvPr/>
          </p:nvSpPr>
          <p:spPr>
            <a:xfrm>
              <a:off x="6171701" y="2842308"/>
              <a:ext cx="5491913" cy="584775"/>
            </a:xfrm>
            <a:prstGeom prst="rect">
              <a:avLst/>
            </a:prstGeom>
            <a:noFill/>
          </p:spPr>
          <p:txBody>
            <a:bodyPr wrap="square" rtlCol="0">
              <a:spAutoFit/>
            </a:bodyPr>
            <a:lstStyle/>
            <a:p>
              <a:pPr marL="12700" algn="just">
                <a:buClr>
                  <a:srgbClr val="000000"/>
                </a:buClr>
                <a:buSzPts val="900"/>
              </a:pPr>
              <a:r>
                <a:rPr lang="es-CO" sz="800" b="1" dirty="0">
                  <a:solidFill>
                    <a:srgbClr val="FEBB3F"/>
                  </a:solidFill>
                  <a:latin typeface="Verdana" panose="020B0604030504040204" pitchFamily="34" charset="0"/>
                  <a:ea typeface="Verdana" panose="020B0604030504040204" pitchFamily="34" charset="0"/>
                  <a:cs typeface="Arial Narrow"/>
                  <a:sym typeface="Arial Narrow"/>
                </a:rPr>
                <a:t>PARA  INFORMARSE  </a:t>
              </a:r>
              <a:r>
                <a:rPr lang="es-CO" sz="800" dirty="0">
                  <a:solidFill>
                    <a:srgbClr val="171616"/>
                  </a:solidFill>
                  <a:latin typeface="Verdana" panose="020B0604030504040204" pitchFamily="34" charset="0"/>
                  <a:ea typeface="Verdana" panose="020B0604030504040204" pitchFamily="34" charset="0"/>
                  <a:cs typeface="Arial Narrow"/>
                  <a:sym typeface="Arial Narrow"/>
                </a:rPr>
                <a:t>Es  un  mensaje  oficial  por  el  cual  se  difunde  información.  Por  lo  regular  se  refiere  a eventos observados o registrados y puede contener algunos elementos de pronóstico a manera de orientación. Por sus características pretéritas y futuras difiere del aviso y de la alerta, y por lo general no está encaminado a alertar sino a informar</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6" name="Google Shape;488;p1"/>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2D05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7" name="CuadroTexto 16"/>
            <p:cNvSpPr txBox="1"/>
            <p:nvPr/>
          </p:nvSpPr>
          <p:spPr>
            <a:xfrm>
              <a:off x="6171701" y="3472503"/>
              <a:ext cx="5491913" cy="338554"/>
            </a:xfrm>
            <a:prstGeom prst="rect">
              <a:avLst/>
            </a:prstGeom>
            <a:noFill/>
          </p:spPr>
          <p:txBody>
            <a:bodyPr wrap="square" rtlCol="0">
              <a:spAutoFit/>
            </a:bodyPr>
            <a:lstStyle/>
            <a:p>
              <a:pPr marL="12700" algn="just">
                <a:buClr>
                  <a:srgbClr val="000000"/>
                </a:buClr>
                <a:buSzPts val="900"/>
              </a:pPr>
              <a:r>
                <a:rPr lang="es-MX" sz="800" b="1" dirty="0">
                  <a:solidFill>
                    <a:srgbClr val="92D050"/>
                  </a:solidFill>
                  <a:latin typeface="Verdana" panose="020B0604030504040204" pitchFamily="34" charset="0"/>
                  <a:ea typeface="Verdana" panose="020B0604030504040204" pitchFamily="34" charset="0"/>
                  <a:cs typeface="Arial Narrow"/>
                  <a:sym typeface="Arial Narrow"/>
                </a:rPr>
                <a:t>CONDICIONES NORMALES </a:t>
              </a:r>
              <a:r>
                <a:rPr lang="es-MX" sz="800" dirty="0">
                  <a:solidFill>
                    <a:srgbClr val="171616"/>
                  </a:solidFill>
                  <a:latin typeface="Verdana" panose="020B0604030504040204" pitchFamily="34" charset="0"/>
                  <a:ea typeface="Verdana" panose="020B0604030504040204" pitchFamily="34" charset="0"/>
                  <a:cs typeface="Arial Narrow"/>
                  <a:sym typeface="Arial Narrow"/>
                </a:rPr>
                <a:t>La información que se suministra se encuentra dentro de los rangos normales.</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pic>
          <p:nvPicPr>
            <p:cNvPr id="20" name="Google Shape;194;p2" descr="Recurso 39.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61" y="3520213"/>
              <a:ext cx="1237126" cy="3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619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extLst>
              <p:ext uri="{D42A27DB-BD31-4B8C-83A1-F6EECF244321}">
                <p14:modId xmlns:p14="http://schemas.microsoft.com/office/powerpoint/2010/main" val="5223863"/>
              </p:ext>
            </p:extLst>
          </p:nvPr>
        </p:nvGraphicFramePr>
        <p:xfrm>
          <a:off x="5658517" y="1698107"/>
          <a:ext cx="5926550" cy="2749906"/>
        </p:xfrm>
        <a:graphic>
          <a:graphicData uri="http://schemas.openxmlformats.org/drawingml/2006/table">
            <a:tbl>
              <a:tblPr>
                <a:noFill/>
              </a:tblPr>
              <a:tblGrid>
                <a:gridCol w="991382">
                  <a:extLst>
                    <a:ext uri="{9D8B030D-6E8A-4147-A177-3AD203B41FA5}">
                      <a16:colId xmlns:a16="http://schemas.microsoft.com/office/drawing/2014/main" val="20000"/>
                    </a:ext>
                  </a:extLst>
                </a:gridCol>
                <a:gridCol w="4935168">
                  <a:extLst>
                    <a:ext uri="{9D8B030D-6E8A-4147-A177-3AD203B41FA5}">
                      <a16:colId xmlns:a16="http://schemas.microsoft.com/office/drawing/2014/main" val="20001"/>
                    </a:ext>
                  </a:extLst>
                </a:gridCol>
              </a:tblGrid>
              <a:tr h="55534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CASANARE : Monterrey, Nunchía, Támara, Yopal.</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Cubarral, El Castillo, Guamal, Restrepo, San Juan De Arama, Uribe, Villavicencio.</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04814764"/>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CASANARE : Aguazul, Hato Corozal, Sabanalarga, Sácama.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Acacías, Barranca De Upía, Cumaral, El Calvario, El Dorado, San Juanito.</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2791578"/>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ARAUCA : Tame.</a:t>
                      </a:r>
                    </a:p>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CASANARE :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Chámeza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Paz De Ariporo,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Pore</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Recetor, Tauramena.</a:t>
                      </a:r>
                    </a:p>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META : Lejanías, Mesetas, Vistahermosa.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7746036"/>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2" name="Google Shape;143;p3"/>
          <p:cNvPicPr preferRelativeResize="0"/>
          <p:nvPr/>
        </p:nvPicPr>
        <p:blipFill rotWithShape="1">
          <a:blip r:embed="rId4">
            <a:alphaModFix/>
          </a:blip>
          <a:srcRect/>
          <a:stretch/>
        </p:blipFill>
        <p:spPr>
          <a:xfrm>
            <a:off x="5961965" y="3196346"/>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5">
            <a:alphaModFix/>
          </a:blip>
          <a:srcRect/>
          <a:stretch/>
        </p:blipFill>
        <p:spPr>
          <a:xfrm>
            <a:off x="9063972" y="7545734"/>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5961965" y="2425416"/>
            <a:ext cx="439200" cy="448213"/>
          </a:xfrm>
          <a:prstGeom prst="rect">
            <a:avLst/>
          </a:prstGeom>
          <a:noFill/>
          <a:ln>
            <a:noFill/>
          </a:ln>
        </p:spPr>
      </p:pic>
      <p:pic>
        <p:nvPicPr>
          <p:cNvPr id="10" name="Google Shape;204;p4">
            <a:extLst>
              <a:ext uri="{FF2B5EF4-FFF2-40B4-BE49-F238E27FC236}">
                <a16:creationId xmlns:a16="http://schemas.microsoft.com/office/drawing/2014/main" id="{FDB32023-5DBA-1A06-A283-6D3B59E43101}"/>
              </a:ext>
            </a:extLst>
          </p:cNvPr>
          <p:cNvPicPr preferRelativeResize="0"/>
          <p:nvPr/>
        </p:nvPicPr>
        <p:blipFill rotWithShape="1">
          <a:blip r:embed="rId7">
            <a:alphaModFix/>
          </a:blip>
          <a:srcRect/>
          <a:stretch/>
        </p:blipFill>
        <p:spPr>
          <a:xfrm>
            <a:off x="13273948" y="2412433"/>
            <a:ext cx="3742267" cy="1016567"/>
          </a:xfrm>
          <a:prstGeom prst="rect">
            <a:avLst/>
          </a:prstGeom>
          <a:noFill/>
          <a:ln>
            <a:noFill/>
          </a:ln>
        </p:spPr>
      </p:pic>
      <p:pic>
        <p:nvPicPr>
          <p:cNvPr id="7" name="Google Shape;142;p3">
            <a:extLst>
              <a:ext uri="{FF2B5EF4-FFF2-40B4-BE49-F238E27FC236}">
                <a16:creationId xmlns:a16="http://schemas.microsoft.com/office/drawing/2014/main" id="{796FAB05-AA6C-3A4B-2348-9E453D3014CB}"/>
              </a:ext>
            </a:extLst>
          </p:cNvPr>
          <p:cNvPicPr preferRelativeResize="0"/>
          <p:nvPr/>
        </p:nvPicPr>
        <p:blipFill rotWithShape="1">
          <a:blip r:embed="rId5">
            <a:alphaModFix/>
          </a:blip>
          <a:srcRect/>
          <a:stretch/>
        </p:blipFill>
        <p:spPr>
          <a:xfrm>
            <a:off x="5943075" y="3900014"/>
            <a:ext cx="476980" cy="448214"/>
          </a:xfrm>
          <a:prstGeom prst="rect">
            <a:avLst/>
          </a:prstGeom>
          <a:noFill/>
          <a:ln>
            <a:noFill/>
          </a:ln>
        </p:spPr>
      </p:pic>
      <p:pic>
        <p:nvPicPr>
          <p:cNvPr id="6" name="Google Shape;142;p3">
            <a:extLst>
              <a:ext uri="{FF2B5EF4-FFF2-40B4-BE49-F238E27FC236}">
                <a16:creationId xmlns:a16="http://schemas.microsoft.com/office/drawing/2014/main" id="{BB69F282-F893-E388-7CF5-0D6D99FDC99F}"/>
              </a:ext>
            </a:extLst>
          </p:cNvPr>
          <p:cNvPicPr preferRelativeResize="0"/>
          <p:nvPr/>
        </p:nvPicPr>
        <p:blipFill rotWithShape="1">
          <a:blip r:embed="rId5">
            <a:alphaModFix/>
          </a:blip>
          <a:srcRect/>
          <a:stretch/>
        </p:blipFill>
        <p:spPr>
          <a:xfrm>
            <a:off x="15023197" y="4049794"/>
            <a:ext cx="476980" cy="448214"/>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4">
            <a:alphaModFix/>
          </a:blip>
          <a:srcRect/>
          <a:stretch/>
        </p:blipFill>
        <p:spPr>
          <a:xfrm>
            <a:off x="17262080" y="3757083"/>
            <a:ext cx="476980" cy="448214"/>
          </a:xfrm>
          <a:prstGeom prst="rect">
            <a:avLst/>
          </a:prstGeom>
          <a:noFill/>
          <a:ln>
            <a:noFill/>
          </a:ln>
        </p:spPr>
      </p:pic>
      <p:graphicFrame>
        <p:nvGraphicFramePr>
          <p:cNvPr id="3" name="Google Shape;135;p3">
            <a:extLst>
              <a:ext uri="{FF2B5EF4-FFF2-40B4-BE49-F238E27FC236}">
                <a16:creationId xmlns:a16="http://schemas.microsoft.com/office/drawing/2014/main" id="{4EA774C7-3B31-D236-764A-9D0157A90BCC}"/>
              </a:ext>
            </a:extLst>
          </p:cNvPr>
          <p:cNvGraphicFramePr/>
          <p:nvPr>
            <p:extLst>
              <p:ext uri="{D42A27DB-BD31-4B8C-83A1-F6EECF244321}">
                <p14:modId xmlns:p14="http://schemas.microsoft.com/office/powerpoint/2010/main" val="2598877131"/>
              </p:ext>
            </p:extLst>
          </p:nvPr>
        </p:nvGraphicFramePr>
        <p:xfrm>
          <a:off x="5586965" y="2183488"/>
          <a:ext cx="6061878" cy="1924916"/>
        </p:xfrm>
        <a:graphic>
          <a:graphicData uri="http://schemas.openxmlformats.org/drawingml/2006/table">
            <a:tbl>
              <a:tblPr>
                <a:noFill/>
              </a:tblPr>
              <a:tblGrid>
                <a:gridCol w="889200">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48491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Florencia, La Montañita.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 Orito, San Francisco.</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52977282"/>
                  </a:ext>
                </a:extLst>
              </a:tr>
              <a:tr h="7200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Belén De Los Andaquíes, El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Paujíl</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Sibundoy,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9787912"/>
                  </a:ext>
                </a:extLst>
              </a:tr>
            </a:tbl>
          </a:graphicData>
        </a:graphic>
      </p:graphicFrame>
      <p:pic>
        <p:nvPicPr>
          <p:cNvPr id="10" name="Google Shape;143;p3">
            <a:extLst>
              <a:ext uri="{FF2B5EF4-FFF2-40B4-BE49-F238E27FC236}">
                <a16:creationId xmlns:a16="http://schemas.microsoft.com/office/drawing/2014/main" id="{689346CA-274D-4959-78CF-047980E9108F}"/>
              </a:ext>
            </a:extLst>
          </p:cNvPr>
          <p:cNvPicPr preferRelativeResize="0"/>
          <p:nvPr/>
        </p:nvPicPr>
        <p:blipFill rotWithShape="1">
          <a:blip r:embed="rId4">
            <a:alphaModFix/>
          </a:blip>
          <a:srcRect/>
          <a:stretch/>
        </p:blipFill>
        <p:spPr>
          <a:xfrm>
            <a:off x="15482140" y="4552953"/>
            <a:ext cx="476980" cy="448212"/>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5">
            <a:alphaModFix/>
          </a:blip>
          <a:srcRect/>
          <a:stretch/>
        </p:blipFill>
        <p:spPr>
          <a:xfrm>
            <a:off x="14697835" y="1444300"/>
            <a:ext cx="3742267" cy="1016567"/>
          </a:xfrm>
          <a:prstGeom prst="rect">
            <a:avLst/>
          </a:prstGeom>
          <a:noFill/>
          <a:ln>
            <a:noFill/>
          </a:ln>
        </p:spPr>
      </p:pic>
      <p:pic>
        <p:nvPicPr>
          <p:cNvPr id="5" name="Google Shape;143;p3">
            <a:extLst>
              <a:ext uri="{FF2B5EF4-FFF2-40B4-BE49-F238E27FC236}">
                <a16:creationId xmlns:a16="http://schemas.microsoft.com/office/drawing/2014/main" id="{D2CACC90-B193-4CB2-4225-5F2E90B97C05}"/>
              </a:ext>
            </a:extLst>
          </p:cNvPr>
          <p:cNvPicPr preferRelativeResize="0"/>
          <p:nvPr/>
        </p:nvPicPr>
        <p:blipFill rotWithShape="1">
          <a:blip r:embed="rId4">
            <a:alphaModFix/>
          </a:blip>
          <a:srcRect/>
          <a:stretch/>
        </p:blipFill>
        <p:spPr>
          <a:xfrm>
            <a:off x="13777828" y="4552953"/>
            <a:ext cx="476980" cy="448212"/>
          </a:xfrm>
          <a:prstGeom prst="rect">
            <a:avLst/>
          </a:prstGeom>
          <a:noFill/>
          <a:ln>
            <a:noFill/>
          </a:ln>
        </p:spPr>
      </p:pic>
      <p:pic>
        <p:nvPicPr>
          <p:cNvPr id="7" name="Google Shape;142;p3">
            <a:extLst>
              <a:ext uri="{FF2B5EF4-FFF2-40B4-BE49-F238E27FC236}">
                <a16:creationId xmlns:a16="http://schemas.microsoft.com/office/drawing/2014/main" id="{5E101080-66A5-8485-8F10-6995A76996D8}"/>
              </a:ext>
            </a:extLst>
          </p:cNvPr>
          <p:cNvPicPr preferRelativeResize="0"/>
          <p:nvPr/>
        </p:nvPicPr>
        <p:blipFill rotWithShape="1">
          <a:blip r:embed="rId6">
            <a:alphaModFix/>
          </a:blip>
          <a:srcRect/>
          <a:stretch/>
        </p:blipFill>
        <p:spPr>
          <a:xfrm>
            <a:off x="5749713" y="3532976"/>
            <a:ext cx="476980" cy="448214"/>
          </a:xfrm>
          <a:prstGeom prst="rect">
            <a:avLst/>
          </a:prstGeom>
          <a:noFill/>
          <a:ln>
            <a:noFill/>
          </a:ln>
        </p:spPr>
      </p:pic>
      <p:pic>
        <p:nvPicPr>
          <p:cNvPr id="12" name="Google Shape;142;p3">
            <a:extLst>
              <a:ext uri="{FF2B5EF4-FFF2-40B4-BE49-F238E27FC236}">
                <a16:creationId xmlns:a16="http://schemas.microsoft.com/office/drawing/2014/main" id="{675A662C-6FEB-2E52-9F16-3A13EA73892B}"/>
              </a:ext>
            </a:extLst>
          </p:cNvPr>
          <p:cNvPicPr preferRelativeResize="0"/>
          <p:nvPr/>
        </p:nvPicPr>
        <p:blipFill rotWithShape="1">
          <a:blip r:embed="rId6">
            <a:alphaModFix/>
          </a:blip>
          <a:srcRect/>
          <a:stretch/>
        </p:blipFill>
        <p:spPr>
          <a:xfrm>
            <a:off x="13539338" y="3009146"/>
            <a:ext cx="476980" cy="448214"/>
          </a:xfrm>
          <a:prstGeom prst="rect">
            <a:avLst/>
          </a:prstGeom>
          <a:noFill/>
          <a:ln>
            <a:noFill/>
          </a:ln>
        </p:spPr>
      </p:pic>
      <p:pic>
        <p:nvPicPr>
          <p:cNvPr id="11" name="Google Shape;143;p3">
            <a:extLst>
              <a:ext uri="{FF2B5EF4-FFF2-40B4-BE49-F238E27FC236}">
                <a16:creationId xmlns:a16="http://schemas.microsoft.com/office/drawing/2014/main" id="{A721B050-490A-94BF-E4E4-B820A17DEDE4}"/>
              </a:ext>
            </a:extLst>
          </p:cNvPr>
          <p:cNvPicPr preferRelativeResize="0"/>
          <p:nvPr/>
        </p:nvPicPr>
        <p:blipFill rotWithShape="1">
          <a:blip r:embed="rId4">
            <a:alphaModFix/>
          </a:blip>
          <a:srcRect/>
          <a:stretch/>
        </p:blipFill>
        <p:spPr>
          <a:xfrm>
            <a:off x="5781814" y="2785041"/>
            <a:ext cx="476980" cy="448212"/>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7">
            <a:alphaModFix/>
          </a:blip>
          <a:srcRect/>
          <a:stretch/>
        </p:blipFill>
        <p:spPr>
          <a:xfrm>
            <a:off x="15042940" y="3190469"/>
            <a:ext cx="439200" cy="448213"/>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484;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 name="Google Shape;486;p25"/>
          <p:cNvSpPr txBox="1"/>
          <p:nvPr/>
        </p:nvSpPr>
        <p:spPr>
          <a:xfrm>
            <a:off x="425531" y="1352968"/>
            <a:ext cx="7486353"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Ghisliane Echeverry Prieto | Directora General</a:t>
            </a:r>
            <a:endParaRPr sz="1200" b="1"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a:sym typeface="Arial Narrow"/>
              </a:rPr>
              <a:t>R</a:t>
            </a: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a:sym typeface="Arial Narrow"/>
              </a:rPr>
              <a:t>odney Poveda Fernández</a:t>
            </a: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 Jefe (E) Oficina del Servicio de Pronóstico y Alertas</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Elaboró:</a:t>
            </a:r>
          </a:p>
          <a:p>
            <a:pPr lvl="0">
              <a:buClr>
                <a:srgbClr val="FFFFFF"/>
              </a:buClr>
              <a:buSzPts val="1400"/>
            </a:pPr>
            <a:r>
              <a:rPr lang="es-ES"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Nubia Traslaviña Saavedra (Profesional de turno)</a:t>
            </a:r>
            <a:endParaRPr lang="es-ES" sz="1600" dirty="0">
              <a:solidFill>
                <a:schemeClr val="tx1">
                  <a:lumMod val="50000"/>
                  <a:lumOff val="50000"/>
                </a:schemeClr>
              </a:solidFill>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OFICINA DEL SERVICIO DE PRONÓSTICO Y ALERTAS</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lvl="0">
              <a:buClr>
                <a:srgbClr val="FFFFFF"/>
              </a:buClr>
              <a:buSzPts val="1400"/>
            </a:pPr>
            <a:r>
              <a:rPr lang="es-MX" sz="1200" dirty="0">
                <a:solidFill>
                  <a:srgbClr val="7F7F7F"/>
                </a:solidFill>
                <a:latin typeface="Verdana" panose="020B0604030504040204" pitchFamily="34" charset="0"/>
                <a:ea typeface="Verdana" panose="020B0604030504040204" pitchFamily="34" charset="0"/>
                <a:cs typeface="Verdana"/>
                <a:sym typeface="Verdana"/>
              </a:rPr>
              <a:t>https://www.ideam.gov.co/</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Correos electrónicos</a:t>
            </a: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 servicio@ideam.gov.co, alertas@ideam.gov.co</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Calle 25D N° 96B - 70, piso 3. Bogotá, D.C. </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Teléfono: +6013527160 ext. 1334 -1335.</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p:txBody>
      </p:sp>
      <p:sp>
        <p:nvSpPr>
          <p:cNvPr id="22" name="Google Shape;487;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chemeClr val="accent6">
                    <a:lumMod val="50000"/>
                  </a:schemeClr>
                </a:solidFill>
                <a:latin typeface="Verdana"/>
                <a:ea typeface="Verdana"/>
                <a:cs typeface="Verdana"/>
                <a:sym typeface="Verdana"/>
              </a:rPr>
              <a:t>VISITA NUESTRAS REDES SOCIALES</a:t>
            </a:r>
            <a:endParaRPr sz="1100" b="1" i="0" u="none" strike="noStrike" cap="none" dirty="0">
              <a:solidFill>
                <a:schemeClr val="accent6">
                  <a:lumMod val="50000"/>
                </a:schemeClr>
              </a:solidFill>
              <a:latin typeface="Verdana"/>
              <a:ea typeface="Verdana"/>
              <a:cs typeface="Verdana"/>
              <a:sym typeface="Verdana"/>
            </a:endParaRPr>
          </a:p>
        </p:txBody>
      </p:sp>
      <p:grpSp>
        <p:nvGrpSpPr>
          <p:cNvPr id="23" name="Google Shape;488;p25"/>
          <p:cNvGrpSpPr/>
          <p:nvPr/>
        </p:nvGrpSpPr>
        <p:grpSpPr>
          <a:xfrm>
            <a:off x="8760760" y="2132261"/>
            <a:ext cx="2092771" cy="2404039"/>
            <a:chOff x="8855817" y="2561633"/>
            <a:chExt cx="1843914" cy="2118168"/>
          </a:xfrm>
        </p:grpSpPr>
        <p:pic>
          <p:nvPicPr>
            <p:cNvPr id="24" name="Google Shape;489;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5" name="Google Shape;490;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6" name="Google Shape;491;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7" name="Google Shape;492;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8" name="Google Shape;493;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9" name="Google Shape;494;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30" name="Google Shape;495;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31" name="Google Shape;496;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Tree>
    <p:extLst>
      <p:ext uri="{BB962C8B-B14F-4D97-AF65-F5344CB8AC3E}">
        <p14:creationId xmlns:p14="http://schemas.microsoft.com/office/powerpoint/2010/main" val="285260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texto 1"/>
          <p:cNvSpPr txBox="1">
            <a:spLocks/>
          </p:cNvSpPr>
          <p:nvPr/>
        </p:nvSpPr>
        <p:spPr>
          <a:xfrm>
            <a:off x="1659387" y="1281875"/>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600" b="1" dirty="0">
                <a:solidFill>
                  <a:schemeClr val="accent6">
                    <a:lumMod val="50000"/>
                  </a:schemeClr>
                </a:solidFill>
                <a:latin typeface="Verdana" panose="020B0604030504040204" pitchFamily="34" charset="0"/>
                <a:ea typeface="Verdana" panose="020B0604030504040204" pitchFamily="34" charset="0"/>
              </a:rPr>
              <a:t>RESUMEN</a:t>
            </a:r>
            <a:endParaRPr lang="es-MX" sz="1600" b="1" dirty="0">
              <a:solidFill>
                <a:schemeClr val="accent6">
                  <a:lumMod val="50000"/>
                </a:schemeClr>
              </a:solidFill>
              <a:latin typeface="Verdana" panose="020B0604030504040204" pitchFamily="34" charset="0"/>
              <a:ea typeface="Verdana" panose="020B0604030504040204" pitchFamily="34" charset="0"/>
            </a:endParaRPr>
          </a:p>
        </p:txBody>
      </p:sp>
      <p:pic>
        <p:nvPicPr>
          <p:cNvPr id="5" name="Google Shape;110;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713113" y="1658112"/>
            <a:ext cx="6636932" cy="453966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algn="just">
              <a:buClr>
                <a:srgbClr val="000000"/>
              </a:buClr>
              <a:buSzPts val="1400"/>
              <a:defRPr/>
            </a:pPr>
            <a:r>
              <a:rPr lang="es-MX" sz="1400" b="1" dirty="0">
                <a:solidFill>
                  <a:srgbClr val="FF0000"/>
                </a:solidFill>
                <a:effectLst>
                  <a:outerShdw blurRad="38100" dist="38100" dir="2700000" algn="tl">
                    <a:srgbClr val="000000">
                      <a:alpha val="43137"/>
                    </a:srgbClr>
                  </a:outerShdw>
                </a:effectLst>
                <a:latin typeface="Verdana"/>
                <a:ea typeface="Verdana"/>
                <a:sym typeface="Verdana"/>
              </a:rPr>
              <a:t>Alerta Alta:</a:t>
            </a:r>
            <a:r>
              <a:rPr lang="es-MX" sz="1400" dirty="0">
                <a:solidFill>
                  <a:srgbClr val="FF0000"/>
                </a:solidFill>
                <a:effectLst>
                  <a:outerShdw blurRad="38100" dist="38100" dir="2700000" algn="tl">
                    <a:srgbClr val="000000">
                      <a:alpha val="43137"/>
                    </a:srgbClr>
                  </a:outerShdw>
                </a:effectLst>
                <a:latin typeface="Verdana"/>
                <a:ea typeface="Verdana"/>
                <a:sym typeface="Verdana"/>
              </a:rPr>
              <a:t> </a:t>
            </a:r>
            <a:r>
              <a:rPr kumimoji="0" lang="es-ES"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a:t>
            </a:r>
            <a:r>
              <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Antioquia, Bolívar, Boyacá, Caldas, Casanare, Cauca, Cesar, Chocó, Cundinamarca, Córdoba, Huila, Magdalena, Meta, Nariño, Norte de Santander, Quindío, Risaralda, Santander, Tolima y Valle del Cauca.</a:t>
            </a:r>
          </a:p>
          <a:p>
            <a:pPr algn="just">
              <a:buClr>
                <a:srgbClr val="000000"/>
              </a:buClr>
              <a:buSzPts val="1400"/>
              <a:defRPr/>
            </a:pPr>
            <a:endPar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algn="just">
              <a:buClr>
                <a:srgbClr val="000000"/>
              </a:buClr>
              <a:buSzPts val="1400"/>
              <a:defRPr/>
            </a:pPr>
            <a:r>
              <a:rPr lang="es-MX" sz="1400" b="1" dirty="0">
                <a:solidFill>
                  <a:schemeClr val="accent2"/>
                </a:solidFill>
                <a:effectLst>
                  <a:outerShdw blurRad="38100" dist="38100" dir="2700000" algn="tl">
                    <a:srgbClr val="000000">
                      <a:alpha val="43137"/>
                    </a:srgbClr>
                  </a:outerShdw>
                </a:effectLst>
                <a:latin typeface="Verdana"/>
                <a:ea typeface="Verdana"/>
                <a:sym typeface="Verdana"/>
              </a:rPr>
              <a:t>Alerta Moderada: </a:t>
            </a:r>
            <a:r>
              <a:rPr lang="es-ES" sz="1300" kern="0" dirty="0">
                <a:solidFill>
                  <a:schemeClr val="tx1">
                    <a:lumMod val="50000"/>
                    <a:lumOff val="50000"/>
                  </a:schemeClr>
                </a:solidFill>
                <a:latin typeface="Verdana" panose="020B0604030504040204" pitchFamily="34" charset="0"/>
                <a:ea typeface="Verdana" panose="020B0604030504040204" pitchFamily="34" charset="0"/>
                <a:sym typeface="Arial Narrow"/>
              </a:rPr>
              <a:t>Para algunos municipios de los departamentos de Antioquia, Bolívar, Boyacá, Caldas, Caquetá, Casanare, Cauca, Cesar, Chocó, Cundinamarca, Córdoba, Huila, La Guajira, Meta, Nariño, Norte de Santander, Putumayo, Quindío, Risaralda, Santander, Tolima y Valle del Cauca.</a:t>
            </a:r>
          </a:p>
          <a:p>
            <a:pPr algn="just">
              <a:buClr>
                <a:srgbClr val="000000"/>
              </a:buClr>
              <a:buSzPts val="1400"/>
              <a:defRPr/>
            </a:pPr>
            <a:endParaRPr lang="es-ES" sz="1300" b="1" kern="0" dirty="0">
              <a:solidFill>
                <a:schemeClr val="tx1">
                  <a:lumMod val="50000"/>
                  <a:lumOff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Narrow"/>
            </a:endParaRPr>
          </a:p>
          <a:p>
            <a:pPr lvl="0" algn="just">
              <a:buClr>
                <a:srgbClr val="000000"/>
              </a:buClr>
              <a:buSzPts val="1400"/>
              <a:defRPr/>
            </a:pPr>
            <a:r>
              <a:rPr lang="es-MX" sz="1400" b="1" dirty="0">
                <a:solidFill>
                  <a:srgbClr val="FFFF00"/>
                </a:solidFill>
                <a:effectLst>
                  <a:outerShdw blurRad="38100" dist="38100" dir="2700000" algn="tl">
                    <a:srgbClr val="000000">
                      <a:alpha val="43137"/>
                    </a:srgbClr>
                  </a:outerShdw>
                </a:effectLst>
                <a:latin typeface="Verdana"/>
                <a:ea typeface="Verdana"/>
                <a:sym typeface="Verdana"/>
              </a:rPr>
              <a:t>Alerta Baja: </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a:t>
            </a:r>
            <a:r>
              <a:rPr lang="es-CO"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las regiones </a:t>
            </a:r>
            <a:r>
              <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Andina, Caribe, Amazonía, Orinoquía y Pacífico.</a:t>
            </a:r>
          </a:p>
          <a:p>
            <a:pPr lvl="0" algn="just">
              <a:buClr>
                <a:srgbClr val="000000"/>
              </a:buClr>
              <a:buSzPts val="1400"/>
              <a:defRPr/>
            </a:pPr>
            <a:endPar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lvl="0" algn="ctr"/>
            <a:r>
              <a:rPr lang="es-MX" sz="12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lang="es-MX" sz="1200" b="1" dirty="0">
              <a:solidFill>
                <a:schemeClr val="accent6">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138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algn="ctr">
              <a:defRPr/>
            </a:pP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Gráfica de seguimiento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alertas por </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pronóstico de la amenaza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d</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eslizamientos de tierra </a:t>
            </a:r>
            <a:r>
              <a:rPr lang="es-ES"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para Colombia durante los últimos 30 días</a:t>
            </a:r>
            <a:endPar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12 de octubre de 2025 | 12:00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24083" y="1199922"/>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004FD09B-C48B-3D3D-391F-31AEA218B8AD}"/>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9947492" y="1056995"/>
            <a:ext cx="1620000" cy="3783632"/>
          </a:xfrm>
          <a:prstGeom prst="rect">
            <a:avLst/>
          </a:prstGeom>
        </p:spPr>
      </p:pic>
      <p:pic>
        <p:nvPicPr>
          <p:cNvPr id="3" name="Imagen 2">
            <a:extLst>
              <a:ext uri="{FF2B5EF4-FFF2-40B4-BE49-F238E27FC236}">
                <a16:creationId xmlns:a16="http://schemas.microsoft.com/office/drawing/2014/main" id="{9BF971FB-EEF0-53D2-F361-A1F0896D1CF2}"/>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38011" y="1056995"/>
            <a:ext cx="1620000" cy="4582085"/>
          </a:xfrm>
          <a:prstGeom prst="rect">
            <a:avLst/>
          </a:prstGeom>
        </p:spPr>
      </p:pic>
      <p:pic>
        <p:nvPicPr>
          <p:cNvPr id="4" name="Imagen 3">
            <a:extLst>
              <a:ext uri="{FF2B5EF4-FFF2-40B4-BE49-F238E27FC236}">
                <a16:creationId xmlns:a16="http://schemas.microsoft.com/office/drawing/2014/main" id="{26D18F7E-E583-BA36-8817-63C5D563F7DB}"/>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528530" y="1056995"/>
            <a:ext cx="1620000" cy="3774387"/>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135;p3">
            <a:extLst>
              <a:ext uri="{FF2B5EF4-FFF2-40B4-BE49-F238E27FC236}">
                <a16:creationId xmlns:a16="http://schemas.microsoft.com/office/drawing/2014/main" id="{7991AF3E-9C74-959A-D038-FC7C463E87E6}"/>
              </a:ext>
            </a:extLst>
          </p:cNvPr>
          <p:cNvGraphicFramePr/>
          <p:nvPr>
            <p:extLst>
              <p:ext uri="{D42A27DB-BD31-4B8C-83A1-F6EECF244321}">
                <p14:modId xmlns:p14="http://schemas.microsoft.com/office/powerpoint/2010/main" val="248986400"/>
              </p:ext>
            </p:extLst>
          </p:nvPr>
        </p:nvGraphicFramePr>
        <p:xfrm>
          <a:off x="13210627" y="881136"/>
          <a:ext cx="5835836" cy="112680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BOLÍVAR : Clemencia.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CÓRDOBA : Tierralta.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1278997"/>
                  </a:ext>
                </a:extLst>
              </a:tr>
            </a:tbl>
          </a:graphicData>
        </a:graphic>
      </p:graphicFrame>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4" name="Google Shape;140;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4">
            <a:alphaModFix/>
          </a:blip>
          <a:srcRect/>
          <a:stretch/>
        </p:blipFill>
        <p:spPr>
          <a:xfrm>
            <a:off x="13210627" y="5976864"/>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4">
            <a:alphaModFix/>
          </a:blip>
          <a:srcRect/>
          <a:stretch/>
        </p:blipFill>
        <p:spPr>
          <a:xfrm>
            <a:off x="14028259" y="2778291"/>
            <a:ext cx="2399984" cy="717635"/>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5">
            <a:alphaModFix/>
          </a:blip>
          <a:srcRect/>
          <a:stretch/>
        </p:blipFill>
        <p:spPr>
          <a:xfrm>
            <a:off x="16898274" y="6870715"/>
            <a:ext cx="476980" cy="448214"/>
          </a:xfrm>
          <a:prstGeom prst="rect">
            <a:avLst/>
          </a:prstGeom>
          <a:noFill/>
          <a:ln>
            <a:noFill/>
          </a:ln>
        </p:spPr>
      </p:pic>
      <p:graphicFrame>
        <p:nvGraphicFramePr>
          <p:cNvPr id="7" name="Google Shape;135;p3">
            <a:extLst>
              <a:ext uri="{FF2B5EF4-FFF2-40B4-BE49-F238E27FC236}">
                <a16:creationId xmlns:a16="http://schemas.microsoft.com/office/drawing/2014/main" id="{73328A02-1587-C9FA-A728-9D8A099504AD}"/>
              </a:ext>
            </a:extLst>
          </p:cNvPr>
          <p:cNvGraphicFramePr/>
          <p:nvPr>
            <p:extLst>
              <p:ext uri="{D42A27DB-BD31-4B8C-83A1-F6EECF244321}">
                <p14:modId xmlns:p14="http://schemas.microsoft.com/office/powerpoint/2010/main" val="1319113548"/>
              </p:ext>
            </p:extLst>
          </p:nvPr>
        </p:nvGraphicFramePr>
        <p:xfrm>
          <a:off x="5227759" y="1396957"/>
          <a:ext cx="6639851" cy="4045537"/>
        </p:xfrm>
        <a:graphic>
          <a:graphicData uri="http://schemas.openxmlformats.org/drawingml/2006/table">
            <a:tbl>
              <a:tblPr>
                <a:noFill/>
              </a:tblPr>
              <a:tblGrid>
                <a:gridCol w="969265">
                  <a:extLst>
                    <a:ext uri="{9D8B030D-6E8A-4147-A177-3AD203B41FA5}">
                      <a16:colId xmlns:a16="http://schemas.microsoft.com/office/drawing/2014/main" val="20000"/>
                    </a:ext>
                  </a:extLst>
                </a:gridCol>
                <a:gridCol w="5670586">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BOLÍVAR : Cantagallo, San Jacinto Del Cauca, San Pablo.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CESAR : Agustín Codazzi, Becerril, La Gloria.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CÓRDOBA : Tierralta.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MAGDALENA : Aracataca, Ciénaga, Santa Marta, Zona Bananera.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BOLÍVAR : Achí, Altos Del Rosario, Arenal, Barranco De Loba, Montecristo, Morales,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Norosí</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Río Viejo, San Martín De Loba, Santa Rosa Del Sur,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Tiquisio</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CESAR : Aguachica, Chimichagua, Chiriguaná, Curumaní, González, La Jagua De Ibirico, La Paz, Pailitas, Pelaya, Pueblo Bello, San Alberto, San Martín, Tamalameque, Valledupar.</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CÓRDOBA : Montelíbano, Puerto Libertador, San José De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Uré</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LA GUAJIRA : Albania, Dibulla, Maicao.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BOLÍVAR : El Carmen De Bolívar, El Guamo, San Jacinto, San Juan Nepomuceno, Simití.</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CESAR : El Copey, Manaure Balcón Del Cesar, Río De Oro, San Diego.</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CÓRDOBA : Lorica, Montería, San Antero, Valencia.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LA GUAJIRA : Barrancas, Distracción, Fonseca, La Jagua Del Pilar, Riohacha, Urumita.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MAGDALENA : Fundación.</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45225128"/>
                  </a:ext>
                </a:extLst>
              </a:tr>
            </a:tbl>
          </a:graphicData>
        </a:graphic>
      </p:graphicFrame>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6">
            <a:alphaModFix/>
          </a:blip>
          <a:srcRect/>
          <a:stretch/>
        </p:blipFill>
        <p:spPr>
          <a:xfrm>
            <a:off x="5463788" y="2081830"/>
            <a:ext cx="439200" cy="448213"/>
          </a:xfrm>
          <a:prstGeom prst="rect">
            <a:avLst/>
          </a:prstGeom>
          <a:noFill/>
          <a:ln>
            <a:noFill/>
          </a:ln>
        </p:spPr>
      </p:pic>
      <p:pic>
        <p:nvPicPr>
          <p:cNvPr id="14"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7">
            <a:alphaModFix/>
          </a:blip>
          <a:srcRect/>
          <a:stretch/>
        </p:blipFill>
        <p:spPr>
          <a:xfrm>
            <a:off x="5475975" y="3282951"/>
            <a:ext cx="476980" cy="448214"/>
          </a:xfrm>
          <a:prstGeom prst="rect">
            <a:avLst/>
          </a:prstGeom>
          <a:noFill/>
          <a:ln>
            <a:noFill/>
          </a:ln>
        </p:spPr>
      </p:pic>
      <p:pic>
        <p:nvPicPr>
          <p:cNvPr id="20" name="Google Shape;142;p3">
            <a:extLst>
              <a:ext uri="{FF2B5EF4-FFF2-40B4-BE49-F238E27FC236}">
                <a16:creationId xmlns:a16="http://schemas.microsoft.com/office/drawing/2014/main" id="{D0803097-0582-8D62-374D-538798D1D267}"/>
              </a:ext>
            </a:extLst>
          </p:cNvPr>
          <p:cNvPicPr preferRelativeResize="0"/>
          <p:nvPr/>
        </p:nvPicPr>
        <p:blipFill rotWithShape="1">
          <a:blip r:embed="rId5">
            <a:alphaModFix/>
          </a:blip>
          <a:srcRect/>
          <a:stretch/>
        </p:blipFill>
        <p:spPr>
          <a:xfrm>
            <a:off x="5463788" y="4525366"/>
            <a:ext cx="476980" cy="44821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EF6D-D649-E961-3C05-E9467AF7D5B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4C6BF953-8AD9-C2E4-839A-8F223514397F}"/>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5631BF5A-1E00-4580-CFAC-DB0C2A188F11}"/>
              </a:ext>
            </a:extLst>
          </p:cNvPr>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EAA02AFC-AAF8-83D7-2CBE-EC11CE2178F0}"/>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6" name="Google Shape;142;p3">
            <a:extLst>
              <a:ext uri="{FF2B5EF4-FFF2-40B4-BE49-F238E27FC236}">
                <a16:creationId xmlns:a16="http://schemas.microsoft.com/office/drawing/2014/main" id="{78A5472F-8AA8-9A8F-37AB-345E70CEAA61}"/>
              </a:ext>
            </a:extLst>
          </p:cNvPr>
          <p:cNvPicPr preferRelativeResize="0"/>
          <p:nvPr/>
        </p:nvPicPr>
        <p:blipFill rotWithShape="1">
          <a:blip r:embed="rId6">
            <a:alphaModFix/>
          </a:blip>
          <a:srcRect/>
          <a:stretch/>
        </p:blipFill>
        <p:spPr>
          <a:xfrm>
            <a:off x="13759744" y="2398601"/>
            <a:ext cx="476980" cy="448214"/>
          </a:xfrm>
          <a:prstGeom prst="rect">
            <a:avLst/>
          </a:prstGeom>
          <a:noFill/>
          <a:ln>
            <a:noFill/>
          </a:ln>
        </p:spPr>
      </p:pic>
      <p:pic>
        <p:nvPicPr>
          <p:cNvPr id="4" name="Google Shape;143;p3">
            <a:extLst>
              <a:ext uri="{FF2B5EF4-FFF2-40B4-BE49-F238E27FC236}">
                <a16:creationId xmlns:a16="http://schemas.microsoft.com/office/drawing/2014/main" id="{6FD24F47-1BAA-D836-A7E1-E8C5E4FB81F6}"/>
              </a:ext>
            </a:extLst>
          </p:cNvPr>
          <p:cNvPicPr preferRelativeResize="0"/>
          <p:nvPr/>
        </p:nvPicPr>
        <p:blipFill rotWithShape="1">
          <a:blip r:embed="rId7">
            <a:alphaModFix/>
          </a:blip>
          <a:srcRect/>
          <a:stretch/>
        </p:blipFill>
        <p:spPr>
          <a:xfrm>
            <a:off x="12434188" y="1700179"/>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D5C73DC0-F36D-2D12-15F7-D7E6620208E8}"/>
              </a:ext>
            </a:extLst>
          </p:cNvPr>
          <p:cNvGraphicFramePr/>
          <p:nvPr>
            <p:extLst>
              <p:ext uri="{D42A27DB-BD31-4B8C-83A1-F6EECF244321}">
                <p14:modId xmlns:p14="http://schemas.microsoft.com/office/powerpoint/2010/main" val="1767175069"/>
              </p:ext>
            </p:extLst>
          </p:nvPr>
        </p:nvGraphicFramePr>
        <p:xfrm>
          <a:off x="4285184" y="1546579"/>
          <a:ext cx="7331731" cy="3496897"/>
        </p:xfrm>
        <a:graphic>
          <a:graphicData uri="http://schemas.openxmlformats.org/drawingml/2006/table">
            <a:tbl>
              <a:tblPr>
                <a:noFill/>
              </a:tblPr>
              <a:tblGrid>
                <a:gridCol w="1070263">
                  <a:extLst>
                    <a:ext uri="{9D8B030D-6E8A-4147-A177-3AD203B41FA5}">
                      <a16:colId xmlns:a16="http://schemas.microsoft.com/office/drawing/2014/main" val="20000"/>
                    </a:ext>
                  </a:extLst>
                </a:gridCol>
                <a:gridCol w="6261468">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ANTIOQUIA : Alejandría,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Amagá</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Anorí, Barbosa, Cisneros, Cocorná, Concepción, Concordia, Cáceres, El Bagre, El Carmen De Viboral, Fredonia, Girardota, Granada, Gómez Plata, Ituango, Jericó, Nariño, Peñol, Puerto Nare, Salgar, San Carlos, San Francisco, San Luis, San Rafael, San Roque, Santo Domingo, Sonsón, Tarazá, Tarso, Titiribí, Urrao, Valdivia, Venecia, Yolombó, Zaragoza.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BOYACÁ :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Covarachía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Macanal</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Pauna, Paya,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Quípama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CALDAS : Manzanares, Marulanda, Norcasia, Palestina, Pensilvania, Pácora, Samaná, Victoria.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CUNDINAMARCA : Guayabetal, Medina, Yacopí.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HUILA : Aipe, Colombia, Hobo, Nátaga, Teruel, Tesalia, Yaguará.</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Cucutilla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El Carmen, Gramalote.</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QUINDÍO : Armenia, Salento.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RISARALDA : La Virginia, Pereira.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SANTANDER : Albania, Charalá, Coromoro, Curití, El Carmen De Chucurí, Encino, Guapotá, Mogotes, Molagavita, Ocamonte, Oiba, Onzaga, Puerto Parra, San Vicente De Chucurí, Simacota, Sucre.</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TOLIMA : Armero, Ataco, Chaparral, Lérida, Líbano, San Sebastián De Mariquita, Santa Isabel.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bl>
          </a:graphicData>
        </a:graphic>
      </p:graphicFrame>
      <p:pic>
        <p:nvPicPr>
          <p:cNvPr id="7" name="Google Shape;144;p3" descr="Recurso 25.png">
            <a:extLst>
              <a:ext uri="{FF2B5EF4-FFF2-40B4-BE49-F238E27FC236}">
                <a16:creationId xmlns:a16="http://schemas.microsoft.com/office/drawing/2014/main" id="{6548B4A5-7472-5A8F-11A6-1D86249405FA}"/>
              </a:ext>
            </a:extLst>
          </p:cNvPr>
          <p:cNvPicPr preferRelativeResize="0"/>
          <p:nvPr/>
        </p:nvPicPr>
        <p:blipFill rotWithShape="1">
          <a:blip r:embed="rId8">
            <a:alphaModFix/>
          </a:blip>
          <a:srcRect/>
          <a:stretch/>
        </p:blipFill>
        <p:spPr>
          <a:xfrm>
            <a:off x="4581716" y="3399264"/>
            <a:ext cx="439200" cy="448213"/>
          </a:xfrm>
          <a:prstGeom prst="rect">
            <a:avLst/>
          </a:prstGeom>
          <a:noFill/>
          <a:ln>
            <a:noFill/>
          </a:ln>
        </p:spPr>
      </p:pic>
      <p:pic>
        <p:nvPicPr>
          <p:cNvPr id="9" name="Google Shape;143;p3">
            <a:extLst>
              <a:ext uri="{FF2B5EF4-FFF2-40B4-BE49-F238E27FC236}">
                <a16:creationId xmlns:a16="http://schemas.microsoft.com/office/drawing/2014/main" id="{E65AC2FE-171F-B9F0-FFC7-525AB48F269B}"/>
              </a:ext>
            </a:extLst>
          </p:cNvPr>
          <p:cNvPicPr preferRelativeResize="0"/>
          <p:nvPr/>
        </p:nvPicPr>
        <p:blipFill rotWithShape="1">
          <a:blip r:embed="rId7">
            <a:alphaModFix/>
          </a:blip>
          <a:srcRect/>
          <a:stretch/>
        </p:blipFill>
        <p:spPr>
          <a:xfrm>
            <a:off x="13998234" y="3070921"/>
            <a:ext cx="476980" cy="448214"/>
          </a:xfrm>
          <a:prstGeom prst="rect">
            <a:avLst/>
          </a:prstGeom>
          <a:noFill/>
          <a:ln>
            <a:noFill/>
          </a:ln>
        </p:spPr>
      </p:pic>
      <p:pic>
        <p:nvPicPr>
          <p:cNvPr id="11" name="Google Shape;142;p3">
            <a:extLst>
              <a:ext uri="{FF2B5EF4-FFF2-40B4-BE49-F238E27FC236}">
                <a16:creationId xmlns:a16="http://schemas.microsoft.com/office/drawing/2014/main" id="{006D7BD0-797A-77BB-1CC8-1940110B0A24}"/>
              </a:ext>
            </a:extLst>
          </p:cNvPr>
          <p:cNvPicPr preferRelativeResize="0"/>
          <p:nvPr/>
        </p:nvPicPr>
        <p:blipFill rotWithShape="1">
          <a:blip r:embed="rId6">
            <a:alphaModFix/>
          </a:blip>
          <a:srcRect/>
          <a:stretch/>
        </p:blipFill>
        <p:spPr>
          <a:xfrm>
            <a:off x="13126651" y="3122732"/>
            <a:ext cx="476980" cy="448214"/>
          </a:xfrm>
          <a:prstGeom prst="rect">
            <a:avLst/>
          </a:prstGeom>
          <a:noFill/>
          <a:ln>
            <a:noFill/>
          </a:ln>
        </p:spPr>
      </p:pic>
    </p:spTree>
    <p:extLst>
      <p:ext uri="{BB962C8B-B14F-4D97-AF65-F5344CB8AC3E}">
        <p14:creationId xmlns:p14="http://schemas.microsoft.com/office/powerpoint/2010/main" val="1721289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69F04-6A40-15E9-D02C-DEE947AA5FE7}"/>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667097A8-52AD-D0BF-A508-52E86F2637F1}"/>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8D6C6457-8ACA-6DFC-2D8D-5E1F69C757F4}"/>
              </a:ext>
            </a:extLst>
          </p:cNvPr>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9A803CE2-EF16-BDED-AB4F-A935D48EF0DA}"/>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6" name="Google Shape;142;p3">
            <a:extLst>
              <a:ext uri="{FF2B5EF4-FFF2-40B4-BE49-F238E27FC236}">
                <a16:creationId xmlns:a16="http://schemas.microsoft.com/office/drawing/2014/main" id="{82FA379B-F9DE-BBA7-8AD7-A2528FC7692D}"/>
              </a:ext>
            </a:extLst>
          </p:cNvPr>
          <p:cNvPicPr preferRelativeResize="0"/>
          <p:nvPr/>
        </p:nvPicPr>
        <p:blipFill rotWithShape="1">
          <a:blip r:embed="rId6">
            <a:alphaModFix/>
          </a:blip>
          <a:srcRect/>
          <a:stretch/>
        </p:blipFill>
        <p:spPr>
          <a:xfrm>
            <a:off x="13759744" y="2398601"/>
            <a:ext cx="476980" cy="448214"/>
          </a:xfrm>
          <a:prstGeom prst="rect">
            <a:avLst/>
          </a:prstGeom>
          <a:noFill/>
          <a:ln>
            <a:noFill/>
          </a:ln>
        </p:spPr>
      </p:pic>
      <p:pic>
        <p:nvPicPr>
          <p:cNvPr id="4" name="Google Shape;143;p3">
            <a:extLst>
              <a:ext uri="{FF2B5EF4-FFF2-40B4-BE49-F238E27FC236}">
                <a16:creationId xmlns:a16="http://schemas.microsoft.com/office/drawing/2014/main" id="{4B9629EE-1EBD-6EB3-A365-A0FF6043F632}"/>
              </a:ext>
            </a:extLst>
          </p:cNvPr>
          <p:cNvPicPr preferRelativeResize="0"/>
          <p:nvPr/>
        </p:nvPicPr>
        <p:blipFill rotWithShape="1">
          <a:blip r:embed="rId7">
            <a:alphaModFix/>
          </a:blip>
          <a:srcRect/>
          <a:stretch/>
        </p:blipFill>
        <p:spPr>
          <a:xfrm>
            <a:off x="12434188" y="1700179"/>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9DC7DADC-952A-3334-9C3A-12006661CD00}"/>
              </a:ext>
            </a:extLst>
          </p:cNvPr>
          <p:cNvGraphicFramePr/>
          <p:nvPr>
            <p:extLst>
              <p:ext uri="{D42A27DB-BD31-4B8C-83A1-F6EECF244321}">
                <p14:modId xmlns:p14="http://schemas.microsoft.com/office/powerpoint/2010/main" val="242065442"/>
              </p:ext>
            </p:extLst>
          </p:nvPr>
        </p:nvGraphicFramePr>
        <p:xfrm>
          <a:off x="4293704" y="912518"/>
          <a:ext cx="7517296" cy="5325697"/>
        </p:xfrm>
        <a:graphic>
          <a:graphicData uri="http://schemas.openxmlformats.org/drawingml/2006/table">
            <a:tbl>
              <a:tblPr>
                <a:noFill/>
              </a:tblPr>
              <a:tblGrid>
                <a:gridCol w="1007827">
                  <a:extLst>
                    <a:ext uri="{9D8B030D-6E8A-4147-A177-3AD203B41FA5}">
                      <a16:colId xmlns:a16="http://schemas.microsoft.com/office/drawing/2014/main" val="20000"/>
                    </a:ext>
                  </a:extLst>
                </a:gridCol>
                <a:gridCol w="6509469">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ANTIOQUIA : Medellín, Abejorral, Abriaquí, Amalfi, Andes, Angelópolis, Anzá, Apartadó, Argelia, Armenia, Bello, Betania, Betulia, Briceño, Caicedo, Caldas, Caracolí, Caramanta, Carolina, Cañasgordas, Chigorodó, Ciudad Bolívar, Copacabana, Dabeiba,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Donmatías</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El Santuario, Frontino, Guadalupe, Guarne, Guatapé, Hispania, La Ceja, La Unión, Maceo, Montebello, Murindó, Mutatá, Nechí, Peque, Pueblorrico, Puerto Berrío, Puerto Triunfo, Remedios, Retiro, San Vicente Ferrer, Santa Bárbara, Santa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Fé</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De Antioquia, Santa Rosa De Osos, Segovia, Támesis,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Uramita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Valparaíso,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Vegachí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Vigía Del Fuerte, Yalí.</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BOYACÁ : Briceño,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Chitaraque</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La Victoria,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Maripí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Moniquirá, Muzo, Otanche, Paipa, Puerto Boyacá, San José De Pare, San Luis De Gaceno, San Pablo De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Borbur</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Santana,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Togüí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Tununguá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CALDAS : Aguadas, Anserma,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Aranzazu</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Belalcázar, Chinchiná, Filadelfia, La Dorada, La Merced, Manizales, Marmato, Marquetalia, Neira, Salamina, San José, Supía, Villamaría, Viterbo.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CUNDINAMARCA : Caparrapí, El Peñón, Fómeque, Guaduas, La Palma, La Peña, Nimaima, Nocaima, Pacho, Paime, Pandi, Paratebueno, Puerto Salgar,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Quebradanegra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Tenjo, Topaipí, Vergara, Villagómez, Útica.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HUILA : La Argentina, La Plata.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Convención, Cáchira, El Tarra, Hacarí, La Esperanza, La Playa, Ocaña, San Calixto, San José De Cúcuta, Sardinata, Teorama, Tibú, Ábrego.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QUINDÍO : Buenavista, Calarcá, Circasia, Córdoba,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Filandia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Génova, La Tebaida, Pijao.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RISARALDA : Balboa, Dosquebradas, La Celia, Marsella, Mistrató, Pueblo Rico, Santa Rosa De Cabal, Santuario.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SANTANDER : Aguada, Aratoca, Barbosa, Betulia, Bolívar, Cabrera, Capitanejo, Cepitá, Chima, Chipatá, Cimitarra, Confines, Contratación, El Guacamayo, El Peñón, Enciso, Florián, Galán, Girón, Guadalupe, Guavatá, Gámbita, Güepsa, Hato, Jesús María, La Belleza, La Paz, Landázuri, Málaga, Palmar, Palmas Del Socorro, Pinchote, Puente Nacional, Páramo, San Andrés, San Benito, San Gil, San Joaquín, San José De Miranda, Santa Helena Del Opón, Socorro, Suaita, Valle De San José, Vélez.</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TOLIMA : Alvarado, Anzoátegui, Cajamarca, Casabianca, Coello, Espinal, Falan, Fresno, Guamo, Herveo, Honda, Ibagué, Icononzo, Murillo, Ortega,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Palocabildo</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Planadas, Roncesvalles, San Antonio, San Luis, Valle De San Juan, Venadillo, Villahermosa.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bl>
          </a:graphicData>
        </a:graphic>
      </p:graphicFrame>
      <p:pic>
        <p:nvPicPr>
          <p:cNvPr id="9" name="Google Shape;143;p3">
            <a:extLst>
              <a:ext uri="{FF2B5EF4-FFF2-40B4-BE49-F238E27FC236}">
                <a16:creationId xmlns:a16="http://schemas.microsoft.com/office/drawing/2014/main" id="{7B746A62-62FB-6419-84FD-8E19B13A1E11}"/>
              </a:ext>
            </a:extLst>
          </p:cNvPr>
          <p:cNvPicPr preferRelativeResize="0"/>
          <p:nvPr/>
        </p:nvPicPr>
        <p:blipFill rotWithShape="1">
          <a:blip r:embed="rId7">
            <a:alphaModFix/>
          </a:blip>
          <a:srcRect/>
          <a:stretch/>
        </p:blipFill>
        <p:spPr>
          <a:xfrm>
            <a:off x="4557189" y="3474115"/>
            <a:ext cx="476980" cy="448214"/>
          </a:xfrm>
          <a:prstGeom prst="rect">
            <a:avLst/>
          </a:prstGeom>
          <a:noFill/>
          <a:ln>
            <a:noFill/>
          </a:ln>
        </p:spPr>
      </p:pic>
      <p:pic>
        <p:nvPicPr>
          <p:cNvPr id="11" name="Google Shape;142;p3">
            <a:extLst>
              <a:ext uri="{FF2B5EF4-FFF2-40B4-BE49-F238E27FC236}">
                <a16:creationId xmlns:a16="http://schemas.microsoft.com/office/drawing/2014/main" id="{0E16AD11-9826-5258-7E0B-1FD2C1C02E0E}"/>
              </a:ext>
            </a:extLst>
          </p:cNvPr>
          <p:cNvPicPr preferRelativeResize="0"/>
          <p:nvPr/>
        </p:nvPicPr>
        <p:blipFill rotWithShape="1">
          <a:blip r:embed="rId6">
            <a:alphaModFix/>
          </a:blip>
          <a:srcRect/>
          <a:stretch/>
        </p:blipFill>
        <p:spPr>
          <a:xfrm>
            <a:off x="12911168" y="2793169"/>
            <a:ext cx="476980" cy="448214"/>
          </a:xfrm>
          <a:prstGeom prst="rect">
            <a:avLst/>
          </a:prstGeom>
          <a:noFill/>
          <a:ln>
            <a:noFill/>
          </a:ln>
        </p:spPr>
      </p:pic>
    </p:spTree>
    <p:extLst>
      <p:ext uri="{BB962C8B-B14F-4D97-AF65-F5344CB8AC3E}">
        <p14:creationId xmlns:p14="http://schemas.microsoft.com/office/powerpoint/2010/main" val="376816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A92-0BBC-5E34-2981-B703143B68C4}"/>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73861EFB-5DC8-E2FB-8CA6-1739A6CEFA76}"/>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2D9932D7-962E-5F3C-6E65-F7C3876A246B}"/>
              </a:ext>
            </a:extLst>
          </p:cNvPr>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95F3A301-47F1-4F2B-CFFC-F26E32189FE8}"/>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6" name="Google Shape;142;p3">
            <a:extLst>
              <a:ext uri="{FF2B5EF4-FFF2-40B4-BE49-F238E27FC236}">
                <a16:creationId xmlns:a16="http://schemas.microsoft.com/office/drawing/2014/main" id="{CED1F546-B021-117F-F670-55333D3AC008}"/>
              </a:ext>
            </a:extLst>
          </p:cNvPr>
          <p:cNvPicPr preferRelativeResize="0"/>
          <p:nvPr/>
        </p:nvPicPr>
        <p:blipFill rotWithShape="1">
          <a:blip r:embed="rId6">
            <a:alphaModFix/>
          </a:blip>
          <a:srcRect/>
          <a:stretch/>
        </p:blipFill>
        <p:spPr>
          <a:xfrm>
            <a:off x="13759744" y="2398601"/>
            <a:ext cx="476980" cy="448214"/>
          </a:xfrm>
          <a:prstGeom prst="rect">
            <a:avLst/>
          </a:prstGeom>
          <a:noFill/>
          <a:ln>
            <a:noFill/>
          </a:ln>
        </p:spPr>
      </p:pic>
      <p:pic>
        <p:nvPicPr>
          <p:cNvPr id="4" name="Google Shape;143;p3">
            <a:extLst>
              <a:ext uri="{FF2B5EF4-FFF2-40B4-BE49-F238E27FC236}">
                <a16:creationId xmlns:a16="http://schemas.microsoft.com/office/drawing/2014/main" id="{BAF52F64-E7CE-65AA-5EB8-BD42B2F0256E}"/>
              </a:ext>
            </a:extLst>
          </p:cNvPr>
          <p:cNvPicPr preferRelativeResize="0"/>
          <p:nvPr/>
        </p:nvPicPr>
        <p:blipFill rotWithShape="1">
          <a:blip r:embed="rId7">
            <a:alphaModFix/>
          </a:blip>
          <a:srcRect/>
          <a:stretch/>
        </p:blipFill>
        <p:spPr>
          <a:xfrm>
            <a:off x="12434188" y="1700179"/>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347980EB-0866-76BD-F4A2-A5EF71E2D6B9}"/>
              </a:ext>
            </a:extLst>
          </p:cNvPr>
          <p:cNvGraphicFramePr/>
          <p:nvPr>
            <p:extLst>
              <p:ext uri="{D42A27DB-BD31-4B8C-83A1-F6EECF244321}">
                <p14:modId xmlns:p14="http://schemas.microsoft.com/office/powerpoint/2010/main" val="3778970898"/>
              </p:ext>
            </p:extLst>
          </p:nvPr>
        </p:nvGraphicFramePr>
        <p:xfrm>
          <a:off x="4306970" y="1394180"/>
          <a:ext cx="7517296" cy="3801697"/>
        </p:xfrm>
        <a:graphic>
          <a:graphicData uri="http://schemas.openxmlformats.org/drawingml/2006/table">
            <a:tbl>
              <a:tblPr>
                <a:noFill/>
              </a:tblPr>
              <a:tblGrid>
                <a:gridCol w="1007827">
                  <a:extLst>
                    <a:ext uri="{9D8B030D-6E8A-4147-A177-3AD203B41FA5}">
                      <a16:colId xmlns:a16="http://schemas.microsoft.com/office/drawing/2014/main" val="20000"/>
                    </a:ext>
                  </a:extLst>
                </a:gridCol>
                <a:gridCol w="6509469">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ANTIOQUIA : Angostura, Belmira, Buriticá, Campamento, Carepa, Ebéjico, Entrerríos, Envigado, Heliconia, Itagüí, Jardín, La Estrella, La Pintada, Marinilla, Rionegro, Sabanalarga, Sabaneta, San Jerónimo, San Pedro De Los Milagros, San Pedro De Urabá, Sopetrán, Toledo, Turbo, Yarumal, Yondó.</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BOGOTÁ, D.C. : Bogotá, D.C..</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BOYACÁ : Almeida, Aquitania, Arcabuco, Buenavista, Caldas, Campohermoso, Chiquinquirá, Chita,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Coper</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Duitama, Gachantivá,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Labranzagrande</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Pajarito, Pisba, Páez,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Saboyá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Santa María, Santa Sofía,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Sotaquirá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Tipacoque.</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CALDAS : Riosucio, Risaralda.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CUNDINAMARCA : Arbeláez, Beltrán, Cabrera, Chaguaní, Chía, Cota, Fusagasugá, Gachalá, Girardot, Gutiérrez, Jerusalén, Junín, La Vega, Madrid, Pulí, Quetame, San Bernardo, San Cayetano, San Juan De Rioseco, Tibacuy, Ubalá, Venecia, Villeta.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HUILA : Isnos, Saladoblanco, San Agustín.</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Arboledas,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Bucarasica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El Zulia, Lourdes, Villa Caro.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QUINDÍO : Montenegro, Quimbaya.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RISARALDA : Apía, Belén De Umbría, Guática, Quinchía.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SANTANDER : Barichara, Carcasí, Concepción, El Playón, Jordán, Lebrija, Los Santos, Rionegro, San Miguel, Suratá, Tona, Zapatoca.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TOLIMA : Ambalema, Carmen De Apicalá, Cunday, Dolores, Flandes, Melgar, Piedras, Rioblanco, Rovira, Suárez, Villarrica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bl>
          </a:graphicData>
        </a:graphic>
      </p:graphicFrame>
      <p:pic>
        <p:nvPicPr>
          <p:cNvPr id="9" name="Google Shape;143;p3">
            <a:extLst>
              <a:ext uri="{FF2B5EF4-FFF2-40B4-BE49-F238E27FC236}">
                <a16:creationId xmlns:a16="http://schemas.microsoft.com/office/drawing/2014/main" id="{BF1C7524-0862-B963-6A95-C95AE00ABD91}"/>
              </a:ext>
            </a:extLst>
          </p:cNvPr>
          <p:cNvPicPr preferRelativeResize="0"/>
          <p:nvPr/>
        </p:nvPicPr>
        <p:blipFill rotWithShape="1">
          <a:blip r:embed="rId7">
            <a:alphaModFix/>
          </a:blip>
          <a:srcRect/>
          <a:stretch/>
        </p:blipFill>
        <p:spPr>
          <a:xfrm>
            <a:off x="14072664" y="1476072"/>
            <a:ext cx="476980" cy="448214"/>
          </a:xfrm>
          <a:prstGeom prst="rect">
            <a:avLst/>
          </a:prstGeom>
          <a:noFill/>
          <a:ln>
            <a:noFill/>
          </a:ln>
        </p:spPr>
      </p:pic>
      <p:pic>
        <p:nvPicPr>
          <p:cNvPr id="11" name="Google Shape;142;p3">
            <a:extLst>
              <a:ext uri="{FF2B5EF4-FFF2-40B4-BE49-F238E27FC236}">
                <a16:creationId xmlns:a16="http://schemas.microsoft.com/office/drawing/2014/main" id="{85B039E4-3EC6-F5A6-4094-50A1E320AB13}"/>
              </a:ext>
            </a:extLst>
          </p:cNvPr>
          <p:cNvPicPr preferRelativeResize="0"/>
          <p:nvPr/>
        </p:nvPicPr>
        <p:blipFill rotWithShape="1">
          <a:blip r:embed="rId6">
            <a:alphaModFix/>
          </a:blip>
          <a:srcRect/>
          <a:stretch/>
        </p:blipFill>
        <p:spPr>
          <a:xfrm>
            <a:off x="4475839" y="3295028"/>
            <a:ext cx="476980" cy="448214"/>
          </a:xfrm>
          <a:prstGeom prst="rect">
            <a:avLst/>
          </a:prstGeom>
          <a:noFill/>
          <a:ln>
            <a:noFill/>
          </a:ln>
        </p:spPr>
      </p:pic>
    </p:spTree>
    <p:extLst>
      <p:ext uri="{BB962C8B-B14F-4D97-AF65-F5344CB8AC3E}">
        <p14:creationId xmlns:p14="http://schemas.microsoft.com/office/powerpoint/2010/main" val="49571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extLst>
              <p:ext uri="{D42A27DB-BD31-4B8C-83A1-F6EECF244321}">
                <p14:modId xmlns:p14="http://schemas.microsoft.com/office/powerpoint/2010/main" val="1770423817"/>
              </p:ext>
            </p:extLst>
          </p:nvPr>
        </p:nvGraphicFramePr>
        <p:xfrm>
          <a:off x="4403479" y="1144012"/>
          <a:ext cx="7221310" cy="4655137"/>
        </p:xfrm>
        <a:graphic>
          <a:graphicData uri="http://schemas.openxmlformats.org/drawingml/2006/table">
            <a:tbl>
              <a:tblPr>
                <a:noFill/>
              </a:tblPr>
              <a:tblGrid>
                <a:gridCol w="913404">
                  <a:extLst>
                    <a:ext uri="{9D8B030D-6E8A-4147-A177-3AD203B41FA5}">
                      <a16:colId xmlns:a16="http://schemas.microsoft.com/office/drawing/2014/main" val="20000"/>
                    </a:ext>
                  </a:extLst>
                </a:gridCol>
                <a:gridCol w="6307906">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Bolívar, Buenos Aires, López De Micay, Patía, Rosas, Suárez.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Bahía Solano, Bajo Baudó, Bojayá, Condoto, Cértegui, El Cantón Del San Pablo, El Carmen De Atrato, Istmina, Lloró, Medio Atrato,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Quibdó, Río Iró, Río Quito, San José Del Palmar,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Barbacoas, Chachagüí, Ipiales,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Magüí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Buenaventura, Calima.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Argelia, Balboa, Cajibío, Caldono, El Tambo, Guapi, Morales, Piamonte, Piendamó -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Tunía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Puracé, Páez, Santa Rosa, Santander De Quilichao, Timbiquí,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Toribío</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Carmen Del Darién, El Litoral Del San Juan, Juradó, Riosucio,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Buesaco, Cumbitara, El Charco, El Rosario, Francisco Pizarro, La Llanada, Leiva, Los Andes, Mallama, Policarpa, Ricaurte, Roberto Payán, Samaniego, San Andrés De Tumaco, Santa Bárbara, Santacruz.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Andalucía, Ansermanuevo, Bugalagrande, Caicedonia, Cali, Cartago, Dagua, El Águila, Guadalajara De Buga, Jamundí, Sevilla, Tuluá, Ulloa, Zarzal.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CAUCA : Almaguer, Caloto, Corinto,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Inzá</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Jambaló</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La Sierra, La Vega, Mercaderes, Miranda, Popayán, San Sebastián, Silvia, Sotará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Paispamba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Sucre, Timbío, Totoró.</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CHOCÓ : Acandí, Unguía.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NARIÑO : Albán, Arboleda, Cumbal, El Peñol, El Tablón De Gómez, La Unión, Providencia, San Bernardo, San Pedro De Cartago, Sapuyes, Taminango, Túquerres.</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VALLE DEL CAUCA : Alcalá, Argelia, Bolívar, El Cairo, El Cerrito, El Dovio, Florida, Ginebra, Guacarí, La Unión, La Victoria, Obando, Palmira, Pradera, Riofrío, Roldanillo, San Pedro, Toro, Trujillo, Versalles, Yumbo.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3" name="Google Shape;144;p3" descr="Recurso 25.png"/>
          <p:cNvPicPr preferRelativeResize="0"/>
          <p:nvPr/>
        </p:nvPicPr>
        <p:blipFill rotWithShape="1">
          <a:blip r:embed="rId4">
            <a:alphaModFix/>
          </a:blip>
          <a:srcRect/>
          <a:stretch/>
        </p:blipFill>
        <p:spPr>
          <a:xfrm>
            <a:off x="4622412" y="2017158"/>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5">
            <a:alphaModFix/>
          </a:blip>
          <a:srcRect/>
          <a:stretch/>
        </p:blipFill>
        <p:spPr>
          <a:xfrm>
            <a:off x="4629352" y="4755152"/>
            <a:ext cx="476980" cy="448214"/>
          </a:xfrm>
          <a:prstGeom prst="rect">
            <a:avLst/>
          </a:prstGeom>
          <a:noFill/>
          <a:ln>
            <a:noFill/>
          </a:ln>
        </p:spPr>
      </p:pic>
      <p:pic>
        <p:nvPicPr>
          <p:cNvPr id="4" name="Google Shape;143;p3">
            <a:extLst>
              <a:ext uri="{FF2B5EF4-FFF2-40B4-BE49-F238E27FC236}">
                <a16:creationId xmlns:a16="http://schemas.microsoft.com/office/drawing/2014/main" id="{0883AD3D-DFDE-2FB7-AC71-FDFB21753C9A}"/>
              </a:ext>
            </a:extLst>
          </p:cNvPr>
          <p:cNvPicPr preferRelativeResize="0"/>
          <p:nvPr/>
        </p:nvPicPr>
        <p:blipFill rotWithShape="1">
          <a:blip r:embed="rId6">
            <a:alphaModFix/>
          </a:blip>
          <a:srcRect/>
          <a:stretch/>
        </p:blipFill>
        <p:spPr>
          <a:xfrm>
            <a:off x="4631210" y="3402035"/>
            <a:ext cx="476980" cy="448212"/>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theme/theme1.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e6e4f839-7cba-4a18-9a5e-4c4acf887f10"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9EF63C7ACAF14983ABB1C64629FC14" ma:contentTypeVersion="17" ma:contentTypeDescription="Create a new document." ma:contentTypeScope="" ma:versionID="b3ac3739a2a0e62006c3be0258c5fd67">
  <xsd:schema xmlns:xsd="http://www.w3.org/2001/XMLSchema" xmlns:xs="http://www.w3.org/2001/XMLSchema" xmlns:p="http://schemas.microsoft.com/office/2006/metadata/properties" xmlns:ns1="http://schemas.microsoft.com/sharepoint/v3" xmlns:ns3="e6e4f839-7cba-4a18-9a5e-4c4acf887f10" xmlns:ns4="3b0a51fa-8738-4c0a-899b-b341aa1e20f5" targetNamespace="http://schemas.microsoft.com/office/2006/metadata/properties" ma:root="true" ma:fieldsID="c56a9811c9eb4c9e58dd9fefa42525d0" ns1:_="" ns3:_="" ns4:_="">
    <xsd:import namespace="http://schemas.microsoft.com/sharepoint/v3"/>
    <xsd:import namespace="e6e4f839-7cba-4a18-9a5e-4c4acf887f10"/>
    <xsd:import namespace="3b0a51fa-8738-4c0a-899b-b341aa1e20f5"/>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_activity"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e4f839-7cba-4a18-9a5e-4c4acf887f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0a51fa-8738-4c0a-899b-b341aa1e20f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EA1DDF-3F4B-4029-BD7C-CB2BC504FCB3}">
  <ds:schemaRefs>
    <ds:schemaRef ds:uri="e6e4f839-7cba-4a18-9a5e-4c4acf887f10"/>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 ds:uri="3b0a51fa-8738-4c0a-899b-b341aa1e20f5"/>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F87AC8F-7076-4BDD-BF78-316860CF0219}">
  <ds:schemaRefs>
    <ds:schemaRef ds:uri="http://schemas.microsoft.com/sharepoint/v3/contenttype/forms"/>
  </ds:schemaRefs>
</ds:datastoreItem>
</file>

<file path=customXml/itemProps3.xml><?xml version="1.0" encoding="utf-8"?>
<ds:datastoreItem xmlns:ds="http://schemas.openxmlformats.org/officeDocument/2006/customXml" ds:itemID="{80351DC2-7885-4EF8-964D-BAFA93614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e4f839-7cba-4a18-9a5e-4c4acf887f10"/>
    <ds:schemaRef ds:uri="3b0a51fa-8738-4c0a-899b-b341aa1e20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25688</TotalTime>
  <Words>2726</Words>
  <Application>Microsoft Office PowerPoint</Application>
  <PresentationFormat>Panorámica</PresentationFormat>
  <Paragraphs>168</Paragraphs>
  <Slides>13</Slides>
  <Notes>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Arial</vt:lpstr>
      <vt:lpstr>Arial Narrow</vt:lpstr>
      <vt:lpstr>Calibri</vt:lpstr>
      <vt:lpstr>Calibri Light</vt:lpstr>
      <vt:lpstr>Helvetica</vt:lpstr>
      <vt:lpstr>Verdana</vt:lpstr>
      <vt:lpstr>Diseño OSPA</vt:lpstr>
      <vt:lpstr>Diseño Cerrejon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2099</cp:revision>
  <dcterms:created xsi:type="dcterms:W3CDTF">2023-05-19T19:31:54Z</dcterms:created>
  <dcterms:modified xsi:type="dcterms:W3CDTF">2025-10-12T16:27:19Z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y fmtid="{D5CDD505-2E9C-101B-9397-08002B2CF9AE}" pid="9" name="ContentTypeId">
    <vt:lpwstr>0x010100079EF63C7ACAF14983ABB1C64629FC14</vt:lpwstr>
  </property>
</Properties>
</file>