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4"/>
  </p:notesMasterIdLst>
  <p:sldIdLst>
    <p:sldId id="256" r:id="rId2"/>
    <p:sldId id="257" r:id="rId3"/>
    <p:sldId id="269" r:id="rId4"/>
    <p:sldId id="259" r:id="rId5"/>
    <p:sldId id="261" r:id="rId6"/>
    <p:sldId id="271" r:id="rId7"/>
    <p:sldId id="270" r:id="rId8"/>
    <p:sldId id="264" r:id="rId9"/>
    <p:sldId id="265" r:id="rId10"/>
    <p:sldId id="266" r:id="rId11"/>
    <p:sldId id="267" r:id="rId12"/>
    <p:sldId id="268" r:id="rId13"/>
  </p:sldIdLst>
  <p:sldSz cx="12192000" cy="6858000"/>
  <p:notesSz cx="12192000" cy="6858000"/>
  <p:embeddedFontLst>
    <p:embeddedFont>
      <p:font typeface="Arial Black" panose="020B0A04020102020204" pitchFamily="34" charset="0"/>
      <p:bold r:id="rId15"/>
    </p:embeddedFont>
    <p:embeddedFont>
      <p:font typeface="Arial Narrow" panose="020B0606020202030204" pitchFamily="34" charset="0"/>
      <p:regular r:id="rId16"/>
      <p:bold r:id="rId17"/>
      <p:italic r:id="rId18"/>
      <p:boldItalic r:id="rId19"/>
    </p:embeddedFont>
    <p:embeddedFont>
      <p:font typeface="Helvetica Neue" panose="020B0604020202020204" charset="0"/>
      <p:regular r:id="rId20"/>
      <p:bold r:id="rId21"/>
      <p:italic r:id="rId22"/>
      <p:boldItalic r:id="rId23"/>
    </p:embeddedFont>
    <p:embeddedFont>
      <p:font typeface="Verdana" panose="020B0604030504040204" pitchFamily="34"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h4azekn3fThzs9cA6lfW8iTEDTq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37F94A-DA9B-481A-AE38-6A32242EE391}">
  <a:tblStyle styleId="{7637F94A-DA9B-481A-AE38-6A32242EE391}"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F00C0F73-EEEA-4E89-A611-1E2FAB54C115}"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140" autoAdjust="0"/>
  </p:normalViewPr>
  <p:slideViewPr>
    <p:cSldViewPr snapToGrid="0">
      <p:cViewPr varScale="1">
        <p:scale>
          <a:sx n="103" d="100"/>
          <a:sy n="103" d="100"/>
        </p:scale>
        <p:origin x="876" y="102"/>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4493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2252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09" name="Google Shape;209;p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2386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6855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8" name="Google Shape;228;p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72846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75811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66806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84664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23768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1556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62349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59: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63593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36632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chemeClr val="lt1"/>
                </a:solidFill>
                <a:latin typeface="Helvetica Neue"/>
                <a:ea typeface="Helvetica Neue"/>
                <a:cs typeface="Helvetica Neue"/>
                <a:sym typeface="Helvetica Neue"/>
              </a:rPr>
              <a:t>www.ideam.gov.co</a:t>
            </a:r>
            <a:endParaRPr sz="1400" b="0" i="0" u="none" strike="noStrike" cap="none">
              <a:solidFill>
                <a:srgbClr val="000000"/>
              </a:solidFill>
              <a:latin typeface="Arial"/>
              <a:ea typeface="Arial"/>
              <a:cs typeface="Arial"/>
              <a:sym typeface="Arial"/>
            </a:endParaRPr>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6.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MX" sz="2000" b="1" i="0" u="none" strike="noStrike" cap="none">
                <a:solidFill>
                  <a:srgbClr val="C00000"/>
                </a:solidFill>
                <a:latin typeface="Verdana"/>
                <a:ea typeface="Verdana"/>
                <a:cs typeface="Verdana"/>
                <a:sym typeface="Verdana"/>
              </a:rPr>
              <a:t>Boletín No.</a:t>
            </a:r>
            <a:endParaRPr sz="2000" b="1" i="0" u="none" strike="noStrike" cap="none">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s-MX" sz="2400" b="1" i="0" u="none" strike="noStrike" cap="none" dirty="0">
                <a:solidFill>
                  <a:schemeClr val="lt1"/>
                </a:solidFill>
                <a:latin typeface="Verdana"/>
                <a:ea typeface="Verdana"/>
                <a:cs typeface="Verdana"/>
                <a:sym typeface="Verdana"/>
              </a:rPr>
              <a:t>054</a:t>
            </a:r>
          </a:p>
          <a:p>
            <a:pPr marL="0" marR="0" lvl="0" indent="0" algn="ctr" rtl="0">
              <a:lnSpc>
                <a:spcPct val="100000"/>
              </a:lnSpc>
              <a:spcBef>
                <a:spcPts val="0"/>
              </a:spcBef>
              <a:spcAft>
                <a:spcPts val="0"/>
              </a:spcAft>
              <a:buClr>
                <a:srgbClr val="000000"/>
              </a:buClr>
              <a:buSzPts val="2400"/>
              <a:buFont typeface="Arial"/>
              <a:buNone/>
            </a:pPr>
            <a:endParaRPr lang="es-MX" sz="2400" b="1" i="0" u="none" strike="noStrike" cap="none" dirty="0">
              <a:solidFill>
                <a:schemeClr val="lt1"/>
              </a:solidFill>
              <a:latin typeface="Verdana"/>
              <a:ea typeface="Verdana"/>
              <a:cs typeface="Verdana"/>
              <a:sym typeface="Verdana"/>
            </a:endParaRP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800"/>
              <a:buFont typeface="Arial"/>
              <a:buNone/>
            </a:pPr>
            <a:r>
              <a:rPr lang="es-MX" sz="800" b="1" i="0" u="none" strike="noStrike" cap="none" dirty="0">
                <a:solidFill>
                  <a:srgbClr val="E1233F"/>
                </a:solidFill>
                <a:latin typeface="Verdana"/>
                <a:ea typeface="Verdana"/>
                <a:cs typeface="Verdana"/>
                <a:sym typeface="Verdana"/>
              </a:rPr>
              <a:t>PARA TOMAR ACCIÓN </a:t>
            </a:r>
            <a:r>
              <a:rPr lang="es-MX" sz="800" b="0" i="0" u="none" strike="noStrike" cap="none" dirty="0">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dirty="0">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793F"/>
                </a:solidFill>
                <a:latin typeface="Verdana"/>
                <a:ea typeface="Verdana"/>
                <a:cs typeface="Verdana"/>
                <a:sym typeface="Verdana"/>
              </a:rPr>
              <a:t>PARA PREPARARSE </a:t>
            </a:r>
            <a:r>
              <a:rPr lang="es-MX" sz="800" b="0" i="0" u="none" strike="noStrike" cap="none">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BB3F"/>
                </a:solidFill>
                <a:latin typeface="Verdana"/>
                <a:ea typeface="Verdana"/>
                <a:cs typeface="Verdana"/>
                <a:sym typeface="Verdana"/>
              </a:rPr>
              <a:t>PARA  INFORMARSE  </a:t>
            </a:r>
            <a:r>
              <a:rPr lang="es-MX" sz="800" b="0" i="0" u="none" strike="noStrike" cap="none">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92D050"/>
                </a:solidFill>
                <a:latin typeface="Verdana"/>
                <a:ea typeface="Verdana"/>
                <a:cs typeface="Verdana"/>
                <a:sym typeface="Verdana"/>
              </a:rPr>
              <a:t>CONDICIONES NORMALES </a:t>
            </a:r>
            <a:r>
              <a:rPr lang="es-MX" sz="800" b="0" i="0" u="none" strike="noStrike" cap="none">
                <a:solidFill>
                  <a:srgbClr val="171616"/>
                </a:solidFill>
                <a:latin typeface="Verdana"/>
                <a:ea typeface="Verdana"/>
                <a:cs typeface="Verdana"/>
                <a:sym typeface="Verdana"/>
              </a:rPr>
              <a:t>La información que se suministra se encuentra dentro de los rangos normales.</a:t>
            </a:r>
            <a:endParaRPr sz="800" b="0" i="0" u="none" strike="noStrike" cap="none">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892389"/>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Actualización: </a:t>
            </a:r>
            <a:fld id="{59A354A9-EBAA-446E-90EE-DBF5671B94B7}" type="datetime4">
              <a:rPr lang="es-MX" sz="1100" b="1" i="0" u="none" strike="noStrike" cap="none" smtClean="0">
                <a:solidFill>
                  <a:srgbClr val="800000"/>
                </a:solidFill>
                <a:latin typeface="Calibri"/>
                <a:ea typeface="Calibri"/>
                <a:cs typeface="Calibri"/>
                <a:sym typeface="Calibri"/>
              </a:rPr>
              <a:t>23 de febrero de 2024</a:t>
            </a:fld>
            <a:r>
              <a:rPr lang="es-MX" sz="1100" b="1" i="0" u="none" strike="noStrike" cap="none" dirty="0">
                <a:solidFill>
                  <a:srgbClr val="800000"/>
                </a:solidFill>
                <a:latin typeface="Calibri"/>
                <a:ea typeface="Calibri"/>
                <a:cs typeface="Calibri"/>
                <a:sym typeface="Calibri"/>
              </a:rPr>
              <a:t>– 18:00 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a:t>
            </a:r>
            <a:r>
              <a:rPr lang="es-MX" sz="1100" b="1" dirty="0">
                <a:solidFill>
                  <a:srgbClr val="800000"/>
                </a:solidFill>
                <a:latin typeface="Calibri"/>
                <a:ea typeface="Calibri"/>
                <a:cs typeface="Calibri"/>
                <a:sym typeface="Calibri"/>
              </a:rPr>
              <a:t>24</a:t>
            </a:r>
            <a:r>
              <a:rPr lang="es-MX" sz="1100" b="1" i="0" u="none" strike="noStrike" cap="none" dirty="0">
                <a:solidFill>
                  <a:srgbClr val="800000"/>
                </a:solidFill>
                <a:latin typeface="Calibri"/>
                <a:ea typeface="Calibri"/>
                <a:cs typeface="Calibri"/>
                <a:sym typeface="Calibri"/>
              </a:rPr>
              <a:t> de febrero de 2024 – 1</a:t>
            </a:r>
            <a:r>
              <a:rPr lang="es-MX" sz="1100" b="1" dirty="0">
                <a:solidFill>
                  <a:srgbClr val="800000"/>
                </a:solidFill>
                <a:latin typeface="Calibri"/>
                <a:ea typeface="Calibri"/>
                <a:cs typeface="Calibri"/>
                <a:sym typeface="Calibri"/>
              </a:rPr>
              <a:t>2</a:t>
            </a:r>
            <a:r>
              <a:rPr lang="es-MX" sz="1100" b="1" i="0" u="none" strike="noStrike" cap="none" dirty="0">
                <a:solidFill>
                  <a:srgbClr val="800000"/>
                </a:solidFill>
                <a:latin typeface="Calibri"/>
                <a:ea typeface="Calibri"/>
                <a:cs typeface="Calibri"/>
                <a:sym typeface="Calibri"/>
              </a:rPr>
              <a:t>:00 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aphicFrame>
        <p:nvGraphicFramePr>
          <p:cNvPr id="212" name="Google Shape;212;p5"/>
          <p:cNvGraphicFramePr/>
          <p:nvPr>
            <p:extLst>
              <p:ext uri="{D42A27DB-BD31-4B8C-83A1-F6EECF244321}">
                <p14:modId xmlns:p14="http://schemas.microsoft.com/office/powerpoint/2010/main" val="1009638469"/>
              </p:ext>
            </p:extLst>
          </p:nvPr>
        </p:nvGraphicFramePr>
        <p:xfrm>
          <a:off x="13547693" y="2808347"/>
          <a:ext cx="6426275" cy="20412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57820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6550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lang="es-CO"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lang="es-CO"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CAQUETÁ : Valparaíso.</a:t>
                      </a: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GUAINÍA : Inírida.</a:t>
                      </a: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GUAVIARE : El Retorno.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13" name="Google Shape;213;p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AMAZONIA</a:t>
            </a:r>
            <a:endParaRPr/>
          </a:p>
        </p:txBody>
      </p:sp>
      <p:pic>
        <p:nvPicPr>
          <p:cNvPr id="214" name="Google Shape;214;p5"/>
          <p:cNvPicPr preferRelativeResize="0"/>
          <p:nvPr/>
        </p:nvPicPr>
        <p:blipFill>
          <a:blip r:embed="rId3"/>
          <a:srcRect/>
          <a:stretch/>
        </p:blipFill>
        <p:spPr>
          <a:xfrm>
            <a:off x="582198" y="1371600"/>
            <a:ext cx="4665610" cy="4876788"/>
          </a:xfrm>
          <a:prstGeom prst="rect">
            <a:avLst/>
          </a:prstGeom>
          <a:noFill/>
          <a:ln>
            <a:noFill/>
          </a:ln>
        </p:spPr>
      </p:pic>
      <p:pic>
        <p:nvPicPr>
          <p:cNvPr id="9" name="Google Shape;204;p4"/>
          <p:cNvPicPr preferRelativeResize="0"/>
          <p:nvPr/>
        </p:nvPicPr>
        <p:blipFill rotWithShape="1">
          <a:blip r:embed="rId4">
            <a:alphaModFix/>
          </a:blip>
          <a:srcRect/>
          <a:stretch/>
        </p:blipFill>
        <p:spPr>
          <a:xfrm>
            <a:off x="13066334" y="5205884"/>
            <a:ext cx="3694496" cy="1042506"/>
          </a:xfrm>
          <a:prstGeom prst="rect">
            <a:avLst/>
          </a:prstGeom>
          <a:noFill/>
          <a:ln>
            <a:noFill/>
          </a:ln>
        </p:spPr>
      </p:pic>
      <p:graphicFrame>
        <p:nvGraphicFramePr>
          <p:cNvPr id="2" name="Google Shape;186;p59">
            <a:extLst>
              <a:ext uri="{FF2B5EF4-FFF2-40B4-BE49-F238E27FC236}">
                <a16:creationId xmlns:a16="http://schemas.microsoft.com/office/drawing/2014/main" id="{D775E923-8C1E-4FD9-BEF7-55486AB6587C}"/>
              </a:ext>
            </a:extLst>
          </p:cNvPr>
          <p:cNvGraphicFramePr/>
          <p:nvPr>
            <p:extLst>
              <p:ext uri="{D42A27DB-BD31-4B8C-83A1-F6EECF244321}">
                <p14:modId xmlns:p14="http://schemas.microsoft.com/office/powerpoint/2010/main" val="3920974248"/>
              </p:ext>
            </p:extLst>
          </p:nvPr>
        </p:nvGraphicFramePr>
        <p:xfrm>
          <a:off x="5224077" y="1281908"/>
          <a:ext cx="6745419" cy="3809371"/>
        </p:xfrm>
        <a:graphic>
          <a:graphicData uri="http://schemas.openxmlformats.org/drawingml/2006/table">
            <a:tbl>
              <a:tblPr>
                <a:noFill/>
                <a:tableStyleId>{7637F94A-DA9B-481A-AE38-6A32242EE391}</a:tableStyleId>
              </a:tblPr>
              <a:tblGrid>
                <a:gridCol w="831320">
                  <a:extLst>
                    <a:ext uri="{9D8B030D-6E8A-4147-A177-3AD203B41FA5}">
                      <a16:colId xmlns:a16="http://schemas.microsoft.com/office/drawing/2014/main" val="20000"/>
                    </a:ext>
                  </a:extLst>
                </a:gridCol>
                <a:gridCol w="5914099">
                  <a:extLst>
                    <a:ext uri="{9D8B030D-6E8A-4147-A177-3AD203B41FA5}">
                      <a16:colId xmlns:a16="http://schemas.microsoft.com/office/drawing/2014/main" val="20001"/>
                    </a:ext>
                  </a:extLst>
                </a:gridCol>
              </a:tblGrid>
              <a:tr h="92435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CAQUETÁ : Puerto Rico, San Vicente Del Caguán.</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CAQUETÁ : Florencia, Valparaíso.</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GUAINÍA : </a:t>
                      </a:r>
                      <a:r>
                        <a:rPr lang="pt-BR" sz="1000" b="0" i="0" u="none" strike="noStrike" cap="none" dirty="0" err="1">
                          <a:solidFill>
                            <a:srgbClr val="000000"/>
                          </a:solidFill>
                          <a:latin typeface="Arial"/>
                          <a:ea typeface="Arial"/>
                          <a:cs typeface="Arial"/>
                          <a:sym typeface="Arial"/>
                        </a:rPr>
                        <a:t>Inírida</a:t>
                      </a:r>
                      <a:r>
                        <a:rPr lang="pt-BR" sz="1000" b="0" i="0" u="none" strike="noStrike" cap="none" dirty="0">
                          <a:solidFill>
                            <a:srgbClr val="000000"/>
                          </a:solidFill>
                          <a:latin typeface="Arial"/>
                          <a:ea typeface="Arial"/>
                          <a:cs typeface="Arial"/>
                          <a:sym typeface="Arial"/>
                        </a:rPr>
                        <a:t>.</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AMAZONAS : La Chorrera.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CAQUETÁ : Belén De Los Andaquíes, El Doncello, El </a:t>
                      </a:r>
                      <a:r>
                        <a:rPr lang="es-ES" sz="1000" b="0" i="0" u="none" strike="noStrike" cap="none" dirty="0" err="1">
                          <a:solidFill>
                            <a:srgbClr val="000000"/>
                          </a:solidFill>
                          <a:latin typeface="Arial"/>
                          <a:ea typeface="Arial"/>
                          <a:cs typeface="Arial"/>
                          <a:sym typeface="Arial"/>
                        </a:rPr>
                        <a:t>Paujíl</a:t>
                      </a:r>
                      <a:r>
                        <a:rPr lang="es-ES" sz="1000" b="0" i="0" u="none" strike="noStrike" cap="none" dirty="0">
                          <a:solidFill>
                            <a:srgbClr val="000000"/>
                          </a:solidFill>
                          <a:latin typeface="Arial"/>
                          <a:ea typeface="Arial"/>
                          <a:cs typeface="Arial"/>
                          <a:sym typeface="Arial"/>
                        </a:rPr>
                        <a:t>, Morelia, San José Del Fragua, Solano.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GUAINÍA : </a:t>
                      </a:r>
                      <a:r>
                        <a:rPr lang="es-ES" sz="1000" b="0" i="0" u="none" strike="noStrike" cap="none" dirty="0" err="1">
                          <a:solidFill>
                            <a:srgbClr val="000000"/>
                          </a:solidFill>
                          <a:latin typeface="Arial"/>
                          <a:ea typeface="Arial"/>
                          <a:cs typeface="Arial"/>
                          <a:sym typeface="Arial"/>
                        </a:rPr>
                        <a:t>Barrancominas</a:t>
                      </a:r>
                      <a:r>
                        <a:rPr lang="es-ES" sz="1000" b="0" i="0" u="none" strike="noStrike" cap="none" dirty="0">
                          <a:solidFill>
                            <a:srgbClr val="000000"/>
                          </a:solidFill>
                          <a:latin typeface="Arial"/>
                          <a:ea typeface="Arial"/>
                          <a:cs typeface="Arial"/>
                          <a:sym typeface="Arial"/>
                        </a:rPr>
                        <a:t>, Cacahual, Morichal, Puerto Colombia, San Felipe.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GUAVIARE : Calamar, El Retorno, Miraflores, San José Del Guaviare.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PUTUMAYO : Puerto Asís, Puerto Caicedo, Puerto Guzmán.</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219628389"/>
                  </a:ext>
                </a:extLst>
              </a:tr>
            </a:tbl>
          </a:graphicData>
        </a:graphic>
      </p:graphicFrame>
      <p:pic>
        <p:nvPicPr>
          <p:cNvPr id="215" name="Google Shape;215;p5" descr="Recurso 25.png"/>
          <p:cNvPicPr preferRelativeResize="0"/>
          <p:nvPr/>
        </p:nvPicPr>
        <p:blipFill rotWithShape="1">
          <a:blip r:embed="rId5">
            <a:alphaModFix/>
          </a:blip>
          <a:srcRect/>
          <a:stretch/>
        </p:blipFill>
        <p:spPr>
          <a:xfrm>
            <a:off x="5424748" y="2448180"/>
            <a:ext cx="432711" cy="446694"/>
          </a:xfrm>
          <a:prstGeom prst="rect">
            <a:avLst/>
          </a:prstGeom>
          <a:noFill/>
          <a:ln>
            <a:noFill/>
          </a:ln>
        </p:spPr>
      </p:pic>
      <p:pic>
        <p:nvPicPr>
          <p:cNvPr id="217" name="Google Shape;217;p5"/>
          <p:cNvPicPr preferRelativeResize="0"/>
          <p:nvPr/>
        </p:nvPicPr>
        <p:blipFill rotWithShape="1">
          <a:blip r:embed="rId6">
            <a:alphaModFix/>
          </a:blip>
          <a:srcRect/>
          <a:stretch/>
        </p:blipFill>
        <p:spPr>
          <a:xfrm>
            <a:off x="5400259" y="4258249"/>
            <a:ext cx="457200" cy="446694"/>
          </a:xfrm>
          <a:prstGeom prst="rect">
            <a:avLst/>
          </a:prstGeom>
          <a:noFill/>
          <a:ln>
            <a:noFill/>
          </a:ln>
        </p:spPr>
      </p:pic>
      <p:pic>
        <p:nvPicPr>
          <p:cNvPr id="218" name="Google Shape;218;p5"/>
          <p:cNvPicPr preferRelativeResize="0"/>
          <p:nvPr/>
        </p:nvPicPr>
        <p:blipFill rotWithShape="1">
          <a:blip r:embed="rId7">
            <a:alphaModFix/>
          </a:blip>
          <a:srcRect/>
          <a:stretch/>
        </p:blipFill>
        <p:spPr>
          <a:xfrm>
            <a:off x="5415531" y="3298534"/>
            <a:ext cx="451143" cy="44504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DEFINICIONES Y RECOMENDACIONES</a:t>
            </a:r>
            <a:endParaRPr/>
          </a:p>
        </p:txBody>
      </p:sp>
      <p:graphicFrame>
        <p:nvGraphicFramePr>
          <p:cNvPr id="224" name="Google Shape;224;p6"/>
          <p:cNvGraphicFramePr/>
          <p:nvPr/>
        </p:nvGraphicFramePr>
        <p:xfrm>
          <a:off x="4758476" y="1497013"/>
          <a:ext cx="6465900" cy="4858445"/>
        </p:xfrm>
        <a:graphic>
          <a:graphicData uri="http://schemas.openxmlformats.org/drawingml/2006/table">
            <a:tbl>
              <a:tblPr firstRow="1" bandRow="1">
                <a:noFill/>
                <a:tableStyleId>{F00C0F73-EEEA-4E89-A611-1E2FAB54C115}</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DEFINICIONES</a:t>
                      </a:r>
                      <a:endParaRPr sz="1400" u="none" strike="noStrike" cap="none">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RECOMENDACIONES</a:t>
                      </a:r>
                      <a:endParaRPr sz="1400" u="none" strike="noStrike" cap="none">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(Conaf, 2019)</a:t>
                      </a:r>
                      <a:endParaRPr sz="900" u="none" strike="noStrike" cap="none">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225" name="Google Shape;225;p6"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7"/>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1" name="Google Shape;231;p7"/>
          <p:cNvSpPr txBox="1"/>
          <p:nvPr/>
        </p:nvSpPr>
        <p:spPr>
          <a:xfrm>
            <a:off x="926614" y="1468000"/>
            <a:ext cx="6845786"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Ingrid Tatiana Sierra Giraldo| Jefe 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0" i="0" u="none" strike="noStrike" cap="none" dirty="0">
                <a:solidFill>
                  <a:srgbClr val="7F7F7F"/>
                </a:solidFill>
                <a:latin typeface="Verdana"/>
                <a:ea typeface="Verdana"/>
                <a:cs typeface="Verdana"/>
                <a:sym typeface="Verdana"/>
              </a:rPr>
              <a:t>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dirty="0">
                <a:solidFill>
                  <a:srgbClr val="7F7F7F"/>
                </a:solidFill>
                <a:latin typeface="Verdana"/>
                <a:ea typeface="Verdana"/>
                <a:cs typeface="Verdana"/>
                <a:sym typeface="Verdana"/>
              </a:rPr>
              <a:t>Adriana Marcela Tamayo Quintana </a:t>
            </a:r>
            <a:r>
              <a:rPr lang="es-MX" sz="1200" b="0" i="0" u="none" strike="noStrike" cap="none" dirty="0">
                <a:solidFill>
                  <a:srgbClr val="7F7F7F"/>
                </a:solidFill>
                <a:latin typeface="Verdana"/>
                <a:ea typeface="Verdana"/>
                <a:cs typeface="Verdana"/>
                <a:sym typeface="Verdana"/>
              </a:rPr>
              <a:t>(Incendios de la Cobertura Vegetal).</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32" name="Google Shape;232;p7"/>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a:solidFill>
                  <a:srgbClr val="C00000"/>
                </a:solidFill>
                <a:latin typeface="Verdana"/>
                <a:ea typeface="Verdana"/>
                <a:cs typeface="Verdana"/>
                <a:sym typeface="Verdana"/>
              </a:rPr>
              <a:t>VISITA NUESTRAS REDES SOCIALES</a:t>
            </a:r>
            <a:endParaRPr sz="1100" b="1" i="0" u="none" strike="noStrike" cap="none">
              <a:solidFill>
                <a:srgbClr val="C00000"/>
              </a:solidFill>
              <a:latin typeface="Verdana"/>
              <a:ea typeface="Verdana"/>
              <a:cs typeface="Verdana"/>
              <a:sym typeface="Verdana"/>
            </a:endParaRPr>
          </a:p>
        </p:txBody>
      </p:sp>
      <p:grpSp>
        <p:nvGrpSpPr>
          <p:cNvPr id="233" name="Google Shape;233;p7"/>
          <p:cNvGrpSpPr/>
          <p:nvPr/>
        </p:nvGrpSpPr>
        <p:grpSpPr>
          <a:xfrm>
            <a:off x="8760760" y="2132261"/>
            <a:ext cx="2092771" cy="2404039"/>
            <a:chOff x="8855817" y="2561633"/>
            <a:chExt cx="1843914" cy="2118168"/>
          </a:xfrm>
        </p:grpSpPr>
        <p:pic>
          <p:nvPicPr>
            <p:cNvPr id="234" name="Google Shape;234;p7"/>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35" name="Google Shape;235;p7"/>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36" name="Google Shape;236;p7"/>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37" name="Google Shape;237;p7"/>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38" name="Google Shape;238;p7"/>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InstitutoIDEAM</a:t>
              </a:r>
              <a:endParaRPr sz="1200" b="0" i="0" u="none" strike="noStrike" cap="none">
                <a:solidFill>
                  <a:srgbClr val="7F7F7F"/>
                </a:solidFill>
                <a:latin typeface="Verdana"/>
                <a:ea typeface="Verdana"/>
                <a:cs typeface="Verdana"/>
                <a:sym typeface="Verdana"/>
              </a:endParaRPr>
            </a:p>
          </p:txBody>
        </p:sp>
        <p:sp>
          <p:nvSpPr>
            <p:cNvPr id="239" name="Google Shape;239;p7"/>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0" name="Google Shape;240;p7"/>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1" name="Google Shape;241;p7"/>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Ideam.Instituto</a:t>
              </a:r>
              <a:endParaRPr sz="1200" b="0" i="0" u="none" strike="noStrike" cap="none">
                <a:solidFill>
                  <a:srgbClr val="7F7F7F"/>
                </a:solidFill>
                <a:latin typeface="Verdana"/>
                <a:ea typeface="Verdana"/>
                <a:cs typeface="Verdana"/>
                <a:sym typeface="Verdana"/>
              </a:endParaRPr>
            </a:p>
          </p:txBody>
        </p:sp>
      </p:grpSp>
      <p:sp>
        <p:nvSpPr>
          <p:cNvPr id="242" name="Google Shape;242;p7"/>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a:solidFill>
                  <a:srgbClr val="FFFFFF"/>
                </a:solidFill>
                <a:latin typeface="Arial"/>
                <a:ea typeface="Arial"/>
                <a:cs typeface="Arial"/>
                <a:sym typeface="Arial"/>
              </a:rPr>
              <a:t>histórico &lt;- rbind(histórico, evaluación) </a:t>
            </a: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br>
              <a:rPr lang="es-MX"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1161287" y="2994017"/>
            <a:ext cx="5482772" cy="203128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1800" b="0" i="0" u="none" strike="noStrike" cap="none" dirty="0">
                <a:solidFill>
                  <a:srgbClr val="7F7F7F"/>
                </a:solidFill>
                <a:latin typeface="Verdana"/>
                <a:ea typeface="Verdana"/>
                <a:cs typeface="Verdana"/>
                <a:sym typeface="Verdana"/>
              </a:rPr>
              <a:t>Debido a la precipitación y temperatura máxima que se han dado en los últimos días, se presentan condiciones de algún tipo de amenaza por probabilidad de ocurrencia de incendios de la cobertura vegetal en algunos sectores de las regiones Andina, Caribe, </a:t>
            </a:r>
            <a:r>
              <a:rPr lang="es-MX" sz="1800" dirty="0">
                <a:solidFill>
                  <a:srgbClr val="7F7F7F"/>
                </a:solidFill>
                <a:latin typeface="Verdana"/>
                <a:ea typeface="Verdana"/>
                <a:cs typeface="Verdana"/>
                <a:sym typeface="Verdana"/>
              </a:rPr>
              <a:t>Pacífico, Orinoquía y Amazonía</a:t>
            </a:r>
            <a:r>
              <a:rPr lang="es-MX" sz="1800" b="0" i="0" u="none" strike="noStrike" cap="none" dirty="0">
                <a:solidFill>
                  <a:srgbClr val="7F7F7F"/>
                </a:solidFill>
                <a:latin typeface="Verdana"/>
                <a:ea typeface="Verdana"/>
                <a:cs typeface="Verdana"/>
                <a:sym typeface="Verdana"/>
              </a:rPr>
              <a:t>.</a:t>
            </a:r>
            <a:endParaRPr sz="1800" b="0" i="0" u="none" strike="noStrike" cap="none" dirty="0">
              <a:solidFill>
                <a:srgbClr val="7F7F7F"/>
              </a:solidFill>
              <a:latin typeface="Verdana"/>
              <a:ea typeface="Verdana"/>
              <a:cs typeface="Verdana"/>
              <a:sym typeface="Verdana"/>
            </a:endParaRPr>
          </a:p>
        </p:txBody>
      </p:sp>
      <p:sp>
        <p:nvSpPr>
          <p:cNvPr id="116" name="Google Shape;116;p16"/>
          <p:cNvSpPr txBox="1"/>
          <p:nvPr/>
        </p:nvSpPr>
        <p:spPr>
          <a:xfrm>
            <a:off x="2928423" y="2036064"/>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a:solidFill>
                  <a:srgbClr val="C00000"/>
                </a:solidFill>
                <a:latin typeface="Verdana"/>
                <a:ea typeface="Verdana"/>
                <a:cs typeface="Verdana"/>
                <a:sym typeface="Verdana"/>
              </a:rPr>
              <a:t>RESUMEN</a:t>
            </a:r>
            <a:endParaRPr sz="1400" b="1" i="0" u="none" strike="noStrike" cap="none">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rgbClr val="C00000"/>
                </a:solidFill>
                <a:latin typeface="Verdana"/>
                <a:ea typeface="Verdana"/>
                <a:cs typeface="Verdana"/>
                <a:sym typeface="Verdana"/>
              </a:rPr>
              <a:t>Mapa de Pronóstico de la Amenaza por </a:t>
            </a:r>
            <a:r>
              <a:rPr lang="es-MX" sz="1100" b="1" i="0" u="none" strike="noStrike" cap="none">
                <a:solidFill>
                  <a:srgbClr val="C00000"/>
                </a:solidFill>
                <a:latin typeface="Arial Black"/>
                <a:ea typeface="Arial Black"/>
                <a:cs typeface="Arial Black"/>
                <a:sym typeface="Arial Black"/>
              </a:rPr>
              <a:t>Incendios de la Cobertura Vegetal</a:t>
            </a:r>
            <a:endParaRPr sz="1100" b="1" i="0" u="none" strike="noStrike" cap="none">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a:srcRect/>
          <a:stretch/>
        </p:blipFill>
        <p:spPr>
          <a:xfrm>
            <a:off x="8090116" y="1650502"/>
            <a:ext cx="3269262" cy="462322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body" idx="2"/>
          </p:nvPr>
        </p:nvSpPr>
        <p:spPr>
          <a:xfrm>
            <a:off x="3569677" y="769938"/>
            <a:ext cx="5002823" cy="376237"/>
          </a:xfrm>
          <a:prstGeom prst="rect">
            <a:avLst/>
          </a:prstGeom>
          <a:noFill/>
          <a:ln>
            <a:noFill/>
          </a:ln>
        </p:spPr>
        <p:txBody>
          <a:bodyPr spcFirstLastPara="1" wrap="square" lIns="91425" tIns="45700" rIns="91425" bIns="45700" anchor="t" anchorCtr="0">
            <a:noAutofit/>
          </a:bodyPr>
          <a:lstStyle/>
          <a:p>
            <a:pPr marL="0" lvl="0" indent="0">
              <a:spcBef>
                <a:spcPts val="0"/>
              </a:spcBef>
              <a:buSzPts val="1200"/>
            </a:pPr>
            <a:r>
              <a:rPr lang="es-MX" sz="1200" dirty="0"/>
              <a:t>Actualización | 23 de febrero de 2024| 18:00 HLC</a:t>
            </a:r>
            <a:endParaRPr sz="1200" dirty="0"/>
          </a:p>
        </p:txBody>
      </p:sp>
      <p:pic>
        <p:nvPicPr>
          <p:cNvPr id="125" name="Google Shape;125;p17"/>
          <p:cNvPicPr preferRelativeResize="0"/>
          <p:nvPr/>
        </p:nvPicPr>
        <p:blipFill>
          <a:blip r:embed="rId3"/>
          <a:srcRect/>
          <a:stretch/>
        </p:blipFill>
        <p:spPr>
          <a:xfrm>
            <a:off x="445773" y="1028705"/>
            <a:ext cx="3960220" cy="5600335"/>
          </a:xfrm>
          <a:prstGeom prst="rect">
            <a:avLst/>
          </a:prstGeom>
          <a:noFill/>
          <a:ln>
            <a:noFill/>
          </a:ln>
        </p:spPr>
      </p:pic>
      <p:pic>
        <p:nvPicPr>
          <p:cNvPr id="126" name="Google Shape;126;p17"/>
          <p:cNvPicPr preferRelativeResize="0"/>
          <p:nvPr/>
        </p:nvPicPr>
        <p:blipFill>
          <a:blip r:embed="rId4"/>
          <a:srcRect/>
          <a:stretch/>
        </p:blipFill>
        <p:spPr>
          <a:xfrm>
            <a:off x="4543281" y="2433961"/>
            <a:ext cx="2125232" cy="2313358"/>
          </a:xfrm>
          <a:prstGeom prst="rect">
            <a:avLst/>
          </a:prstGeom>
          <a:noFill/>
          <a:ln w="9525" cap="flat" cmpd="sng">
            <a:solidFill>
              <a:schemeClr val="dk1"/>
            </a:solidFill>
            <a:prstDash val="solid"/>
            <a:round/>
            <a:headEnd type="none" w="sm" len="sm"/>
            <a:tailEnd type="none" w="sm" len="sm"/>
          </a:ln>
        </p:spPr>
      </p:pic>
      <p:pic>
        <p:nvPicPr>
          <p:cNvPr id="127" name="Google Shape;127;p17"/>
          <p:cNvPicPr preferRelativeResize="0"/>
          <p:nvPr/>
        </p:nvPicPr>
        <p:blipFill>
          <a:blip r:embed="rId5"/>
          <a:srcRect/>
          <a:stretch/>
        </p:blipFill>
        <p:spPr>
          <a:xfrm>
            <a:off x="6860497" y="2336497"/>
            <a:ext cx="1164898" cy="2366958"/>
          </a:xfrm>
          <a:prstGeom prst="rect">
            <a:avLst/>
          </a:prstGeom>
          <a:noFill/>
          <a:ln>
            <a:noFill/>
          </a:ln>
        </p:spPr>
      </p:pic>
      <p:pic>
        <p:nvPicPr>
          <p:cNvPr id="128" name="Google Shape;128;p17"/>
          <p:cNvPicPr preferRelativeResize="0"/>
          <p:nvPr/>
        </p:nvPicPr>
        <p:blipFill>
          <a:blip r:embed="rId6"/>
          <a:srcRect/>
          <a:stretch/>
        </p:blipFill>
        <p:spPr>
          <a:xfrm>
            <a:off x="8282288" y="2338715"/>
            <a:ext cx="2038666" cy="2800742"/>
          </a:xfrm>
          <a:prstGeom prst="rect">
            <a:avLst/>
          </a:prstGeom>
          <a:noFill/>
          <a:ln>
            <a:noFill/>
          </a:ln>
        </p:spPr>
      </p:pic>
      <p:pic>
        <p:nvPicPr>
          <p:cNvPr id="129" name="Google Shape;129;p17"/>
          <p:cNvPicPr preferRelativeResize="0"/>
          <p:nvPr/>
        </p:nvPicPr>
        <p:blipFill>
          <a:blip r:embed="rId7"/>
          <a:srcRect/>
          <a:stretch/>
        </p:blipFill>
        <p:spPr>
          <a:xfrm>
            <a:off x="10591271" y="2334673"/>
            <a:ext cx="1216750" cy="2808826"/>
          </a:xfrm>
          <a:prstGeom prst="rect">
            <a:avLst/>
          </a:prstGeom>
          <a:noFill/>
          <a:ln>
            <a:noFill/>
          </a:ln>
        </p:spPr>
      </p:pic>
    </p:spTree>
    <p:extLst>
      <p:ext uri="{BB962C8B-B14F-4D97-AF65-F5344CB8AC3E}">
        <p14:creationId xmlns:p14="http://schemas.microsoft.com/office/powerpoint/2010/main" val="2389822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7" name="Google Shape;186;p59"/>
          <p:cNvGraphicFramePr/>
          <p:nvPr>
            <p:extLst>
              <p:ext uri="{D42A27DB-BD31-4B8C-83A1-F6EECF244321}">
                <p14:modId xmlns:p14="http://schemas.microsoft.com/office/powerpoint/2010/main" val="453970495"/>
              </p:ext>
            </p:extLst>
          </p:nvPr>
        </p:nvGraphicFramePr>
        <p:xfrm>
          <a:off x="4756677" y="1146175"/>
          <a:ext cx="7435323" cy="4289182"/>
        </p:xfrm>
        <a:graphic>
          <a:graphicData uri="http://schemas.openxmlformats.org/drawingml/2006/table">
            <a:tbl>
              <a:tblPr>
                <a:noFill/>
                <a:tableStyleId>{7637F94A-DA9B-481A-AE38-6A32242EE391}</a:tableStyleId>
              </a:tblPr>
              <a:tblGrid>
                <a:gridCol w="916345">
                  <a:extLst>
                    <a:ext uri="{9D8B030D-6E8A-4147-A177-3AD203B41FA5}">
                      <a16:colId xmlns:a16="http://schemas.microsoft.com/office/drawing/2014/main" val="20000"/>
                    </a:ext>
                  </a:extLst>
                </a:gridCol>
                <a:gridCol w="6518978">
                  <a:extLst>
                    <a:ext uri="{9D8B030D-6E8A-4147-A177-3AD203B41FA5}">
                      <a16:colId xmlns:a16="http://schemas.microsoft.com/office/drawing/2014/main" val="20001"/>
                    </a:ext>
                  </a:extLst>
                </a:gridCol>
              </a:tblGrid>
              <a:tr h="68262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CESAR : La Paz, San Diego, Valledupar.</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LA GUAJIRA : El Molino, Fonseca, Riohacha, San Juan Del Cesar, Urumita, Villanueva.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MAGDALENA : Aracataca.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ARCHIPIÉLAGO DE SAN ANDRÉS, PROVIDENCIA Y SANTA CATALINA : Providencia.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BOLÍVAR : Arjona, Mahates, San Juan Nepomuceno, Montecristo.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CESAR : El Copey, Manaure Balcón Del Cesar.</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LA GUAJIRA : Barrancas, Dibulla, Distracción, La Jagua Del Pilar.</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MAGDALENA : Ciénaga, Santa Marta.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SUCRE : Colosó.</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ATLÁNTICO : Manatí.</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BOLÍVAR : El Carmen De Bolívar, El Guamo, Magangué, María La Baja, San Jacinto.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CESAR : Agustín Codazzi, Becerril, Bosconia, Chiriguaná, La Jagua De Ibirico, Pueblo Bello, San Alberto, San Martín.</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CÓRDOBA : </a:t>
                      </a:r>
                      <a:r>
                        <a:rPr lang="es-CO" sz="1000" b="0" i="0" u="none" strike="noStrike" cap="none" dirty="0" err="1">
                          <a:solidFill>
                            <a:srgbClr val="000000"/>
                          </a:solidFill>
                          <a:latin typeface="Arial"/>
                          <a:ea typeface="Arial"/>
                          <a:cs typeface="Arial"/>
                          <a:sym typeface="Arial"/>
                        </a:rPr>
                        <a:t>Chimá</a:t>
                      </a:r>
                      <a:r>
                        <a:rPr lang="es-CO" sz="1000" b="0" i="0" u="none" strike="noStrike" cap="none" dirty="0">
                          <a:solidFill>
                            <a:srgbClr val="000000"/>
                          </a:solidFill>
                          <a:latin typeface="Arial"/>
                          <a:ea typeface="Arial"/>
                          <a:cs typeface="Arial"/>
                          <a:sym typeface="Arial"/>
                        </a:rPr>
                        <a:t>, Ciénaga De Oro, Momil, Planeta Rica, Tierralta.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LA GUAJIRA : Albania.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MAGDALENA : Fundación, San Sebastián De Buenavista.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SUCRE : Chalán, Corozal, Ovejas, San José De Toluviejo.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233671246"/>
                  </a:ext>
                </a:extLst>
              </a:tr>
            </a:tbl>
          </a:graphicData>
        </a:graphic>
      </p:graphicFrame>
      <p:sp>
        <p:nvSpPr>
          <p:cNvPr id="135" name="Google Shape;135;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CARIBE</a:t>
            </a:r>
            <a:endParaRPr/>
          </a:p>
        </p:txBody>
      </p:sp>
      <p:pic>
        <p:nvPicPr>
          <p:cNvPr id="136" name="Google Shape;136;p24"/>
          <p:cNvPicPr preferRelativeResize="0"/>
          <p:nvPr/>
        </p:nvPicPr>
        <p:blipFill>
          <a:blip r:embed="rId3"/>
          <a:srcRect/>
          <a:stretch/>
        </p:blipFill>
        <p:spPr>
          <a:xfrm>
            <a:off x="485081" y="1462997"/>
            <a:ext cx="4161230" cy="4757850"/>
          </a:xfrm>
          <a:prstGeom prst="rect">
            <a:avLst/>
          </a:prstGeom>
          <a:noFill/>
          <a:ln>
            <a:noFill/>
          </a:ln>
        </p:spPr>
      </p:pic>
      <p:pic>
        <p:nvPicPr>
          <p:cNvPr id="137" name="Google Shape;137;p24" descr="Recurso 25.png"/>
          <p:cNvPicPr preferRelativeResize="0"/>
          <p:nvPr/>
        </p:nvPicPr>
        <p:blipFill rotWithShape="1">
          <a:blip r:embed="rId4">
            <a:alphaModFix/>
          </a:blip>
          <a:srcRect/>
          <a:stretch/>
        </p:blipFill>
        <p:spPr>
          <a:xfrm>
            <a:off x="4961318" y="2236382"/>
            <a:ext cx="432711" cy="446694"/>
          </a:xfrm>
          <a:prstGeom prst="rect">
            <a:avLst/>
          </a:prstGeom>
          <a:noFill/>
          <a:ln>
            <a:noFill/>
          </a:ln>
        </p:spPr>
      </p:pic>
      <p:pic>
        <p:nvPicPr>
          <p:cNvPr id="138" name="Google Shape;138;p24"/>
          <p:cNvPicPr preferRelativeResize="0"/>
          <p:nvPr/>
        </p:nvPicPr>
        <p:blipFill rotWithShape="1">
          <a:blip r:embed="rId5">
            <a:alphaModFix/>
          </a:blip>
          <a:srcRect/>
          <a:stretch/>
        </p:blipFill>
        <p:spPr>
          <a:xfrm>
            <a:off x="12340872" y="1961346"/>
            <a:ext cx="3694496" cy="1042506"/>
          </a:xfrm>
          <a:prstGeom prst="rect">
            <a:avLst/>
          </a:prstGeom>
          <a:noFill/>
          <a:ln>
            <a:noFill/>
          </a:ln>
        </p:spPr>
      </p:pic>
      <p:pic>
        <p:nvPicPr>
          <p:cNvPr id="8" name="Google Shape;148;p1"/>
          <p:cNvPicPr preferRelativeResize="0"/>
          <p:nvPr/>
        </p:nvPicPr>
        <p:blipFill rotWithShape="1">
          <a:blip r:embed="rId6">
            <a:alphaModFix/>
          </a:blip>
          <a:srcRect/>
          <a:stretch/>
        </p:blipFill>
        <p:spPr>
          <a:xfrm>
            <a:off x="4942886" y="3303479"/>
            <a:ext cx="451143" cy="445047"/>
          </a:xfrm>
          <a:prstGeom prst="rect">
            <a:avLst/>
          </a:prstGeom>
          <a:noFill/>
          <a:ln>
            <a:noFill/>
          </a:ln>
        </p:spPr>
      </p:pic>
      <p:pic>
        <p:nvPicPr>
          <p:cNvPr id="9" name="Google Shape;147;p1"/>
          <p:cNvPicPr preferRelativeResize="0"/>
          <p:nvPr/>
        </p:nvPicPr>
        <p:blipFill rotWithShape="1">
          <a:blip r:embed="rId7">
            <a:alphaModFix/>
          </a:blip>
          <a:srcRect/>
          <a:stretch/>
        </p:blipFill>
        <p:spPr>
          <a:xfrm>
            <a:off x="4961318" y="4544648"/>
            <a:ext cx="457200" cy="44669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p:cNvPicPr preferRelativeResize="0"/>
          <p:nvPr/>
        </p:nvPicPr>
        <p:blipFill>
          <a:blip r:embed="rId3"/>
          <a:srcRect/>
          <a:stretch/>
        </p:blipFill>
        <p:spPr>
          <a:xfrm>
            <a:off x="397009" y="1465960"/>
            <a:ext cx="3449767" cy="4878480"/>
          </a:xfrm>
          <a:prstGeom prst="rect">
            <a:avLst/>
          </a:prstGeom>
          <a:noFill/>
          <a:ln>
            <a:noFill/>
          </a:ln>
        </p:spPr>
      </p:pic>
      <p:graphicFrame>
        <p:nvGraphicFramePr>
          <p:cNvPr id="9" name="Google Shape;186;p59"/>
          <p:cNvGraphicFramePr/>
          <p:nvPr>
            <p:extLst>
              <p:ext uri="{D42A27DB-BD31-4B8C-83A1-F6EECF244321}">
                <p14:modId xmlns:p14="http://schemas.microsoft.com/office/powerpoint/2010/main" val="1962158957"/>
              </p:ext>
            </p:extLst>
          </p:nvPr>
        </p:nvGraphicFramePr>
        <p:xfrm>
          <a:off x="3949773" y="1553271"/>
          <a:ext cx="8001000" cy="2570257"/>
        </p:xfrm>
        <a:graphic>
          <a:graphicData uri="http://schemas.openxmlformats.org/drawingml/2006/table">
            <a:tbl>
              <a:tblPr>
                <a:noFill/>
                <a:tableStyleId>{7637F94A-DA9B-481A-AE38-6A32242EE391}</a:tableStyleId>
              </a:tblPr>
              <a:tblGrid>
                <a:gridCol w="986060">
                  <a:extLst>
                    <a:ext uri="{9D8B030D-6E8A-4147-A177-3AD203B41FA5}">
                      <a16:colId xmlns:a16="http://schemas.microsoft.com/office/drawing/2014/main" val="20000"/>
                    </a:ext>
                  </a:extLst>
                </a:gridCol>
                <a:gridCol w="7014940">
                  <a:extLst>
                    <a:ext uri="{9D8B030D-6E8A-4147-A177-3AD203B41FA5}">
                      <a16:colId xmlns:a16="http://schemas.microsoft.com/office/drawing/2014/main" val="20001"/>
                    </a:ext>
                  </a:extLst>
                </a:gridCol>
              </a:tblGrid>
              <a:tr h="92435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ANTIOQUIA : Buriticá, Ebéjico, Giraldo, Medellín, Santa </a:t>
                      </a:r>
                      <a:r>
                        <a:rPr lang="es-MX" sz="1000" b="0" i="0" u="none" strike="noStrike" cap="none" dirty="0" err="1">
                          <a:solidFill>
                            <a:srgbClr val="000000"/>
                          </a:solidFill>
                          <a:latin typeface="Arial"/>
                          <a:ea typeface="Arial"/>
                          <a:cs typeface="Arial"/>
                          <a:sym typeface="Arial"/>
                        </a:rPr>
                        <a:t>Fé</a:t>
                      </a:r>
                      <a:r>
                        <a:rPr lang="es-MX" sz="1000" b="0" i="0" u="none" strike="noStrike" cap="none" dirty="0">
                          <a:solidFill>
                            <a:srgbClr val="000000"/>
                          </a:solidFill>
                          <a:latin typeface="Arial"/>
                          <a:ea typeface="Arial"/>
                          <a:cs typeface="Arial"/>
                          <a:sym typeface="Arial"/>
                        </a:rPr>
                        <a:t> De Antioquia, Venecia, Carepa.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BOYACÁ : Güicán De La Sierra, Rondón, </a:t>
                      </a:r>
                      <a:r>
                        <a:rPr lang="es-MX" sz="1000" b="0" i="0" u="none" strike="noStrike" cap="none" dirty="0" err="1">
                          <a:solidFill>
                            <a:srgbClr val="000000"/>
                          </a:solidFill>
                          <a:latin typeface="Arial"/>
                          <a:ea typeface="Arial"/>
                          <a:cs typeface="Arial"/>
                          <a:sym typeface="Arial"/>
                        </a:rPr>
                        <a:t>Sativanorte</a:t>
                      </a:r>
                      <a:r>
                        <a:rPr lang="es-MX" sz="1000" b="0" i="0" u="none" strike="noStrike" cap="none" dirty="0">
                          <a:solidFill>
                            <a:srgbClr val="000000"/>
                          </a:solidFill>
                          <a:latin typeface="Arial"/>
                          <a:ea typeface="Arial"/>
                          <a:cs typeface="Arial"/>
                          <a:sym typeface="Arial"/>
                        </a:rPr>
                        <a:t>, </a:t>
                      </a:r>
                      <a:r>
                        <a:rPr lang="es-MX" sz="1000" b="0" i="0" u="none" strike="noStrike" cap="none" dirty="0" err="1">
                          <a:solidFill>
                            <a:srgbClr val="000000"/>
                          </a:solidFill>
                          <a:latin typeface="Arial"/>
                          <a:ea typeface="Arial"/>
                          <a:cs typeface="Arial"/>
                          <a:sym typeface="Arial"/>
                        </a:rPr>
                        <a:t>Soatá</a:t>
                      </a:r>
                      <a:r>
                        <a:rPr lang="es-MX" sz="1000" b="0" i="0" u="none" strike="noStrike" cap="none" dirty="0">
                          <a:solidFill>
                            <a:srgbClr val="000000"/>
                          </a:solidFill>
                          <a:latin typeface="Arial"/>
                          <a:ea typeface="Arial"/>
                          <a:cs typeface="Arial"/>
                          <a:sym typeface="Arial"/>
                        </a:rPr>
                        <a:t>, </a:t>
                      </a:r>
                      <a:r>
                        <a:rPr lang="es-MX" sz="1000" b="0" i="0" u="none" strike="noStrike" cap="none" dirty="0" err="1">
                          <a:solidFill>
                            <a:srgbClr val="000000"/>
                          </a:solidFill>
                          <a:latin typeface="Arial"/>
                          <a:ea typeface="Arial"/>
                          <a:cs typeface="Arial"/>
                          <a:sym typeface="Arial"/>
                        </a:rPr>
                        <a:t>Susacón</a:t>
                      </a:r>
                      <a:r>
                        <a:rPr lang="es-MX" sz="1000" b="0" i="0" u="none" strike="noStrike" cap="none" dirty="0">
                          <a:solidFill>
                            <a:srgbClr val="000000"/>
                          </a:solidFill>
                          <a:latin typeface="Arial"/>
                          <a:ea typeface="Arial"/>
                          <a:cs typeface="Arial"/>
                          <a:sym typeface="Arial"/>
                        </a:rPr>
                        <a:t>, </a:t>
                      </a:r>
                      <a:r>
                        <a:rPr lang="es-MX" sz="1000" b="0" i="0" u="none" strike="noStrike" cap="none" dirty="0" err="1">
                          <a:solidFill>
                            <a:srgbClr val="000000"/>
                          </a:solidFill>
                          <a:latin typeface="Arial"/>
                          <a:ea typeface="Arial"/>
                          <a:cs typeface="Arial"/>
                          <a:sym typeface="Arial"/>
                        </a:rPr>
                        <a:t>Viracachá</a:t>
                      </a:r>
                      <a:r>
                        <a:rPr lang="es-MX"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CUNDINAMARCA : Anolaima, Beltrán, Bojacá, Cota, Cáqueza, Facatativá, Jerusalén, La Calera, Madrid, Pandi, </a:t>
                      </a:r>
                      <a:r>
                        <a:rPr lang="es-MX" sz="1000" b="0" i="0" u="none" strike="noStrike" cap="none" dirty="0" err="1">
                          <a:solidFill>
                            <a:srgbClr val="000000"/>
                          </a:solidFill>
                          <a:latin typeface="Arial"/>
                          <a:ea typeface="Arial"/>
                          <a:cs typeface="Arial"/>
                          <a:sym typeface="Arial"/>
                        </a:rPr>
                        <a:t>Quetame</a:t>
                      </a:r>
                      <a:r>
                        <a:rPr lang="es-MX" sz="1000" b="0" i="0" u="none" strike="noStrike" cap="none" dirty="0">
                          <a:solidFill>
                            <a:srgbClr val="000000"/>
                          </a:solidFill>
                          <a:latin typeface="Arial"/>
                          <a:ea typeface="Arial"/>
                          <a:cs typeface="Arial"/>
                          <a:sym typeface="Arial"/>
                        </a:rPr>
                        <a:t>, San Francisco, Silvania, Tenjo, Tibacuy, Venecia, Viotá, Cucunubá.</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HUILA : Algeciras, Baraya, Campoalegre, Hobo, Neiva, Paicol, Palermo, Rivera, Tello, Teruel, Tesalia, </a:t>
                      </a:r>
                      <a:r>
                        <a:rPr lang="es-MX" sz="1000" b="0" i="0" u="none" strike="noStrike" cap="none" dirty="0" err="1">
                          <a:solidFill>
                            <a:srgbClr val="000000"/>
                          </a:solidFill>
                          <a:latin typeface="Arial"/>
                          <a:ea typeface="Arial"/>
                          <a:cs typeface="Arial"/>
                          <a:sym typeface="Arial"/>
                        </a:rPr>
                        <a:t>Villavieja</a:t>
                      </a:r>
                      <a:r>
                        <a:rPr lang="es-MX" sz="1000" b="0" i="0" u="none" strike="noStrike" cap="none" dirty="0">
                          <a:solidFill>
                            <a:srgbClr val="000000"/>
                          </a:solidFill>
                          <a:latin typeface="Arial"/>
                          <a:ea typeface="Arial"/>
                          <a:cs typeface="Arial"/>
                          <a:sym typeface="Arial"/>
                        </a:rPr>
                        <a:t>, Yaguará, Íquira.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SANTANDER : Onzaga.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TOLIMA : Alpujarra, Coello, Cunday, Guamo, Ibagué, Melgar, Ortega, Rovira, Saldaña, San Luis, Suárez, Valle De San Juan.</a:t>
                      </a:r>
                      <a:endParaRPr lang="pt-B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157" name="Google Shape;157;p58"/>
          <p:cNvPicPr preferRelativeResize="0"/>
          <p:nvPr/>
        </p:nvPicPr>
        <p:blipFill rotWithShape="1">
          <a:blip r:embed="rId4">
            <a:alphaModFix/>
          </a:blip>
          <a:srcRect/>
          <a:stretch/>
        </p:blipFill>
        <p:spPr>
          <a:xfrm>
            <a:off x="13033762" y="5254870"/>
            <a:ext cx="477952" cy="445047"/>
          </a:xfrm>
          <a:prstGeom prst="rect">
            <a:avLst/>
          </a:prstGeom>
          <a:noFill/>
          <a:ln>
            <a:noFill/>
          </a:ln>
        </p:spPr>
      </p:pic>
      <p:pic>
        <p:nvPicPr>
          <p:cNvPr id="158" name="Google Shape;158;p58"/>
          <p:cNvPicPr preferRelativeResize="0"/>
          <p:nvPr/>
        </p:nvPicPr>
        <p:blipFill rotWithShape="1">
          <a:blip r:embed="rId5">
            <a:alphaModFix/>
          </a:blip>
          <a:srcRect/>
          <a:stretch/>
        </p:blipFill>
        <p:spPr>
          <a:xfrm>
            <a:off x="13033762" y="4116464"/>
            <a:ext cx="484369" cy="446694"/>
          </a:xfrm>
          <a:prstGeom prst="rect">
            <a:avLst/>
          </a:prstGeom>
          <a:noFill/>
          <a:ln>
            <a:noFill/>
          </a:ln>
        </p:spPr>
      </p:pic>
      <p:pic>
        <p:nvPicPr>
          <p:cNvPr id="8" name="Google Shape;137;p24" descr="Recurso 25.png"/>
          <p:cNvPicPr preferRelativeResize="0"/>
          <p:nvPr/>
        </p:nvPicPr>
        <p:blipFill rotWithShape="1">
          <a:blip r:embed="rId6">
            <a:alphaModFix/>
          </a:blip>
          <a:srcRect/>
          <a:stretch/>
        </p:blipFill>
        <p:spPr>
          <a:xfrm>
            <a:off x="4181329" y="2982306"/>
            <a:ext cx="458425" cy="44669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p:cNvPicPr preferRelativeResize="0"/>
          <p:nvPr/>
        </p:nvPicPr>
        <p:blipFill>
          <a:blip r:embed="rId3"/>
          <a:srcRect/>
          <a:stretch/>
        </p:blipFill>
        <p:spPr>
          <a:xfrm>
            <a:off x="397009" y="1465960"/>
            <a:ext cx="3449767" cy="4878480"/>
          </a:xfrm>
          <a:prstGeom prst="rect">
            <a:avLst/>
          </a:prstGeom>
          <a:noFill/>
          <a:ln>
            <a:noFill/>
          </a:ln>
        </p:spPr>
      </p:pic>
      <p:graphicFrame>
        <p:nvGraphicFramePr>
          <p:cNvPr id="9" name="Google Shape;186;p59"/>
          <p:cNvGraphicFramePr/>
          <p:nvPr>
            <p:extLst>
              <p:ext uri="{D42A27DB-BD31-4B8C-83A1-F6EECF244321}">
                <p14:modId xmlns:p14="http://schemas.microsoft.com/office/powerpoint/2010/main" val="3444942466"/>
              </p:ext>
            </p:extLst>
          </p:nvPr>
        </p:nvGraphicFramePr>
        <p:xfrm>
          <a:off x="3968061" y="1575484"/>
          <a:ext cx="8001000" cy="3597274"/>
        </p:xfrm>
        <a:graphic>
          <a:graphicData uri="http://schemas.openxmlformats.org/drawingml/2006/table">
            <a:tbl>
              <a:tblPr>
                <a:noFill/>
                <a:tableStyleId>{7637F94A-DA9B-481A-AE38-6A32242EE391}</a:tableStyleId>
              </a:tblPr>
              <a:tblGrid>
                <a:gridCol w="986060">
                  <a:extLst>
                    <a:ext uri="{9D8B030D-6E8A-4147-A177-3AD203B41FA5}">
                      <a16:colId xmlns:a16="http://schemas.microsoft.com/office/drawing/2014/main" val="20000"/>
                    </a:ext>
                  </a:extLst>
                </a:gridCol>
                <a:gridCol w="7014940">
                  <a:extLst>
                    <a:ext uri="{9D8B030D-6E8A-4147-A177-3AD203B41FA5}">
                      <a16:colId xmlns:a16="http://schemas.microsoft.com/office/drawing/2014/main" val="20001"/>
                    </a:ext>
                  </a:extLst>
                </a:gridCol>
              </a:tblGrid>
              <a:tr h="884574">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201258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ANTIOQUIA : </a:t>
                      </a:r>
                      <a:r>
                        <a:rPr lang="pt-BR" sz="1000" b="0" i="0" u="none" strike="noStrike" cap="none" dirty="0" err="1">
                          <a:solidFill>
                            <a:srgbClr val="000000"/>
                          </a:solidFill>
                          <a:latin typeface="Arial"/>
                          <a:ea typeface="Arial"/>
                          <a:cs typeface="Arial"/>
                          <a:sym typeface="Arial"/>
                        </a:rPr>
                        <a:t>Anzá</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Bello</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Heliconia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Liborina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Sabanalarga</a:t>
                      </a:r>
                      <a:r>
                        <a:rPr lang="pt-BR" sz="1000" b="0" i="0" u="none" strike="noStrike" cap="none" dirty="0">
                          <a:solidFill>
                            <a:srgbClr val="000000"/>
                          </a:solidFill>
                          <a:latin typeface="Arial"/>
                          <a:ea typeface="Arial"/>
                          <a:cs typeface="Arial"/>
                          <a:sym typeface="Arial"/>
                        </a:rPr>
                        <a:t>, San Andrés De </a:t>
                      </a:r>
                      <a:r>
                        <a:rPr lang="pt-BR" sz="1000" b="0" i="0" u="none" strike="noStrike" cap="none" dirty="0" err="1">
                          <a:solidFill>
                            <a:srgbClr val="000000"/>
                          </a:solidFill>
                          <a:latin typeface="Arial"/>
                          <a:ea typeface="Arial"/>
                          <a:cs typeface="Arial"/>
                          <a:sym typeface="Arial"/>
                        </a:rPr>
                        <a:t>Cuerquía</a:t>
                      </a:r>
                      <a:r>
                        <a:rPr lang="pt-BR" sz="1000" b="0" i="0" u="none" strike="noStrike" cap="none" dirty="0">
                          <a:solidFill>
                            <a:srgbClr val="000000"/>
                          </a:solidFill>
                          <a:latin typeface="Arial"/>
                          <a:ea typeface="Arial"/>
                          <a:cs typeface="Arial"/>
                          <a:sym typeface="Arial"/>
                        </a:rPr>
                        <a:t>, San Jerónimo, San José De La </a:t>
                      </a:r>
                      <a:r>
                        <a:rPr lang="pt-BR" sz="1000" b="0" i="0" u="none" strike="noStrike" cap="none" dirty="0" err="1">
                          <a:solidFill>
                            <a:srgbClr val="000000"/>
                          </a:solidFill>
                          <a:latin typeface="Arial"/>
                          <a:ea typeface="Arial"/>
                          <a:cs typeface="Arial"/>
                          <a:sym typeface="Arial"/>
                        </a:rPr>
                        <a:t>Montaña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Sopetrán</a:t>
                      </a:r>
                      <a:r>
                        <a:rPr lang="pt-BR" sz="1000" b="0" i="0" u="none" strike="noStrike" cap="none" dirty="0">
                          <a:solidFill>
                            <a:srgbClr val="000000"/>
                          </a:solidFill>
                          <a:latin typeface="Arial"/>
                          <a:ea typeface="Arial"/>
                          <a:cs typeface="Arial"/>
                          <a:sym typeface="Arial"/>
                        </a:rPr>
                        <a:t>, Toledo, </a:t>
                      </a:r>
                      <a:r>
                        <a:rPr lang="pt-BR" sz="1000" b="0" i="0" u="none" strike="noStrike" cap="none" dirty="0" err="1">
                          <a:solidFill>
                            <a:srgbClr val="000000"/>
                          </a:solidFill>
                          <a:latin typeface="Arial"/>
                          <a:ea typeface="Arial"/>
                          <a:cs typeface="Arial"/>
                          <a:sym typeface="Arial"/>
                        </a:rPr>
                        <a:t>Remedios</a:t>
                      </a:r>
                      <a:r>
                        <a:rPr lang="pt-BR"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BOGOTÁ, D.C. : Bogotá, D.C..</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BOYACÁ : </a:t>
                      </a:r>
                      <a:r>
                        <a:rPr lang="pt-BR" sz="1000" b="0" i="0" u="none" strike="noStrike" cap="none" dirty="0" err="1">
                          <a:solidFill>
                            <a:srgbClr val="000000"/>
                          </a:solidFill>
                          <a:latin typeface="Arial"/>
                          <a:ea typeface="Arial"/>
                          <a:cs typeface="Arial"/>
                          <a:sym typeface="Arial"/>
                        </a:rPr>
                        <a:t>Boavita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Betéitiva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Cerinza</a:t>
                      </a:r>
                      <a:r>
                        <a:rPr lang="pt-BR" sz="1000" b="0" i="0" u="none" strike="noStrike" cap="none" dirty="0">
                          <a:solidFill>
                            <a:srgbClr val="000000"/>
                          </a:solidFill>
                          <a:latin typeface="Arial"/>
                          <a:ea typeface="Arial"/>
                          <a:cs typeface="Arial"/>
                          <a:sym typeface="Arial"/>
                        </a:rPr>
                        <a:t>, Chita, </a:t>
                      </a:r>
                      <a:r>
                        <a:rPr lang="pt-BR" sz="1000" b="0" i="0" u="none" strike="noStrike" cap="none" dirty="0" err="1">
                          <a:solidFill>
                            <a:srgbClr val="000000"/>
                          </a:solidFill>
                          <a:latin typeface="Arial"/>
                          <a:ea typeface="Arial"/>
                          <a:cs typeface="Arial"/>
                          <a:sym typeface="Arial"/>
                        </a:rPr>
                        <a:t>Covarachía</a:t>
                      </a:r>
                      <a:r>
                        <a:rPr lang="pt-BR" sz="1000" b="0" i="0" u="none" strike="noStrike" cap="none" dirty="0">
                          <a:solidFill>
                            <a:srgbClr val="000000"/>
                          </a:solidFill>
                          <a:latin typeface="Arial"/>
                          <a:ea typeface="Arial"/>
                          <a:cs typeface="Arial"/>
                          <a:sym typeface="Arial"/>
                        </a:rPr>
                        <a:t>, Cubará, El </a:t>
                      </a:r>
                      <a:r>
                        <a:rPr lang="pt-BR" sz="1000" b="0" i="0" u="none" strike="noStrike" cap="none" dirty="0" err="1">
                          <a:solidFill>
                            <a:srgbClr val="000000"/>
                          </a:solidFill>
                          <a:latin typeface="Arial"/>
                          <a:ea typeface="Arial"/>
                          <a:cs typeface="Arial"/>
                          <a:sym typeface="Arial"/>
                        </a:rPr>
                        <a:t>Cocuy</a:t>
                      </a:r>
                      <a:r>
                        <a:rPr lang="pt-BR" sz="1000" b="0" i="0" u="none" strike="noStrike" cap="none" dirty="0">
                          <a:solidFill>
                            <a:srgbClr val="000000"/>
                          </a:solidFill>
                          <a:latin typeface="Arial"/>
                          <a:ea typeface="Arial"/>
                          <a:cs typeface="Arial"/>
                          <a:sym typeface="Arial"/>
                        </a:rPr>
                        <a:t>, El </a:t>
                      </a:r>
                      <a:r>
                        <a:rPr lang="pt-BR" sz="1000" b="0" i="0" u="none" strike="noStrike" cap="none" dirty="0" err="1">
                          <a:solidFill>
                            <a:srgbClr val="000000"/>
                          </a:solidFill>
                          <a:latin typeface="Arial"/>
                          <a:ea typeface="Arial"/>
                          <a:cs typeface="Arial"/>
                          <a:sym typeface="Arial"/>
                        </a:rPr>
                        <a:t>Espino</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Guacamayas</a:t>
                      </a:r>
                      <a:r>
                        <a:rPr lang="pt-BR" sz="1000" b="0" i="0" u="none" strike="noStrike" cap="none" dirty="0">
                          <a:solidFill>
                            <a:srgbClr val="000000"/>
                          </a:solidFill>
                          <a:latin typeface="Arial"/>
                          <a:ea typeface="Arial"/>
                          <a:cs typeface="Arial"/>
                          <a:sym typeface="Arial"/>
                        </a:rPr>
                        <a:t>, La </a:t>
                      </a:r>
                      <a:r>
                        <a:rPr lang="pt-BR" sz="1000" b="0" i="0" u="none" strike="noStrike" cap="none" dirty="0" err="1">
                          <a:solidFill>
                            <a:srgbClr val="000000"/>
                          </a:solidFill>
                          <a:latin typeface="Arial"/>
                          <a:ea typeface="Arial"/>
                          <a:cs typeface="Arial"/>
                          <a:sym typeface="Arial"/>
                        </a:rPr>
                        <a:t>Uvita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Nobsa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Paipa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Panqueba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Paya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Pisba</a:t>
                      </a:r>
                      <a:r>
                        <a:rPr lang="pt-BR" sz="1000" b="0" i="0" u="none" strike="noStrike" cap="none" dirty="0">
                          <a:solidFill>
                            <a:srgbClr val="000000"/>
                          </a:solidFill>
                          <a:latin typeface="Arial"/>
                          <a:ea typeface="Arial"/>
                          <a:cs typeface="Arial"/>
                          <a:sym typeface="Arial"/>
                        </a:rPr>
                        <a:t>, San Mateo, </a:t>
                      </a:r>
                      <a:r>
                        <a:rPr lang="pt-BR" sz="1000" b="0" i="0" u="none" strike="noStrike" cap="none" dirty="0" err="1">
                          <a:solidFill>
                            <a:srgbClr val="000000"/>
                          </a:solidFill>
                          <a:latin typeface="Arial"/>
                          <a:ea typeface="Arial"/>
                          <a:cs typeface="Arial"/>
                          <a:sym typeface="Arial"/>
                        </a:rPr>
                        <a:t>Tipacoque</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Tibaná</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Somondoco</a:t>
                      </a:r>
                      <a:r>
                        <a:rPr lang="pt-BR"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CUNDINAMARCA : </a:t>
                      </a:r>
                      <a:r>
                        <a:rPr lang="pt-BR" sz="1000" b="0" i="0" u="none" strike="noStrike" cap="none" dirty="0" err="1">
                          <a:solidFill>
                            <a:srgbClr val="000000"/>
                          </a:solidFill>
                          <a:latin typeface="Arial"/>
                          <a:ea typeface="Arial"/>
                          <a:cs typeface="Arial"/>
                          <a:sym typeface="Arial"/>
                        </a:rPr>
                        <a:t>Suesca</a:t>
                      </a:r>
                      <a:r>
                        <a:rPr lang="pt-BR" sz="1000" b="0" i="0" u="none" strike="noStrike" cap="none" dirty="0">
                          <a:solidFill>
                            <a:srgbClr val="000000"/>
                          </a:solidFill>
                          <a:latin typeface="Arial"/>
                          <a:ea typeface="Arial"/>
                          <a:cs typeface="Arial"/>
                          <a:sym typeface="Arial"/>
                        </a:rPr>
                        <a:t>, Albán, </a:t>
                      </a:r>
                      <a:r>
                        <a:rPr lang="pt-BR" sz="1000" b="0" i="0" u="none" strike="noStrike" cap="none" dirty="0" err="1">
                          <a:solidFill>
                            <a:srgbClr val="000000"/>
                          </a:solidFill>
                          <a:latin typeface="Arial"/>
                          <a:ea typeface="Arial"/>
                          <a:cs typeface="Arial"/>
                          <a:sym typeface="Arial"/>
                        </a:rPr>
                        <a:t>Anapoima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Apulo</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Arbeláez</a:t>
                      </a:r>
                      <a:r>
                        <a:rPr lang="pt-BR" sz="1000" b="0" i="0" u="none" strike="noStrike" cap="none" dirty="0">
                          <a:solidFill>
                            <a:srgbClr val="000000"/>
                          </a:solidFill>
                          <a:latin typeface="Arial"/>
                          <a:ea typeface="Arial"/>
                          <a:cs typeface="Arial"/>
                          <a:sym typeface="Arial"/>
                        </a:rPr>
                        <a:t>, Cabrera, </a:t>
                      </a:r>
                      <a:r>
                        <a:rPr lang="pt-BR" sz="1000" b="0" i="0" u="none" strike="noStrike" cap="none" dirty="0" err="1">
                          <a:solidFill>
                            <a:srgbClr val="000000"/>
                          </a:solidFill>
                          <a:latin typeface="Arial"/>
                          <a:ea typeface="Arial"/>
                          <a:cs typeface="Arial"/>
                          <a:sym typeface="Arial"/>
                        </a:rPr>
                        <a:t>Cachipay</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Caparrapí</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Chaguaní</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Chipaque</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Choachí</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Chía</a:t>
                      </a:r>
                      <a:r>
                        <a:rPr lang="pt-BR" sz="1000" b="0" i="0" u="none" strike="noStrike" cap="none" dirty="0">
                          <a:solidFill>
                            <a:srgbClr val="000000"/>
                          </a:solidFill>
                          <a:latin typeface="Arial"/>
                          <a:ea typeface="Arial"/>
                          <a:cs typeface="Arial"/>
                          <a:sym typeface="Arial"/>
                        </a:rPr>
                        <a:t>, El </a:t>
                      </a:r>
                      <a:r>
                        <a:rPr lang="pt-BR" sz="1000" b="0" i="0" u="none" strike="noStrike" cap="none" dirty="0" err="1">
                          <a:solidFill>
                            <a:srgbClr val="000000"/>
                          </a:solidFill>
                          <a:latin typeface="Arial"/>
                          <a:ea typeface="Arial"/>
                          <a:cs typeface="Arial"/>
                          <a:sym typeface="Arial"/>
                        </a:rPr>
                        <a:t>Rosal</a:t>
                      </a:r>
                      <a:r>
                        <a:rPr lang="pt-BR" sz="1000" b="0" i="0" u="none" strike="noStrike" cap="none" dirty="0">
                          <a:solidFill>
                            <a:srgbClr val="000000"/>
                          </a:solidFill>
                          <a:latin typeface="Arial"/>
                          <a:ea typeface="Arial"/>
                          <a:cs typeface="Arial"/>
                          <a:sym typeface="Arial"/>
                        </a:rPr>
                        <a:t>, Fosca, </a:t>
                      </a:r>
                      <a:r>
                        <a:rPr lang="pt-BR" sz="1000" b="0" i="0" u="none" strike="noStrike" cap="none" dirty="0" err="1">
                          <a:solidFill>
                            <a:srgbClr val="000000"/>
                          </a:solidFill>
                          <a:latin typeface="Arial"/>
                          <a:ea typeface="Arial"/>
                          <a:cs typeface="Arial"/>
                          <a:sym typeface="Arial"/>
                        </a:rPr>
                        <a:t>Funza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Fusagasugá</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Fómeque</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Gachetá</a:t>
                      </a:r>
                      <a:r>
                        <a:rPr lang="pt-BR" sz="1000" b="0" i="0" u="none" strike="noStrike" cap="none" dirty="0">
                          <a:solidFill>
                            <a:srgbClr val="000000"/>
                          </a:solidFill>
                          <a:latin typeface="Arial"/>
                          <a:ea typeface="Arial"/>
                          <a:cs typeface="Arial"/>
                          <a:sym typeface="Arial"/>
                        </a:rPr>
                        <a:t>, Girardot, </a:t>
                      </a:r>
                      <a:r>
                        <a:rPr lang="pt-BR" sz="1000" b="0" i="0" u="none" strike="noStrike" cap="none" dirty="0" err="1">
                          <a:solidFill>
                            <a:srgbClr val="000000"/>
                          </a:solidFill>
                          <a:latin typeface="Arial"/>
                          <a:ea typeface="Arial"/>
                          <a:cs typeface="Arial"/>
                          <a:sym typeface="Arial"/>
                        </a:rPr>
                        <a:t>Guaduas</a:t>
                      </a:r>
                      <a:r>
                        <a:rPr lang="pt-BR" sz="1000" b="0" i="0" u="none" strike="noStrike" cap="none" dirty="0">
                          <a:solidFill>
                            <a:srgbClr val="000000"/>
                          </a:solidFill>
                          <a:latin typeface="Arial"/>
                          <a:ea typeface="Arial"/>
                          <a:cs typeface="Arial"/>
                          <a:sym typeface="Arial"/>
                        </a:rPr>
                        <a:t>, Guasca, </a:t>
                      </a:r>
                      <a:r>
                        <a:rPr lang="pt-BR" sz="1000" b="0" i="0" u="none" strike="noStrike" cap="none" dirty="0" err="1">
                          <a:solidFill>
                            <a:srgbClr val="000000"/>
                          </a:solidFill>
                          <a:latin typeface="Arial"/>
                          <a:ea typeface="Arial"/>
                          <a:cs typeface="Arial"/>
                          <a:sym typeface="Arial"/>
                        </a:rPr>
                        <a:t>Guataquí</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Guatavita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Guayabal</a:t>
                      </a:r>
                      <a:r>
                        <a:rPr lang="pt-BR" sz="1000" b="0" i="0" u="none" strike="noStrike" cap="none" dirty="0">
                          <a:solidFill>
                            <a:srgbClr val="000000"/>
                          </a:solidFill>
                          <a:latin typeface="Arial"/>
                          <a:ea typeface="Arial"/>
                          <a:cs typeface="Arial"/>
                          <a:sym typeface="Arial"/>
                        </a:rPr>
                        <a:t> De </a:t>
                      </a:r>
                      <a:r>
                        <a:rPr lang="pt-BR" sz="1000" b="0" i="0" u="none" strike="noStrike" cap="none" dirty="0" err="1">
                          <a:solidFill>
                            <a:srgbClr val="000000"/>
                          </a:solidFill>
                          <a:latin typeface="Arial"/>
                          <a:ea typeface="Arial"/>
                          <a:cs typeface="Arial"/>
                          <a:sym typeface="Arial"/>
                        </a:rPr>
                        <a:t>Síquima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Junín</a:t>
                      </a:r>
                      <a:r>
                        <a:rPr lang="pt-BR" sz="1000" b="0" i="0" u="none" strike="noStrike" cap="none" dirty="0">
                          <a:solidFill>
                            <a:srgbClr val="000000"/>
                          </a:solidFill>
                          <a:latin typeface="Arial"/>
                          <a:ea typeface="Arial"/>
                          <a:cs typeface="Arial"/>
                          <a:sym typeface="Arial"/>
                        </a:rPr>
                        <a:t>, La Mesa, La Palma, La </a:t>
                      </a:r>
                      <a:r>
                        <a:rPr lang="pt-BR" sz="1000" b="0" i="0" u="none" strike="noStrike" cap="none" dirty="0" err="1">
                          <a:solidFill>
                            <a:srgbClr val="000000"/>
                          </a:solidFill>
                          <a:latin typeface="Arial"/>
                          <a:ea typeface="Arial"/>
                          <a:cs typeface="Arial"/>
                          <a:sym typeface="Arial"/>
                        </a:rPr>
                        <a:t>Peña</a:t>
                      </a:r>
                      <a:r>
                        <a:rPr lang="pt-BR" sz="1000" b="0" i="0" u="none" strike="noStrike" cap="none" dirty="0">
                          <a:solidFill>
                            <a:srgbClr val="000000"/>
                          </a:solidFill>
                          <a:latin typeface="Arial"/>
                          <a:ea typeface="Arial"/>
                          <a:cs typeface="Arial"/>
                          <a:sym typeface="Arial"/>
                        </a:rPr>
                        <a:t>, La Vega, </a:t>
                      </a:r>
                      <a:r>
                        <a:rPr lang="pt-BR" sz="1000" b="0" i="0" u="none" strike="noStrike" cap="none" dirty="0" err="1">
                          <a:solidFill>
                            <a:srgbClr val="000000"/>
                          </a:solidFill>
                          <a:latin typeface="Arial"/>
                          <a:ea typeface="Arial"/>
                          <a:cs typeface="Arial"/>
                          <a:sym typeface="Arial"/>
                        </a:rPr>
                        <a:t>Lenguazaque</a:t>
                      </a:r>
                      <a:r>
                        <a:rPr lang="pt-BR" sz="1000" b="0" i="0" u="none" strike="noStrike" cap="none" dirty="0">
                          <a:solidFill>
                            <a:srgbClr val="000000"/>
                          </a:solidFill>
                          <a:latin typeface="Arial"/>
                          <a:ea typeface="Arial"/>
                          <a:cs typeface="Arial"/>
                          <a:sym typeface="Arial"/>
                        </a:rPr>
                        <a:t>, Manta, Nilo, </a:t>
                      </a:r>
                      <a:r>
                        <a:rPr lang="pt-BR" sz="1000" b="0" i="0" u="none" strike="noStrike" cap="none" dirty="0" err="1">
                          <a:solidFill>
                            <a:srgbClr val="000000"/>
                          </a:solidFill>
                          <a:latin typeface="Arial"/>
                          <a:ea typeface="Arial"/>
                          <a:cs typeface="Arial"/>
                          <a:sym typeface="Arial"/>
                        </a:rPr>
                        <a:t>Nimaima</a:t>
                      </a:r>
                      <a:r>
                        <a:rPr lang="pt-BR" sz="1000" b="0" i="0" u="none" strike="noStrike" cap="none" dirty="0">
                          <a:solidFill>
                            <a:srgbClr val="000000"/>
                          </a:solidFill>
                          <a:latin typeface="Arial"/>
                          <a:ea typeface="Arial"/>
                          <a:cs typeface="Arial"/>
                          <a:sym typeface="Arial"/>
                        </a:rPr>
                        <a:t>, Pacho, </a:t>
                      </a:r>
                      <a:r>
                        <a:rPr lang="pt-BR" sz="1000" b="0" i="0" u="none" strike="noStrike" cap="none" dirty="0" err="1">
                          <a:solidFill>
                            <a:srgbClr val="000000"/>
                          </a:solidFill>
                          <a:latin typeface="Arial"/>
                          <a:ea typeface="Arial"/>
                          <a:cs typeface="Arial"/>
                          <a:sym typeface="Arial"/>
                        </a:rPr>
                        <a:t>Pulí</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Quebradanegra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Quipile</a:t>
                      </a:r>
                      <a:r>
                        <a:rPr lang="pt-BR" sz="1000" b="0" i="0" u="none" strike="noStrike" cap="none" dirty="0">
                          <a:solidFill>
                            <a:srgbClr val="000000"/>
                          </a:solidFill>
                          <a:latin typeface="Arial"/>
                          <a:ea typeface="Arial"/>
                          <a:cs typeface="Arial"/>
                          <a:sym typeface="Arial"/>
                        </a:rPr>
                        <a:t>, San </a:t>
                      </a:r>
                      <a:r>
                        <a:rPr lang="pt-BR" sz="1000" b="0" i="0" u="none" strike="noStrike" cap="none" dirty="0" err="1">
                          <a:solidFill>
                            <a:srgbClr val="000000"/>
                          </a:solidFill>
                          <a:latin typeface="Arial"/>
                          <a:ea typeface="Arial"/>
                          <a:cs typeface="Arial"/>
                          <a:sym typeface="Arial"/>
                        </a:rPr>
                        <a:t>Antonio</a:t>
                      </a:r>
                      <a:r>
                        <a:rPr lang="pt-BR" sz="1000" b="0" i="0" u="none" strike="noStrike" cap="none" dirty="0">
                          <a:solidFill>
                            <a:srgbClr val="000000"/>
                          </a:solidFill>
                          <a:latin typeface="Arial"/>
                          <a:ea typeface="Arial"/>
                          <a:cs typeface="Arial"/>
                          <a:sym typeface="Arial"/>
                        </a:rPr>
                        <a:t> Del </a:t>
                      </a:r>
                      <a:r>
                        <a:rPr lang="pt-BR" sz="1000" b="0" i="0" u="none" strike="noStrike" cap="none" dirty="0" err="1">
                          <a:solidFill>
                            <a:srgbClr val="000000"/>
                          </a:solidFill>
                          <a:latin typeface="Arial"/>
                          <a:ea typeface="Arial"/>
                          <a:cs typeface="Arial"/>
                          <a:sym typeface="Arial"/>
                        </a:rPr>
                        <a:t>Tequendama</a:t>
                      </a:r>
                      <a:r>
                        <a:rPr lang="pt-BR" sz="1000" b="0" i="0" u="none" strike="noStrike" cap="none" dirty="0">
                          <a:solidFill>
                            <a:srgbClr val="000000"/>
                          </a:solidFill>
                          <a:latin typeface="Arial"/>
                          <a:ea typeface="Arial"/>
                          <a:cs typeface="Arial"/>
                          <a:sym typeface="Arial"/>
                        </a:rPr>
                        <a:t>, San Bernardo, San </a:t>
                      </a:r>
                      <a:r>
                        <a:rPr lang="pt-BR" sz="1000" b="0" i="0" u="none" strike="noStrike" cap="none" dirty="0" err="1">
                          <a:solidFill>
                            <a:srgbClr val="000000"/>
                          </a:solidFill>
                          <a:latin typeface="Arial"/>
                          <a:ea typeface="Arial"/>
                          <a:cs typeface="Arial"/>
                          <a:sym typeface="Arial"/>
                        </a:rPr>
                        <a:t>Cayetano</a:t>
                      </a:r>
                      <a:r>
                        <a:rPr lang="pt-BR" sz="1000" b="0" i="0" u="none" strike="noStrike" cap="none" dirty="0">
                          <a:solidFill>
                            <a:srgbClr val="000000"/>
                          </a:solidFill>
                          <a:latin typeface="Arial"/>
                          <a:ea typeface="Arial"/>
                          <a:cs typeface="Arial"/>
                          <a:sym typeface="Arial"/>
                        </a:rPr>
                        <a:t>, San Juan De Rioseco, </a:t>
                      </a:r>
                      <a:r>
                        <a:rPr lang="pt-BR" sz="1000" b="0" i="0" u="none" strike="noStrike" cap="none" dirty="0" err="1">
                          <a:solidFill>
                            <a:srgbClr val="000000"/>
                          </a:solidFill>
                          <a:latin typeface="Arial"/>
                          <a:ea typeface="Arial"/>
                          <a:cs typeface="Arial"/>
                          <a:sym typeface="Arial"/>
                        </a:rPr>
                        <a:t>Sasaima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Soacha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Sopó</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Sutatausa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Tausa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Tena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Tocaima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Ubaque</a:t>
                      </a:r>
                      <a:r>
                        <a:rPr lang="pt-BR" sz="1000" b="0" i="0" u="none" strike="noStrike" cap="none" dirty="0">
                          <a:solidFill>
                            <a:srgbClr val="000000"/>
                          </a:solidFill>
                          <a:latin typeface="Arial"/>
                          <a:ea typeface="Arial"/>
                          <a:cs typeface="Arial"/>
                          <a:sym typeface="Arial"/>
                        </a:rPr>
                        <a:t>, Vergara, Villa De San Diego De </a:t>
                      </a:r>
                      <a:r>
                        <a:rPr lang="pt-BR" sz="1000" b="0" i="0" u="none" strike="noStrike" cap="none" dirty="0" err="1">
                          <a:solidFill>
                            <a:srgbClr val="000000"/>
                          </a:solidFill>
                          <a:latin typeface="Arial"/>
                          <a:ea typeface="Arial"/>
                          <a:cs typeface="Arial"/>
                          <a:sym typeface="Arial"/>
                        </a:rPr>
                        <a:t>Ubaté</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Villagómez</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Yacopí</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Zipacón</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Zipaquirá</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Útica</a:t>
                      </a:r>
                      <a:r>
                        <a:rPr lang="pt-BR"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HUILA : Guadalupe, </a:t>
                      </a:r>
                      <a:r>
                        <a:rPr lang="pt-BR" sz="1000" b="0" i="0" u="none" strike="noStrike" cap="none" dirty="0" err="1">
                          <a:solidFill>
                            <a:srgbClr val="000000"/>
                          </a:solidFill>
                          <a:latin typeface="Arial"/>
                          <a:ea typeface="Arial"/>
                          <a:cs typeface="Arial"/>
                          <a:sym typeface="Arial"/>
                        </a:rPr>
                        <a:t>Pitalito</a:t>
                      </a:r>
                      <a:r>
                        <a:rPr lang="pt-BR" sz="1000" b="0" i="0" u="none" strike="noStrike" cap="none" dirty="0">
                          <a:solidFill>
                            <a:srgbClr val="000000"/>
                          </a:solidFill>
                          <a:latin typeface="Arial"/>
                          <a:ea typeface="Arial"/>
                          <a:cs typeface="Arial"/>
                          <a:sym typeface="Arial"/>
                        </a:rPr>
                        <a:t>, Agrado, </a:t>
                      </a:r>
                      <a:r>
                        <a:rPr lang="pt-BR" sz="1000" b="0" i="0" u="none" strike="noStrike" cap="none" dirty="0" err="1">
                          <a:solidFill>
                            <a:srgbClr val="000000"/>
                          </a:solidFill>
                          <a:latin typeface="Arial"/>
                          <a:ea typeface="Arial"/>
                          <a:cs typeface="Arial"/>
                          <a:sym typeface="Arial"/>
                        </a:rPr>
                        <a:t>Aipe</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Colombia</a:t>
                      </a:r>
                      <a:r>
                        <a:rPr lang="pt-BR" sz="1000" b="0" i="0" u="none" strike="noStrike" cap="none" dirty="0">
                          <a:solidFill>
                            <a:srgbClr val="000000"/>
                          </a:solidFill>
                          <a:latin typeface="Arial"/>
                          <a:ea typeface="Arial"/>
                          <a:cs typeface="Arial"/>
                          <a:sym typeface="Arial"/>
                        </a:rPr>
                        <a:t>, Garzón, Gigante, </a:t>
                      </a:r>
                      <a:r>
                        <a:rPr lang="pt-BR" sz="1000" b="0" i="0" u="none" strike="noStrike" cap="none" dirty="0" err="1">
                          <a:solidFill>
                            <a:srgbClr val="000000"/>
                          </a:solidFill>
                          <a:latin typeface="Arial"/>
                          <a:ea typeface="Arial"/>
                          <a:cs typeface="Arial"/>
                          <a:sym typeface="Arial"/>
                        </a:rPr>
                        <a:t>Tarqui</a:t>
                      </a:r>
                      <a:r>
                        <a:rPr lang="pt-BR"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NORTE DE SANTANDER : Silos, </a:t>
                      </a:r>
                      <a:r>
                        <a:rPr lang="pt-BR" sz="1000" b="0" i="0" u="none" strike="noStrike" cap="none" dirty="0" err="1">
                          <a:solidFill>
                            <a:srgbClr val="000000"/>
                          </a:solidFill>
                          <a:latin typeface="Arial"/>
                          <a:ea typeface="Arial"/>
                          <a:cs typeface="Arial"/>
                          <a:sym typeface="Arial"/>
                        </a:rPr>
                        <a:t>Chinácota</a:t>
                      </a:r>
                      <a:r>
                        <a:rPr lang="pt-BR" sz="1000" b="0" i="0" u="none" strike="noStrike" cap="none" dirty="0">
                          <a:solidFill>
                            <a:srgbClr val="000000"/>
                          </a:solidFill>
                          <a:latin typeface="Arial"/>
                          <a:ea typeface="Arial"/>
                          <a:cs typeface="Arial"/>
                          <a:sym typeface="Arial"/>
                        </a:rPr>
                        <a:t>, Los </a:t>
                      </a:r>
                      <a:r>
                        <a:rPr lang="pt-BR" sz="1000" b="0" i="0" u="none" strike="noStrike" cap="none" dirty="0" err="1">
                          <a:solidFill>
                            <a:srgbClr val="000000"/>
                          </a:solidFill>
                          <a:latin typeface="Arial"/>
                          <a:ea typeface="Arial"/>
                          <a:cs typeface="Arial"/>
                          <a:sym typeface="Arial"/>
                        </a:rPr>
                        <a:t>Patios</a:t>
                      </a:r>
                      <a:r>
                        <a:rPr lang="pt-BR"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SANTANDER : </a:t>
                      </a:r>
                      <a:r>
                        <a:rPr lang="pt-BR" sz="1000" b="0" i="0" u="none" strike="noStrike" cap="none" dirty="0" err="1">
                          <a:solidFill>
                            <a:srgbClr val="000000"/>
                          </a:solidFill>
                          <a:latin typeface="Arial"/>
                          <a:ea typeface="Arial"/>
                          <a:cs typeface="Arial"/>
                          <a:sym typeface="Arial"/>
                        </a:rPr>
                        <a:t>Capitanejo</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Carcasí</a:t>
                      </a:r>
                      <a:r>
                        <a:rPr lang="pt-BR" sz="1000" b="0" i="0" u="none" strike="noStrike" cap="none" dirty="0">
                          <a:solidFill>
                            <a:srgbClr val="000000"/>
                          </a:solidFill>
                          <a:latin typeface="Arial"/>
                          <a:ea typeface="Arial"/>
                          <a:cs typeface="Arial"/>
                          <a:sym typeface="Arial"/>
                        </a:rPr>
                        <a:t>, Enciso, </a:t>
                      </a:r>
                      <a:r>
                        <a:rPr lang="pt-BR" sz="1000" b="0" i="0" u="none" strike="noStrike" cap="none" dirty="0" err="1">
                          <a:solidFill>
                            <a:srgbClr val="000000"/>
                          </a:solidFill>
                          <a:latin typeface="Arial"/>
                          <a:ea typeface="Arial"/>
                          <a:cs typeface="Arial"/>
                          <a:sym typeface="Arial"/>
                        </a:rPr>
                        <a:t>Macaravita</a:t>
                      </a:r>
                      <a:r>
                        <a:rPr lang="pt-BR" sz="1000" b="0" i="0" u="none" strike="noStrike" cap="none" dirty="0">
                          <a:solidFill>
                            <a:srgbClr val="000000"/>
                          </a:solidFill>
                          <a:latin typeface="Arial"/>
                          <a:ea typeface="Arial"/>
                          <a:cs typeface="Arial"/>
                          <a:sym typeface="Arial"/>
                        </a:rPr>
                        <a:t>, San Miguel.</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TOLIMA : </a:t>
                      </a:r>
                      <a:r>
                        <a:rPr lang="pt-BR" sz="1000" b="0" i="0" u="none" strike="noStrike" cap="none" dirty="0" err="1">
                          <a:solidFill>
                            <a:srgbClr val="000000"/>
                          </a:solidFill>
                          <a:latin typeface="Arial"/>
                          <a:ea typeface="Arial"/>
                          <a:cs typeface="Arial"/>
                          <a:sym typeface="Arial"/>
                        </a:rPr>
                        <a:t>Armero</a:t>
                      </a:r>
                      <a:r>
                        <a:rPr lang="pt-BR" sz="1000" b="0" i="0" u="none" strike="noStrike" cap="none" dirty="0">
                          <a:solidFill>
                            <a:srgbClr val="000000"/>
                          </a:solidFill>
                          <a:latin typeface="Arial"/>
                          <a:ea typeface="Arial"/>
                          <a:cs typeface="Arial"/>
                          <a:sym typeface="Arial"/>
                        </a:rPr>
                        <a:t>, Carmen De </a:t>
                      </a:r>
                      <a:r>
                        <a:rPr lang="pt-BR" sz="1000" b="0" i="0" u="none" strike="noStrike" cap="none" dirty="0" err="1">
                          <a:solidFill>
                            <a:srgbClr val="000000"/>
                          </a:solidFill>
                          <a:latin typeface="Arial"/>
                          <a:ea typeface="Arial"/>
                          <a:cs typeface="Arial"/>
                          <a:sym typeface="Arial"/>
                        </a:rPr>
                        <a:t>Apicalá</a:t>
                      </a:r>
                      <a:r>
                        <a:rPr lang="pt-BR" sz="1000" b="0" i="0" u="none" strike="noStrike" cap="none" dirty="0">
                          <a:solidFill>
                            <a:srgbClr val="000000"/>
                          </a:solidFill>
                          <a:latin typeface="Arial"/>
                          <a:ea typeface="Arial"/>
                          <a:cs typeface="Arial"/>
                          <a:sym typeface="Arial"/>
                        </a:rPr>
                        <a:t>, Dolores, Espinal, </a:t>
                      </a:r>
                      <a:r>
                        <a:rPr lang="pt-BR" sz="1000" b="0" i="0" u="none" strike="noStrike" cap="none" dirty="0" err="1">
                          <a:solidFill>
                            <a:srgbClr val="000000"/>
                          </a:solidFill>
                          <a:latin typeface="Arial"/>
                          <a:ea typeface="Arial"/>
                          <a:cs typeface="Arial"/>
                          <a:sym typeface="Arial"/>
                        </a:rPr>
                        <a:t>Falan</a:t>
                      </a:r>
                      <a:r>
                        <a:rPr lang="pt-BR" sz="1000" b="0" i="0" u="none" strike="noStrike" cap="none" dirty="0">
                          <a:solidFill>
                            <a:srgbClr val="000000"/>
                          </a:solidFill>
                          <a:latin typeface="Arial"/>
                          <a:ea typeface="Arial"/>
                          <a:cs typeface="Arial"/>
                          <a:sym typeface="Arial"/>
                        </a:rPr>
                        <a:t>, Honda, </a:t>
                      </a:r>
                      <a:r>
                        <a:rPr lang="pt-BR" sz="1000" b="0" i="0" u="none" strike="noStrike" cap="none" dirty="0" err="1">
                          <a:solidFill>
                            <a:srgbClr val="000000"/>
                          </a:solidFill>
                          <a:latin typeface="Arial"/>
                          <a:ea typeface="Arial"/>
                          <a:cs typeface="Arial"/>
                          <a:sym typeface="Arial"/>
                        </a:rPr>
                        <a:t>Icononzo</a:t>
                      </a:r>
                      <a:r>
                        <a:rPr lang="pt-BR" sz="1000" b="0" i="0" u="none" strike="noStrike" cap="none" dirty="0">
                          <a:solidFill>
                            <a:srgbClr val="000000"/>
                          </a:solidFill>
                          <a:latin typeface="Arial"/>
                          <a:ea typeface="Arial"/>
                          <a:cs typeface="Arial"/>
                          <a:sym typeface="Arial"/>
                        </a:rPr>
                        <a:t>, Lérida, Líbano, Piedras, </a:t>
                      </a:r>
                      <a:r>
                        <a:rPr lang="pt-BR" sz="1000" b="0" i="0" u="none" strike="noStrike" cap="none" dirty="0" err="1">
                          <a:solidFill>
                            <a:srgbClr val="000000"/>
                          </a:solidFill>
                          <a:latin typeface="Arial"/>
                          <a:ea typeface="Arial"/>
                          <a:cs typeface="Arial"/>
                          <a:sym typeface="Arial"/>
                        </a:rPr>
                        <a:t>Purificación</a:t>
                      </a:r>
                      <a:r>
                        <a:rPr lang="pt-BR" sz="1000" b="0" i="0" u="none" strike="noStrike" cap="none" dirty="0">
                          <a:solidFill>
                            <a:srgbClr val="000000"/>
                          </a:solidFill>
                          <a:latin typeface="Arial"/>
                          <a:ea typeface="Arial"/>
                          <a:cs typeface="Arial"/>
                          <a:sym typeface="Arial"/>
                        </a:rPr>
                        <a:t>, San Sebastián De Mariquita, Villarrica.</a:t>
                      </a: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bl>
          </a:graphicData>
        </a:graphic>
      </p:graphicFrame>
      <p:pic>
        <p:nvPicPr>
          <p:cNvPr id="157" name="Google Shape;157;p58"/>
          <p:cNvPicPr preferRelativeResize="0"/>
          <p:nvPr/>
        </p:nvPicPr>
        <p:blipFill rotWithShape="1">
          <a:blip r:embed="rId4">
            <a:alphaModFix/>
          </a:blip>
          <a:srcRect/>
          <a:stretch/>
        </p:blipFill>
        <p:spPr>
          <a:xfrm>
            <a:off x="4254476" y="3671417"/>
            <a:ext cx="477952" cy="445047"/>
          </a:xfrm>
          <a:prstGeom prst="rect">
            <a:avLst/>
          </a:prstGeom>
          <a:noFill/>
          <a:ln>
            <a:noFill/>
          </a:ln>
        </p:spPr>
      </p:pic>
      <p:pic>
        <p:nvPicPr>
          <p:cNvPr id="158" name="Google Shape;158;p58"/>
          <p:cNvPicPr preferRelativeResize="0"/>
          <p:nvPr/>
        </p:nvPicPr>
        <p:blipFill rotWithShape="1">
          <a:blip r:embed="rId5">
            <a:alphaModFix/>
          </a:blip>
          <a:srcRect/>
          <a:stretch/>
        </p:blipFill>
        <p:spPr>
          <a:xfrm>
            <a:off x="13033762" y="4116464"/>
            <a:ext cx="484369" cy="446694"/>
          </a:xfrm>
          <a:prstGeom prst="rect">
            <a:avLst/>
          </a:prstGeom>
          <a:noFill/>
          <a:ln>
            <a:noFill/>
          </a:ln>
        </p:spPr>
      </p:pic>
      <p:pic>
        <p:nvPicPr>
          <p:cNvPr id="8" name="Google Shape;137;p24" descr="Recurso 25.png"/>
          <p:cNvPicPr preferRelativeResize="0"/>
          <p:nvPr/>
        </p:nvPicPr>
        <p:blipFill rotWithShape="1">
          <a:blip r:embed="rId6">
            <a:alphaModFix/>
          </a:blip>
          <a:srcRect/>
          <a:stretch/>
        </p:blipFill>
        <p:spPr>
          <a:xfrm>
            <a:off x="13518131" y="5253223"/>
            <a:ext cx="458425" cy="446694"/>
          </a:xfrm>
          <a:prstGeom prst="rect">
            <a:avLst/>
          </a:prstGeom>
          <a:noFill/>
          <a:ln>
            <a:noFill/>
          </a:ln>
        </p:spPr>
      </p:pic>
    </p:spTree>
    <p:extLst>
      <p:ext uri="{BB962C8B-B14F-4D97-AF65-F5344CB8AC3E}">
        <p14:creationId xmlns:p14="http://schemas.microsoft.com/office/powerpoint/2010/main" val="3117844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p:cNvPicPr preferRelativeResize="0"/>
          <p:nvPr/>
        </p:nvPicPr>
        <p:blipFill>
          <a:blip r:embed="rId3"/>
          <a:srcRect/>
          <a:stretch/>
        </p:blipFill>
        <p:spPr>
          <a:xfrm>
            <a:off x="397009" y="1465960"/>
            <a:ext cx="3449767" cy="4878480"/>
          </a:xfrm>
          <a:prstGeom prst="rect">
            <a:avLst/>
          </a:prstGeom>
          <a:noFill/>
          <a:ln>
            <a:noFill/>
          </a:ln>
        </p:spPr>
      </p:pic>
      <p:graphicFrame>
        <p:nvGraphicFramePr>
          <p:cNvPr id="9" name="Google Shape;186;p59"/>
          <p:cNvGraphicFramePr/>
          <p:nvPr>
            <p:extLst>
              <p:ext uri="{D42A27DB-BD31-4B8C-83A1-F6EECF244321}">
                <p14:modId xmlns:p14="http://schemas.microsoft.com/office/powerpoint/2010/main" val="2078003764"/>
              </p:ext>
            </p:extLst>
          </p:nvPr>
        </p:nvGraphicFramePr>
        <p:xfrm>
          <a:off x="3970565" y="1657433"/>
          <a:ext cx="8001000" cy="3789457"/>
        </p:xfrm>
        <a:graphic>
          <a:graphicData uri="http://schemas.openxmlformats.org/drawingml/2006/table">
            <a:tbl>
              <a:tblPr>
                <a:noFill/>
                <a:tableStyleId>{7637F94A-DA9B-481A-AE38-6A32242EE391}</a:tableStyleId>
              </a:tblPr>
              <a:tblGrid>
                <a:gridCol w="986060">
                  <a:extLst>
                    <a:ext uri="{9D8B030D-6E8A-4147-A177-3AD203B41FA5}">
                      <a16:colId xmlns:a16="http://schemas.microsoft.com/office/drawing/2014/main" val="20000"/>
                    </a:ext>
                  </a:extLst>
                </a:gridCol>
                <a:gridCol w="7014940">
                  <a:extLst>
                    <a:ext uri="{9D8B030D-6E8A-4147-A177-3AD203B41FA5}">
                      <a16:colId xmlns:a16="http://schemas.microsoft.com/office/drawing/2014/main" val="20001"/>
                    </a:ext>
                  </a:extLst>
                </a:gridCol>
              </a:tblGrid>
              <a:tr h="92435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ANTIOQUIA : Abriaquí, Armenia, Barbosa, Belmira, Betulia, Briceño, Caicedo, Caramanta, Chigorodó, Concordia, Copacabana, Ituango, Murindó, Olaya, Peque, Salgar, San Pedro De Los Milagros, Titiribí, Valparaíso, Yarumal.</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BOYACÁ : Aquitania, Berbeo, Chiscas, Chivor, Cómbita, Duitama, Firavitoba, Floresta, </a:t>
                      </a:r>
                      <a:r>
                        <a:rPr lang="es-MX" sz="1000" b="0" i="0" u="none" strike="noStrike" cap="none" dirty="0" err="1">
                          <a:solidFill>
                            <a:srgbClr val="000000"/>
                          </a:solidFill>
                          <a:latin typeface="Arial"/>
                          <a:ea typeface="Arial"/>
                          <a:cs typeface="Arial"/>
                          <a:sym typeface="Arial"/>
                        </a:rPr>
                        <a:t>Guayatá</a:t>
                      </a:r>
                      <a:r>
                        <a:rPr lang="es-MX" sz="1000" b="0" i="0" u="none" strike="noStrike" cap="none" dirty="0">
                          <a:solidFill>
                            <a:srgbClr val="000000"/>
                          </a:solidFill>
                          <a:latin typeface="Arial"/>
                          <a:ea typeface="Arial"/>
                          <a:cs typeface="Arial"/>
                          <a:sym typeface="Arial"/>
                        </a:rPr>
                        <a:t>, Gámeza, Iza, La Capilla, </a:t>
                      </a:r>
                      <a:r>
                        <a:rPr lang="es-MX" sz="1000" b="0" i="0" u="none" strike="noStrike" cap="none" dirty="0" err="1">
                          <a:solidFill>
                            <a:srgbClr val="000000"/>
                          </a:solidFill>
                          <a:latin typeface="Arial"/>
                          <a:ea typeface="Arial"/>
                          <a:cs typeface="Arial"/>
                          <a:sym typeface="Arial"/>
                        </a:rPr>
                        <a:t>Labranzagrande</a:t>
                      </a:r>
                      <a:r>
                        <a:rPr lang="es-MX" sz="1000" b="0" i="0" u="none" strike="noStrike" cap="none" dirty="0">
                          <a:solidFill>
                            <a:srgbClr val="000000"/>
                          </a:solidFill>
                          <a:latin typeface="Arial"/>
                          <a:ea typeface="Arial"/>
                          <a:cs typeface="Arial"/>
                          <a:sym typeface="Arial"/>
                        </a:rPr>
                        <a:t>, </a:t>
                      </a:r>
                      <a:r>
                        <a:rPr lang="es-MX" sz="1000" b="0" i="0" u="none" strike="noStrike" cap="none" dirty="0" err="1">
                          <a:solidFill>
                            <a:srgbClr val="000000"/>
                          </a:solidFill>
                          <a:latin typeface="Arial"/>
                          <a:ea typeface="Arial"/>
                          <a:cs typeface="Arial"/>
                          <a:sym typeface="Arial"/>
                        </a:rPr>
                        <a:t>Maripí</a:t>
                      </a:r>
                      <a:r>
                        <a:rPr lang="es-MX" sz="1000" b="0" i="0" u="none" strike="noStrike" cap="none" dirty="0">
                          <a:solidFill>
                            <a:srgbClr val="000000"/>
                          </a:solidFill>
                          <a:latin typeface="Arial"/>
                          <a:ea typeface="Arial"/>
                          <a:cs typeface="Arial"/>
                          <a:sym typeface="Arial"/>
                        </a:rPr>
                        <a:t>, Miraflores, Mongua, Monguí, Nuevo Colón, </a:t>
                      </a:r>
                      <a:r>
                        <a:rPr lang="es-MX" sz="1000" b="0" i="0" u="none" strike="noStrike" cap="none" dirty="0" err="1">
                          <a:solidFill>
                            <a:srgbClr val="000000"/>
                          </a:solidFill>
                          <a:latin typeface="Arial"/>
                          <a:ea typeface="Arial"/>
                          <a:cs typeface="Arial"/>
                          <a:sym typeface="Arial"/>
                        </a:rPr>
                        <a:t>Pachavita</a:t>
                      </a:r>
                      <a:r>
                        <a:rPr lang="es-MX" sz="1000" b="0" i="0" u="none" strike="noStrike" cap="none" dirty="0">
                          <a:solidFill>
                            <a:srgbClr val="000000"/>
                          </a:solidFill>
                          <a:latin typeface="Arial"/>
                          <a:ea typeface="Arial"/>
                          <a:cs typeface="Arial"/>
                          <a:sym typeface="Arial"/>
                        </a:rPr>
                        <a:t>, Pauna, Pesca, Puerto Boyacá, Ráquira, San Eduardo, San Luis De Gaceno, Santa María, Santa Rosa De Viterbo, </a:t>
                      </a:r>
                      <a:r>
                        <a:rPr lang="es-MX" sz="1000" b="0" i="0" u="none" strike="noStrike" cap="none" dirty="0" err="1">
                          <a:solidFill>
                            <a:srgbClr val="000000"/>
                          </a:solidFill>
                          <a:latin typeface="Arial"/>
                          <a:ea typeface="Arial"/>
                          <a:cs typeface="Arial"/>
                          <a:sym typeface="Arial"/>
                        </a:rPr>
                        <a:t>Sativasur</a:t>
                      </a:r>
                      <a:r>
                        <a:rPr lang="es-MX" sz="1000" b="0" i="0" u="none" strike="noStrike" cap="none" dirty="0">
                          <a:solidFill>
                            <a:srgbClr val="000000"/>
                          </a:solidFill>
                          <a:latin typeface="Arial"/>
                          <a:ea typeface="Arial"/>
                          <a:cs typeface="Arial"/>
                          <a:sym typeface="Arial"/>
                        </a:rPr>
                        <a:t>, Siachoque, Socha, Socotá, Sogamoso, </a:t>
                      </a:r>
                      <a:r>
                        <a:rPr lang="es-MX" sz="1000" b="0" i="0" u="none" strike="noStrike" cap="none" dirty="0" err="1">
                          <a:solidFill>
                            <a:srgbClr val="000000"/>
                          </a:solidFill>
                          <a:latin typeface="Arial"/>
                          <a:ea typeface="Arial"/>
                          <a:cs typeface="Arial"/>
                          <a:sym typeface="Arial"/>
                        </a:rPr>
                        <a:t>Sotaquirá</a:t>
                      </a:r>
                      <a:r>
                        <a:rPr lang="es-MX" sz="1000" b="0" i="0" u="none" strike="noStrike" cap="none" dirty="0">
                          <a:solidFill>
                            <a:srgbClr val="000000"/>
                          </a:solidFill>
                          <a:latin typeface="Arial"/>
                          <a:ea typeface="Arial"/>
                          <a:cs typeface="Arial"/>
                          <a:sym typeface="Arial"/>
                        </a:rPr>
                        <a:t>, Sáchica, Tibasosa, Toca, Tota, Tuta, Ventaquemada, </a:t>
                      </a:r>
                      <a:r>
                        <a:rPr lang="es-MX" sz="1000" b="0" i="0" u="none" strike="noStrike" cap="none" dirty="0" err="1">
                          <a:solidFill>
                            <a:srgbClr val="000000"/>
                          </a:solidFill>
                          <a:latin typeface="Arial"/>
                          <a:ea typeface="Arial"/>
                          <a:cs typeface="Arial"/>
                          <a:sym typeface="Arial"/>
                        </a:rPr>
                        <a:t>Zetaquira</a:t>
                      </a:r>
                      <a:r>
                        <a:rPr lang="es-MX" sz="1000" b="0" i="0" u="none" strike="noStrike" cap="none" dirty="0">
                          <a:solidFill>
                            <a:srgbClr val="000000"/>
                          </a:solidFill>
                          <a:latin typeface="Arial"/>
                          <a:ea typeface="Arial"/>
                          <a:cs typeface="Arial"/>
                          <a:sym typeface="Arial"/>
                        </a:rPr>
                        <a:t>, Úmbita.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CALDAS : Aguadas.</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CUNDINAMARCA : Agua De Dios, </a:t>
                      </a:r>
                      <a:r>
                        <a:rPr lang="es-MX" sz="1000" b="0" i="0" u="none" strike="noStrike" cap="none" dirty="0" err="1">
                          <a:solidFill>
                            <a:srgbClr val="000000"/>
                          </a:solidFill>
                          <a:latin typeface="Arial"/>
                          <a:ea typeface="Arial"/>
                          <a:cs typeface="Arial"/>
                          <a:sym typeface="Arial"/>
                        </a:rPr>
                        <a:t>Bituima</a:t>
                      </a:r>
                      <a:r>
                        <a:rPr lang="es-MX" sz="1000" b="0" i="0" u="none" strike="noStrike" cap="none" dirty="0">
                          <a:solidFill>
                            <a:srgbClr val="000000"/>
                          </a:solidFill>
                          <a:latin typeface="Arial"/>
                          <a:ea typeface="Arial"/>
                          <a:cs typeface="Arial"/>
                          <a:sym typeface="Arial"/>
                        </a:rPr>
                        <a:t>, Cajicá, Carmen De </a:t>
                      </a:r>
                      <a:r>
                        <a:rPr lang="es-MX" sz="1000" b="0" i="0" u="none" strike="noStrike" cap="none" dirty="0" err="1">
                          <a:solidFill>
                            <a:srgbClr val="000000"/>
                          </a:solidFill>
                          <a:latin typeface="Arial"/>
                          <a:ea typeface="Arial"/>
                          <a:cs typeface="Arial"/>
                          <a:sym typeface="Arial"/>
                        </a:rPr>
                        <a:t>Carupa</a:t>
                      </a:r>
                      <a:r>
                        <a:rPr lang="es-MX" sz="1000" b="0" i="0" u="none" strike="noStrike" cap="none" dirty="0">
                          <a:solidFill>
                            <a:srgbClr val="000000"/>
                          </a:solidFill>
                          <a:latin typeface="Arial"/>
                          <a:ea typeface="Arial"/>
                          <a:cs typeface="Arial"/>
                          <a:sym typeface="Arial"/>
                        </a:rPr>
                        <a:t>, Cogua, El Colegio, El Peñón, Fúquene, Gachalá, Gama, Granada, Guachetá, Guayabetal, Gutiérrez, Machetá, Medina, Mosquera, Nariño, Paime, Paratebueno, Pasca, Puerto Salgar, Ricaurte, Sesquilé, Sibaté, Subachoque, Supatá, Susa, Tabio, </a:t>
                      </a:r>
                      <a:r>
                        <a:rPr lang="es-MX" sz="1000" b="0" i="0" u="none" strike="noStrike" cap="none" dirty="0" err="1">
                          <a:solidFill>
                            <a:srgbClr val="000000"/>
                          </a:solidFill>
                          <a:latin typeface="Arial"/>
                          <a:ea typeface="Arial"/>
                          <a:cs typeface="Arial"/>
                          <a:sym typeface="Arial"/>
                        </a:rPr>
                        <a:t>Tibirita</a:t>
                      </a:r>
                      <a:r>
                        <a:rPr lang="es-MX" sz="1000" b="0" i="0" u="none" strike="noStrike" cap="none" dirty="0">
                          <a:solidFill>
                            <a:srgbClr val="000000"/>
                          </a:solidFill>
                          <a:latin typeface="Arial"/>
                          <a:ea typeface="Arial"/>
                          <a:cs typeface="Arial"/>
                          <a:sym typeface="Arial"/>
                        </a:rPr>
                        <a:t>, Ubalá, Une, Vianí, Villapinzón, Villeta.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HUILA : Altamira, Isnos, Nátaga, Palestina, Suaza, Timaná.</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NORTE DE SANTANDER : Chitagá, Convención, Cáchira, El Tarra, Hacarí, La Playa, </a:t>
                      </a:r>
                      <a:r>
                        <a:rPr lang="es-MX" sz="1000" b="0" i="0" u="none" strike="noStrike" cap="none" dirty="0" err="1">
                          <a:solidFill>
                            <a:srgbClr val="000000"/>
                          </a:solidFill>
                          <a:latin typeface="Arial"/>
                          <a:ea typeface="Arial"/>
                          <a:cs typeface="Arial"/>
                          <a:sym typeface="Arial"/>
                        </a:rPr>
                        <a:t>Labateca</a:t>
                      </a:r>
                      <a:r>
                        <a:rPr lang="es-MX" sz="1000" b="0" i="0" u="none" strike="noStrike" cap="none" dirty="0">
                          <a:solidFill>
                            <a:srgbClr val="000000"/>
                          </a:solidFill>
                          <a:latin typeface="Arial"/>
                          <a:ea typeface="Arial"/>
                          <a:cs typeface="Arial"/>
                          <a:sym typeface="Arial"/>
                        </a:rPr>
                        <a:t>, Mutiscua, Ocaña, Pamplona, Pamplonita, Salazar, San Calixto, Sardinata, Teorama, Tibú, Toledo, Villa Caro, Villa Del Rosario, Ábrego.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SANTANDER : Concepción, Curití, Mogotes, Málaga, San Andrés, San Joaquín, San José De Miranda, Vetas.</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TOLIMA : Alvarado, Ataco, Chaparral, Coyaima, Flandes, Fresno, Natagaima, Prado, Rioblanco, San Antonio, Venadillo.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158" name="Google Shape;158;p58"/>
          <p:cNvPicPr preferRelativeResize="0"/>
          <p:nvPr/>
        </p:nvPicPr>
        <p:blipFill rotWithShape="1">
          <a:blip r:embed="rId4">
            <a:alphaModFix/>
          </a:blip>
          <a:srcRect/>
          <a:stretch/>
        </p:blipFill>
        <p:spPr>
          <a:xfrm>
            <a:off x="4232327" y="3312202"/>
            <a:ext cx="484369" cy="446694"/>
          </a:xfrm>
          <a:prstGeom prst="rect">
            <a:avLst/>
          </a:prstGeom>
          <a:noFill/>
          <a:ln>
            <a:noFill/>
          </a:ln>
        </p:spPr>
      </p:pic>
    </p:spTree>
    <p:extLst>
      <p:ext uri="{BB962C8B-B14F-4D97-AF65-F5344CB8AC3E}">
        <p14:creationId xmlns:p14="http://schemas.microsoft.com/office/powerpoint/2010/main" val="19008985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aphicFrame>
        <p:nvGraphicFramePr>
          <p:cNvPr id="10" name="Google Shape;186;p59"/>
          <p:cNvGraphicFramePr/>
          <p:nvPr>
            <p:extLst>
              <p:ext uri="{D42A27DB-BD31-4B8C-83A1-F6EECF244321}">
                <p14:modId xmlns:p14="http://schemas.microsoft.com/office/powerpoint/2010/main" val="1424466879"/>
              </p:ext>
            </p:extLst>
          </p:nvPr>
        </p:nvGraphicFramePr>
        <p:xfrm>
          <a:off x="4057455" y="1344311"/>
          <a:ext cx="8001000" cy="2773071"/>
        </p:xfrm>
        <a:graphic>
          <a:graphicData uri="http://schemas.openxmlformats.org/drawingml/2006/table">
            <a:tbl>
              <a:tblPr>
                <a:noFill/>
                <a:tableStyleId>{7637F94A-DA9B-481A-AE38-6A32242EE391}</a:tableStyleId>
              </a:tblPr>
              <a:tblGrid>
                <a:gridCol w="986060">
                  <a:extLst>
                    <a:ext uri="{9D8B030D-6E8A-4147-A177-3AD203B41FA5}">
                      <a16:colId xmlns:a16="http://schemas.microsoft.com/office/drawing/2014/main" val="20000"/>
                    </a:ext>
                  </a:extLst>
                </a:gridCol>
                <a:gridCol w="7014940">
                  <a:extLst>
                    <a:ext uri="{9D8B030D-6E8A-4147-A177-3AD203B41FA5}">
                      <a16:colId xmlns:a16="http://schemas.microsoft.com/office/drawing/2014/main" val="20001"/>
                    </a:ext>
                  </a:extLst>
                </a:gridCol>
              </a:tblGrid>
              <a:tr h="92435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CAUCA : Caldono.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CHOCÓ : </a:t>
                      </a:r>
                      <a:r>
                        <a:rPr lang="es-MX" sz="1000" b="0" i="0" u="none" strike="noStrike" cap="none" dirty="0" err="1">
                          <a:solidFill>
                            <a:srgbClr val="000000"/>
                          </a:solidFill>
                          <a:latin typeface="Arial"/>
                          <a:ea typeface="Arial"/>
                          <a:cs typeface="Arial"/>
                          <a:sym typeface="Arial"/>
                        </a:rPr>
                        <a:t>Unguía</a:t>
                      </a:r>
                      <a:r>
                        <a:rPr lang="es-MX" sz="1000" b="0" i="0" u="none" strike="noStrike" cap="none" dirty="0">
                          <a:solidFill>
                            <a:srgbClr val="000000"/>
                          </a:solidFill>
                          <a:latin typeface="Arial"/>
                          <a:ea typeface="Arial"/>
                          <a:cs typeface="Arial"/>
                          <a:sym typeface="Arial"/>
                        </a:rPr>
                        <a:t>.</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CHOCÓ : Acandí, Carmen Del Darién, Riosucio.</a:t>
                      </a:r>
                      <a:endParaRPr lang="pt-B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073160988"/>
                  </a:ext>
                </a:extLst>
              </a:tr>
            </a:tbl>
          </a:graphicData>
        </a:graphic>
      </p:graphicFrame>
      <p:graphicFrame>
        <p:nvGraphicFramePr>
          <p:cNvPr id="8" name="Google Shape;186;p59"/>
          <p:cNvGraphicFramePr/>
          <p:nvPr>
            <p:extLst>
              <p:ext uri="{D42A27DB-BD31-4B8C-83A1-F6EECF244321}">
                <p14:modId xmlns:p14="http://schemas.microsoft.com/office/powerpoint/2010/main" val="1410041896"/>
              </p:ext>
            </p:extLst>
          </p:nvPr>
        </p:nvGraphicFramePr>
        <p:xfrm>
          <a:off x="13243723" y="2004339"/>
          <a:ext cx="6746475" cy="154455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7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CHOCÓ : El Carmen De Atrato.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VALLE DEL CAUCA : Caicedonia, La Unión, La Victoria, Palmira, Roldanillo, Sevilla, Zarzal.</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7" name="Google Shape;18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PACÍFICO</a:t>
            </a:r>
            <a:endParaRPr dirty="0"/>
          </a:p>
        </p:txBody>
      </p:sp>
      <p:pic>
        <p:nvPicPr>
          <p:cNvPr id="188" name="Google Shape;188;p59"/>
          <p:cNvPicPr preferRelativeResize="0"/>
          <p:nvPr/>
        </p:nvPicPr>
        <p:blipFill>
          <a:blip r:embed="rId3"/>
          <a:srcRect/>
          <a:stretch/>
        </p:blipFill>
        <p:spPr>
          <a:xfrm>
            <a:off x="518660" y="883844"/>
            <a:ext cx="3406214" cy="5781666"/>
          </a:xfrm>
          <a:prstGeom prst="rect">
            <a:avLst/>
          </a:prstGeom>
          <a:noFill/>
          <a:ln>
            <a:noFill/>
          </a:ln>
        </p:spPr>
      </p:pic>
      <p:pic>
        <p:nvPicPr>
          <p:cNvPr id="192" name="Google Shape;192;p59"/>
          <p:cNvPicPr preferRelativeResize="0"/>
          <p:nvPr/>
        </p:nvPicPr>
        <p:blipFill rotWithShape="1">
          <a:blip r:embed="rId4">
            <a:alphaModFix/>
          </a:blip>
          <a:srcRect/>
          <a:stretch/>
        </p:blipFill>
        <p:spPr>
          <a:xfrm>
            <a:off x="13529718" y="4807126"/>
            <a:ext cx="432854" cy="445047"/>
          </a:xfrm>
          <a:prstGeom prst="rect">
            <a:avLst/>
          </a:prstGeom>
          <a:noFill/>
          <a:ln>
            <a:noFill/>
          </a:ln>
        </p:spPr>
      </p:pic>
      <p:pic>
        <p:nvPicPr>
          <p:cNvPr id="193" name="Google Shape;193;p59"/>
          <p:cNvPicPr preferRelativeResize="0"/>
          <p:nvPr/>
        </p:nvPicPr>
        <p:blipFill rotWithShape="1">
          <a:blip r:embed="rId5">
            <a:alphaModFix/>
          </a:blip>
          <a:srcRect/>
          <a:stretch/>
        </p:blipFill>
        <p:spPr>
          <a:xfrm>
            <a:off x="4341122" y="2508322"/>
            <a:ext cx="451143" cy="445047"/>
          </a:xfrm>
          <a:prstGeom prst="rect">
            <a:avLst/>
          </a:prstGeom>
          <a:noFill/>
          <a:ln>
            <a:noFill/>
          </a:ln>
        </p:spPr>
      </p:pic>
      <p:pic>
        <p:nvPicPr>
          <p:cNvPr id="9" name="Google Shape;158;p58"/>
          <p:cNvPicPr preferRelativeResize="0"/>
          <p:nvPr/>
        </p:nvPicPr>
        <p:blipFill rotWithShape="1">
          <a:blip r:embed="rId6">
            <a:alphaModFix/>
          </a:blip>
          <a:srcRect/>
          <a:stretch/>
        </p:blipFill>
        <p:spPr>
          <a:xfrm>
            <a:off x="4335065" y="3459149"/>
            <a:ext cx="457200" cy="44669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graphicFrame>
        <p:nvGraphicFramePr>
          <p:cNvPr id="9" name="Google Shape;186;p59"/>
          <p:cNvGraphicFramePr/>
          <p:nvPr>
            <p:extLst>
              <p:ext uri="{D42A27DB-BD31-4B8C-83A1-F6EECF244321}">
                <p14:modId xmlns:p14="http://schemas.microsoft.com/office/powerpoint/2010/main" val="1530979527"/>
              </p:ext>
            </p:extLst>
          </p:nvPr>
        </p:nvGraphicFramePr>
        <p:xfrm>
          <a:off x="5224077" y="1281908"/>
          <a:ext cx="6745419" cy="3921314"/>
        </p:xfrm>
        <a:graphic>
          <a:graphicData uri="http://schemas.openxmlformats.org/drawingml/2006/table">
            <a:tbl>
              <a:tblPr>
                <a:noFill/>
                <a:tableStyleId>{7637F94A-DA9B-481A-AE38-6A32242EE391}</a:tableStyleId>
              </a:tblPr>
              <a:tblGrid>
                <a:gridCol w="831320">
                  <a:extLst>
                    <a:ext uri="{9D8B030D-6E8A-4147-A177-3AD203B41FA5}">
                      <a16:colId xmlns:a16="http://schemas.microsoft.com/office/drawing/2014/main" val="20000"/>
                    </a:ext>
                  </a:extLst>
                </a:gridCol>
                <a:gridCol w="5914099">
                  <a:extLst>
                    <a:ext uri="{9D8B030D-6E8A-4147-A177-3AD203B41FA5}">
                      <a16:colId xmlns:a16="http://schemas.microsoft.com/office/drawing/2014/main" val="20001"/>
                    </a:ext>
                  </a:extLst>
                </a:gridCol>
              </a:tblGrid>
              <a:tr h="92435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Cravo Norte, Fortul, Puerto Rondón, Tame.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Hato Corozal, Nunchía, Orocué, Paz De Ariporo, San Luis De Palenque, Trinidad.</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El Castillo, La Macarena, Lejanías, Mesetas, Puerto Lleras, Puerto Rico, San Carlos De Guaroa, San Juan De Arama, San Martín, Uribe.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VICHADA : Cumaribo, La Primavera, Puerto Carreño.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Arauca.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Támara, Yopal.</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El Calvario.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Saravena.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Aguazul, </a:t>
                      </a:r>
                      <a:r>
                        <a:rPr lang="es-ES" sz="1000" b="0" i="0" u="none" strike="noStrike" cap="none" dirty="0" err="1">
                          <a:solidFill>
                            <a:srgbClr val="000000"/>
                          </a:solidFill>
                          <a:latin typeface="Arial"/>
                          <a:ea typeface="Arial"/>
                          <a:cs typeface="Arial"/>
                          <a:sym typeface="Arial"/>
                        </a:rPr>
                        <a:t>Chámeza</a:t>
                      </a:r>
                      <a:r>
                        <a:rPr lang="es-ES" sz="1000" b="0" i="0" u="none" strike="noStrike" cap="none" dirty="0">
                          <a:solidFill>
                            <a:srgbClr val="000000"/>
                          </a:solidFill>
                          <a:latin typeface="Arial"/>
                          <a:ea typeface="Arial"/>
                          <a:cs typeface="Arial"/>
                          <a:sym typeface="Arial"/>
                        </a:rPr>
                        <a:t>, La Salina, Maní.</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Acacías, Cabuyaro, Cubarral, Cumaral, Fuente De Oro, Granada, Mapiripán, Puerto Gaitán, Restrepo, San Juanito, Villavicencio, Vistahermosa.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VICHADA : Santa Rosalía.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219628389"/>
                  </a:ext>
                </a:extLst>
              </a:tr>
            </a:tbl>
          </a:graphicData>
        </a:graphic>
      </p:graphicFrame>
      <p:graphicFrame>
        <p:nvGraphicFramePr>
          <p:cNvPr id="199" name="Google Shape;199;p4"/>
          <p:cNvGraphicFramePr/>
          <p:nvPr>
            <p:extLst>
              <p:ext uri="{D42A27DB-BD31-4B8C-83A1-F6EECF244321}">
                <p14:modId xmlns:p14="http://schemas.microsoft.com/office/powerpoint/2010/main" val="3279372106"/>
              </p:ext>
            </p:extLst>
          </p:nvPr>
        </p:nvGraphicFramePr>
        <p:xfrm>
          <a:off x="12455004" y="4502918"/>
          <a:ext cx="6746475" cy="1626875"/>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4945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774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ARAUCA : Arauca, Tame.</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CASANARE : La Salina, Trinidad.</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VICHADA : Puerto Carreño.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00" name="Google Shape;200;p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ORINOQUÍA</a:t>
            </a:r>
            <a:endParaRPr/>
          </a:p>
        </p:txBody>
      </p:sp>
      <p:pic>
        <p:nvPicPr>
          <p:cNvPr id="201" name="Google Shape;201;p4"/>
          <p:cNvPicPr preferRelativeResize="0"/>
          <p:nvPr/>
        </p:nvPicPr>
        <p:blipFill>
          <a:blip r:embed="rId3"/>
          <a:srcRect/>
          <a:stretch/>
        </p:blipFill>
        <p:spPr>
          <a:xfrm>
            <a:off x="471389" y="1445709"/>
            <a:ext cx="4650190" cy="4860669"/>
          </a:xfrm>
          <a:prstGeom prst="rect">
            <a:avLst/>
          </a:prstGeom>
          <a:noFill/>
          <a:ln>
            <a:noFill/>
          </a:ln>
        </p:spPr>
      </p:pic>
      <p:pic>
        <p:nvPicPr>
          <p:cNvPr id="203" name="Google Shape;203;p4"/>
          <p:cNvPicPr preferRelativeResize="0"/>
          <p:nvPr/>
        </p:nvPicPr>
        <p:blipFill rotWithShape="1">
          <a:blip r:embed="rId4">
            <a:alphaModFix/>
          </a:blip>
          <a:srcRect/>
          <a:stretch/>
        </p:blipFill>
        <p:spPr>
          <a:xfrm>
            <a:off x="5381518" y="2447463"/>
            <a:ext cx="432854" cy="445047"/>
          </a:xfrm>
          <a:prstGeom prst="rect">
            <a:avLst/>
          </a:prstGeom>
          <a:noFill/>
          <a:ln>
            <a:noFill/>
          </a:ln>
        </p:spPr>
      </p:pic>
      <p:pic>
        <p:nvPicPr>
          <p:cNvPr id="204" name="Google Shape;204;p4"/>
          <p:cNvPicPr preferRelativeResize="0"/>
          <p:nvPr/>
        </p:nvPicPr>
        <p:blipFill rotWithShape="1">
          <a:blip r:embed="rId5">
            <a:alphaModFix/>
          </a:blip>
          <a:srcRect/>
          <a:stretch/>
        </p:blipFill>
        <p:spPr>
          <a:xfrm>
            <a:off x="13243713" y="3852165"/>
            <a:ext cx="3694496" cy="1042506"/>
          </a:xfrm>
          <a:prstGeom prst="rect">
            <a:avLst/>
          </a:prstGeom>
          <a:noFill/>
          <a:ln>
            <a:noFill/>
          </a:ln>
        </p:spPr>
      </p:pic>
      <p:pic>
        <p:nvPicPr>
          <p:cNvPr id="205" name="Google Shape;205;p4"/>
          <p:cNvPicPr preferRelativeResize="0"/>
          <p:nvPr/>
        </p:nvPicPr>
        <p:blipFill rotWithShape="1">
          <a:blip r:embed="rId6">
            <a:alphaModFix/>
          </a:blip>
          <a:srcRect/>
          <a:stretch/>
        </p:blipFill>
        <p:spPr>
          <a:xfrm>
            <a:off x="5389392" y="3407118"/>
            <a:ext cx="451143" cy="445047"/>
          </a:xfrm>
          <a:prstGeom prst="rect">
            <a:avLst/>
          </a:prstGeom>
          <a:noFill/>
          <a:ln>
            <a:noFill/>
          </a:ln>
        </p:spPr>
      </p:pic>
      <p:pic>
        <p:nvPicPr>
          <p:cNvPr id="10" name="Google Shape;158;p58"/>
          <p:cNvPicPr preferRelativeResize="0"/>
          <p:nvPr/>
        </p:nvPicPr>
        <p:blipFill rotWithShape="1">
          <a:blip r:embed="rId7">
            <a:alphaModFix/>
          </a:blip>
          <a:srcRect/>
          <a:stretch/>
        </p:blipFill>
        <p:spPr>
          <a:xfrm>
            <a:off x="5381518" y="4283994"/>
            <a:ext cx="457200" cy="437848"/>
          </a:xfrm>
          <a:prstGeom prst="rect">
            <a:avLst/>
          </a:prstGeom>
          <a:noFill/>
          <a:ln>
            <a:noFill/>
          </a:ln>
        </p:spPr>
      </p:pic>
    </p:spTree>
  </p:cSld>
  <p:clrMapOvr>
    <a:masterClrMapping/>
  </p:clrMapOvr>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1548</TotalTime>
  <Words>2197</Words>
  <Application>Microsoft Office PowerPoint</Application>
  <PresentationFormat>Panorámica</PresentationFormat>
  <Paragraphs>148</Paragraphs>
  <Slides>12</Slides>
  <Notes>12</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12</vt:i4>
      </vt:variant>
    </vt:vector>
  </HeadingPairs>
  <TitlesOfParts>
    <vt:vector size="19" baseType="lpstr">
      <vt:lpstr>Arial</vt:lpstr>
      <vt:lpstr>Helvetica Neue</vt:lpstr>
      <vt:lpstr>Verdana</vt:lpstr>
      <vt:lpstr>Arial Narrow</vt:lpstr>
      <vt:lpstr>Arial Black</vt:lpstr>
      <vt:lpstr>Calibri</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Servicio Operacional De Pronósticos Y Alertas - Ospa</cp:lastModifiedBy>
  <cp:revision>138</cp:revision>
  <dcterms:created xsi:type="dcterms:W3CDTF">2022-10-19T17:32:46Z</dcterms:created>
  <dcterms:modified xsi:type="dcterms:W3CDTF">2024-02-23T20:21:45Z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y fmtid="{D5CDD505-2E9C-101B-9397-08002B2CF9AE}" pid="5" name="MSIP_Label_defa4170-0d19-0005-0004-bc88714345d2_Enabled">
    <vt:lpwstr>true</vt:lpwstr>
  </property>
  <property fmtid="{D5CDD505-2E9C-101B-9397-08002B2CF9AE}" pid="6" name="MSIP_Label_defa4170-0d19-0005-0004-bc88714345d2_SetDate">
    <vt:lpwstr>2024-02-22T15:00:47Z</vt:lpwstr>
  </property>
  <property fmtid="{D5CDD505-2E9C-101B-9397-08002B2CF9AE}" pid="7" name="MSIP_Label_defa4170-0d19-0005-0004-bc88714345d2_Method">
    <vt:lpwstr>Standard</vt:lpwstr>
  </property>
  <property fmtid="{D5CDD505-2E9C-101B-9397-08002B2CF9AE}" pid="8" name="MSIP_Label_defa4170-0d19-0005-0004-bc88714345d2_Name">
    <vt:lpwstr>defa4170-0d19-0005-0004-bc88714345d2</vt:lpwstr>
  </property>
  <property fmtid="{D5CDD505-2E9C-101B-9397-08002B2CF9AE}" pid="9" name="MSIP_Label_defa4170-0d19-0005-0004-bc88714345d2_SiteId">
    <vt:lpwstr>de2fffed-60b8-42b2-a465-00fee1de04ba</vt:lpwstr>
  </property>
  <property fmtid="{D5CDD505-2E9C-101B-9397-08002B2CF9AE}" pid="10" name="MSIP_Label_defa4170-0d19-0005-0004-bc88714345d2_ActionId">
    <vt:lpwstr>eb58da7a-1afc-469c-8100-e017faa72ef5</vt:lpwstr>
  </property>
  <property fmtid="{D5CDD505-2E9C-101B-9397-08002B2CF9AE}" pid="11" name="MSIP_Label_defa4170-0d19-0005-0004-bc88714345d2_ContentBits">
    <vt:lpwstr>0</vt:lpwstr>
  </property>
</Properties>
</file>