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61" r:id="rId6"/>
    <p:sldId id="271" r:id="rId7"/>
    <p:sldId id="270" r:id="rId8"/>
    <p:sldId id="264" r:id="rId9"/>
    <p:sldId id="265" r:id="rId10"/>
    <p:sldId id="266" r:id="rId11"/>
    <p:sldId id="267" r:id="rId12"/>
    <p:sldId id="268"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Arial Narrow" panose="020B0606020202030204" pitchFamily="34" charset="0"/>
      <p:regular r:id="rId23"/>
      <p:bold r:id="rId24"/>
      <p:italic r:id="rId25"/>
      <p:boldItalic r:id="rId26"/>
    </p:embeddedFon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p:scale>
          <a:sx n="100" d="100"/>
          <a:sy n="100" d="100"/>
        </p:scale>
        <p:origin x="954" y="24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23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3.%20Deslizamientos\01.%20Productos\modelo_idd\temporales\amenaza_idd.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049</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dirty="0" smtClean="0">
                <a:solidFill>
                  <a:srgbClr val="800000"/>
                </a:solidFill>
                <a:latin typeface="Calibri"/>
                <a:ea typeface="Calibri"/>
                <a:cs typeface="Calibri"/>
                <a:sym typeface="Calibri"/>
              </a:rPr>
              <a:t>18</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febr</a:t>
            </a:r>
            <a:r>
              <a:rPr lang="es-MX" sz="1100" b="1" i="0" u="none" strike="noStrike" cap="none" dirty="0" smtClean="0">
                <a:solidFill>
                  <a:srgbClr val="800000"/>
                </a:solidFill>
                <a:latin typeface="Calibri"/>
                <a:ea typeface="Calibri"/>
                <a:cs typeface="Calibri"/>
                <a:sym typeface="Calibri"/>
              </a:rPr>
              <a:t>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18</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a:extLst>
              <a:ext uri="{28A0092B-C50C-407E-A947-70E740481C1C}">
                <a14:useLocalDpi xmlns:a14="http://schemas.microsoft.com/office/drawing/2010/main" val="0"/>
              </a:ext>
            </a:extLst>
          </a:blip>
          <a:stretch>
            <a:fillRect/>
          </a:stretch>
        </p:blipFill>
        <p:spPr>
          <a:xfrm>
            <a:off x="582198" y="1371600"/>
            <a:ext cx="4665612" cy="4876790"/>
          </a:xfrm>
          <a:prstGeom prst="rect">
            <a:avLst/>
          </a:prstGeom>
          <a:noFill/>
          <a:ln>
            <a:noFill/>
          </a:ln>
        </p:spPr>
      </p:pic>
      <p:pic>
        <p:nvPicPr>
          <p:cNvPr id="215" name="Google Shape;215;p5" descr="Recurso 25.png"/>
          <p:cNvPicPr preferRelativeResize="0"/>
          <p:nvPr/>
        </p:nvPicPr>
        <p:blipFill rotWithShape="1">
          <a:blip r:embed="rId4">
            <a:alphaModFix/>
          </a:blip>
          <a:srcRect/>
          <a:stretch/>
        </p:blipFill>
        <p:spPr>
          <a:xfrm>
            <a:off x="13003413" y="2107451"/>
            <a:ext cx="432711" cy="446694"/>
          </a:xfrm>
          <a:prstGeom prst="rect">
            <a:avLst/>
          </a:prstGeom>
          <a:noFill/>
          <a:ln>
            <a:noFill/>
          </a:ln>
        </p:spPr>
      </p:pic>
      <p:pic>
        <p:nvPicPr>
          <p:cNvPr id="217" name="Google Shape;217;p5"/>
          <p:cNvPicPr preferRelativeResize="0"/>
          <p:nvPr/>
        </p:nvPicPr>
        <p:blipFill rotWithShape="1">
          <a:blip r:embed="rId5">
            <a:alphaModFix/>
          </a:blip>
          <a:srcRect/>
          <a:stretch/>
        </p:blipFill>
        <p:spPr>
          <a:xfrm>
            <a:off x="13436124" y="1135030"/>
            <a:ext cx="457200" cy="446694"/>
          </a:xfrm>
          <a:prstGeom prst="rect">
            <a:avLst/>
          </a:prstGeom>
          <a:noFill/>
          <a:ln>
            <a:noFill/>
          </a:ln>
        </p:spPr>
      </p:pic>
      <p:pic>
        <p:nvPicPr>
          <p:cNvPr id="218" name="Google Shape;218;p5"/>
          <p:cNvPicPr preferRelativeResize="0"/>
          <p:nvPr/>
        </p:nvPicPr>
        <p:blipFill rotWithShape="1">
          <a:blip r:embed="rId6">
            <a:alphaModFix/>
          </a:blip>
          <a:srcRect/>
          <a:stretch/>
        </p:blipFill>
        <p:spPr>
          <a:xfrm>
            <a:off x="12385318" y="2937206"/>
            <a:ext cx="451143" cy="445047"/>
          </a:xfrm>
          <a:prstGeom prst="rect">
            <a:avLst/>
          </a:prstGeom>
          <a:noFill/>
          <a:ln>
            <a:noFill/>
          </a:ln>
        </p:spPr>
      </p:pic>
      <p:pic>
        <p:nvPicPr>
          <p:cNvPr id="9" name="Google Shape;204;p4"/>
          <p:cNvPicPr preferRelativeResize="0"/>
          <p:nvPr/>
        </p:nvPicPr>
        <p:blipFill rotWithShape="1">
          <a:blip r:embed="rId7">
            <a:alphaModFix/>
          </a:blip>
          <a:srcRect/>
          <a:stretch/>
        </p:blipFill>
        <p:spPr>
          <a:xfrm>
            <a:off x="6096000" y="3159729"/>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Adriana Marcela Tamayo Quintana</a:t>
            </a:r>
            <a:r>
              <a:rPr lang="es-MX" sz="1200" b="0" i="0" u="none" strike="noStrike" cap="none" dirty="0" smtClean="0">
                <a:solidFill>
                  <a:srgbClr val="7F7F7F"/>
                </a:solidFill>
                <a:latin typeface="Verdana"/>
                <a:ea typeface="Verdana"/>
                <a:cs typeface="Verdana"/>
                <a:sym typeface="Verdana"/>
              </a:rPr>
              <a:t> (Incendios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t>
            </a:r>
            <a:r>
              <a:rPr lang="es-MX" sz="1800" b="0" i="0" u="none" strike="noStrike" cap="none" dirty="0" smtClean="0">
                <a:solidFill>
                  <a:srgbClr val="7F7F7F"/>
                </a:solidFill>
                <a:latin typeface="Verdana"/>
                <a:ea typeface="Verdana"/>
                <a:cs typeface="Verdana"/>
                <a:sym typeface="Verdana"/>
              </a:rPr>
              <a:t>algunos sectores </a:t>
            </a:r>
            <a:r>
              <a:rPr lang="es-MX" sz="1800" b="0" i="0" u="none" strike="noStrike" cap="none" dirty="0">
                <a:solidFill>
                  <a:srgbClr val="7F7F7F"/>
                </a:solidFill>
                <a:latin typeface="Verdana"/>
                <a:ea typeface="Verdana"/>
                <a:cs typeface="Verdana"/>
                <a:sym typeface="Verdana"/>
              </a:rPr>
              <a:t>de las regiones </a:t>
            </a:r>
            <a:r>
              <a:rPr lang="es-MX" sz="1800" b="0" i="0" u="none" strike="noStrike" cap="none" dirty="0" smtClean="0">
                <a:solidFill>
                  <a:srgbClr val="7F7F7F"/>
                </a:solidFill>
                <a:latin typeface="Verdana"/>
                <a:ea typeface="Verdana"/>
                <a:cs typeface="Verdana"/>
                <a:sym typeface="Verdana"/>
              </a:rPr>
              <a:t>Andina, Caribe, </a:t>
            </a:r>
            <a:r>
              <a:rPr lang="es-MX" sz="1800" dirty="0" smtClean="0">
                <a:solidFill>
                  <a:srgbClr val="7F7F7F"/>
                </a:solidFill>
                <a:latin typeface="Verdana"/>
                <a:ea typeface="Verdana"/>
                <a:cs typeface="Verdana"/>
                <a:sym typeface="Verdana"/>
              </a:rPr>
              <a:t>Pacífico y Orinoquía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090116" y="1650502"/>
            <a:ext cx="3269264" cy="462322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18 </a:t>
            </a:r>
            <a:r>
              <a:rPr lang="es-MX" sz="1200" dirty="0"/>
              <a:t>de </a:t>
            </a:r>
            <a:r>
              <a:rPr lang="es-MX" sz="1200" dirty="0" smtClean="0"/>
              <a:t>febrero </a:t>
            </a:r>
            <a:r>
              <a:rPr lang="es-MX" sz="1200" dirty="0"/>
              <a:t>del 2024 | </a:t>
            </a:r>
            <a:r>
              <a:rPr lang="es-MX" sz="1200" dirty="0" smtClean="0"/>
              <a:t>12:00 </a:t>
            </a:r>
            <a:r>
              <a:rPr lang="es-MX" sz="1200" dirty="0"/>
              <a:t>HLC</a:t>
            </a:r>
            <a:endParaRPr sz="1200" dirty="0"/>
          </a:p>
        </p:txBody>
      </p:sp>
      <p:pic>
        <p:nvPicPr>
          <p:cNvPr id="125" name="Google Shape;125;p17"/>
          <p:cNvPicPr preferRelativeResize="0"/>
          <p:nvPr/>
        </p:nvPicPr>
        <p:blipFill>
          <a:blip r:embed="rId3">
            <a:extLst>
              <a:ext uri="{28A0092B-C50C-407E-A947-70E740481C1C}">
                <a14:useLocalDpi xmlns:a14="http://schemas.microsoft.com/office/drawing/2010/main" val="0"/>
              </a:ext>
            </a:extLst>
          </a:blip>
          <a:stretch>
            <a:fillRect/>
          </a:stretch>
        </p:blipFill>
        <p:spPr>
          <a:xfrm>
            <a:off x="445773" y="1028704"/>
            <a:ext cx="3960222" cy="5600339"/>
          </a:xfrm>
          <a:prstGeom prst="rect">
            <a:avLst/>
          </a:prstGeom>
          <a:noFill/>
          <a:ln>
            <a:noFill/>
          </a:ln>
        </p:spPr>
      </p:pic>
      <p:pic>
        <p:nvPicPr>
          <p:cNvPr id="126" name="Google Shape;126;p17"/>
          <p:cNvPicPr preferRelativeResize="0"/>
          <p:nvPr/>
        </p:nvPicPr>
        <p:blipFill>
          <a:blip r:embed="rId4">
            <a:extLst>
              <a:ext uri="{28A0092B-C50C-407E-A947-70E740481C1C}">
                <a14:useLocalDpi xmlns:a14="http://schemas.microsoft.com/office/drawing/2010/main" val="0"/>
              </a:ext>
            </a:extLst>
          </a:blip>
          <a:stretch>
            <a:fillRect/>
          </a:stretch>
        </p:blipFill>
        <p:spPr>
          <a:xfrm>
            <a:off x="4543281" y="2433961"/>
            <a:ext cx="2125235" cy="2313360"/>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5">
            <a:extLst>
              <a:ext uri="{28A0092B-C50C-407E-A947-70E740481C1C}">
                <a14:useLocalDpi xmlns:a14="http://schemas.microsoft.com/office/drawing/2010/main" val="0"/>
              </a:ext>
            </a:extLst>
          </a:blip>
          <a:stretch>
            <a:fillRect/>
          </a:stretch>
        </p:blipFill>
        <p:spPr>
          <a:xfrm>
            <a:off x="6785651" y="1929117"/>
            <a:ext cx="2037789" cy="3281058"/>
          </a:xfrm>
          <a:prstGeom prst="rect">
            <a:avLst/>
          </a:prstGeom>
          <a:noFill/>
          <a:ln>
            <a:noFill/>
          </a:ln>
        </p:spPr>
      </p:pic>
      <p:pic>
        <p:nvPicPr>
          <p:cNvPr id="128" name="Google Shape;128;p17"/>
          <p:cNvPicPr preferRelativeResize="0"/>
          <p:nvPr/>
        </p:nvPicPr>
        <p:blipFill>
          <a:blip r:embed="rId6">
            <a:extLst>
              <a:ext uri="{28A0092B-C50C-407E-A947-70E740481C1C}">
                <a14:useLocalDpi xmlns:a14="http://schemas.microsoft.com/office/drawing/2010/main" val="0"/>
              </a:ext>
            </a:extLst>
          </a:blip>
          <a:stretch>
            <a:fillRect/>
          </a:stretch>
        </p:blipFill>
        <p:spPr>
          <a:xfrm>
            <a:off x="8940575" y="1929117"/>
            <a:ext cx="1485710" cy="3281058"/>
          </a:xfrm>
          <a:prstGeom prst="rect">
            <a:avLst/>
          </a:prstGeom>
          <a:noFill/>
          <a:ln>
            <a:noFill/>
          </a:ln>
        </p:spPr>
      </p:pic>
      <p:pic>
        <p:nvPicPr>
          <p:cNvPr id="129" name="Google Shape;129;p17"/>
          <p:cNvPicPr preferRelativeResize="0"/>
          <p:nvPr/>
        </p:nvPicPr>
        <p:blipFill>
          <a:blip r:embed="rId7">
            <a:extLst>
              <a:ext uri="{28A0092B-C50C-407E-A947-70E740481C1C}">
                <a14:useLocalDpi xmlns:a14="http://schemas.microsoft.com/office/drawing/2010/main" val="0"/>
              </a:ext>
            </a:extLst>
          </a:blip>
          <a:stretch>
            <a:fillRect/>
          </a:stretch>
        </p:blipFill>
        <p:spPr>
          <a:xfrm>
            <a:off x="10543420" y="1929117"/>
            <a:ext cx="1484181" cy="3281058"/>
          </a:xfrm>
          <a:prstGeom prst="rect">
            <a:avLst/>
          </a:prstGeom>
          <a:noFill/>
          <a:ln>
            <a:noFill/>
          </a:ln>
        </p:spPr>
      </p:pic>
    </p:spTree>
    <p:extLst>
      <p:ext uri="{BB962C8B-B14F-4D97-AF65-F5344CB8AC3E}">
        <p14:creationId xmlns:p14="http://schemas.microsoft.com/office/powerpoint/2010/main" val="2389822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150540861"/>
              </p:ext>
            </p:extLst>
          </p:nvPr>
        </p:nvGraphicFramePr>
        <p:xfrm>
          <a:off x="4756677" y="1146175"/>
          <a:ext cx="6973313" cy="5404857"/>
        </p:xfrm>
        <a:graphic>
          <a:graphicData uri="http://schemas.openxmlformats.org/drawingml/2006/table">
            <a:tbl>
              <a:tblPr>
                <a:noFill/>
                <a:tableStyleId>{7637F94A-DA9B-481A-AE38-6A32242EE391}</a:tableStyleId>
              </a:tblPr>
              <a:tblGrid>
                <a:gridCol w="859406">
                  <a:extLst>
                    <a:ext uri="{9D8B030D-6E8A-4147-A177-3AD203B41FA5}">
                      <a16:colId xmlns:a16="http://schemas.microsoft.com/office/drawing/2014/main" val="20000"/>
                    </a:ext>
                  </a:extLst>
                </a:gridCol>
                <a:gridCol w="6113907">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Achí, Altos Del Rosario, Arenal, Barranco De Loba, El Carmen De Bolívar, El Guamo, Mahates, María La Baja, Montecristo, Morales, Norosí, Río Viejo, San Jacinto, San Juan Nepomuceno, San Martín De Loba, Tiquisio, Zambrano.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Agustín Codazzi, Becerril, Bosconia, Chimichagua, Chiriguaná, Curumaní, El Copey, El Paso, La Gloria, La Jagua De Ibirico, La Paz, Manaure Balcón Del Cesar, Pailitas, Pelaya, Pueblo Bello, Río De Oro,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Aracataca, Ciénaga, Fundación, Santa Marta.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Chalán, Colosó, Ovejas,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Córdoba, El Peñón, Magangué, Pinillos, San Jacinto Del Cauca, Santa Rosa Del Sur, Simití.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González.</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Ayapel, Ciénaga De Oro, Sahagún.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Ariguaní, El Banco, Pivijay, Plato, Sabanas De San Ángel, Salamina, Tenerife, Zona Bananera.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Corozal, Coveñas,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ATLÁNTICO : Manatí, Ponedera, Repelón.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Arjona, Arroyohondo, Calamar.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Cereté, Chimá, Lorica, Montelíbano, Planeta Rica, San Bernardo Del Viento, San Carlos,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Hatonuevo, Maicao.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Algarrobo, Chivolo, El Piñón, Remolino.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SUCRE : Los Palmitos, Morroa, Sampués, San Juan De Betulia,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7"/>
            <a:ext cx="4161232" cy="4757852"/>
          </a:xfrm>
          <a:prstGeom prst="rect">
            <a:avLst/>
          </a:prstGeom>
          <a:noFill/>
          <a:ln>
            <a:noFill/>
          </a:ln>
        </p:spPr>
      </p:pic>
      <p:pic>
        <p:nvPicPr>
          <p:cNvPr id="137" name="Google Shape;137;p24" descr="Recurso 25.png"/>
          <p:cNvPicPr preferRelativeResize="0"/>
          <p:nvPr/>
        </p:nvPicPr>
        <p:blipFill rotWithShape="1">
          <a:blip r:embed="rId4">
            <a:alphaModFix/>
          </a:blip>
          <a:srcRect/>
          <a:stretch/>
        </p:blipFill>
        <p:spPr>
          <a:xfrm>
            <a:off x="4952101" y="2917957"/>
            <a:ext cx="432711" cy="446694"/>
          </a:xfrm>
          <a:prstGeom prst="rect">
            <a:avLst/>
          </a:prstGeom>
          <a:noFill/>
          <a:ln>
            <a:noFill/>
          </a:ln>
        </p:spPr>
      </p:pic>
      <p:pic>
        <p:nvPicPr>
          <p:cNvPr id="138" name="Google Shape;138;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6">
            <a:alphaModFix/>
          </a:blip>
          <a:srcRect/>
          <a:stretch/>
        </p:blipFill>
        <p:spPr>
          <a:xfrm>
            <a:off x="4942886" y="4459777"/>
            <a:ext cx="451143" cy="445047"/>
          </a:xfrm>
          <a:prstGeom prst="rect">
            <a:avLst/>
          </a:prstGeom>
          <a:noFill/>
          <a:ln>
            <a:noFill/>
          </a:ln>
        </p:spPr>
      </p:pic>
      <p:pic>
        <p:nvPicPr>
          <p:cNvPr id="9" name="Google Shape;147;p1"/>
          <p:cNvPicPr preferRelativeResize="0"/>
          <p:nvPr/>
        </p:nvPicPr>
        <p:blipFill rotWithShape="1">
          <a:blip r:embed="rId7">
            <a:alphaModFix/>
          </a:blip>
          <a:srcRect/>
          <a:stretch/>
        </p:blipFill>
        <p:spPr>
          <a:xfrm>
            <a:off x="4942886" y="5774155"/>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9"/>
            <a:ext cx="3449769" cy="4878483"/>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1986332309"/>
              </p:ext>
            </p:extLst>
          </p:nvPr>
        </p:nvGraphicFramePr>
        <p:xfrm>
          <a:off x="3986349" y="1021848"/>
          <a:ext cx="8001000" cy="43990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Arcabuco, Boavita, Caldas, Cerinza, Chiquinquirá, Chiscas, Chíquiza, Covarachía, Cómbita, Duitama, El Cocuy, El Espino, Gachantivá, Guacamayas, Güicán De La Sierra, La Uvita, Mongua, Moniquirá, Nobsa, Paipa, Panqueba, Rondón, Ráquira, Saboyá, San Mateo, San Miguel De Sema, Santa Rosa De Viterbo, Santa Sofía, Sativanorte, Soatá, Sotaquirá, Susacón, Sutamarchán, Tinjacá, Tipacoque, Tutazá,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Albán, Anapoima, Anolaima, Apulo, Bituima, Bojacá, Cajicá, Carmen De Carupa, Chaguaní, Chía, Cogua, Cota, Cucunubá, Facatativá, Funza, Fusagasugá, Fúquene, Gachetá, Girardot, Guachetá, Guasca, Guataquí, Guatavita, Jerusalén, Junín, La Calera, La Mesa, Lenguazaque, Madrid, Mosquera, Nariño, Pacho, Pulí, Quipile, Ricaurte, San Antonio Del Tequendama, San Cayetano, San Juan De Rioseco, Sasaima, Silvania, Simijaca, Soacha, Sopó, Subachoque, Susa, Sutatausa, Tabio, Tausa, Tena, Tenjo, Tibacuy, Tocaima, Vianí, Villa De San Diego De Ubaté, Viotá, Zipacón, Zipaquirá.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Aipe, Baraya, Colombia, Neiva, Palermo, Rivera, Santa María, Tello, Teruel, Villavieja,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Bochalema, Bucarasica, Chinácota, Chitagá, Convención, Cucutilla, Cáchira, El Carmen, El Tarra, El Zulia, Gramalote, Hacarí, La Esperanza, La Playa, Los Patios, Lourdes, Mutiscua, Ocaña, Pamplona, Pamplonita, Ragonvalia, Salazar, Sardinata, Silos, Teorama, Villa Caro,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California, Capitanejo, Carcasí, Cerrito, Charalá, Charta, Concepción, Coromoro, El Playón, Encino, Enciso, Guaca, Gámbita, Macaravita, Matanza, Molagavita, Málaga, Onzaga, Puente Nacional, Rionegro, San Andrés, San Joaquín, San José De Miranda, San Miguel, Suratá, Tona, Vetas, El Guacamayo.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Alvarado, Anzoátegui, Ataco, Carmen De Apicalá, Chaparral, Coello, Cunday, Dolores, Guamo, Ibagué, Melgar, Natagaima, Ortega, Piedras, Prado, Purificación, Rioblanco, Roncesvalles, Rovira, San Antonio, San Luis, Suárez, Valle De San Juan, Villarrica.</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7" name="Google Shape;157;p58"/>
          <p:cNvPicPr preferRelativeResize="0"/>
          <p:nvPr/>
        </p:nvPicPr>
        <p:blipFill rotWithShape="1">
          <a:blip r:embed="rId4">
            <a:alphaModFix/>
          </a:blip>
          <a:srcRect/>
          <a:stretch/>
        </p:blipFill>
        <p:spPr>
          <a:xfrm>
            <a:off x="13033762" y="5254870"/>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4245072" y="3199161"/>
            <a:ext cx="458425"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9"/>
            <a:ext cx="3449769" cy="4878483"/>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861474892"/>
              </p:ext>
            </p:extLst>
          </p:nvPr>
        </p:nvGraphicFramePr>
        <p:xfrm>
          <a:off x="3986349" y="1021848"/>
          <a:ext cx="8001000" cy="34846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ANTIOQUIA : Abejorral, </a:t>
                      </a:r>
                      <a:r>
                        <a:rPr lang="pt-BR" sz="1000" b="0" i="0" u="none" strike="noStrike" cap="none" dirty="0" err="1" smtClean="0">
                          <a:solidFill>
                            <a:srgbClr val="000000"/>
                          </a:solidFill>
                          <a:latin typeface="Arial"/>
                          <a:ea typeface="Arial"/>
                          <a:cs typeface="Arial"/>
                          <a:sym typeface="Arial"/>
                        </a:rPr>
                        <a:t>Angostura</a:t>
                      </a:r>
                      <a:r>
                        <a:rPr lang="pt-BR" sz="1000" b="0" i="0" u="none" strike="noStrike" cap="none" dirty="0" smtClean="0">
                          <a:solidFill>
                            <a:srgbClr val="000000"/>
                          </a:solidFill>
                          <a:latin typeface="Arial"/>
                          <a:ea typeface="Arial"/>
                          <a:cs typeface="Arial"/>
                          <a:sym typeface="Arial"/>
                        </a:rPr>
                        <a:t>, Anzá, </a:t>
                      </a:r>
                      <a:r>
                        <a:rPr lang="pt-BR" sz="1000" b="0" i="0" u="none" strike="noStrike" cap="none" dirty="0" err="1" smtClean="0">
                          <a:solidFill>
                            <a:srgbClr val="000000"/>
                          </a:solidFill>
                          <a:latin typeface="Arial"/>
                          <a:ea typeface="Arial"/>
                          <a:cs typeface="Arial"/>
                          <a:sym typeface="Arial"/>
                        </a:rPr>
                        <a:t>Armenia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Bello</a:t>
                      </a:r>
                      <a:r>
                        <a:rPr lang="pt-BR" sz="1000" b="0" i="0" u="none" strike="noStrike" cap="none" dirty="0" smtClean="0">
                          <a:solidFill>
                            <a:srgbClr val="000000"/>
                          </a:solidFill>
                          <a:latin typeface="Arial"/>
                          <a:ea typeface="Arial"/>
                          <a:cs typeface="Arial"/>
                          <a:sym typeface="Arial"/>
                        </a:rPr>
                        <a:t>, Belmira, Betulia, </a:t>
                      </a:r>
                      <a:r>
                        <a:rPr lang="pt-BR" sz="1000" b="0" i="0" u="none" strike="noStrike" cap="none" dirty="0" err="1" smtClean="0">
                          <a:solidFill>
                            <a:srgbClr val="000000"/>
                          </a:solidFill>
                          <a:latin typeface="Arial"/>
                          <a:ea typeface="Arial"/>
                          <a:cs typeface="Arial"/>
                          <a:sym typeface="Arial"/>
                        </a:rPr>
                        <a:t>Caicedo</a:t>
                      </a:r>
                      <a:r>
                        <a:rPr lang="pt-BR" sz="1000" b="0" i="0" u="none" strike="noStrike" cap="none" dirty="0" smtClean="0">
                          <a:solidFill>
                            <a:srgbClr val="000000"/>
                          </a:solidFill>
                          <a:latin typeface="Arial"/>
                          <a:ea typeface="Arial"/>
                          <a:cs typeface="Arial"/>
                          <a:sym typeface="Arial"/>
                        </a:rPr>
                        <a:t>, Caramanta, Carolina, </a:t>
                      </a:r>
                      <a:r>
                        <a:rPr lang="pt-BR" sz="1000" b="0" i="0" u="none" strike="noStrike" cap="none" dirty="0" err="1" smtClean="0">
                          <a:solidFill>
                            <a:srgbClr val="000000"/>
                          </a:solidFill>
                          <a:latin typeface="Arial"/>
                          <a:ea typeface="Arial"/>
                          <a:cs typeface="Arial"/>
                          <a:sym typeface="Arial"/>
                        </a:rPr>
                        <a:t>Ciudad</a:t>
                      </a:r>
                      <a:r>
                        <a:rPr lang="pt-BR" sz="1000" b="0" i="0" u="none" strike="noStrike" cap="none" dirty="0" smtClean="0">
                          <a:solidFill>
                            <a:srgbClr val="000000"/>
                          </a:solidFill>
                          <a:latin typeface="Arial"/>
                          <a:ea typeface="Arial"/>
                          <a:cs typeface="Arial"/>
                          <a:sym typeface="Arial"/>
                        </a:rPr>
                        <a:t> Bolívar, Concordia, Donmatías, Ebéjico, Fredonia, Gómez Plata, </a:t>
                      </a:r>
                      <a:r>
                        <a:rPr lang="pt-BR" sz="1000" b="0" i="0" u="none" strike="noStrike" cap="none" dirty="0" err="1" smtClean="0">
                          <a:solidFill>
                            <a:srgbClr val="000000"/>
                          </a:solidFill>
                          <a:latin typeface="Arial"/>
                          <a:ea typeface="Arial"/>
                          <a:cs typeface="Arial"/>
                          <a:sym typeface="Arial"/>
                        </a:rPr>
                        <a:t>Heliconia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Hispania</a:t>
                      </a:r>
                      <a:r>
                        <a:rPr lang="pt-BR" sz="1000" b="0" i="0" u="none" strike="noStrike" cap="none" dirty="0" smtClean="0">
                          <a:solidFill>
                            <a:srgbClr val="000000"/>
                          </a:solidFill>
                          <a:latin typeface="Arial"/>
                          <a:ea typeface="Arial"/>
                          <a:cs typeface="Arial"/>
                          <a:sym typeface="Arial"/>
                        </a:rPr>
                        <a:t>, Jericó, La Pintada, Liborina, Medellín, </a:t>
                      </a:r>
                      <a:r>
                        <a:rPr lang="pt-BR" sz="1000" b="0" i="0" u="none" strike="noStrike" cap="none" dirty="0" err="1" smtClean="0">
                          <a:solidFill>
                            <a:srgbClr val="000000"/>
                          </a:solidFill>
                          <a:latin typeface="Arial"/>
                          <a:ea typeface="Arial"/>
                          <a:cs typeface="Arial"/>
                          <a:sym typeface="Arial"/>
                        </a:rPr>
                        <a:t>Montebello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Olaya</a:t>
                      </a:r>
                      <a:r>
                        <a:rPr lang="pt-BR" sz="1000" b="0" i="0" u="none" strike="noStrike" cap="none" dirty="0" smtClean="0">
                          <a:solidFill>
                            <a:srgbClr val="000000"/>
                          </a:solidFill>
                          <a:latin typeface="Arial"/>
                          <a:ea typeface="Arial"/>
                          <a:cs typeface="Arial"/>
                          <a:sym typeface="Arial"/>
                        </a:rPr>
                        <a:t>, Pueblorrico, Salgar, San Jerónimo, San Pedro De Los </a:t>
                      </a:r>
                      <a:r>
                        <a:rPr lang="pt-BR" sz="1000" b="0" i="0" u="none" strike="noStrike" cap="none" dirty="0" err="1" smtClean="0">
                          <a:solidFill>
                            <a:srgbClr val="000000"/>
                          </a:solidFill>
                          <a:latin typeface="Arial"/>
                          <a:ea typeface="Arial"/>
                          <a:cs typeface="Arial"/>
                          <a:sym typeface="Arial"/>
                        </a:rPr>
                        <a:t>Milagros</a:t>
                      </a:r>
                      <a:r>
                        <a:rPr lang="pt-BR" sz="1000" b="0" i="0" u="none" strike="noStrike" cap="none" dirty="0" smtClean="0">
                          <a:solidFill>
                            <a:srgbClr val="000000"/>
                          </a:solidFill>
                          <a:latin typeface="Arial"/>
                          <a:ea typeface="Arial"/>
                          <a:cs typeface="Arial"/>
                          <a:sym typeface="Arial"/>
                        </a:rPr>
                        <a:t>, Santa Bárbara, Santa Fé De </a:t>
                      </a:r>
                      <a:r>
                        <a:rPr lang="pt-BR" sz="1000" b="0" i="0" u="none" strike="noStrike" cap="none" dirty="0" err="1" smtClean="0">
                          <a:solidFill>
                            <a:srgbClr val="000000"/>
                          </a:solidFill>
                          <a:latin typeface="Arial"/>
                          <a:ea typeface="Arial"/>
                          <a:cs typeface="Arial"/>
                          <a:sym typeface="Arial"/>
                        </a:rPr>
                        <a:t>Antioquia</a:t>
                      </a:r>
                      <a:r>
                        <a:rPr lang="pt-BR" sz="1000" b="0" i="0" u="none" strike="noStrike" cap="none" dirty="0" smtClean="0">
                          <a:solidFill>
                            <a:srgbClr val="000000"/>
                          </a:solidFill>
                          <a:latin typeface="Arial"/>
                          <a:ea typeface="Arial"/>
                          <a:cs typeface="Arial"/>
                          <a:sym typeface="Arial"/>
                        </a:rPr>
                        <a:t>, Santa Rosa De </a:t>
                      </a:r>
                      <a:r>
                        <a:rPr lang="pt-BR" sz="1000" b="0" i="0" u="none" strike="noStrike" cap="none" dirty="0" err="1" smtClean="0">
                          <a:solidFill>
                            <a:srgbClr val="000000"/>
                          </a:solidFill>
                          <a:latin typeface="Arial"/>
                          <a:ea typeface="Arial"/>
                          <a:cs typeface="Arial"/>
                          <a:sym typeface="Arial"/>
                        </a:rPr>
                        <a:t>Osos</a:t>
                      </a:r>
                      <a:r>
                        <a:rPr lang="pt-BR" sz="1000" b="0" i="0" u="none" strike="noStrike" cap="none" dirty="0" smtClean="0">
                          <a:solidFill>
                            <a:srgbClr val="000000"/>
                          </a:solidFill>
                          <a:latin typeface="Arial"/>
                          <a:ea typeface="Arial"/>
                          <a:cs typeface="Arial"/>
                          <a:sym typeface="Arial"/>
                        </a:rPr>
                        <a:t>, Sonsón, Sopetrán, Tarso, </a:t>
                      </a:r>
                      <a:r>
                        <a:rPr lang="pt-BR" sz="1000" b="0" i="0" u="none" strike="noStrike" cap="none" dirty="0" err="1" smtClean="0">
                          <a:solidFill>
                            <a:srgbClr val="000000"/>
                          </a:solidFill>
                          <a:latin typeface="Arial"/>
                          <a:ea typeface="Arial"/>
                          <a:cs typeface="Arial"/>
                          <a:sym typeface="Arial"/>
                        </a:rPr>
                        <a:t>Támesis</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Urrao</a:t>
                      </a:r>
                      <a:r>
                        <a:rPr lang="pt-BR" sz="1000" b="0" i="0" u="none" strike="noStrike" cap="none" dirty="0" smtClean="0">
                          <a:solidFill>
                            <a:srgbClr val="000000"/>
                          </a:solidFill>
                          <a:latin typeface="Arial"/>
                          <a:ea typeface="Arial"/>
                          <a:cs typeface="Arial"/>
                          <a:sym typeface="Arial"/>
                        </a:rPr>
                        <a:t>, Valparaíso, Yolombó.</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BOYACÁ : </a:t>
                      </a:r>
                      <a:r>
                        <a:rPr lang="pt-BR" sz="1000" b="0" i="0" u="none" strike="noStrike" cap="none" dirty="0" err="1" smtClean="0">
                          <a:solidFill>
                            <a:srgbClr val="000000"/>
                          </a:solidFill>
                          <a:latin typeface="Arial"/>
                          <a:ea typeface="Arial"/>
                          <a:cs typeface="Arial"/>
                          <a:sym typeface="Arial"/>
                        </a:rPr>
                        <a:t>Aquitania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Belén</a:t>
                      </a:r>
                      <a:r>
                        <a:rPr lang="pt-BR" sz="1000" b="0" i="0" u="none" strike="noStrike" cap="none" dirty="0" smtClean="0">
                          <a:solidFill>
                            <a:srgbClr val="000000"/>
                          </a:solidFill>
                          <a:latin typeface="Arial"/>
                          <a:ea typeface="Arial"/>
                          <a:cs typeface="Arial"/>
                          <a:sym typeface="Arial"/>
                        </a:rPr>
                        <a:t>, Betéitiva, Buenavista, Chita, Chitaraque, Coper, Floresta, Gámeza, Pesca, </a:t>
                      </a:r>
                      <a:r>
                        <a:rPr lang="pt-BR" sz="1000" b="0" i="0" u="none" strike="noStrike" cap="none" dirty="0" err="1" smtClean="0">
                          <a:solidFill>
                            <a:srgbClr val="000000"/>
                          </a:solidFill>
                          <a:latin typeface="Arial"/>
                          <a:ea typeface="Arial"/>
                          <a:cs typeface="Arial"/>
                          <a:sym typeface="Arial"/>
                        </a:rPr>
                        <a:t>Pisba</a:t>
                      </a:r>
                      <a:r>
                        <a:rPr lang="pt-BR" sz="1000" b="0" i="0" u="none" strike="noStrike" cap="none" dirty="0" smtClean="0">
                          <a:solidFill>
                            <a:srgbClr val="000000"/>
                          </a:solidFill>
                          <a:latin typeface="Arial"/>
                          <a:ea typeface="Arial"/>
                          <a:cs typeface="Arial"/>
                          <a:sym typeface="Arial"/>
                        </a:rPr>
                        <a:t>, San Eduardo, Sora, Sáchica, Togüí, </a:t>
                      </a:r>
                      <a:r>
                        <a:rPr lang="pt-BR" sz="1000" b="0" i="0" u="none" strike="noStrike" cap="none" dirty="0" err="1" smtClean="0">
                          <a:solidFill>
                            <a:srgbClr val="000000"/>
                          </a:solidFill>
                          <a:latin typeface="Arial"/>
                          <a:ea typeface="Arial"/>
                          <a:cs typeface="Arial"/>
                          <a:sym typeface="Arial"/>
                        </a:rPr>
                        <a:t>Tota</a:t>
                      </a:r>
                      <a:r>
                        <a:rPr lang="pt-BR" sz="1000" b="0" i="0" u="none" strike="noStrike" cap="none" dirty="0" smtClean="0">
                          <a:solidFill>
                            <a:srgbClr val="000000"/>
                          </a:solidFill>
                          <a:latin typeface="Arial"/>
                          <a:ea typeface="Arial"/>
                          <a:cs typeface="Arial"/>
                          <a:sym typeface="Arial"/>
                        </a:rPr>
                        <a:t>, Viracachá, Zetaquira.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CALDAS : Aguadas, Marmato, Pácora, Salamina.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CUNDINAMARCA : Cabrera, Cachipay, Caparrapí, Chipaque, Choachí, Cáqueza, El </a:t>
                      </a:r>
                      <a:r>
                        <a:rPr lang="pt-BR" sz="1000" b="0" i="0" u="none" strike="noStrike" cap="none" dirty="0" err="1" smtClean="0">
                          <a:solidFill>
                            <a:srgbClr val="000000"/>
                          </a:solidFill>
                          <a:latin typeface="Arial"/>
                          <a:ea typeface="Arial"/>
                          <a:cs typeface="Arial"/>
                          <a:sym typeface="Arial"/>
                        </a:rPr>
                        <a:t>Colegio</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Rosal</a:t>
                      </a:r>
                      <a:r>
                        <a:rPr lang="pt-BR" sz="1000" b="0" i="0" u="none" strike="noStrike" cap="none" dirty="0" smtClean="0">
                          <a:solidFill>
                            <a:srgbClr val="000000"/>
                          </a:solidFill>
                          <a:latin typeface="Arial"/>
                          <a:ea typeface="Arial"/>
                          <a:cs typeface="Arial"/>
                          <a:sym typeface="Arial"/>
                        </a:rPr>
                        <a:t>, Fosca, Fómeque, Granada, </a:t>
                      </a:r>
                      <a:r>
                        <a:rPr lang="pt-BR" sz="1000" b="0" i="0" u="none" strike="noStrike" cap="none" dirty="0" err="1" smtClean="0">
                          <a:solidFill>
                            <a:srgbClr val="000000"/>
                          </a:solidFill>
                          <a:latin typeface="Arial"/>
                          <a:ea typeface="Arial"/>
                          <a:cs typeface="Arial"/>
                          <a:sym typeface="Arial"/>
                        </a:rPr>
                        <a:t>Guaduas</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Guayabal</a:t>
                      </a:r>
                      <a:r>
                        <a:rPr lang="pt-BR" sz="1000" b="0" i="0" u="none" strike="noStrike" cap="none" dirty="0" smtClean="0">
                          <a:solidFill>
                            <a:srgbClr val="000000"/>
                          </a:solidFill>
                          <a:latin typeface="Arial"/>
                          <a:ea typeface="Arial"/>
                          <a:cs typeface="Arial"/>
                          <a:sym typeface="Arial"/>
                        </a:rPr>
                        <a:t> De Síquima, La Palma, La </a:t>
                      </a:r>
                      <a:r>
                        <a:rPr lang="pt-BR" sz="1000" b="0" i="0" u="none" strike="noStrike" cap="none" dirty="0" err="1" smtClean="0">
                          <a:solidFill>
                            <a:srgbClr val="000000"/>
                          </a:solidFill>
                          <a:latin typeface="Arial"/>
                          <a:ea typeface="Arial"/>
                          <a:cs typeface="Arial"/>
                          <a:sym typeface="Arial"/>
                        </a:rPr>
                        <a:t>Peña</a:t>
                      </a:r>
                      <a:r>
                        <a:rPr lang="pt-BR" sz="1000" b="0" i="0" u="none" strike="noStrike" cap="none" dirty="0" smtClean="0">
                          <a:solidFill>
                            <a:srgbClr val="000000"/>
                          </a:solidFill>
                          <a:latin typeface="Arial"/>
                          <a:ea typeface="Arial"/>
                          <a:cs typeface="Arial"/>
                          <a:sym typeface="Arial"/>
                        </a:rPr>
                        <a:t>, La Vega, Machetá, Manta, Nilo, Paratebueno, Quetame, San Bernardo, San Francisco, Sibaté, Supatá, Topaipí, </a:t>
                      </a:r>
                      <a:r>
                        <a:rPr lang="pt-BR" sz="1000" b="0" i="0" u="none" strike="noStrike" cap="none" dirty="0" err="1" smtClean="0">
                          <a:solidFill>
                            <a:srgbClr val="000000"/>
                          </a:solidFill>
                          <a:latin typeface="Arial"/>
                          <a:ea typeface="Arial"/>
                          <a:cs typeface="Arial"/>
                          <a:sym typeface="Arial"/>
                        </a:rPr>
                        <a:t>Ubaque</a:t>
                      </a:r>
                      <a:r>
                        <a:rPr lang="pt-BR" sz="1000" b="0" i="0" u="none" strike="noStrike" cap="none" dirty="0" smtClean="0">
                          <a:solidFill>
                            <a:srgbClr val="000000"/>
                          </a:solidFill>
                          <a:latin typeface="Arial"/>
                          <a:ea typeface="Arial"/>
                          <a:cs typeface="Arial"/>
                          <a:sym typeface="Arial"/>
                        </a:rPr>
                        <a:t>, Une, </a:t>
                      </a:r>
                      <a:r>
                        <a:rPr lang="pt-BR" sz="1000" b="0" i="0" u="none" strike="noStrike" cap="none" dirty="0" err="1" smtClean="0">
                          <a:solidFill>
                            <a:srgbClr val="000000"/>
                          </a:solidFill>
                          <a:latin typeface="Arial"/>
                          <a:ea typeface="Arial"/>
                          <a:cs typeface="Arial"/>
                          <a:sym typeface="Arial"/>
                        </a:rPr>
                        <a:t>Villeta</a:t>
                      </a:r>
                      <a:r>
                        <a:rPr lang="pt-BR" sz="1000" b="0" i="0" u="none" strike="noStrike" cap="none" dirty="0" smtClean="0">
                          <a:solidFill>
                            <a:srgbClr val="000000"/>
                          </a:solidFill>
                          <a:latin typeface="Arial"/>
                          <a:ea typeface="Arial"/>
                          <a:cs typeface="Arial"/>
                          <a:sym typeface="Arial"/>
                        </a:rPr>
                        <a:t>, Útica, Suesca.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HUILA : Campoalegre, </a:t>
                      </a:r>
                      <a:r>
                        <a:rPr lang="pt-BR" sz="1000" b="0" i="0" u="none" strike="noStrike" cap="none" dirty="0" err="1" smtClean="0">
                          <a:solidFill>
                            <a:srgbClr val="000000"/>
                          </a:solidFill>
                          <a:latin typeface="Arial"/>
                          <a:ea typeface="Arial"/>
                          <a:cs typeface="Arial"/>
                          <a:sym typeface="Arial"/>
                        </a:rPr>
                        <a:t>Tesalia</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NORTE DE SANTANDER : Durania, </a:t>
                      </a:r>
                      <a:r>
                        <a:rPr lang="pt-BR" sz="1000" b="0" i="0" u="none" strike="noStrike" cap="none" dirty="0" err="1" smtClean="0">
                          <a:solidFill>
                            <a:srgbClr val="000000"/>
                          </a:solidFill>
                          <a:latin typeface="Arial"/>
                          <a:ea typeface="Arial"/>
                          <a:cs typeface="Arial"/>
                          <a:sym typeface="Arial"/>
                        </a:rPr>
                        <a:t>Herrán</a:t>
                      </a:r>
                      <a:r>
                        <a:rPr lang="pt-BR" sz="1000" b="0" i="0" u="none" strike="noStrike" cap="none" dirty="0" smtClean="0">
                          <a:solidFill>
                            <a:srgbClr val="000000"/>
                          </a:solidFill>
                          <a:latin typeface="Arial"/>
                          <a:ea typeface="Arial"/>
                          <a:cs typeface="Arial"/>
                          <a:sym typeface="Arial"/>
                        </a:rPr>
                        <a:t>, Labateca, San Calixto, San </a:t>
                      </a:r>
                      <a:r>
                        <a:rPr lang="pt-BR" sz="1000" b="0" i="0" u="none" strike="noStrike" cap="none" dirty="0" err="1" smtClean="0">
                          <a:solidFill>
                            <a:srgbClr val="000000"/>
                          </a:solidFill>
                          <a:latin typeface="Arial"/>
                          <a:ea typeface="Arial"/>
                          <a:cs typeface="Arial"/>
                          <a:sym typeface="Arial"/>
                        </a:rPr>
                        <a:t>Cayetano</a:t>
                      </a:r>
                      <a:r>
                        <a:rPr lang="pt-BR" sz="1000" b="0" i="0" u="none" strike="noStrike" cap="none" dirty="0" smtClean="0">
                          <a:solidFill>
                            <a:srgbClr val="000000"/>
                          </a:solidFill>
                          <a:latin typeface="Arial"/>
                          <a:ea typeface="Arial"/>
                          <a:cs typeface="Arial"/>
                          <a:sym typeface="Arial"/>
                        </a:rPr>
                        <a:t>, San José De Cúcuta, Santiago, Tibú, Villa Del </a:t>
                      </a:r>
                      <a:r>
                        <a:rPr lang="pt-BR" sz="1000" b="0" i="0" u="none" strike="noStrike" cap="none" dirty="0" err="1" smtClean="0">
                          <a:solidFill>
                            <a:srgbClr val="000000"/>
                          </a:solidFill>
                          <a:latin typeface="Arial"/>
                          <a:ea typeface="Arial"/>
                          <a:cs typeface="Arial"/>
                          <a:sym typeface="Arial"/>
                        </a:rPr>
                        <a:t>Rosario</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SANTANDER : Mogotes.</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TOLIMA : </a:t>
                      </a:r>
                      <a:r>
                        <a:rPr lang="pt-BR" sz="1000" b="0" i="0" u="none" strike="noStrike" cap="none" dirty="0" err="1" smtClean="0">
                          <a:solidFill>
                            <a:srgbClr val="000000"/>
                          </a:solidFill>
                          <a:latin typeface="Arial"/>
                          <a:ea typeface="Arial"/>
                          <a:cs typeface="Arial"/>
                          <a:sym typeface="Arial"/>
                        </a:rPr>
                        <a:t>Armero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Cajamarca</a:t>
                      </a:r>
                      <a:r>
                        <a:rPr lang="pt-BR" sz="1000" b="0" i="0" u="none" strike="noStrike" cap="none" dirty="0" smtClean="0">
                          <a:solidFill>
                            <a:srgbClr val="000000"/>
                          </a:solidFill>
                          <a:latin typeface="Arial"/>
                          <a:ea typeface="Arial"/>
                          <a:cs typeface="Arial"/>
                          <a:sym typeface="Arial"/>
                        </a:rPr>
                        <a:t>, Coyaima, Espinal, Icononzo, Planadas, </a:t>
                      </a:r>
                      <a:r>
                        <a:rPr lang="pt-BR" sz="1000" b="0" i="0" u="none" strike="noStrike" cap="none" dirty="0" err="1" smtClean="0">
                          <a:solidFill>
                            <a:srgbClr val="000000"/>
                          </a:solidFill>
                          <a:latin typeface="Arial"/>
                          <a:ea typeface="Arial"/>
                          <a:cs typeface="Arial"/>
                          <a:sym typeface="Arial"/>
                        </a:rPr>
                        <a:t>Saldaña</a:t>
                      </a:r>
                      <a:r>
                        <a:rPr lang="pt-BR" sz="1000" b="0" i="0" u="none" strike="noStrike" cap="none" dirty="0" smtClean="0">
                          <a:solidFill>
                            <a:srgbClr val="000000"/>
                          </a:solidFill>
                          <a:latin typeface="Arial"/>
                          <a:ea typeface="Arial"/>
                          <a:cs typeface="Arial"/>
                          <a:sym typeface="Arial"/>
                        </a:rPr>
                        <a:t>, Santa Isabel, </a:t>
                      </a:r>
                      <a:r>
                        <a:rPr lang="pt-BR" sz="1000" b="0" i="0" u="none" strike="noStrike" cap="none" dirty="0" err="1" smtClean="0">
                          <a:solidFill>
                            <a:srgbClr val="000000"/>
                          </a:solidFill>
                          <a:latin typeface="Arial"/>
                          <a:ea typeface="Arial"/>
                          <a:cs typeface="Arial"/>
                          <a:sym typeface="Arial"/>
                        </a:rPr>
                        <a:t>Venadillo</a:t>
                      </a:r>
                      <a:r>
                        <a:rPr lang="pt-BR" sz="1000" b="0" i="0" u="none" strike="noStrike" cap="none" dirty="0" smtClean="0">
                          <a:solidFill>
                            <a:srgbClr val="000000"/>
                          </a:solidFill>
                          <a:latin typeface="Arial"/>
                          <a:ea typeface="Arial"/>
                          <a:cs typeface="Arial"/>
                          <a:sym typeface="Arial"/>
                        </a:rPr>
                        <a:t>.</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4">
            <a:alphaModFix/>
          </a:blip>
          <a:srcRect/>
          <a:stretch/>
        </p:blipFill>
        <p:spPr>
          <a:xfrm>
            <a:off x="4245332" y="3361584"/>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9"/>
            <a:ext cx="3449769" cy="4878483"/>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3444952549"/>
              </p:ext>
            </p:extLst>
          </p:nvPr>
        </p:nvGraphicFramePr>
        <p:xfrm>
          <a:off x="3970565" y="1657433"/>
          <a:ext cx="8001000" cy="31798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Amagá, Amalfi, Andes, Angelópolis, Barbosa, Betania, Buriticá, Cisneros, Concepción, Copacabana, Entrerríos, Giraldo, Girardota, Guadalupe, Guarne, Jardín, La Ceja, La Estrella, Puerto Berrío, Retiro, Sabanalarga, San Andrés De Cuerquía, San José De La Montaña, San Vicente Ferrer, Santo Domingo, Segovia, Titiribí, Turbo, Venecia.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Cubará, Cucaita, La Capilla, Motavita, Pachavita, Samacá, San Luis De Gaceno, Santa María, Sativasur, Socotá, Tasco, Tibasosa, Toca, Tunja, Tuta, Ventaquemada, Úmbita.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Filadelfia, La Merced.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Arbeláez, El Peñón, Gachalá, Gutiérrez, Nimaima, Nocaima, Pandi, Pasca, Puerto Salgar, Quebradanegra, Tibirita, Ubalá, Venecia, Villagómez, Yacopí.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Cácota.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Calarcá, Córdoba, Génova, Pijao, Salento.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RISARALDA : Guática.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Bucaramanga, Cepitá, Curití, Girón, Palmar, Santa Bárbara.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Casabianca, Flandes, Líbano, Murillo, San Sebastián De Mariquita.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8" name="Google Shape;158;p58"/>
          <p:cNvPicPr preferRelativeResize="0"/>
          <p:nvPr/>
        </p:nvPicPr>
        <p:blipFill rotWithShape="1">
          <a:blip r:embed="rId4">
            <a:alphaModFix/>
          </a:blip>
          <a:srcRect/>
          <a:stretch/>
        </p:blipFill>
        <p:spPr>
          <a:xfrm>
            <a:off x="4186607" y="3681853"/>
            <a:ext cx="484369" cy="446694"/>
          </a:xfrm>
          <a:prstGeom prst="rect">
            <a:avLst/>
          </a:prstGeom>
          <a:noFill/>
          <a:ln>
            <a:noFill/>
          </a:ln>
        </p:spPr>
      </p:pic>
    </p:spTree>
    <p:extLst>
      <p:ext uri="{BB962C8B-B14F-4D97-AF65-F5344CB8AC3E}">
        <p14:creationId xmlns:p14="http://schemas.microsoft.com/office/powerpoint/2010/main" val="1900898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394962241"/>
              </p:ext>
            </p:extLst>
          </p:nvPr>
        </p:nvGraphicFramePr>
        <p:xfrm>
          <a:off x="4057455" y="1344311"/>
          <a:ext cx="8001000" cy="380937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CAUCA : </a:t>
                      </a:r>
                      <a:r>
                        <a:rPr lang="pt-BR" sz="1000" b="0" i="0" u="none" strike="noStrike" cap="none" dirty="0" err="1" smtClean="0">
                          <a:solidFill>
                            <a:srgbClr val="000000"/>
                          </a:solidFill>
                          <a:latin typeface="Arial"/>
                          <a:ea typeface="Arial"/>
                          <a:cs typeface="Arial"/>
                          <a:sym typeface="Arial"/>
                        </a:rPr>
                        <a:t>Popayán</a:t>
                      </a:r>
                      <a:r>
                        <a:rPr lang="pt-BR" sz="1000" b="0" i="0" u="none" strike="noStrike" cap="none" dirty="0" smtClean="0">
                          <a:solidFill>
                            <a:srgbClr val="000000"/>
                          </a:solidFill>
                          <a:latin typeface="Arial"/>
                          <a:ea typeface="Arial"/>
                          <a:cs typeface="Arial"/>
                          <a:sym typeface="Arial"/>
                        </a:rPr>
                        <a:t>.</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CAUCA : </a:t>
                      </a:r>
                      <a:r>
                        <a:rPr lang="pt-BR" sz="1000" b="0" i="0" u="none" strike="noStrike" cap="none" dirty="0" err="1" smtClean="0">
                          <a:solidFill>
                            <a:srgbClr val="000000"/>
                          </a:solidFill>
                          <a:latin typeface="Arial"/>
                          <a:ea typeface="Arial"/>
                          <a:cs typeface="Arial"/>
                          <a:sym typeface="Arial"/>
                        </a:rPr>
                        <a:t>Almaguer</a:t>
                      </a:r>
                      <a:r>
                        <a:rPr lang="pt-BR" sz="1000" b="0" i="0" u="none" strike="noStrike" cap="none" dirty="0" smtClean="0">
                          <a:solidFill>
                            <a:srgbClr val="000000"/>
                          </a:solidFill>
                          <a:latin typeface="Arial"/>
                          <a:ea typeface="Arial"/>
                          <a:cs typeface="Arial"/>
                          <a:sym typeface="Arial"/>
                        </a:rPr>
                        <a:t>, Jambaló, La Vega, Puracé, Páez, Rosas, San Sebastián, Sotará Paispamba, Toribío.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CHOCÓ : Riosucio, Unguía.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NARIÑO : </a:t>
                      </a:r>
                      <a:r>
                        <a:rPr lang="pt-BR" sz="1000" b="0" i="0" u="none" strike="noStrike" cap="none" dirty="0" err="1" smtClean="0">
                          <a:solidFill>
                            <a:srgbClr val="000000"/>
                          </a:solidFill>
                          <a:latin typeface="Arial"/>
                          <a:ea typeface="Arial"/>
                          <a:cs typeface="Arial"/>
                          <a:sym typeface="Arial"/>
                        </a:rPr>
                        <a:t>Ancuya</a:t>
                      </a:r>
                      <a:r>
                        <a:rPr lang="pt-BR" sz="1000" b="0" i="0" u="none" strike="noStrike" cap="none" dirty="0" smtClean="0">
                          <a:solidFill>
                            <a:srgbClr val="000000"/>
                          </a:solidFill>
                          <a:latin typeface="Arial"/>
                          <a:ea typeface="Arial"/>
                          <a:cs typeface="Arial"/>
                          <a:sym typeface="Arial"/>
                        </a:rPr>
                        <a:t>, Consacá, El </a:t>
                      </a:r>
                      <a:r>
                        <a:rPr lang="pt-BR" sz="1000" b="0" i="0" u="none" strike="noStrike" cap="none" dirty="0" err="1" smtClean="0">
                          <a:solidFill>
                            <a:srgbClr val="000000"/>
                          </a:solidFill>
                          <a:latin typeface="Arial"/>
                          <a:ea typeface="Arial"/>
                          <a:cs typeface="Arial"/>
                          <a:sym typeface="Arial"/>
                        </a:rPr>
                        <a:t>Peñol</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Tambo</a:t>
                      </a:r>
                      <a:r>
                        <a:rPr lang="pt-BR" sz="1000" b="0" i="0" u="none" strike="noStrike" cap="none" dirty="0" smtClean="0">
                          <a:solidFill>
                            <a:srgbClr val="000000"/>
                          </a:solidFill>
                          <a:latin typeface="Arial"/>
                          <a:ea typeface="Arial"/>
                          <a:cs typeface="Arial"/>
                          <a:sym typeface="Arial"/>
                        </a:rPr>
                        <a:t>, Guaitarilla, Imués, </a:t>
                      </a:r>
                      <a:r>
                        <a:rPr lang="pt-BR" sz="1000" b="0" i="0" u="none" strike="noStrike" cap="none" dirty="0" err="1" smtClean="0">
                          <a:solidFill>
                            <a:srgbClr val="000000"/>
                          </a:solidFill>
                          <a:latin typeface="Arial"/>
                          <a:ea typeface="Arial"/>
                          <a:cs typeface="Arial"/>
                          <a:sym typeface="Arial"/>
                        </a:rPr>
                        <a:t>Ospina</a:t>
                      </a:r>
                      <a:r>
                        <a:rPr lang="pt-BR" sz="1000" b="0" i="0" u="none" strike="noStrike" cap="none" dirty="0" smtClean="0">
                          <a:solidFill>
                            <a:srgbClr val="000000"/>
                          </a:solidFill>
                          <a:latin typeface="Arial"/>
                          <a:ea typeface="Arial"/>
                          <a:cs typeface="Arial"/>
                          <a:sym typeface="Arial"/>
                        </a:rPr>
                        <a:t>, Providencia, Taminango.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VALLE DEL CAUCA : Bolívar, El Dovio, Guadalajara De </a:t>
                      </a:r>
                      <a:r>
                        <a:rPr lang="pt-BR" sz="1000" b="0" i="0" u="none" strike="noStrike" cap="none" dirty="0" err="1" smtClean="0">
                          <a:solidFill>
                            <a:srgbClr val="000000"/>
                          </a:solidFill>
                          <a:latin typeface="Arial"/>
                          <a:ea typeface="Arial"/>
                          <a:cs typeface="Arial"/>
                          <a:sym typeface="Arial"/>
                        </a:rPr>
                        <a:t>Buga</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Unión</a:t>
                      </a:r>
                      <a:r>
                        <a:rPr lang="pt-BR" sz="1000" b="0" i="0" u="none" strike="noStrike" cap="none" dirty="0" smtClean="0">
                          <a:solidFill>
                            <a:srgbClr val="000000"/>
                          </a:solidFill>
                          <a:latin typeface="Arial"/>
                          <a:ea typeface="Arial"/>
                          <a:cs typeface="Arial"/>
                          <a:sym typeface="Arial"/>
                        </a:rPr>
                        <a:t>, La Victoria, Palmira, Roldanillo, Sevilla, Toro, Trujillo, </a:t>
                      </a:r>
                      <a:r>
                        <a:rPr lang="pt-BR" sz="1000" b="0" i="0" u="none" strike="noStrike" cap="none" dirty="0" err="1" smtClean="0">
                          <a:solidFill>
                            <a:srgbClr val="000000"/>
                          </a:solidFill>
                          <a:latin typeface="Arial"/>
                          <a:ea typeface="Arial"/>
                          <a:cs typeface="Arial"/>
                          <a:sym typeface="Arial"/>
                        </a:rPr>
                        <a:t>Tuluá</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Versalles</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Yumbo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Zarzal</a:t>
                      </a:r>
                      <a:r>
                        <a:rPr lang="pt-BR" sz="1000" b="0" i="0" u="none" strike="noStrike" cap="none" dirty="0" smtClean="0">
                          <a:solidFill>
                            <a:srgbClr val="000000"/>
                          </a:solidFill>
                          <a:latin typeface="Arial"/>
                          <a:ea typeface="Arial"/>
                          <a:cs typeface="Arial"/>
                          <a:sym typeface="Arial"/>
                        </a:rPr>
                        <a:t>.</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a:extLst>
              <a:ext uri="{28A0092B-C50C-407E-A947-70E740481C1C}">
                <a14:useLocalDpi xmlns:a14="http://schemas.microsoft.com/office/drawing/2010/main" val="0"/>
              </a:ext>
            </a:extLst>
          </a:blip>
          <a:stretch>
            <a:fillRect/>
          </a:stretch>
        </p:blipFill>
        <p:spPr>
          <a:xfrm>
            <a:off x="518660" y="883842"/>
            <a:ext cx="3406216" cy="5781670"/>
          </a:xfrm>
          <a:prstGeom prst="rect">
            <a:avLst/>
          </a:prstGeom>
          <a:noFill/>
          <a:ln>
            <a:noFill/>
          </a:ln>
        </p:spPr>
      </p:pic>
      <p:pic>
        <p:nvPicPr>
          <p:cNvPr id="192" name="Google Shape;192;p59"/>
          <p:cNvPicPr preferRelativeResize="0"/>
          <p:nvPr/>
        </p:nvPicPr>
        <p:blipFill rotWithShape="1">
          <a:blip r:embed="rId4">
            <a:alphaModFix/>
          </a:blip>
          <a:srcRect/>
          <a:stretch/>
        </p:blipFill>
        <p:spPr>
          <a:xfrm>
            <a:off x="4295027" y="2554090"/>
            <a:ext cx="432854" cy="445047"/>
          </a:xfrm>
          <a:prstGeom prst="rect">
            <a:avLst/>
          </a:prstGeom>
          <a:noFill/>
          <a:ln>
            <a:noFill/>
          </a:ln>
        </p:spPr>
      </p:pic>
      <p:pic>
        <p:nvPicPr>
          <p:cNvPr id="193" name="Google Shape;193;p59"/>
          <p:cNvPicPr preferRelativeResize="0"/>
          <p:nvPr/>
        </p:nvPicPr>
        <p:blipFill rotWithShape="1">
          <a:blip r:embed="rId5">
            <a:alphaModFix/>
          </a:blip>
          <a:srcRect/>
          <a:stretch/>
        </p:blipFill>
        <p:spPr>
          <a:xfrm>
            <a:off x="4288911" y="3470099"/>
            <a:ext cx="451143" cy="445047"/>
          </a:xfrm>
          <a:prstGeom prst="rect">
            <a:avLst/>
          </a:prstGeom>
          <a:noFill/>
          <a:ln>
            <a:noFill/>
          </a:ln>
        </p:spPr>
      </p:pic>
      <p:pic>
        <p:nvPicPr>
          <p:cNvPr id="9" name="Google Shape;158;p58"/>
          <p:cNvPicPr preferRelativeResize="0"/>
          <p:nvPr/>
        </p:nvPicPr>
        <p:blipFill rotWithShape="1">
          <a:blip r:embed="rId6">
            <a:alphaModFix/>
          </a:blip>
          <a:srcRect/>
          <a:stretch/>
        </p:blipFill>
        <p:spPr>
          <a:xfrm>
            <a:off x="4301575" y="4386108"/>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757497324"/>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ARAUCA : Tame.</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CASANARE : Hato Corozal, La Salina, Paz De Ariporo.</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META : Uribe.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Cravo Norte.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Cubarral, San Juanito.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Fortul.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Nunchía, Recetor, San Luis De Palenque, Tauramena, Trinidad, Yopal.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El Calvario, El Castillo, Lejanías, Mesetas.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a:extLst>
              <a:ext uri="{28A0092B-C50C-407E-A947-70E740481C1C}">
                <a14:useLocalDpi xmlns:a14="http://schemas.microsoft.com/office/drawing/2010/main" val="0"/>
              </a:ext>
            </a:extLst>
          </a:blip>
          <a:stretch>
            <a:fillRect/>
          </a:stretch>
        </p:blipFill>
        <p:spPr>
          <a:xfrm>
            <a:off x="471389" y="1445709"/>
            <a:ext cx="4650192" cy="4860671"/>
          </a:xfrm>
          <a:prstGeom prst="rect">
            <a:avLst/>
          </a:prstGeom>
          <a:noFill/>
          <a:ln>
            <a:noFill/>
          </a:ln>
        </p:spPr>
      </p:pic>
      <p:pic>
        <p:nvPicPr>
          <p:cNvPr id="203" name="Google Shape;203;p4"/>
          <p:cNvPicPr preferRelativeResize="0"/>
          <p:nvPr/>
        </p:nvPicPr>
        <p:blipFill rotWithShape="1">
          <a:blip r:embed="rId4">
            <a:alphaModFix/>
          </a:blip>
          <a:srcRect/>
          <a:stretch/>
        </p:blipFill>
        <p:spPr>
          <a:xfrm>
            <a:off x="5381518" y="2447463"/>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6">
            <a:alphaModFix/>
          </a:blip>
          <a:srcRect/>
          <a:stretch/>
        </p:blipFill>
        <p:spPr>
          <a:xfrm>
            <a:off x="5389392" y="3407118"/>
            <a:ext cx="451143" cy="445047"/>
          </a:xfrm>
          <a:prstGeom prst="rect">
            <a:avLst/>
          </a:prstGeom>
          <a:noFill/>
          <a:ln>
            <a:noFill/>
          </a:ln>
        </p:spPr>
      </p:pic>
      <p:pic>
        <p:nvPicPr>
          <p:cNvPr id="10" name="Google Shape;158;p58"/>
          <p:cNvPicPr preferRelativeResize="0"/>
          <p:nvPr/>
        </p:nvPicPr>
        <p:blipFill rotWithShape="1">
          <a:blip r:embed="rId7">
            <a:alphaModFix/>
          </a:blip>
          <a:srcRect/>
          <a:stretch/>
        </p:blipFill>
        <p:spPr>
          <a:xfrm>
            <a:off x="5381518" y="4283994"/>
            <a:ext cx="457200" cy="43784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1049</TotalTime>
  <Words>2401</Words>
  <Application>Microsoft Office PowerPoint</Application>
  <PresentationFormat>Panorámica</PresentationFormat>
  <Paragraphs>143</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Helvetica Neue</vt:lpstr>
      <vt:lpstr>Arial Narrow</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98</cp:revision>
  <dcterms:created xsi:type="dcterms:W3CDTF">2022-10-19T17:32:46Z</dcterms:created>
  <dcterms:modified xsi:type="dcterms:W3CDTF">2024-02-18T16:29:32Z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