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9" r:id="rId4"/>
    <p:sldId id="259" r:id="rId5"/>
    <p:sldId id="261" r:id="rId6"/>
    <p:sldId id="264" r:id="rId7"/>
    <p:sldId id="265" r:id="rId8"/>
    <p:sldId id="266" r:id="rId9"/>
    <p:sldId id="267" r:id="rId10"/>
    <p:sldId id="268" r:id="rId11"/>
  </p:sldIdLst>
  <p:sldSz cx="12192000" cy="6858000"/>
  <p:notesSz cx="12192000" cy="6858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Verdana" panose="020B0604030504040204" pitchFamily="34" charset="0"/>
      <p:regular r:id="rId17"/>
      <p:bold r:id="rId18"/>
      <p:italic r:id="rId19"/>
      <p:boldItalic r:id="rId20"/>
    </p:embeddedFont>
    <p:embeddedFont>
      <p:font typeface="Helvetica Neue" panose="020B0604020202020204" charset="0"/>
      <p:regular r:id="rId21"/>
      <p:bold r:id="rId22"/>
      <p:italic r:id="rId23"/>
      <p:boldItalic r:id="rId24"/>
    </p:embeddedFont>
    <p:embeddedFont>
      <p:font typeface="Arial Narrow" panose="020B0606020202030204" pitchFamily="34" charset="0"/>
      <p:regular r:id="rId25"/>
      <p:bold r:id="rId26"/>
      <p:italic r:id="rId27"/>
      <p:boldItalic r:id="rId28"/>
    </p:embeddedFont>
    <p:embeddedFont>
      <p:font typeface="Arial Black" panose="020B0A04020102020204" pitchFamily="34" charset="0"/>
      <p:bold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140" autoAdjust="0"/>
  </p:normalViewPr>
  <p:slideViewPr>
    <p:cSldViewPr snapToGrid="0">
      <p:cViewPr varScale="1">
        <p:scale>
          <a:sx n="107" d="100"/>
          <a:sy n="107" d="100"/>
        </p:scale>
        <p:origin x="714" y="9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5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2" name="Google Shape;13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84664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3.%20Deslizamientos\01.%20Productos\modelo_idd\temporales\amenaza_idd.jpg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file:///P:\Mi%20unidad\OSPA\01.%20Tematicas\04.%20Incendios\01.%20Productos\postmodelo_icv\temporales\red_icv.jpg" TargetMode="External"/><Relationship Id="rId3" Type="http://schemas.openxmlformats.org/officeDocument/2006/relationships/image" Target="../media/image10.jpeg"/><Relationship Id="rId7" Type="http://schemas.openxmlformats.org/officeDocument/2006/relationships/image" Target="../media/image12.jpeg"/><Relationship Id="rId12" Type="http://schemas.openxmlformats.org/officeDocument/2006/relationships/image" Target="file:///P:\Mi%20unidad\OSPA\01.%20Tematicas\04.%20Incendios\01.%20Productos\postmodelo_icv\temporales\yellow_icv.jp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P:\Mi%20unidad\OSPA\01.%20Tematicas\04.%20Incendios\01.%20Productos\postmodelo_icv\temporales\torta_regiones_icv.jpg" TargetMode="External"/><Relationship Id="rId11" Type="http://schemas.openxmlformats.org/officeDocument/2006/relationships/image" Target="../media/image14.jpeg"/><Relationship Id="rId5" Type="http://schemas.openxmlformats.org/officeDocument/2006/relationships/image" Target="../media/image11.jpeg"/><Relationship Id="rId10" Type="http://schemas.openxmlformats.org/officeDocument/2006/relationships/image" Target="file:///P:\Mi%20unidad\OSPA\01.%20Tematicas\04.%20Incendios\01.%20Productos\postmodelo_icv\temporales\orange_icv.jpg" TargetMode="External"/><Relationship Id="rId4" Type="http://schemas.openxmlformats.org/officeDocument/2006/relationships/image" Target="file:///P:\Mi%20unidad\OSPA\01.%20Tematicas\04.%20Incendios\01.%20Productos\postmodelo_icv\temporales\icolombia.jpg" TargetMode="External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file:///P:\Mi%20unidad\OSPA\01.%20Tematicas\04.%20Incendios\01.%20Productos\postmodelo_icv\temporales\icaribe.jp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file:///P:\Mi%20unidad\OSPA\01.%20Tematicas\04.%20Incendios\01.%20Productos\postmodelo_icv\temporales\iandina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file:///P:\Mi%20unidad\OSPA\01.%20Tematicas\04.%20Incendios\01.%20Productos\postmodelo_icv\temporales\ipacifico.jp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3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4.png"/><Relationship Id="rId4" Type="http://schemas.openxmlformats.org/officeDocument/2006/relationships/image" Target="file:///P:\Mi%20unidad\OSPA\01.%20Tematicas\04.%20Incendios\01.%20Productos\postmodelo_icv\temporales\iorinoquia.jp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file:///P:\Mi%20unidad\OSPA\01.%20Tematicas\04.%20Incendios\01.%20Productos\postmodelo_icv\temporales\iamazonia.j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i="0" u="none" strike="noStrike" cap="none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043</a:t>
            </a: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892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 </a:t>
            </a:r>
            <a:r>
              <a:rPr lang="es-MX" sz="1100" b="1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r>
              <a:rPr lang="es-MX" sz="1100" b="1" i="0" u="none" strike="noStrike" cap="none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de </a:t>
            </a:r>
            <a:r>
              <a:rPr lang="es-MX" sz="1100" b="1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febr</a:t>
            </a:r>
            <a:r>
              <a:rPr lang="es-MX" sz="1100" b="1" i="0" u="none" strike="noStrike" cap="none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ero 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</a:t>
            </a:r>
            <a:r>
              <a:rPr lang="es-MX" sz="1100" b="1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r>
            <a:r>
              <a:rPr lang="es-MX" sz="1100" b="1" i="0" u="none" strike="noStrike" cap="none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de </a:t>
            </a:r>
            <a:r>
              <a:rPr lang="es-MX" sz="1100" b="1" i="0" u="none" strike="noStrike" cap="none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febrero 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de 2024 – </a:t>
            </a:r>
            <a:r>
              <a:rPr lang="es-MX" sz="1100" b="1" i="0" u="none" strike="noStrike" cap="none" dirty="0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12:00 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 smtClean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Luis Alejandro Vanegas Guerrero</a:t>
            </a:r>
            <a:r>
              <a:rPr lang="es-MX" sz="1200" dirty="0" smtClean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200" b="0" i="0" u="none" strike="noStrike" cap="none" dirty="0" smtClean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 la Cobertura Vegetal).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1161287" y="2994017"/>
            <a:ext cx="5482772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la precipitación y temperatura máxima que se han dado en los últimos días, se presentan condiciones de algún tipo de amenaza por probabilidad de ocurrencia de incendios de la cobertura vegetal en </a:t>
            </a:r>
            <a:r>
              <a:rPr lang="es-MX" sz="1800" b="0" i="0" u="none" strike="noStrike" cap="none" dirty="0" smtClean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algunos sectores </a:t>
            </a: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 las regiones </a:t>
            </a:r>
            <a:r>
              <a:rPr lang="es-MX" sz="1800" b="0" i="0" u="none" strike="noStrike" cap="none" dirty="0" smtClean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Andina, Caribe, </a:t>
            </a:r>
            <a:r>
              <a:rPr lang="es-MX" sz="1800" dirty="0" smtClean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Pacífica y Orinoquía</a:t>
            </a:r>
            <a:r>
              <a:rPr lang="es-MX" sz="1800" b="0" i="0" u="none" strike="noStrike" cap="none" dirty="0" smtClean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sz="18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2928423" y="2036064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116" y="1650502"/>
            <a:ext cx="3269264" cy="46232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200"/>
              <a:buNone/>
            </a:pPr>
            <a:r>
              <a:rPr lang="es-MX" sz="1200" dirty="0"/>
              <a:t>Actualización | </a:t>
            </a:r>
            <a:r>
              <a:rPr lang="es-MX" sz="1200" dirty="0" smtClean="0"/>
              <a:t>12 </a:t>
            </a:r>
            <a:r>
              <a:rPr lang="es-MX" sz="1200" dirty="0"/>
              <a:t>de </a:t>
            </a:r>
            <a:r>
              <a:rPr lang="es-MX" sz="1200" dirty="0" smtClean="0"/>
              <a:t>febrero </a:t>
            </a:r>
            <a:r>
              <a:rPr lang="es-MX" sz="1200" dirty="0"/>
              <a:t>del 2024 | </a:t>
            </a:r>
            <a:r>
              <a:rPr lang="es-MX" sz="1200" dirty="0" smtClean="0"/>
              <a:t>18:00 </a:t>
            </a:r>
            <a:r>
              <a:rPr lang="es-MX" sz="1200" dirty="0"/>
              <a:t>HLC</a:t>
            </a:r>
            <a:endParaRPr sz="1200" dirty="0"/>
          </a:p>
        </p:txBody>
      </p:sp>
      <p:pic>
        <p:nvPicPr>
          <p:cNvPr id="125" name="Google Shape;125;p17"/>
          <p:cNvPicPr preferRelativeResize="0"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3" y="1028703"/>
            <a:ext cx="3960225" cy="5600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118" y="2830691"/>
            <a:ext cx="2125238" cy="231336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7" name="Google Shape;127;p17"/>
          <p:cNvPicPr preferRelativeResize="0"/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247" y="1146175"/>
            <a:ext cx="3222248" cy="1317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7"/>
          <p:cNvPicPr preferRelativeResize="0"/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057" y="3025373"/>
            <a:ext cx="1900308" cy="19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7"/>
          <p:cNvPicPr preferRelativeResize="0"/>
          <p:nvPr/>
        </p:nvPicPr>
        <p:blipFill>
          <a:blip r:embed="rId11" r:link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066" y="2598760"/>
            <a:ext cx="1900308" cy="28705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oogle Shape;186;p59"/>
          <p:cNvGraphicFramePr/>
          <p:nvPr>
            <p:extLst>
              <p:ext uri="{D42A27DB-BD31-4B8C-83A1-F6EECF244321}">
                <p14:modId xmlns:p14="http://schemas.microsoft.com/office/powerpoint/2010/main" val="1472867634"/>
              </p:ext>
            </p:extLst>
          </p:nvPr>
        </p:nvGraphicFramePr>
        <p:xfrm>
          <a:off x="4823352" y="1888559"/>
          <a:ext cx="6973313" cy="3961771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594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139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435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435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ARCHIPIÉLAGO DE SAN ANDRÉS, PROVIDENCIA Y SANTA CATALINA : Providencia, San Andrés.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San Diego.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435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El Carmen De Bolívar, Magangué.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Cereté, Chimá, Ciénaga De Oro, Planeta Rica, Sahagún.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Urumita.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Corozal, Coveñas.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2697911"/>
                  </a:ext>
                </a:extLst>
              </a:tr>
              <a:tr h="92435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Manatí.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Arjona, Cartagena De Indias, María La Baja, Pinillos, </a:t>
                      </a:r>
                      <a:r>
                        <a:rPr lang="es-CO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Turbana</a:t>
                      </a: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Ayapel, Lorica, Montelíbano.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Manaure, Riohacha.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Pivijay.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Sampués.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3671246"/>
                  </a:ext>
                </a:extLst>
              </a:tr>
            </a:tbl>
          </a:graphicData>
        </a:graphic>
      </p:graphicFrame>
      <p:sp>
        <p:nvSpPr>
          <p:cNvPr id="135" name="Google Shape;135;p24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CARIBE</a:t>
            </a:r>
            <a:endParaRPr/>
          </a:p>
        </p:txBody>
      </p:sp>
      <p:pic>
        <p:nvPicPr>
          <p:cNvPr id="136" name="Google Shape;136;p24"/>
          <p:cNvPicPr preferRelativeResize="0"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81" y="1462997"/>
            <a:ext cx="4161235" cy="4757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4" descr="Recurso 25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74167" y="3049424"/>
            <a:ext cx="432711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340872" y="1961346"/>
            <a:ext cx="3694496" cy="1042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48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80224" y="4015155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47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74167" y="5059052"/>
            <a:ext cx="457200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52249" y="751404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09" y="1465958"/>
            <a:ext cx="3449772" cy="487848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Google Shape;186;p59"/>
          <p:cNvGraphicFramePr/>
          <p:nvPr>
            <p:extLst>
              <p:ext uri="{D42A27DB-BD31-4B8C-83A1-F6EECF244321}">
                <p14:modId xmlns:p14="http://schemas.microsoft.com/office/powerpoint/2010/main" val="295702324"/>
              </p:ext>
            </p:extLst>
          </p:nvPr>
        </p:nvGraphicFramePr>
        <p:xfrm>
          <a:off x="4385202" y="1288484"/>
          <a:ext cx="7387698" cy="5140514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104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772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435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435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Bello.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Carmen De Carupa, Jerusalén, Villa De San Diego De Ubaté.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435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Amagá, Angelópolis, Caldas, Fredonia, La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Estrella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Salgar,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Urrao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Sopetrán.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Gámeza, Cerinza,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Duitama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Ramiriquí, Puerto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Muzo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Almeida, Oicatá.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Fúquene, Puerto Salgar,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Susa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Agua De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Dios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Villavieja.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Ábrego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RISARALDA : Quinchía.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Barrancabermeja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Capitanejo, Palmar.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Guamo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Natagaima, </a:t>
                      </a:r>
                      <a:r>
                        <a:rPr lang="pt-BR" sz="1000" b="0" i="0" u="none" strike="noStrike" cap="none" dirty="0" err="1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Saldaña</a:t>
                      </a:r>
                      <a:r>
                        <a:rPr lang="pt-BR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2697911"/>
                  </a:ext>
                </a:extLst>
              </a:tr>
              <a:tr h="92435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Betulia, Caicedo, Copacabana, Medellín, Santa Bárbara, Titiribí.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Belén, Boavita, Chiscas, Chita, Cómbita, El Cocuy, El Espino, Guacamayas, Güicán De La Sierra, La Uvita, Paipa, Panqueba, Rondón, Ráquira, San Mateo, San Miguel De Sema, Santa Rosa De Viterbo, Soatá.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CALDAS : Marulanda.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Fosca, Guachetá, Pandi, Simijaca, Une.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QUINDÍO : Calarcá, Córdoba, Pijao.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RISARALDA : Pereira.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Carcasí, Charalá, Chima, Cimitarra, Concepción, Encino, Enciso, Girón, Macaravita, Onzaga, San Miguel, Santa Bárbara.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3671246"/>
                  </a:ext>
                </a:extLst>
              </a:tr>
            </a:tbl>
          </a:graphicData>
        </a:graphic>
      </p:graphicFrame>
      <p:pic>
        <p:nvPicPr>
          <p:cNvPr id="157" name="Google Shape;157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76084" y="3636217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5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50140" y="5254021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76084" y="2459594"/>
            <a:ext cx="458425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2289531986"/>
              </p:ext>
            </p:extLst>
          </p:nvPr>
        </p:nvGraphicFramePr>
        <p:xfrm>
          <a:off x="4184783" y="1846957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El Carmen De Atrato.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Roldanillo.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60" y="883841"/>
            <a:ext cx="3406219" cy="5781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5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499799" y="4186868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5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465731" y="3470099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5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465731" y="4285708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43105" y="2553267"/>
            <a:ext cx="457200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oogle Shape;186;p59"/>
          <p:cNvGraphicFramePr/>
          <p:nvPr>
            <p:extLst>
              <p:ext uri="{D42A27DB-BD31-4B8C-83A1-F6EECF244321}">
                <p14:modId xmlns:p14="http://schemas.microsoft.com/office/powerpoint/2010/main" val="612425645"/>
              </p:ext>
            </p:extLst>
          </p:nvPr>
        </p:nvGraphicFramePr>
        <p:xfrm>
          <a:off x="5224077" y="1281908"/>
          <a:ext cx="6745419" cy="2773071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40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435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435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Támara.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435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Arauca, Tame.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La Salina, Trinidad.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Puerto Carreño.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2697911"/>
                  </a:ext>
                </a:extLst>
              </a:tr>
            </a:tbl>
          </a:graphicData>
        </a:graphic>
      </p:graphicFrame>
      <p:graphicFrame>
        <p:nvGraphicFramePr>
          <p:cNvPr id="199" name="Google Shape;199;p4"/>
          <p:cNvGraphicFramePr/>
          <p:nvPr>
            <p:extLst>
              <p:ext uri="{D42A27DB-BD31-4B8C-83A1-F6EECF244321}">
                <p14:modId xmlns:p14="http://schemas.microsoft.com/office/powerpoint/2010/main" val="3279372106"/>
              </p:ext>
            </p:extLst>
          </p:nvPr>
        </p:nvGraphicFramePr>
        <p:xfrm>
          <a:off x="12455004" y="4502918"/>
          <a:ext cx="6746475" cy="1626875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94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7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Arauca, Tame.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La Salina, Trinidad.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Puerto Carreño.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ORINOQUÍA</a:t>
            </a:r>
            <a:endParaRPr/>
          </a:p>
        </p:txBody>
      </p:sp>
      <p:pic>
        <p:nvPicPr>
          <p:cNvPr id="201" name="Google Shape;201;p4"/>
          <p:cNvPicPr preferRelativeResize="0"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89" y="1445709"/>
            <a:ext cx="4650194" cy="4860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584636" y="2009615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243713" y="3852165"/>
            <a:ext cx="3694496" cy="1042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8132" y="2454662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88132" y="3414317"/>
            <a:ext cx="457200" cy="437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2" name="Google Shape;212;p5"/>
          <p:cNvGraphicFramePr/>
          <p:nvPr/>
        </p:nvGraphicFramePr>
        <p:xfrm>
          <a:off x="12836461" y="5476214"/>
          <a:ext cx="6426275" cy="25092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8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5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5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CAQUETÁ : Solano, Valparaíso.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GUAINÍA : Inírida.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GUAVIARE : Calamar, El Retorno, Miraflores, San José Del Guaviare.</a:t>
                      </a:r>
                      <a:endParaRPr sz="10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214" name="Google Shape;214;p5"/>
          <p:cNvPicPr preferRelativeResize="0"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98" y="1371600"/>
            <a:ext cx="4665615" cy="4876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5" descr="Recurso 25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03413" y="2107451"/>
            <a:ext cx="432711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12333" y="3159729"/>
            <a:ext cx="3694496" cy="1042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436124" y="1135030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385318" y="2937206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003413" y="5476214"/>
            <a:ext cx="455517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(Conaf, 2019)</a:t>
                      </a: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798</TotalTime>
  <Words>1261</Words>
  <Application>Microsoft Office PowerPoint</Application>
  <PresentationFormat>Panorámica</PresentationFormat>
  <Paragraphs>106</Paragraphs>
  <Slides>10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7" baseType="lpstr">
      <vt:lpstr>Calibri</vt:lpstr>
      <vt:lpstr>Verdana</vt:lpstr>
      <vt:lpstr>Helvetica Neue</vt:lpstr>
      <vt:lpstr>Arial Narrow</vt:lpstr>
      <vt:lpstr>Arial</vt:lpstr>
      <vt:lpstr>Arial Black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Incendios Observador</cp:lastModifiedBy>
  <cp:revision>62</cp:revision>
  <dcterms:created xsi:type="dcterms:W3CDTF">2022-10-19T17:32:46Z</dcterms:created>
  <dcterms:modified xsi:type="dcterms:W3CDTF">2024-02-12T20:07:35Z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</Properties>
</file>