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
  </p:notesMasterIdLst>
  <p:sldIdLst>
    <p:sldId id="256" r:id="rId2"/>
    <p:sldId id="257" r:id="rId3"/>
    <p:sldId id="270" r:id="rId4"/>
    <p:sldId id="259" r:id="rId5"/>
    <p:sldId id="261" r:id="rId6"/>
    <p:sldId id="264" r:id="rId7"/>
    <p:sldId id="265" r:id="rId8"/>
    <p:sldId id="266" r:id="rId9"/>
    <p:sldId id="267" r:id="rId10"/>
    <p:sldId id="268" r:id="rId11"/>
  </p:sldIdLst>
  <p:sldSz cx="12192000" cy="6858000"/>
  <p:notesSz cx="12192000" cy="6858000"/>
  <p:embeddedFontLst>
    <p:embeddedFont>
      <p:font typeface="Helvetica Neue" panose="020B0604020202020204" charset="0"/>
      <p:regular r:id="rId13"/>
      <p:bold r:id="rId14"/>
      <p:italic r:id="rId15"/>
      <p:boldItalic r:id="rId16"/>
    </p:embeddedFont>
    <p:embeddedFont>
      <p:font typeface="Calibri" panose="020F0502020204030204" pitchFamily="34" charset="0"/>
      <p:regular r:id="rId17"/>
      <p:bold r:id="rId18"/>
      <p:italic r:id="rId19"/>
      <p:boldItalic r:id="rId20"/>
    </p:embeddedFont>
    <p:embeddedFont>
      <p:font typeface="Verdana" panose="020B0604030504040204" pitchFamily="34" charset="0"/>
      <p:regular r:id="rId21"/>
      <p:bold r:id="rId22"/>
      <p:italic r:id="rId23"/>
      <p:boldItalic r:id="rId24"/>
    </p:embeddedFont>
    <p:embeddedFont>
      <p:font typeface="Arial Narrow" panose="020B0606020202030204" pitchFamily="34" charset="0"/>
      <p:regular r:id="rId25"/>
      <p:bold r:id="rId26"/>
      <p:italic r:id="rId27"/>
      <p:boldItalic r:id="rId28"/>
    </p:embeddedFont>
    <p:embeddedFont>
      <p:font typeface="Arial Black" panose="020B0A04020102020204" pitchFamily="34" charset="0"/>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21" autoAdjust="0"/>
  </p:normalViewPr>
  <p:slideViewPr>
    <p:cSldViewPr snapToGrid="0">
      <p:cViewPr>
        <p:scale>
          <a:sx n="100" d="100"/>
          <a:sy n="100" d="100"/>
        </p:scale>
        <p:origin x="954" y="258"/>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53106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red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O:\Mi%20unidad\OSPA\01.%20Tematicas\04.%20Incendios\01.%20Productos\postmodelo_icv\temporales\yellow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torta_regiones_icv.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O:\Mi%20unidad\OSPA\01.%20Tematicas\04.%20Incendios\01.%20Productos\postmodelo_icv\temporales\orange_icv.jpg" TargetMode="External"/><Relationship Id="rId4" Type="http://schemas.openxmlformats.org/officeDocument/2006/relationships/image" Target="file:///O:\Mi%20unidad\OSPA\01.%20Tematicas\04.%20Incendios\01.%20Productos\postmodelo_icv\temporales\icolombia.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O:\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1.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pacifico.jp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orinoquia.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5.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mazonia.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smtClean="0">
                <a:solidFill>
                  <a:schemeClr val="lt1"/>
                </a:solidFill>
                <a:latin typeface="Verdana"/>
                <a:ea typeface="Verdana"/>
                <a:cs typeface="Verdana"/>
                <a:sym typeface="Verdana"/>
              </a:rPr>
              <a:t>035</a:t>
            </a:r>
            <a:endParaRPr sz="2400" b="1" i="0"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E1233F"/>
                </a:solidFill>
                <a:latin typeface="Verdana"/>
                <a:ea typeface="Verdana"/>
                <a:cs typeface="Verdana"/>
                <a:sym typeface="Verdana"/>
              </a:rPr>
              <a:t>PARA TOMAR ACCIÓN </a:t>
            </a:r>
            <a:r>
              <a:rPr lang="es-MX" sz="800" b="0" i="0" u="none" strike="noStrike" cap="none">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i="0" u="none" strike="noStrike" cap="none" dirty="0" smtClean="0">
                <a:solidFill>
                  <a:srgbClr val="800000"/>
                </a:solidFill>
                <a:latin typeface="Calibri"/>
                <a:ea typeface="Calibri"/>
                <a:cs typeface="Calibri"/>
                <a:sym typeface="Calibri"/>
              </a:rPr>
              <a:t>04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febr</a:t>
            </a:r>
            <a:r>
              <a:rPr lang="es-MX" sz="1100" b="1" i="0" u="none" strike="noStrike" cap="none" dirty="0" smtClean="0">
                <a:solidFill>
                  <a:srgbClr val="800000"/>
                </a:solidFill>
                <a:latin typeface="Calibri"/>
                <a:ea typeface="Calibri"/>
                <a:cs typeface="Calibri"/>
                <a:sym typeface="Calibri"/>
              </a:rPr>
              <a:t>ero </a:t>
            </a:r>
            <a:r>
              <a:rPr lang="es-MX" sz="1100" b="1" i="0" u="none" strike="noStrike" cap="none" dirty="0">
                <a:solidFill>
                  <a:srgbClr val="800000"/>
                </a:solidFill>
                <a:latin typeface="Calibri"/>
                <a:ea typeface="Calibri"/>
                <a:cs typeface="Calibri"/>
                <a:sym typeface="Calibri"/>
              </a:rPr>
              <a:t>de 2024 –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05</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febrero </a:t>
            </a:r>
            <a:r>
              <a:rPr lang="es-MX" sz="1100" b="1" i="0" u="none" strike="noStrike" cap="none" dirty="0">
                <a:solidFill>
                  <a:srgbClr val="800000"/>
                </a:solidFill>
                <a:latin typeface="Calibri"/>
                <a:ea typeface="Calibri"/>
                <a:cs typeface="Calibri"/>
                <a:sym typeface="Calibri"/>
              </a:rPr>
              <a:t>de 2024 – 12:00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smtClean="0">
                <a:solidFill>
                  <a:srgbClr val="7F7F7F"/>
                </a:solidFill>
                <a:latin typeface="Verdana"/>
                <a:ea typeface="Verdana"/>
                <a:cs typeface="Verdana"/>
                <a:sym typeface="Verdana"/>
              </a:rPr>
              <a:t>Luis Alejandro Vanegas Guerrero (Incendios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a:solidFill>
                  <a:schemeClr val="dk1"/>
                </a:solidFill>
                <a:latin typeface="Arial"/>
                <a:ea typeface="Arial"/>
                <a:cs typeface="Arial"/>
                <a:sym typeface="Arial"/>
              </a:rPr>
              <a:t/>
            </a: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sectores de las regiones Caribe, Andina, </a:t>
            </a:r>
            <a:r>
              <a:rPr lang="es-MX" sz="1800" b="0" i="0" u="none" strike="noStrike" cap="none" dirty="0" smtClean="0">
                <a:solidFill>
                  <a:srgbClr val="7F7F7F"/>
                </a:solidFill>
                <a:latin typeface="Verdana"/>
                <a:ea typeface="Verdana"/>
                <a:cs typeface="Verdana"/>
                <a:sym typeface="Verdana"/>
              </a:rPr>
              <a:t>Pacífico y </a:t>
            </a:r>
            <a:r>
              <a:rPr lang="es-MX" sz="1800" b="0" i="0" u="none" strike="noStrike" cap="none" dirty="0">
                <a:solidFill>
                  <a:srgbClr val="7F7F7F"/>
                </a:solidFill>
                <a:latin typeface="Verdana"/>
                <a:ea typeface="Verdana"/>
                <a:cs typeface="Verdana"/>
                <a:sym typeface="Verdana"/>
              </a:rPr>
              <a:t>Orinoquia.</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a:extLst>
              <a:ext uri="{28A0092B-C50C-407E-A947-70E740481C1C}">
                <a14:useLocalDpi xmlns:a14="http://schemas.microsoft.com/office/drawing/2010/main" val="0"/>
              </a:ext>
            </a:extLst>
          </a:blip>
          <a:stretch>
            <a:fillRect/>
          </a:stretch>
        </p:blipFill>
        <p:spPr>
          <a:xfrm>
            <a:off x="8036648" y="1612695"/>
            <a:ext cx="3322734" cy="4698837"/>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04 </a:t>
            </a:r>
            <a:r>
              <a:rPr lang="es-MX" sz="1200" dirty="0"/>
              <a:t>de </a:t>
            </a:r>
            <a:r>
              <a:rPr lang="es-MX" sz="1200" dirty="0" smtClean="0"/>
              <a:t>febrero </a:t>
            </a:r>
            <a:r>
              <a:rPr lang="es-MX" sz="1200" dirty="0"/>
              <a:t>del 2024 | </a:t>
            </a:r>
            <a:r>
              <a:rPr lang="es-MX" sz="1200" dirty="0" smtClean="0"/>
              <a:t>12:00 </a:t>
            </a:r>
            <a:r>
              <a:rPr lang="es-MX" sz="1200" dirty="0"/>
              <a:t>HLC</a:t>
            </a:r>
            <a:endParaRPr sz="1200" dirty="0"/>
          </a:p>
        </p:txBody>
      </p:sp>
      <p:pic>
        <p:nvPicPr>
          <p:cNvPr id="125" name="Google Shape;125;p17"/>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34505" y="1028702"/>
            <a:ext cx="3960226" cy="5600345"/>
          </a:xfrm>
          <a:prstGeom prst="rect">
            <a:avLst/>
          </a:prstGeom>
          <a:noFill/>
          <a:ln>
            <a:noFill/>
          </a:ln>
        </p:spPr>
      </p:pic>
      <p:pic>
        <p:nvPicPr>
          <p:cNvPr id="126" name="Google Shape;126;p17"/>
          <p:cNvPicPr preferRelativeResize="0"/>
          <p:nvPr/>
        </p:nvPicPr>
        <p:blipFill>
          <a:blip r:embed="rId5" r:link="rId6">
            <a:extLst>
              <a:ext uri="{28A0092B-C50C-407E-A947-70E740481C1C}">
                <a14:useLocalDpi xmlns:a14="http://schemas.microsoft.com/office/drawing/2010/main" val="0"/>
              </a:ext>
            </a:extLst>
          </a:blip>
          <a:stretch>
            <a:fillRect/>
          </a:stretch>
        </p:blipFill>
        <p:spPr>
          <a:xfrm>
            <a:off x="4241016" y="2601532"/>
            <a:ext cx="2125240" cy="2313366"/>
          </a:xfrm>
          <a:prstGeom prst="rect">
            <a:avLst/>
          </a:prstGeom>
          <a:noFill/>
          <a:ln w="9525" cap="flat" cmpd="sng">
            <a:solidFill>
              <a:schemeClr val="dk1"/>
            </a:solidFill>
            <a:prstDash val="solid"/>
            <a:round/>
            <a:headEnd type="none" w="sm" len="sm"/>
            <a:tailEnd type="none" w="sm" len="sm"/>
          </a:ln>
        </p:spPr>
      </p:pic>
      <p:pic>
        <p:nvPicPr>
          <p:cNvPr id="127" name="Google Shape;127;p17"/>
          <p:cNvPicPr preferRelativeResize="0"/>
          <p:nvPr/>
        </p:nvPicPr>
        <p:blipFill>
          <a:blip r:embed="rId7" r:link="rId8">
            <a:extLst>
              <a:ext uri="{28A0092B-C50C-407E-A947-70E740481C1C}">
                <a14:useLocalDpi xmlns:a14="http://schemas.microsoft.com/office/drawing/2010/main" val="0"/>
              </a:ext>
            </a:extLst>
          </a:blip>
          <a:stretch>
            <a:fillRect/>
          </a:stretch>
        </p:blipFill>
        <p:spPr>
          <a:xfrm>
            <a:off x="7542895" y="1864495"/>
            <a:ext cx="1730285" cy="883166"/>
          </a:xfrm>
          <a:prstGeom prst="rect">
            <a:avLst/>
          </a:prstGeom>
          <a:noFill/>
          <a:ln>
            <a:noFill/>
          </a:ln>
        </p:spPr>
      </p:pic>
      <p:pic>
        <p:nvPicPr>
          <p:cNvPr id="128" name="Google Shape;128;p17"/>
          <p:cNvPicPr preferRelativeResize="0"/>
          <p:nvPr/>
        </p:nvPicPr>
        <p:blipFill>
          <a:blip r:embed="rId9" r:link="rId10">
            <a:extLst>
              <a:ext uri="{28A0092B-C50C-407E-A947-70E740481C1C}">
                <a14:useLocalDpi xmlns:a14="http://schemas.microsoft.com/office/drawing/2010/main" val="0"/>
              </a:ext>
            </a:extLst>
          </a:blip>
          <a:stretch>
            <a:fillRect/>
          </a:stretch>
        </p:blipFill>
        <p:spPr>
          <a:xfrm>
            <a:off x="7542895" y="3465982"/>
            <a:ext cx="1869315" cy="1562277"/>
          </a:xfrm>
          <a:prstGeom prst="rect">
            <a:avLst/>
          </a:prstGeom>
          <a:noFill/>
          <a:ln>
            <a:noFill/>
          </a:ln>
        </p:spPr>
      </p:pic>
      <p:pic>
        <p:nvPicPr>
          <p:cNvPr id="129" name="Google Shape;129;p17"/>
          <p:cNvPicPr preferRelativeResize="0"/>
          <p:nvPr/>
        </p:nvPicPr>
        <p:blipFill>
          <a:blip r:embed="rId11" r:link="rId12">
            <a:extLst>
              <a:ext uri="{28A0092B-C50C-407E-A947-70E740481C1C}">
                <a14:useLocalDpi xmlns:a14="http://schemas.microsoft.com/office/drawing/2010/main" val="0"/>
              </a:ext>
            </a:extLst>
          </a:blip>
          <a:stretch>
            <a:fillRect/>
          </a:stretch>
        </p:blipFill>
        <p:spPr>
          <a:xfrm>
            <a:off x="9714420" y="1653935"/>
            <a:ext cx="1941961" cy="3974508"/>
          </a:xfrm>
          <a:prstGeom prst="rect">
            <a:avLst/>
          </a:prstGeom>
          <a:noFill/>
          <a:ln>
            <a:noFill/>
          </a:ln>
        </p:spPr>
      </p:pic>
    </p:spTree>
    <p:extLst>
      <p:ext uri="{BB962C8B-B14F-4D97-AF65-F5344CB8AC3E}">
        <p14:creationId xmlns:p14="http://schemas.microsoft.com/office/powerpoint/2010/main" val="15197754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7" name="Google Shape;186;p59"/>
          <p:cNvGraphicFramePr/>
          <p:nvPr>
            <p:extLst>
              <p:ext uri="{D42A27DB-BD31-4B8C-83A1-F6EECF244321}">
                <p14:modId xmlns:p14="http://schemas.microsoft.com/office/powerpoint/2010/main" val="229272632"/>
              </p:ext>
            </p:extLst>
          </p:nvPr>
        </p:nvGraphicFramePr>
        <p:xfrm>
          <a:off x="4823352" y="1888559"/>
          <a:ext cx="6973313" cy="3523967"/>
        </p:xfrm>
        <a:graphic>
          <a:graphicData uri="http://schemas.openxmlformats.org/drawingml/2006/table">
            <a:tbl>
              <a:tblPr>
                <a:noFill/>
                <a:tableStyleId>{7637F94A-DA9B-481A-AE38-6A32242EE391}</a:tableStyleId>
              </a:tblPr>
              <a:tblGrid>
                <a:gridCol w="859406">
                  <a:extLst>
                    <a:ext uri="{9D8B030D-6E8A-4147-A177-3AD203B41FA5}">
                      <a16:colId xmlns:a16="http://schemas.microsoft.com/office/drawing/2014/main" val="20000"/>
                    </a:ext>
                  </a:extLst>
                </a:gridCol>
                <a:gridCol w="6113907">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86156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MAGDALENA : Santa Marta.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1"/>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BOLÍVAR : El Guamo.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CESAR : Valledupar.</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MAGDALENA : Ciénaga.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SUCRE : Sampués.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ATLÁNTICO : Manatí.</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BOLÍVAR : Arjona, El Carmen De Bolívar, María La Baja.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CÓRDOBA : Chimá, Ciénaga De Oro, Sahagún, San Bernardo Del Viento.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LA GUAJIRA : Urumita.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403169289"/>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36" cy="4757857"/>
          </a:xfrm>
          <a:prstGeom prst="rect">
            <a:avLst/>
          </a:prstGeom>
          <a:noFill/>
          <a:ln>
            <a:noFill/>
          </a:ln>
        </p:spPr>
      </p:pic>
      <p:pic>
        <p:nvPicPr>
          <p:cNvPr id="137" name="Google Shape;137;p24" descr="Recurso 25.png"/>
          <p:cNvPicPr preferRelativeResize="0"/>
          <p:nvPr/>
        </p:nvPicPr>
        <p:blipFill rotWithShape="1">
          <a:blip r:embed="rId5">
            <a:alphaModFix/>
          </a:blip>
          <a:srcRect/>
          <a:stretch/>
        </p:blipFill>
        <p:spPr>
          <a:xfrm>
            <a:off x="4985566" y="2505373"/>
            <a:ext cx="432711" cy="446694"/>
          </a:xfrm>
          <a:prstGeom prst="rect">
            <a:avLst/>
          </a:prstGeom>
          <a:noFill/>
          <a:ln>
            <a:noFill/>
          </a:ln>
        </p:spPr>
      </p:pic>
      <p:pic>
        <p:nvPicPr>
          <p:cNvPr id="138" name="Google Shape;138;p24"/>
          <p:cNvPicPr preferRelativeResize="0"/>
          <p:nvPr/>
        </p:nvPicPr>
        <p:blipFill rotWithShape="1">
          <a:blip r:embed="rId6">
            <a:alphaModFix/>
          </a:blip>
          <a:srcRect/>
          <a:stretch/>
        </p:blipFill>
        <p:spPr>
          <a:xfrm>
            <a:off x="12340872" y="1961346"/>
            <a:ext cx="3694496" cy="1042506"/>
          </a:xfrm>
          <a:prstGeom prst="rect">
            <a:avLst/>
          </a:prstGeom>
          <a:noFill/>
          <a:ln>
            <a:noFill/>
          </a:ln>
        </p:spPr>
      </p:pic>
      <p:pic>
        <p:nvPicPr>
          <p:cNvPr id="8" name="Google Shape;148;p1"/>
          <p:cNvPicPr preferRelativeResize="0"/>
          <p:nvPr/>
        </p:nvPicPr>
        <p:blipFill rotWithShape="1">
          <a:blip r:embed="rId7">
            <a:alphaModFix/>
          </a:blip>
          <a:srcRect/>
          <a:stretch/>
        </p:blipFill>
        <p:spPr>
          <a:xfrm>
            <a:off x="4976349" y="3523712"/>
            <a:ext cx="451143" cy="445047"/>
          </a:xfrm>
          <a:prstGeom prst="rect">
            <a:avLst/>
          </a:prstGeom>
          <a:noFill/>
          <a:ln>
            <a:noFill/>
          </a:ln>
        </p:spPr>
      </p:pic>
      <p:pic>
        <p:nvPicPr>
          <p:cNvPr id="9" name="Google Shape;147;p1"/>
          <p:cNvPicPr preferRelativeResize="0"/>
          <p:nvPr/>
        </p:nvPicPr>
        <p:blipFill rotWithShape="1">
          <a:blip r:embed="rId8">
            <a:alphaModFix/>
          </a:blip>
          <a:srcRect/>
          <a:stretch/>
        </p:blipFill>
        <p:spPr>
          <a:xfrm>
            <a:off x="4985566" y="4587220"/>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0" name="Google Shape;186;p59"/>
          <p:cNvGraphicFramePr/>
          <p:nvPr>
            <p:extLst>
              <p:ext uri="{D42A27DB-BD31-4B8C-83A1-F6EECF244321}">
                <p14:modId xmlns:p14="http://schemas.microsoft.com/office/powerpoint/2010/main" val="2593209940"/>
              </p:ext>
            </p:extLst>
          </p:nvPr>
        </p:nvGraphicFramePr>
        <p:xfrm>
          <a:off x="4184783" y="1465957"/>
          <a:ext cx="6746475" cy="266240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HUILA : Teruel, La Argentina.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1"/>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ANTIOQUIA : Remedios.</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BOYACÁ : Samacá.</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Jerusalén.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HUILA : Pital, Rivera.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Alpujarra, Espinal, Guamo, Saldaña, San Luis.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7200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ANDINA</a:t>
            </a:r>
            <a:endParaRPr/>
          </a:p>
        </p:txBody>
      </p:sp>
      <p:pic>
        <p:nvPicPr>
          <p:cNvPr id="156" name="Google Shape;156;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465957"/>
            <a:ext cx="3449774" cy="4878489"/>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15111618" y="3756081"/>
            <a:ext cx="451143"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4420240" y="3309387"/>
            <a:ext cx="457200"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4377310" y="2275175"/>
            <a:ext cx="432711" cy="446694"/>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186" name="Google Shape;186;p59"/>
          <p:cNvGraphicFramePr/>
          <p:nvPr>
            <p:extLst>
              <p:ext uri="{D42A27DB-BD31-4B8C-83A1-F6EECF244321}">
                <p14:modId xmlns:p14="http://schemas.microsoft.com/office/powerpoint/2010/main" val="3986765570"/>
              </p:ext>
            </p:extLst>
          </p:nvPr>
        </p:nvGraphicFramePr>
        <p:xfrm>
          <a:off x="4504988" y="3002403"/>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CAUCA : Inzá.</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a:t>
                      </a:r>
                      <a:r>
                        <a:rPr lang="es-MX" sz="1000" b="0" i="0" u="none" strike="noStrike" cap="none" dirty="0" smtClean="0">
                          <a:solidFill>
                            <a:srgbClr val="000000"/>
                          </a:solidFill>
                          <a:latin typeface="Arial"/>
                          <a:ea typeface="Arial"/>
                          <a:cs typeface="Arial"/>
                          <a:sym typeface="Arial"/>
                        </a:rPr>
                        <a:t>: Acandí, Unguía.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PACÍFICO</a:t>
            </a:r>
            <a:endParaRPr/>
          </a:p>
        </p:txBody>
      </p:sp>
      <p:pic>
        <p:nvPicPr>
          <p:cNvPr id="188" name="Google Shape;18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215957" y="1237782"/>
            <a:ext cx="2989178" cy="5073793"/>
          </a:xfrm>
          <a:prstGeom prst="rect">
            <a:avLst/>
          </a:prstGeom>
          <a:noFill/>
          <a:ln>
            <a:noFill/>
          </a:ln>
        </p:spPr>
      </p:pic>
      <p:pic>
        <p:nvPicPr>
          <p:cNvPr id="189" name="Google Shape;18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91" name="Google Shape;191;p59"/>
          <p:cNvPicPr preferRelativeResize="0"/>
          <p:nvPr/>
        </p:nvPicPr>
        <p:blipFill rotWithShape="1">
          <a:blip r:embed="rId6">
            <a:alphaModFix/>
          </a:blip>
          <a:srcRect/>
          <a:stretch/>
        </p:blipFill>
        <p:spPr>
          <a:xfrm>
            <a:off x="12308730" y="1695978"/>
            <a:ext cx="3694496" cy="1042506"/>
          </a:xfrm>
          <a:prstGeom prst="rect">
            <a:avLst/>
          </a:prstGeom>
          <a:noFill/>
          <a:ln>
            <a:noFill/>
          </a:ln>
        </p:spPr>
      </p:pic>
      <p:pic>
        <p:nvPicPr>
          <p:cNvPr id="192" name="Google Shape;192;p59"/>
          <p:cNvPicPr preferRelativeResize="0"/>
          <p:nvPr/>
        </p:nvPicPr>
        <p:blipFill rotWithShape="1">
          <a:blip r:embed="rId7">
            <a:alphaModFix/>
          </a:blip>
          <a:srcRect/>
          <a:stretch/>
        </p:blipFill>
        <p:spPr>
          <a:xfrm>
            <a:off x="13465731" y="3470099"/>
            <a:ext cx="432854" cy="445047"/>
          </a:xfrm>
          <a:prstGeom prst="rect">
            <a:avLst/>
          </a:prstGeom>
          <a:noFill/>
          <a:ln>
            <a:noFill/>
          </a:ln>
        </p:spPr>
      </p:pic>
      <p:pic>
        <p:nvPicPr>
          <p:cNvPr id="193" name="Google Shape;193;p59"/>
          <p:cNvPicPr preferRelativeResize="0"/>
          <p:nvPr/>
        </p:nvPicPr>
        <p:blipFill rotWithShape="1">
          <a:blip r:embed="rId8">
            <a:alphaModFix/>
          </a:blip>
          <a:srcRect/>
          <a:stretch/>
        </p:blipFill>
        <p:spPr>
          <a:xfrm>
            <a:off x="12860899" y="4888142"/>
            <a:ext cx="451143" cy="445047"/>
          </a:xfrm>
          <a:prstGeom prst="rect">
            <a:avLst/>
          </a:prstGeom>
          <a:noFill/>
          <a:ln>
            <a:noFill/>
          </a:ln>
        </p:spPr>
      </p:pic>
      <p:pic>
        <p:nvPicPr>
          <p:cNvPr id="194" name="Google Shape;194;p59"/>
          <p:cNvPicPr preferRelativeResize="0"/>
          <p:nvPr/>
        </p:nvPicPr>
        <p:blipFill rotWithShape="1">
          <a:blip r:embed="rId5">
            <a:alphaModFix/>
          </a:blip>
          <a:srcRect/>
          <a:stretch/>
        </p:blipFill>
        <p:spPr>
          <a:xfrm>
            <a:off x="4693884" y="3740174"/>
            <a:ext cx="457200" cy="446694"/>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10" name="Google Shape;186;p59"/>
          <p:cNvGraphicFramePr/>
          <p:nvPr>
            <p:extLst>
              <p:ext uri="{D42A27DB-BD31-4B8C-83A1-F6EECF244321}">
                <p14:modId xmlns:p14="http://schemas.microsoft.com/office/powerpoint/2010/main" val="4137893515"/>
              </p:ext>
            </p:extLst>
          </p:nvPr>
        </p:nvGraphicFramePr>
        <p:xfrm>
          <a:off x="5283839" y="2520965"/>
          <a:ext cx="6746475" cy="266240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1"/>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Trinidad.</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199" name="Google Shape;199;p4"/>
          <p:cNvGraphicFramePr/>
          <p:nvPr>
            <p:extLst>
              <p:ext uri="{D42A27DB-BD31-4B8C-83A1-F6EECF244321}">
                <p14:modId xmlns:p14="http://schemas.microsoft.com/office/powerpoint/2010/main" val="784000300"/>
              </p:ext>
            </p:extLst>
          </p:nvPr>
        </p:nvGraphicFramePr>
        <p:xfrm>
          <a:off x="12810858" y="3345473"/>
          <a:ext cx="6746475" cy="1790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ARAUCA : Arauquita, Cravo Norte, Fortul, Puerto Rondón, Saravena,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Aguazul, Chámeza, Hato Corozal, La Salina, Maní, Monterrey, Nunchía, Orocué, Paz De Ariporo, Pore, Recetor, Sabanalarga, San Luis De Palenque, Tauramena, Trinidad, Támara, Villanueva.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META : Barranca De Upía, Castilla La Nueva, El Castillo, Lejanías, Mapiripán, Puerto Gaitán, Puerto Lleras, Puerto López, San Carlos De Guaroa, Uribe.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VICHADA : La Primavera, Puerto Carreño,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196" cy="4860675"/>
          </a:xfrm>
          <a:prstGeom prst="rect">
            <a:avLst/>
          </a:prstGeom>
          <a:noFill/>
          <a:ln>
            <a:noFill/>
          </a:ln>
        </p:spPr>
      </p:pic>
      <p:pic>
        <p:nvPicPr>
          <p:cNvPr id="202" name="Google Shape;202;p4"/>
          <p:cNvPicPr preferRelativeResize="0"/>
          <p:nvPr/>
        </p:nvPicPr>
        <p:blipFill rotWithShape="1">
          <a:blip r:embed="rId5">
            <a:alphaModFix/>
          </a:blip>
          <a:srcRect/>
          <a:stretch/>
        </p:blipFill>
        <p:spPr>
          <a:xfrm>
            <a:off x="13027286" y="958056"/>
            <a:ext cx="3694496" cy="1042506"/>
          </a:xfrm>
          <a:prstGeom prst="rect">
            <a:avLst/>
          </a:prstGeom>
          <a:noFill/>
          <a:ln>
            <a:noFill/>
          </a:ln>
        </p:spPr>
      </p:pic>
      <p:pic>
        <p:nvPicPr>
          <p:cNvPr id="203" name="Google Shape;203;p4"/>
          <p:cNvPicPr preferRelativeResize="0"/>
          <p:nvPr/>
        </p:nvPicPr>
        <p:blipFill rotWithShape="1">
          <a:blip r:embed="rId6">
            <a:alphaModFix/>
          </a:blip>
          <a:srcRect/>
          <a:stretch/>
        </p:blipFill>
        <p:spPr>
          <a:xfrm>
            <a:off x="12584636" y="2009615"/>
            <a:ext cx="432854" cy="445047"/>
          </a:xfrm>
          <a:prstGeom prst="rect">
            <a:avLst/>
          </a:prstGeom>
          <a:noFill/>
          <a:ln>
            <a:noFill/>
          </a:ln>
        </p:spPr>
      </p:pic>
      <p:pic>
        <p:nvPicPr>
          <p:cNvPr id="204" name="Google Shape;204;p4"/>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205" name="Google Shape;205;p4"/>
          <p:cNvPicPr preferRelativeResize="0"/>
          <p:nvPr/>
        </p:nvPicPr>
        <p:blipFill rotWithShape="1">
          <a:blip r:embed="rId7">
            <a:alphaModFix/>
          </a:blip>
          <a:srcRect/>
          <a:stretch/>
        </p:blipFill>
        <p:spPr>
          <a:xfrm>
            <a:off x="5444929" y="3240976"/>
            <a:ext cx="451143" cy="445047"/>
          </a:xfrm>
          <a:prstGeom prst="rect">
            <a:avLst/>
          </a:prstGeom>
          <a:noFill/>
          <a:ln>
            <a:noFill/>
          </a:ln>
        </p:spPr>
      </p:pic>
      <p:pic>
        <p:nvPicPr>
          <p:cNvPr id="206" name="Google Shape;206;p4"/>
          <p:cNvPicPr preferRelativeResize="0"/>
          <p:nvPr/>
        </p:nvPicPr>
        <p:blipFill rotWithShape="1">
          <a:blip r:embed="rId8">
            <a:alphaModFix/>
          </a:blip>
          <a:srcRect/>
          <a:stretch/>
        </p:blipFill>
        <p:spPr>
          <a:xfrm>
            <a:off x="5444929" y="4373418"/>
            <a:ext cx="457200" cy="446694"/>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2" name="Google Shape;212;p5"/>
          <p:cNvGraphicFramePr/>
          <p:nvPr/>
        </p:nvGraphicFramePr>
        <p:xfrm>
          <a:off x="12836461" y="5476214"/>
          <a:ext cx="6426275" cy="2509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AMAZONAS : La Chorrera.</a:t>
                      </a:r>
                      <a:endParaRPr/>
                    </a:p>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CAQUETÁ : Solano, Valparaíso.</a:t>
                      </a:r>
                      <a:endParaRPr/>
                    </a:p>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GUAINÍA : Inírida.</a:t>
                      </a:r>
                      <a:endParaRPr/>
                    </a:p>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GUAVIARE : Calamar, El Retorno, Miraflores, San José Del Guaviare.</a:t>
                      </a:r>
                      <a:endParaRPr sz="1000" b="0" i="0" u="none" strike="noStrike" cap="none">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6" cy="4876794"/>
          </a:xfrm>
          <a:prstGeom prst="rect">
            <a:avLst/>
          </a:prstGeom>
          <a:noFill/>
          <a:ln>
            <a:noFill/>
          </a:ln>
        </p:spPr>
      </p:pic>
      <p:pic>
        <p:nvPicPr>
          <p:cNvPr id="215" name="Google Shape;215;p5" descr="Recurso 25.png"/>
          <p:cNvPicPr preferRelativeResize="0"/>
          <p:nvPr/>
        </p:nvPicPr>
        <p:blipFill rotWithShape="1">
          <a:blip r:embed="rId5">
            <a:alphaModFix/>
          </a:blip>
          <a:srcRect/>
          <a:stretch/>
        </p:blipFill>
        <p:spPr>
          <a:xfrm>
            <a:off x="13003413" y="2107451"/>
            <a:ext cx="432711" cy="446694"/>
          </a:xfrm>
          <a:prstGeom prst="rect">
            <a:avLst/>
          </a:prstGeom>
          <a:noFill/>
          <a:ln>
            <a:noFill/>
          </a:ln>
        </p:spPr>
      </p:pic>
      <p:pic>
        <p:nvPicPr>
          <p:cNvPr id="216" name="Google Shape;216;p5"/>
          <p:cNvPicPr preferRelativeResize="0"/>
          <p:nvPr/>
        </p:nvPicPr>
        <p:blipFill rotWithShape="1">
          <a:blip r:embed="rId6">
            <a:alphaModFix/>
          </a:blip>
          <a:srcRect/>
          <a:stretch/>
        </p:blipFill>
        <p:spPr>
          <a:xfrm>
            <a:off x="6416611" y="3048878"/>
            <a:ext cx="3694496" cy="1042506"/>
          </a:xfrm>
          <a:prstGeom prst="rect">
            <a:avLst/>
          </a:prstGeom>
          <a:noFill/>
          <a:ln>
            <a:noFill/>
          </a:ln>
        </p:spPr>
      </p:pic>
      <p:pic>
        <p:nvPicPr>
          <p:cNvPr id="217" name="Google Shape;217;p5"/>
          <p:cNvPicPr preferRelativeResize="0"/>
          <p:nvPr/>
        </p:nvPicPr>
        <p:blipFill rotWithShape="1">
          <a:blip r:embed="rId7">
            <a:alphaModFix/>
          </a:blip>
          <a:srcRect/>
          <a:stretch/>
        </p:blipFill>
        <p:spPr>
          <a:xfrm>
            <a:off x="13436124" y="1135030"/>
            <a:ext cx="457200" cy="446694"/>
          </a:xfrm>
          <a:prstGeom prst="rect">
            <a:avLst/>
          </a:prstGeom>
          <a:noFill/>
          <a:ln>
            <a:noFill/>
          </a:ln>
        </p:spPr>
      </p:pic>
      <p:pic>
        <p:nvPicPr>
          <p:cNvPr id="218" name="Google Shape;218;p5"/>
          <p:cNvPicPr preferRelativeResize="0"/>
          <p:nvPr/>
        </p:nvPicPr>
        <p:blipFill rotWithShape="1">
          <a:blip r:embed="rId8">
            <a:alphaModFix/>
          </a:blip>
          <a:srcRect/>
          <a:stretch/>
        </p:blipFill>
        <p:spPr>
          <a:xfrm>
            <a:off x="12385318" y="2937206"/>
            <a:ext cx="451143" cy="445047"/>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TotalTime>
  <Words>1106</Words>
  <Application>Microsoft Office PowerPoint</Application>
  <PresentationFormat>Panorámica</PresentationFormat>
  <Paragraphs>92</Paragraphs>
  <Slides>10</Slides>
  <Notes>10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10</vt:i4>
      </vt:variant>
    </vt:vector>
  </HeadingPairs>
  <TitlesOfParts>
    <vt:vector size="17" baseType="lpstr">
      <vt:lpstr>Helvetica Neue</vt:lpstr>
      <vt:lpstr>Calibri</vt:lpstr>
      <vt:lpstr>Verdana</vt:lpstr>
      <vt:lpstr>Arial Narrow</vt:lpstr>
      <vt:lpstr>Arial</vt:lpstr>
      <vt:lpstr>Arial Black</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21</cp:revision>
  <dcterms:created xsi:type="dcterms:W3CDTF">2022-10-19T17:32:46Z</dcterms:created>
  <dcterms:modified xsi:type="dcterms:W3CDTF">2024-02-04T16:09:45Z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