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70" r:id="rId4"/>
    <p:sldId id="259" r:id="rId5"/>
    <p:sldId id="261" r:id="rId6"/>
    <p:sldId id="264" r:id="rId7"/>
    <p:sldId id="265" r:id="rId8"/>
    <p:sldId id="266" r:id="rId9"/>
    <p:sldId id="267" r:id="rId10"/>
    <p:sldId id="268" r:id="rId11"/>
  </p:sldIdLst>
  <p:sldSz cx="12192000" cy="6858000"/>
  <p:notesSz cx="12192000" cy="6858000"/>
  <p:embeddedFontLst>
    <p:embeddedFont>
      <p:font typeface="Helvetica Neue" panose="020B0604020202020204" charset="0"/>
      <p:regular r:id="rId13"/>
      <p:bold r:id="rId14"/>
      <p:italic r:id="rId15"/>
      <p:boldItalic r:id="rId16"/>
    </p:embeddedFont>
    <p:embeddedFont>
      <p:font typeface="Calibri" panose="020F0502020204030204" pitchFamily="34" charset="0"/>
      <p:regular r:id="rId17"/>
      <p:bold r:id="rId18"/>
      <p:italic r:id="rId19"/>
      <p:boldItalic r:id="rId20"/>
    </p:embeddedFont>
    <p:embeddedFont>
      <p:font typeface="Verdana" panose="020B0604030504040204" pitchFamily="34" charset="0"/>
      <p:regular r:id="rId21"/>
      <p:bold r:id="rId22"/>
      <p:italic r:id="rId23"/>
      <p:boldItalic r:id="rId24"/>
    </p:embeddedFont>
    <p:embeddedFont>
      <p:font typeface="Arial Narrow" panose="020B0606020202030204" pitchFamily="34" charset="0"/>
      <p:regular r:id="rId25"/>
      <p:bold r:id="rId26"/>
      <p:italic r:id="rId27"/>
      <p:boldItalic r:id="rId28"/>
    </p:embeddedFont>
    <p:embeddedFont>
      <p:font typeface="Arial Black" panose="020B0A04020102020204" pitchFamily="34" charset="0"/>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21" autoAdjust="0"/>
  </p:normalViewPr>
  <p:slideViewPr>
    <p:cSldViewPr snapToGrid="0">
      <p:cViewPr varScale="1">
        <p:scale>
          <a:sx n="108" d="100"/>
          <a:sy n="108" d="100"/>
        </p:scale>
        <p:origin x="678" y="9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3106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466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red_icv.jpg" TargetMode="External"/><Relationship Id="rId3" Type="http://schemas.openxmlformats.org/officeDocument/2006/relationships/image" Target="../media/image10.jpg"/><Relationship Id="rId7" Type="http://schemas.openxmlformats.org/officeDocument/2006/relationships/image" Target="../media/image12.jpg"/><Relationship Id="rId12" Type="http://schemas.openxmlformats.org/officeDocument/2006/relationships/image" Target="file:///O:\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torta_regiones_icv.jpg" TargetMode="External"/><Relationship Id="rId11" Type="http://schemas.openxmlformats.org/officeDocument/2006/relationships/image" Target="../media/image14.jpg"/><Relationship Id="rId5" Type="http://schemas.openxmlformats.org/officeDocument/2006/relationships/image" Target="../media/image11.jp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icolombia.jpg" TargetMode="External"/><Relationship Id="rId9"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jp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3.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orinoqui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i="0" u="none" strike="noStrike" cap="none" dirty="0" smtClean="0">
                <a:solidFill>
                  <a:schemeClr val="lt1"/>
                </a:solidFill>
                <a:latin typeface="Verdana"/>
                <a:ea typeface="Verdana"/>
                <a:cs typeface="Verdana"/>
                <a:sym typeface="Verdana"/>
              </a:rPr>
              <a:t>034</a:t>
            </a: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E1233F"/>
                </a:solidFill>
                <a:latin typeface="Verdana"/>
                <a:ea typeface="Verdana"/>
                <a:cs typeface="Verdana"/>
                <a:sym typeface="Verdana"/>
              </a:rPr>
              <a:t>PARA TOMAR ACCIÓN </a:t>
            </a:r>
            <a:r>
              <a:rPr lang="es-MX" sz="800" b="0" i="0" u="none" strike="noStrike" cap="none">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03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febr</a:t>
            </a:r>
            <a:r>
              <a:rPr lang="es-MX" sz="1100" b="1" i="0" u="none" strike="noStrike" cap="none" dirty="0" smtClean="0">
                <a:solidFill>
                  <a:srgbClr val="800000"/>
                </a:solidFill>
                <a:latin typeface="Calibri"/>
                <a:ea typeface="Calibri"/>
                <a:cs typeface="Calibri"/>
                <a:sym typeface="Calibri"/>
              </a:rPr>
              <a:t>ero </a:t>
            </a:r>
            <a:r>
              <a:rPr lang="es-MX" sz="1100" b="1" i="0" u="none" strike="noStrike" cap="none" dirty="0">
                <a:solidFill>
                  <a:srgbClr val="800000"/>
                </a:solidFill>
                <a:latin typeface="Calibri"/>
                <a:ea typeface="Calibri"/>
                <a:cs typeface="Calibri"/>
                <a:sym typeface="Calibri"/>
              </a:rPr>
              <a:t>de 2024 –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04</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febrero </a:t>
            </a:r>
            <a:r>
              <a:rPr lang="es-MX" sz="1100" b="1" i="0" u="none" strike="noStrike" cap="none" dirty="0">
                <a:solidFill>
                  <a:srgbClr val="800000"/>
                </a:solidFill>
                <a:latin typeface="Calibri"/>
                <a:ea typeface="Calibri"/>
                <a:cs typeface="Calibri"/>
                <a:sym typeface="Calibri"/>
              </a:rPr>
              <a:t>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smtClean="0">
                <a:solidFill>
                  <a:srgbClr val="7F7F7F"/>
                </a:solidFill>
                <a:latin typeface="Verdana"/>
                <a:ea typeface="Verdana"/>
                <a:cs typeface="Verdana"/>
                <a:sym typeface="Verdana"/>
              </a:rPr>
              <a:t>Luis Alejandro Vanegas Guerrero (Incendios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a:solidFill>
                  <a:schemeClr val="dk1"/>
                </a:solidFill>
                <a:latin typeface="Arial"/>
                <a:ea typeface="Arial"/>
                <a:cs typeface="Arial"/>
                <a:sym typeface="Arial"/>
              </a:rPr>
              <a:t/>
            </a: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800" b="0" i="0" u="none" strike="noStrike" cap="none">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sectores de las regiones Caribe, Andina, Pacífico, Amazonia y Orinoquia.</a:t>
            </a:r>
            <a:endParaRPr sz="1800" b="0" i="0" u="none" strike="noStrike" cap="none">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a:solidFill>
                  <a:srgbClr val="C00000"/>
                </a:solidFill>
                <a:latin typeface="Verdana"/>
                <a:ea typeface="Verdana"/>
                <a:cs typeface="Verdana"/>
                <a:sym typeface="Verdana"/>
              </a:rPr>
              <a:t>RESUMEN</a:t>
            </a:r>
            <a:endParaRPr sz="1400" b="1" i="0" u="none" strike="noStrike" cap="none">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a:extLst>
              <a:ext uri="{28A0092B-C50C-407E-A947-70E740481C1C}">
                <a14:useLocalDpi xmlns:a14="http://schemas.microsoft.com/office/drawing/2010/main" val="0"/>
              </a:ext>
            </a:extLst>
          </a:blip>
          <a:stretch>
            <a:fillRect/>
          </a:stretch>
        </p:blipFill>
        <p:spPr>
          <a:xfrm>
            <a:off x="8036648" y="1612695"/>
            <a:ext cx="3322735" cy="4698837"/>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03 </a:t>
            </a:r>
            <a:r>
              <a:rPr lang="es-MX" sz="1200" dirty="0"/>
              <a:t>de </a:t>
            </a:r>
            <a:r>
              <a:rPr lang="es-MX" sz="1200" dirty="0" smtClean="0"/>
              <a:t>febrero </a:t>
            </a:r>
            <a:r>
              <a:rPr lang="es-MX" sz="1200" dirty="0"/>
              <a:t>del 2024 | </a:t>
            </a:r>
            <a:r>
              <a:rPr lang="es-MX" sz="1200" dirty="0" smtClean="0"/>
              <a:t>12:00 </a:t>
            </a:r>
            <a:r>
              <a:rPr lang="es-MX" sz="1200" dirty="0"/>
              <a:t>HLC</a:t>
            </a:r>
            <a:endParaRPr sz="1200" dirty="0"/>
          </a:p>
        </p:txBody>
      </p:sp>
      <p:pic>
        <p:nvPicPr>
          <p:cNvPr id="125" name="Google Shape;125;p17"/>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34505" y="1028702"/>
            <a:ext cx="3960226" cy="5600345"/>
          </a:xfrm>
          <a:prstGeom prst="rect">
            <a:avLst/>
          </a:prstGeom>
          <a:noFill/>
          <a:ln>
            <a:noFill/>
          </a:ln>
        </p:spPr>
      </p:pic>
      <p:pic>
        <p:nvPicPr>
          <p:cNvPr id="126" name="Google Shape;126;p17"/>
          <p:cNvPicPr preferRelativeResize="0"/>
          <p:nvPr/>
        </p:nvPicPr>
        <p:blipFill>
          <a:blip r:embed="rId5" r:link="rId6">
            <a:extLst>
              <a:ext uri="{28A0092B-C50C-407E-A947-70E740481C1C}">
                <a14:useLocalDpi xmlns:a14="http://schemas.microsoft.com/office/drawing/2010/main" val="0"/>
              </a:ext>
            </a:extLst>
          </a:blip>
          <a:stretch>
            <a:fillRect/>
          </a:stretch>
        </p:blipFill>
        <p:spPr>
          <a:xfrm>
            <a:off x="4241016" y="2601532"/>
            <a:ext cx="2125240" cy="2313366"/>
          </a:xfrm>
          <a:prstGeom prst="rect">
            <a:avLst/>
          </a:prstGeom>
          <a:noFill/>
          <a:ln w="9525" cap="flat" cmpd="sng">
            <a:solidFill>
              <a:schemeClr val="dk1"/>
            </a:solidFill>
            <a:prstDash val="solid"/>
            <a:round/>
            <a:headEnd type="none" w="sm" len="sm"/>
            <a:tailEnd type="none" w="sm" len="sm"/>
          </a:ln>
        </p:spPr>
      </p:pic>
      <p:pic>
        <p:nvPicPr>
          <p:cNvPr id="127" name="Google Shape;127;p17"/>
          <p:cNvPicPr preferRelativeResize="0"/>
          <p:nvPr/>
        </p:nvPicPr>
        <p:blipFill>
          <a:blip r:embed="rId7" r:link="rId8">
            <a:extLst>
              <a:ext uri="{28A0092B-C50C-407E-A947-70E740481C1C}">
                <a14:useLocalDpi xmlns:a14="http://schemas.microsoft.com/office/drawing/2010/main" val="0"/>
              </a:ext>
            </a:extLst>
          </a:blip>
          <a:stretch>
            <a:fillRect/>
          </a:stretch>
        </p:blipFill>
        <p:spPr>
          <a:xfrm>
            <a:off x="7542895" y="1864495"/>
            <a:ext cx="1730285" cy="883166"/>
          </a:xfrm>
          <a:prstGeom prst="rect">
            <a:avLst/>
          </a:prstGeom>
          <a:noFill/>
          <a:ln>
            <a:noFill/>
          </a:ln>
        </p:spPr>
      </p:pic>
      <p:pic>
        <p:nvPicPr>
          <p:cNvPr id="128" name="Google Shape;128;p17"/>
          <p:cNvPicPr preferRelativeResize="0"/>
          <p:nvPr/>
        </p:nvPicPr>
        <p:blipFill>
          <a:blip r:embed="rId9" r:link="rId10">
            <a:extLst>
              <a:ext uri="{28A0092B-C50C-407E-A947-70E740481C1C}">
                <a14:useLocalDpi xmlns:a14="http://schemas.microsoft.com/office/drawing/2010/main" val="0"/>
              </a:ext>
            </a:extLst>
          </a:blip>
          <a:stretch>
            <a:fillRect/>
          </a:stretch>
        </p:blipFill>
        <p:spPr>
          <a:xfrm>
            <a:off x="7542895" y="3465982"/>
            <a:ext cx="1869315" cy="1562277"/>
          </a:xfrm>
          <a:prstGeom prst="rect">
            <a:avLst/>
          </a:prstGeom>
          <a:noFill/>
          <a:ln>
            <a:noFill/>
          </a:ln>
        </p:spPr>
      </p:pic>
      <p:pic>
        <p:nvPicPr>
          <p:cNvPr id="129" name="Google Shape;129;p17"/>
          <p:cNvPicPr preferRelativeResize="0"/>
          <p:nvPr/>
        </p:nvPicPr>
        <p:blipFill>
          <a:blip r:embed="rId11" r:link="rId12">
            <a:extLst>
              <a:ext uri="{28A0092B-C50C-407E-A947-70E740481C1C}">
                <a14:useLocalDpi xmlns:a14="http://schemas.microsoft.com/office/drawing/2010/main" val="0"/>
              </a:ext>
            </a:extLst>
          </a:blip>
          <a:stretch>
            <a:fillRect/>
          </a:stretch>
        </p:blipFill>
        <p:spPr>
          <a:xfrm>
            <a:off x="9714420" y="1653935"/>
            <a:ext cx="1941961" cy="3974508"/>
          </a:xfrm>
          <a:prstGeom prst="rect">
            <a:avLst/>
          </a:prstGeom>
          <a:noFill/>
          <a:ln>
            <a:noFill/>
          </a:ln>
        </p:spPr>
      </p:pic>
    </p:spTree>
    <p:extLst>
      <p:ext uri="{BB962C8B-B14F-4D97-AF65-F5344CB8AC3E}">
        <p14:creationId xmlns:p14="http://schemas.microsoft.com/office/powerpoint/2010/main" val="1519775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7" name="Google Shape;186;p59"/>
          <p:cNvGraphicFramePr/>
          <p:nvPr>
            <p:extLst>
              <p:ext uri="{D42A27DB-BD31-4B8C-83A1-F6EECF244321}">
                <p14:modId xmlns:p14="http://schemas.microsoft.com/office/powerpoint/2010/main" val="2040429351"/>
              </p:ext>
            </p:extLst>
          </p:nvPr>
        </p:nvGraphicFramePr>
        <p:xfrm>
          <a:off x="4823352" y="1888559"/>
          <a:ext cx="6973313" cy="3899617"/>
        </p:xfrm>
        <a:graphic>
          <a:graphicData uri="http://schemas.openxmlformats.org/drawingml/2006/table">
            <a:tbl>
              <a:tblPr>
                <a:noFill/>
                <a:tableStyleId>{7637F94A-DA9B-481A-AE38-6A32242EE391}</a:tableStyleId>
              </a:tblPr>
              <a:tblGrid>
                <a:gridCol w="859406">
                  <a:extLst>
                    <a:ext uri="{9D8B030D-6E8A-4147-A177-3AD203B41FA5}">
                      <a16:colId xmlns:a16="http://schemas.microsoft.com/office/drawing/2014/main" val="20000"/>
                    </a:ext>
                  </a:extLst>
                </a:gridCol>
                <a:gridCol w="6113907">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6156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CESAR : Valledupar.</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MAGDALENA : Ciénaga.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ATLÁNTICO : Manatí.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BOLÍVAR : Arjona, El Guamo, Morales, Santa Rosa Del Sur, Simití.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CESAR : Aguachica, Agustín Codazzi, Becerril, El Copey, La Jagua De Ibirico, La Paz, Río De Oro, San Diego, San Martín.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CÓRDOBA : Cereté, Ciénaga De Oro, San Bernardo Del Viento.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LA GUAJIRA : Dibulla, Fonseca, La Jagua Del Pilar, Riohacha, San Juan Del Cesar, Urumita, Villanueva.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smtClean="0">
                          <a:solidFill>
                            <a:srgbClr val="000000"/>
                          </a:solidFill>
                          <a:latin typeface="Arial"/>
                          <a:ea typeface="Arial"/>
                          <a:cs typeface="Arial"/>
                          <a:sym typeface="Arial"/>
                        </a:rPr>
                        <a:t>MAGDALENA : Aracataca, Santa Ana, Santa Marta.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403169289"/>
                  </a:ext>
                </a:extLst>
              </a:tr>
            </a:tbl>
          </a:graphicData>
        </a:graphic>
      </p:graphicFrame>
      <p:sp>
        <p:nvSpPr>
          <p:cNvPr id="135" name="Google Shape;135;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CARIBE</a:t>
            </a:r>
            <a:endParaRPr/>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6" cy="4757857"/>
          </a:xfrm>
          <a:prstGeom prst="rect">
            <a:avLst/>
          </a:prstGeom>
          <a:noFill/>
          <a:ln>
            <a:noFill/>
          </a:ln>
        </p:spPr>
      </p:pic>
      <p:pic>
        <p:nvPicPr>
          <p:cNvPr id="137" name="Google Shape;137;p24" descr="Recurso 25.png"/>
          <p:cNvPicPr preferRelativeResize="0"/>
          <p:nvPr/>
        </p:nvPicPr>
        <p:blipFill rotWithShape="1">
          <a:blip r:embed="rId5">
            <a:alphaModFix/>
          </a:blip>
          <a:srcRect/>
          <a:stretch/>
        </p:blipFill>
        <p:spPr>
          <a:xfrm>
            <a:off x="4985566" y="2505373"/>
            <a:ext cx="432711" cy="446694"/>
          </a:xfrm>
          <a:prstGeom prst="rect">
            <a:avLst/>
          </a:prstGeom>
          <a:noFill/>
          <a:ln>
            <a:noFill/>
          </a:ln>
        </p:spPr>
      </p:pic>
      <p:pic>
        <p:nvPicPr>
          <p:cNvPr id="138" name="Google Shape;138;p24"/>
          <p:cNvPicPr preferRelativeResize="0"/>
          <p:nvPr/>
        </p:nvPicPr>
        <p:blipFill rotWithShape="1">
          <a:blip r:embed="rId6">
            <a:alphaModFix/>
          </a:blip>
          <a:srcRect/>
          <a:stretch/>
        </p:blipFill>
        <p:spPr>
          <a:xfrm>
            <a:off x="12340872" y="1961346"/>
            <a:ext cx="3694496" cy="1042506"/>
          </a:xfrm>
          <a:prstGeom prst="rect">
            <a:avLst/>
          </a:prstGeom>
          <a:noFill/>
          <a:ln>
            <a:noFill/>
          </a:ln>
        </p:spPr>
      </p:pic>
      <p:pic>
        <p:nvPicPr>
          <p:cNvPr id="8" name="Google Shape;148;p1"/>
          <p:cNvPicPr preferRelativeResize="0"/>
          <p:nvPr/>
        </p:nvPicPr>
        <p:blipFill rotWithShape="1">
          <a:blip r:embed="rId7">
            <a:alphaModFix/>
          </a:blip>
          <a:srcRect/>
          <a:stretch/>
        </p:blipFill>
        <p:spPr>
          <a:xfrm>
            <a:off x="4976349" y="3523712"/>
            <a:ext cx="451143" cy="445047"/>
          </a:xfrm>
          <a:prstGeom prst="rect">
            <a:avLst/>
          </a:prstGeom>
          <a:noFill/>
          <a:ln>
            <a:noFill/>
          </a:ln>
        </p:spPr>
      </p:pic>
      <p:pic>
        <p:nvPicPr>
          <p:cNvPr id="9" name="Google Shape;147;p1"/>
          <p:cNvPicPr preferRelativeResize="0"/>
          <p:nvPr/>
        </p:nvPicPr>
        <p:blipFill rotWithShape="1">
          <a:blip r:embed="rId8">
            <a:alphaModFix/>
          </a:blip>
          <a:srcRect/>
          <a:stretch/>
        </p:blipFill>
        <p:spPr>
          <a:xfrm>
            <a:off x="4985566" y="4831014"/>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0" name="Google Shape;186;p59"/>
          <p:cNvGraphicFramePr/>
          <p:nvPr>
            <p:extLst>
              <p:ext uri="{D42A27DB-BD31-4B8C-83A1-F6EECF244321}">
                <p14:modId xmlns:p14="http://schemas.microsoft.com/office/powerpoint/2010/main" val="2355856158"/>
              </p:ext>
            </p:extLst>
          </p:nvPr>
        </p:nvGraphicFramePr>
        <p:xfrm>
          <a:off x="4184783" y="1465957"/>
          <a:ext cx="6746475" cy="45620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Colombia, Palermo, Pital, Rivera, Yaguará.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Alpujarra, Guamo, San Luis.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1"/>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ANTIOQUIA : Medellín.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BOYACÁ : Almeida, Aquitania, Berbeo, Boyacá, Chinavita, Chiscas, Chita, Chivatá, Chivor, Chíquiza, Ciénega, Cucaita, Cuítiva, Cómbita, El Cocuy, El Espino, Firavitoba, Garagoa, Guateque, Guayatá, Iza, Jenesano, Jericó, La Capilla, La Uvita, Labranzagrande, Miraflores, Mongua, Motavita, Nuevo Colón, Pachavita, Paipa, Panqueba, Paya, Pesca, Pisba, Páez, Ramiriquí, Rondón, Ráquira, Samacá, San Eduardo, San Luis De Gaceno, San Mateo, Santa María, Siachoque, Socotá, Sogamoso, Somondoco, Sora, Sutatenza, Sáchica, Tenza, Tibaná, Tibasosa, Toca, Tota, Tunja, Turmequé, Tuta, Ventaquemada, Viracachá, Zetaquira, Úmbita.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CUNDINAMARCA : Arbeláez, Chipaque, Choachí, Chocontá, Cucunubá, Cáqueza, Fosca, Fómeque, Gachancipá, Gachetá, Gama, Guachetá, Guasca, Guatavita, Guayabetal, Gutiérrez, Jerusalén, Junín, La Calera, Lenguazaque, Machetá, Manta, Paratebueno, Pasca, Quetame, San Bernardo, Sesquilé, Soacha, Suesca, Tibirita, Tocancipá, Ubaque, Une, Villa De San Diego De Ubaté, Villapinzón, Zipaquirá.</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HUILA : Agrado, Aipe, Algeciras, Altamira, Campoalegre, Garzón, Hobo, Isnos, La Argentina, La Plata, Paicol, Saladoblanco, Tarqui, Tesalia, Villavieja, Íquira.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NORTE DE SANTANDER : Bochalema, Chitagá, Durania, Gramalote, Ocaña, Pamplona, Santiago.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SANTANDER : Capitanejo, Concepción, Macaravita, San Miguel.</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TOLIMA : Natagaima, Prado, Valle De San Juan.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ANDINA</a:t>
            </a:r>
            <a:endParaRPr/>
          </a:p>
        </p:txBody>
      </p:sp>
      <p:pic>
        <p:nvPicPr>
          <p:cNvPr id="156" name="Google Shape;156;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7"/>
            <a:ext cx="3449774" cy="4878489"/>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383367" y="2234002"/>
            <a:ext cx="451143" cy="445047"/>
          </a:xfrm>
          <a:prstGeom prst="rect">
            <a:avLst/>
          </a:prstGeom>
          <a:noFill/>
          <a:ln>
            <a:noFill/>
          </a:ln>
        </p:spPr>
      </p:pic>
      <p:pic>
        <p:nvPicPr>
          <p:cNvPr id="158" name="Google Shape;158;p58"/>
          <p:cNvPicPr preferRelativeResize="0"/>
          <p:nvPr/>
        </p:nvPicPr>
        <p:blipFill rotWithShape="1">
          <a:blip r:embed="rId6">
            <a:alphaModFix/>
          </a:blip>
          <a:srcRect/>
          <a:stretch/>
        </p:blipFill>
        <p:spPr>
          <a:xfrm>
            <a:off x="4377310" y="3977781"/>
            <a:ext cx="457200" cy="44669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186" name="Google Shape;186;p59"/>
          <p:cNvGraphicFramePr/>
          <p:nvPr>
            <p:extLst>
              <p:ext uri="{D42A27DB-BD31-4B8C-83A1-F6EECF244321}">
                <p14:modId xmlns:p14="http://schemas.microsoft.com/office/powerpoint/2010/main" val="3425842035"/>
              </p:ext>
            </p:extLst>
          </p:nvPr>
        </p:nvGraphicFramePr>
        <p:xfrm>
          <a:off x="4568599" y="1695978"/>
          <a:ext cx="6746475" cy="266240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Acandí, Unguía.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CAUCA : Páez.</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CHOCÓ : Riosucio.</a:t>
                      </a:r>
                      <a:endParaRPr dirty="0"/>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PACÍFICO</a:t>
            </a:r>
            <a:endParaRPr/>
          </a:p>
        </p:txBody>
      </p:sp>
      <p:pic>
        <p:nvPicPr>
          <p:cNvPr id="188" name="Google Shape;18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215957" y="1237782"/>
            <a:ext cx="2989178" cy="5073793"/>
          </a:xfrm>
          <a:prstGeom prst="rect">
            <a:avLst/>
          </a:prstGeom>
          <a:noFill/>
          <a:ln>
            <a:noFill/>
          </a:ln>
        </p:spPr>
      </p:pic>
      <p:pic>
        <p:nvPicPr>
          <p:cNvPr id="189" name="Google Shape;18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91" name="Google Shape;191;p59"/>
          <p:cNvPicPr preferRelativeResize="0"/>
          <p:nvPr/>
        </p:nvPicPr>
        <p:blipFill rotWithShape="1">
          <a:blip r:embed="rId6">
            <a:alphaModFix/>
          </a:blip>
          <a:srcRect/>
          <a:stretch/>
        </p:blipFill>
        <p:spPr>
          <a:xfrm>
            <a:off x="12308730" y="1695978"/>
            <a:ext cx="3694496" cy="1042506"/>
          </a:xfrm>
          <a:prstGeom prst="rect">
            <a:avLst/>
          </a:prstGeom>
          <a:noFill/>
          <a:ln>
            <a:noFill/>
          </a:ln>
        </p:spPr>
      </p:pic>
      <p:pic>
        <p:nvPicPr>
          <p:cNvPr id="192" name="Google Shape;192;p59"/>
          <p:cNvPicPr preferRelativeResize="0"/>
          <p:nvPr/>
        </p:nvPicPr>
        <p:blipFill rotWithShape="1">
          <a:blip r:embed="rId7">
            <a:alphaModFix/>
          </a:blip>
          <a:srcRect/>
          <a:stretch/>
        </p:blipFill>
        <p:spPr>
          <a:xfrm>
            <a:off x="13465731" y="3470099"/>
            <a:ext cx="432854" cy="445047"/>
          </a:xfrm>
          <a:prstGeom prst="rect">
            <a:avLst/>
          </a:prstGeom>
          <a:noFill/>
          <a:ln>
            <a:noFill/>
          </a:ln>
        </p:spPr>
      </p:pic>
      <p:pic>
        <p:nvPicPr>
          <p:cNvPr id="193" name="Google Shape;193;p59"/>
          <p:cNvPicPr preferRelativeResize="0"/>
          <p:nvPr/>
        </p:nvPicPr>
        <p:blipFill rotWithShape="1">
          <a:blip r:embed="rId8">
            <a:alphaModFix/>
          </a:blip>
          <a:srcRect/>
          <a:stretch/>
        </p:blipFill>
        <p:spPr>
          <a:xfrm>
            <a:off x="4741591" y="2515960"/>
            <a:ext cx="451143" cy="445047"/>
          </a:xfrm>
          <a:prstGeom prst="rect">
            <a:avLst/>
          </a:prstGeom>
          <a:noFill/>
          <a:ln>
            <a:noFill/>
          </a:ln>
        </p:spPr>
      </p:pic>
      <p:pic>
        <p:nvPicPr>
          <p:cNvPr id="194" name="Google Shape;194;p59"/>
          <p:cNvPicPr preferRelativeResize="0"/>
          <p:nvPr/>
        </p:nvPicPr>
        <p:blipFill rotWithShape="1">
          <a:blip r:embed="rId5">
            <a:alphaModFix/>
          </a:blip>
          <a:srcRect/>
          <a:stretch/>
        </p:blipFill>
        <p:spPr>
          <a:xfrm>
            <a:off x="4741591" y="3594757"/>
            <a:ext cx="457200" cy="446694"/>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199" name="Google Shape;199;p4"/>
          <p:cNvGraphicFramePr/>
          <p:nvPr>
            <p:extLst>
              <p:ext uri="{D42A27DB-BD31-4B8C-83A1-F6EECF244321}">
                <p14:modId xmlns:p14="http://schemas.microsoft.com/office/powerpoint/2010/main" val="2089805695"/>
              </p:ext>
            </p:extLst>
          </p:nvPr>
        </p:nvGraphicFramePr>
        <p:xfrm>
          <a:off x="5245578" y="2687318"/>
          <a:ext cx="6746475" cy="1790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74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ARAUCA : Arauquita, Cravo Norte, Fortul, Puerto Rondón, Saravena, Tame.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CASANARE : Aguazul, Chámeza, Hato Corozal, La Salina, Maní, Monterrey, Nunchía, Orocué, Paz De Ariporo, Pore, Recetor, Sabanalarga, San Luis De Palenque, Tauramena, Trinidad, Támara, Villanueva.</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META : Barranca De Upía, Castilla La Nueva, El Castillo, Lejanías, Mapiripán, Puerto Gaitán, Puerto Lleras, Puerto López, San Carlos De Guaroa, Uribe.</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VICHADA :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00" name="Google Shape;200;p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ORINOQUÍA</a:t>
            </a:r>
            <a:endParaRPr/>
          </a:p>
        </p:txBody>
      </p:sp>
      <p:pic>
        <p:nvPicPr>
          <p:cNvPr id="201" name="Google Shape;201;p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6" cy="4860675"/>
          </a:xfrm>
          <a:prstGeom prst="rect">
            <a:avLst/>
          </a:prstGeom>
          <a:noFill/>
          <a:ln>
            <a:noFill/>
          </a:ln>
        </p:spPr>
      </p:pic>
      <p:pic>
        <p:nvPicPr>
          <p:cNvPr id="202" name="Google Shape;202;p4"/>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203" name="Google Shape;203;p4"/>
          <p:cNvPicPr preferRelativeResize="0"/>
          <p:nvPr/>
        </p:nvPicPr>
        <p:blipFill rotWithShape="1">
          <a:blip r:embed="rId6">
            <a:alphaModFix/>
          </a:blip>
          <a:srcRect/>
          <a:stretch/>
        </p:blipFill>
        <p:spPr>
          <a:xfrm>
            <a:off x="12584636" y="2009615"/>
            <a:ext cx="432854" cy="445047"/>
          </a:xfrm>
          <a:prstGeom prst="rect">
            <a:avLst/>
          </a:prstGeom>
          <a:noFill/>
          <a:ln>
            <a:noFill/>
          </a:ln>
        </p:spPr>
      </p:pic>
      <p:pic>
        <p:nvPicPr>
          <p:cNvPr id="204" name="Google Shape;204;p4"/>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205" name="Google Shape;205;p4"/>
          <p:cNvPicPr preferRelativeResize="0"/>
          <p:nvPr/>
        </p:nvPicPr>
        <p:blipFill rotWithShape="1">
          <a:blip r:embed="rId7">
            <a:alphaModFix/>
          </a:blip>
          <a:srcRect/>
          <a:stretch/>
        </p:blipFill>
        <p:spPr>
          <a:xfrm>
            <a:off x="12585287" y="2900426"/>
            <a:ext cx="451143" cy="445047"/>
          </a:xfrm>
          <a:prstGeom prst="rect">
            <a:avLst/>
          </a:prstGeom>
          <a:noFill/>
          <a:ln>
            <a:noFill/>
          </a:ln>
        </p:spPr>
      </p:pic>
      <p:pic>
        <p:nvPicPr>
          <p:cNvPr id="206" name="Google Shape;206;p4"/>
          <p:cNvPicPr preferRelativeResize="0"/>
          <p:nvPr/>
        </p:nvPicPr>
        <p:blipFill rotWithShape="1">
          <a:blip r:embed="rId8">
            <a:alphaModFix/>
          </a:blip>
          <a:srcRect/>
          <a:stretch/>
        </p:blipFill>
        <p:spPr>
          <a:xfrm>
            <a:off x="5444929" y="3582593"/>
            <a:ext cx="457200" cy="446694"/>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211" name="Google Shape;211;p5"/>
          <p:cNvGraphicFramePr/>
          <p:nvPr>
            <p:extLst>
              <p:ext uri="{D42A27DB-BD31-4B8C-83A1-F6EECF244321}">
                <p14:modId xmlns:p14="http://schemas.microsoft.com/office/powerpoint/2010/main" val="606158280"/>
              </p:ext>
            </p:extLst>
          </p:nvPr>
        </p:nvGraphicFramePr>
        <p:xfrm>
          <a:off x="5440520" y="2554145"/>
          <a:ext cx="6300950" cy="1972388"/>
        </p:xfrm>
        <a:graphic>
          <a:graphicData uri="http://schemas.openxmlformats.org/drawingml/2006/table">
            <a:tbl>
              <a:tblPr>
                <a:noFill/>
                <a:tableStyleId>{7637F94A-DA9B-481A-AE38-6A32242EE391}</a:tableStyleId>
              </a:tblPr>
              <a:tblGrid>
                <a:gridCol w="839875">
                  <a:extLst>
                    <a:ext uri="{9D8B030D-6E8A-4147-A177-3AD203B41FA5}">
                      <a16:colId xmlns:a16="http://schemas.microsoft.com/office/drawing/2014/main" val="20000"/>
                    </a:ext>
                  </a:extLst>
                </a:gridCol>
                <a:gridCol w="5461075">
                  <a:extLst>
                    <a:ext uri="{9D8B030D-6E8A-4147-A177-3AD203B41FA5}">
                      <a16:colId xmlns:a16="http://schemas.microsoft.com/office/drawing/2014/main" val="20001"/>
                    </a:ext>
                  </a:extLst>
                </a:gridCol>
              </a:tblGrid>
              <a:tr h="7991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73281">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CAQUETÁ : Puerto Rico, San Vicente Del Caguán.</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GUAVIARE : Calamar, Miraflores.</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smtClean="0">
                          <a:solidFill>
                            <a:srgbClr val="000000"/>
                          </a:solidFill>
                          <a:latin typeface="Arial"/>
                          <a:ea typeface="Arial"/>
                          <a:cs typeface="Arial"/>
                          <a:sym typeface="Arial"/>
                        </a:rPr>
                        <a:t>PUTUMAYO : Puerto Guzmán, Puerto Leguízamo.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graphicFrame>
        <p:nvGraphicFramePr>
          <p:cNvPr id="212" name="Google Shape;212;p5"/>
          <p:cNvGraphicFramePr/>
          <p:nvPr/>
        </p:nvGraphicFramePr>
        <p:xfrm>
          <a:off x="12836461" y="5476214"/>
          <a:ext cx="6426275" cy="25092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6550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AMAZONAS : La Chorrera.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CAQUETÁ : Solano, Valparaíso.</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GUAINÍA : Inírida.</a:t>
                      </a:r>
                      <a:endParaRPr/>
                    </a:p>
                    <a:p>
                      <a:pPr marL="0" marR="0" lvl="0" indent="0" algn="l" rtl="0">
                        <a:lnSpc>
                          <a:spcPct val="100000"/>
                        </a:lnSpc>
                        <a:spcBef>
                          <a:spcPts val="0"/>
                        </a:spcBef>
                        <a:spcAft>
                          <a:spcPts val="0"/>
                        </a:spcAft>
                        <a:buClr>
                          <a:srgbClr val="000000"/>
                        </a:buClr>
                        <a:buSzPts val="1000"/>
                        <a:buFont typeface="Arial"/>
                        <a:buNone/>
                      </a:pPr>
                      <a:r>
                        <a:rPr lang="es-MX" sz="1000" b="0" i="0" u="none" strike="noStrike" cap="none">
                          <a:solidFill>
                            <a:srgbClr val="000000"/>
                          </a:solidFill>
                          <a:latin typeface="Arial"/>
                          <a:ea typeface="Arial"/>
                          <a:cs typeface="Arial"/>
                          <a:sym typeface="Arial"/>
                        </a:rPr>
                        <a:t>GUAVIARE : Calamar, El Retorno, Miraflores, San José Del Guaviare.</a:t>
                      </a:r>
                      <a:endParaRPr sz="1000" b="0" i="0" u="none" strike="noStrike" cap="none">
                        <a:solidFill>
                          <a:srgbClr val="000000"/>
                        </a:solidFill>
                        <a:latin typeface="Arial"/>
                        <a:ea typeface="Arial"/>
                        <a:cs typeface="Arial"/>
                        <a:sym typeface="Arial"/>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214" name="Google Shape;214;p5"/>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6" cy="4876794"/>
          </a:xfrm>
          <a:prstGeom prst="rect">
            <a:avLst/>
          </a:prstGeom>
          <a:noFill/>
          <a:ln>
            <a:noFill/>
          </a:ln>
        </p:spPr>
      </p:pic>
      <p:pic>
        <p:nvPicPr>
          <p:cNvPr id="215" name="Google Shape;215;p5" descr="Recurso 25.png"/>
          <p:cNvPicPr preferRelativeResize="0"/>
          <p:nvPr/>
        </p:nvPicPr>
        <p:blipFill rotWithShape="1">
          <a:blip r:embed="rId5">
            <a:alphaModFix/>
          </a:blip>
          <a:srcRect/>
          <a:stretch/>
        </p:blipFill>
        <p:spPr>
          <a:xfrm>
            <a:off x="13003413" y="2107451"/>
            <a:ext cx="432711" cy="446694"/>
          </a:xfrm>
          <a:prstGeom prst="rect">
            <a:avLst/>
          </a:prstGeom>
          <a:noFill/>
          <a:ln>
            <a:noFill/>
          </a:ln>
        </p:spPr>
      </p:pic>
      <p:pic>
        <p:nvPicPr>
          <p:cNvPr id="216" name="Google Shape;216;p5"/>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217" name="Google Shape;217;p5"/>
          <p:cNvPicPr preferRelativeResize="0"/>
          <p:nvPr/>
        </p:nvPicPr>
        <p:blipFill rotWithShape="1">
          <a:blip r:embed="rId7">
            <a:alphaModFix/>
          </a:blip>
          <a:srcRect/>
          <a:stretch/>
        </p:blipFill>
        <p:spPr>
          <a:xfrm>
            <a:off x="5656742" y="3767105"/>
            <a:ext cx="457200" cy="446694"/>
          </a:xfrm>
          <a:prstGeom prst="rect">
            <a:avLst/>
          </a:prstGeom>
          <a:noFill/>
          <a:ln>
            <a:noFill/>
          </a:ln>
        </p:spPr>
      </p:pic>
      <p:pic>
        <p:nvPicPr>
          <p:cNvPr id="218" name="Google Shape;218;p5"/>
          <p:cNvPicPr preferRelativeResize="0"/>
          <p:nvPr/>
        </p:nvPicPr>
        <p:blipFill rotWithShape="1">
          <a:blip r:embed="rId8">
            <a:alphaModFix/>
          </a:blip>
          <a:srcRect/>
          <a:stretch/>
        </p:blipFill>
        <p:spPr>
          <a:xfrm>
            <a:off x="12385318" y="2937206"/>
            <a:ext cx="451143" cy="44504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TotalTime>
  <Words>1457</Words>
  <Application>Microsoft Office PowerPoint</Application>
  <PresentationFormat>Panorámica</PresentationFormat>
  <Paragraphs>96</Paragraphs>
  <Slides>10</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Helvetica Neue</vt:lpstr>
      <vt:lpstr>Calibri</vt:lpstr>
      <vt:lpstr>Verdana</vt:lpstr>
      <vt:lpstr>Arial Narrow</vt:lpstr>
      <vt:lpstr>Arial</vt:lpstr>
      <vt:lpstr>Arial Black</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19</cp:revision>
  <dcterms:created xsi:type="dcterms:W3CDTF">2022-10-19T17:32:46Z</dcterms:created>
  <dcterms:modified xsi:type="dcterms:W3CDTF">2024-02-03T16:27:02Z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