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1" r:id="rId6"/>
    <p:sldId id="263" r:id="rId7"/>
    <p:sldId id="269" r:id="rId8"/>
    <p:sldId id="264" r:id="rId9"/>
    <p:sldId id="265" r:id="rId10"/>
    <p:sldId id="266" r:id="rId11"/>
    <p:sldId id="267" r:id="rId12"/>
    <p:sldId id="268" r:id="rId13"/>
  </p:sldIdLst>
  <p:sldSz cx="12192000" cy="6858000"/>
  <p:notesSz cx="12192000" cy="6858000"/>
  <p:embeddedFontLst>
    <p:embeddedFont>
      <p:font typeface="Calibri" panose="020F0502020204030204" pitchFamily="34" charset="0"/>
      <p:regular r:id="rId15"/>
      <p:bold r:id="rId16"/>
      <p:italic r:id="rId17"/>
      <p:boldItalic r:id="rId18"/>
    </p:embeddedFont>
    <p:embeddedFont>
      <p:font typeface="Verdana" panose="020B0604030504040204" pitchFamily="34" charset="0"/>
      <p:regular r:id="rId19"/>
      <p:bold r:id="rId20"/>
      <p:italic r:id="rId21"/>
      <p:boldItalic r:id="rId22"/>
    </p:embeddedFont>
    <p:embeddedFont>
      <p:font typeface="Arial Narrow" panose="020B0606020202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Arial Black" panose="020B0A04020102020204" pitchFamily="34" charset="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1" autoAdjust="0"/>
  </p:normalViewPr>
  <p:slideViewPr>
    <p:cSldViewPr snapToGrid="0">
      <p:cViewPr varScale="1">
        <p:scale>
          <a:sx n="108" d="100"/>
          <a:sy n="108" d="100"/>
        </p:scale>
        <p:origin x="678"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125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024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44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032</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01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515179125"/>
              </p:ext>
            </p:extLst>
          </p:nvPr>
        </p:nvGraphicFramePr>
        <p:xfrm>
          <a:off x="5419661" y="1480456"/>
          <a:ext cx="6300950" cy="4428250"/>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val="20000"/>
                    </a:ext>
                  </a:extLst>
                </a:gridCol>
                <a:gridCol w="5461075">
                  <a:extLst>
                    <a:ext uri="{9D8B030D-6E8A-4147-A177-3AD203B41FA5}">
                      <a16:colId xmlns:a16="http://schemas.microsoft.com/office/drawing/2014/main" val="20001"/>
                    </a:ext>
                  </a:extLst>
                </a:gridCol>
              </a:tblGrid>
              <a:tr h="7297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 San José Del Guaviare.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Guzmán, Puerto Leguízamo.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887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Puerto Alegría.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Albania, Belén De Los Andaquíes, Cartagena Del Chairá, Curillo, El Doncello, El Paujíl, Florencia, La Montañita, Milán, Morelia, Puerto Rico, San José Del Fragua, Solano, Solita,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Barrancominas, Puerto Colombia.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El Retorno, Miraflores.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Asís.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Carurú, Pacoa.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71375">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El Encanto, La Chorrera, La Victoria, </a:t>
                      </a:r>
                      <a:r>
                        <a:rPr lang="es-MX" sz="1000" b="0" i="0" u="none" strike="noStrike" cap="none" dirty="0" err="1" smtClean="0">
                          <a:solidFill>
                            <a:srgbClr val="000000"/>
                          </a:solidFill>
                          <a:latin typeface="Arial"/>
                          <a:ea typeface="Arial"/>
                          <a:cs typeface="Arial"/>
                          <a:sym typeface="Arial"/>
                        </a:rPr>
                        <a:t>Mirití</a:t>
                      </a:r>
                      <a:r>
                        <a:rPr lang="es-MX" sz="1000" b="0" i="0" u="none" strike="noStrike" cap="none" dirty="0" smtClean="0">
                          <a:solidFill>
                            <a:srgbClr val="000000"/>
                          </a:solidFill>
                          <a:latin typeface="Arial"/>
                          <a:ea typeface="Arial"/>
                          <a:cs typeface="Arial"/>
                          <a:sym typeface="Arial"/>
                        </a:rPr>
                        <a:t> - Paraná, Puerto Santander.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Cacahual, Inírida, Morichal, Pana </a:t>
                      </a:r>
                      <a:r>
                        <a:rPr lang="es-MX" sz="1000" b="0" i="0" u="none" strike="noStrike" cap="none" dirty="0" err="1" smtClean="0">
                          <a:solidFill>
                            <a:srgbClr val="000000"/>
                          </a:solidFill>
                          <a:latin typeface="Arial"/>
                          <a:ea typeface="Arial"/>
                          <a:cs typeface="Arial"/>
                          <a:sym typeface="Arial"/>
                        </a:rPr>
                        <a:t>Pana</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Papunahua.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7" cy="4876795"/>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608984" y="5124017"/>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612013" y="390350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5"/>
            <a:ext cx="3322736" cy="4698838"/>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01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7" cy="5600346"/>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6" cy="512624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7" cy="3436065"/>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319591" y="1146175"/>
            <a:ext cx="1594334" cy="379272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658882447"/>
              </p:ext>
            </p:extLst>
          </p:nvPr>
        </p:nvGraphicFramePr>
        <p:xfrm>
          <a:off x="4859566" y="1146175"/>
          <a:ext cx="6973313" cy="5516800"/>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Morales, Santa Rosa Del Sur, Simití, El Guamo.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Becerril, Chiriguaná, El Copey, La Jagua De Ibirico, La Paz, Pueblo Bello, Río De Oro, San Diego, San Martín, Valledupar, Curumaní.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Dibulla,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Aracataca, Ciénaga, Fundación, Santa Marta, Santa Ana..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Ponedera.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Arenal, Barranco De Loba, Calamar, El Carmen De Bolívar, El Peñón, María La Baja, Montecristo, Norosí, Río Viejo, San Jacinto, San Juan Nepomuceno, San Martín De Loba, San Pablo, Tiquisio, Zambrano, </a:t>
                      </a:r>
                      <a:r>
                        <a:rPr lang="es-MX" sz="1000" b="0" i="0" u="none" strike="noStrike" cap="none" dirty="0" err="1" smtClean="0">
                          <a:solidFill>
                            <a:srgbClr val="000000"/>
                          </a:solidFill>
                          <a:latin typeface="Arial"/>
                          <a:ea typeface="Arial"/>
                          <a:cs typeface="Arial"/>
                          <a:sym typeface="Arial"/>
                        </a:rPr>
                        <a:t>Turbana</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Astrea, Bosconia, Chimichagua, El Paso, La Gloria, Manaure Balcón Del Cesar, Pailitas, Pelaya, San Alberto.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Montelíbano, Planeta Rica, Puerto Libertador, San José De </a:t>
                      </a:r>
                      <a:r>
                        <a:rPr lang="es-MX" sz="1000" b="0" i="0" u="none" strike="noStrike" cap="none" dirty="0" err="1" smtClean="0">
                          <a:solidFill>
                            <a:srgbClr val="000000"/>
                          </a:solidFill>
                          <a:latin typeface="Arial"/>
                          <a:ea typeface="Arial"/>
                          <a:cs typeface="Arial"/>
                          <a:sym typeface="Arial"/>
                        </a:rPr>
                        <a:t>Uré</a:t>
                      </a:r>
                      <a:r>
                        <a:rPr lang="es-MX" sz="1000" b="0" i="0" u="none" strike="noStrike" cap="none" dirty="0" smtClean="0">
                          <a:solidFill>
                            <a:srgbClr val="000000"/>
                          </a:solidFill>
                          <a:latin typeface="Arial"/>
                          <a:ea typeface="Arial"/>
                          <a:cs typeface="Arial"/>
                          <a:sym typeface="Arial"/>
                        </a:rPr>
                        <a:t>, Tierralta.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Distracción, El Molino.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Ariguaní, Chivolo, Concordia, El Banco, Pedraza, Pijiño Del Carmen, Plato, Tenerife, Zapayán.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Caimito, Chalán, Colosó, Corozal, Morroa,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Campo De La Cruz,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Arjona, Arroyohondo, Cantagallo, </a:t>
                      </a:r>
                      <a:r>
                        <a:rPr lang="es-CO" sz="1000" b="0" i="0" u="none" strike="noStrike" cap="none" dirty="0" err="1" smtClean="0">
                          <a:solidFill>
                            <a:srgbClr val="000000"/>
                          </a:solidFill>
                          <a:latin typeface="Arial"/>
                          <a:ea typeface="Arial"/>
                          <a:cs typeface="Arial"/>
                          <a:sym typeface="Arial"/>
                        </a:rPr>
                        <a:t>Cicuco</a:t>
                      </a:r>
                      <a:r>
                        <a:rPr lang="es-CO" sz="1000" b="0" i="0" u="none" strike="noStrike" cap="none" dirty="0" smtClean="0">
                          <a:solidFill>
                            <a:srgbClr val="000000"/>
                          </a:solidFill>
                          <a:latin typeface="Arial"/>
                          <a:ea typeface="Arial"/>
                          <a:cs typeface="Arial"/>
                          <a:sym typeface="Arial"/>
                        </a:rPr>
                        <a:t>, Córdoba, Hatillo De Loba, Magangué, Mahates, Margarita, Pinillos, Regidor, San Fernando, San Jacinto Del Cauca, Santa Cruz De </a:t>
                      </a:r>
                      <a:r>
                        <a:rPr lang="es-CO" sz="1000" b="0" i="0" u="none" strike="noStrike" cap="none" dirty="0" err="1" smtClean="0">
                          <a:solidFill>
                            <a:srgbClr val="000000"/>
                          </a:solidFill>
                          <a:latin typeface="Arial"/>
                          <a:ea typeface="Arial"/>
                          <a:cs typeface="Arial"/>
                          <a:sym typeface="Arial"/>
                        </a:rPr>
                        <a:t>Mompox</a:t>
                      </a:r>
                      <a:r>
                        <a:rPr lang="es-CO"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Gamarra, González, Tamalameque.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Ayapel, Ciénaga De Oro, Sahagún, San Andrés De Sotavento, San Bernardo Del Viento, San Carlos, </a:t>
                      </a:r>
                      <a:r>
                        <a:rPr lang="es-CO" sz="1000" b="0" i="0" u="none" strike="noStrike" cap="none" dirty="0" err="1" smtClean="0">
                          <a:solidFill>
                            <a:srgbClr val="000000"/>
                          </a:solidFill>
                          <a:latin typeface="Arial"/>
                          <a:ea typeface="Arial"/>
                          <a:cs typeface="Arial"/>
                          <a:sym typeface="Arial"/>
                        </a:rPr>
                        <a:t>Tuchín</a:t>
                      </a:r>
                      <a:r>
                        <a:rPr lang="es-CO"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Hatonuevo,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Algarrobo, Cerro De San Antonio, El Piñón, Guamal, Nueva Granada, Pivijay, Sabanas De San Ángel, Salamina, San Sebastián De Buenavista, San Zenón, Santa Bárbara De Pinto.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Buenavista, El Roble, Galeras, Guaranda, Los Palmitos, Majagual, Palmito, Sampués, San Benito Abad, San Juan De Betulia, San Luis De Sincé, San Onofre, San Pedro,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403169289"/>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5040212" y="1975880"/>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5021780" y="3382967"/>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5040212" y="550833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5" cy="4878490"/>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159" name="Google Shape;159;p58"/>
          <p:cNvPicPr preferRelativeResize="0"/>
          <p:nvPr/>
        </p:nvPicPr>
        <p:blipFill rotWithShape="1">
          <a:blip r:embed="rId7">
            <a:alphaModFix/>
          </a:blip>
          <a:srcRect/>
          <a:stretch/>
        </p:blipFill>
        <p:spPr>
          <a:xfrm>
            <a:off x="4511143" y="3726718"/>
            <a:ext cx="432854" cy="445047"/>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1156306014"/>
              </p:ext>
            </p:extLst>
          </p:nvPr>
        </p:nvGraphicFramePr>
        <p:xfrm>
          <a:off x="4343518" y="2080818"/>
          <a:ext cx="6746475" cy="32918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Medellín.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Aquitania, Berbeo, Campohermoso, Chinavita, Chiscas, Chita, Chivor, Chíquiza, Ciénega, Cubará, Cucaita, El Espino, Garagoa, Guateque, Guayatá, Güicán De La Sierra, La Capilla, La Uvita, Labranzagrande, Miraflores, Motavita, Nuevo Colón, Pachavita, Paipa, Pajarito, Panqueba, Paya, Pesca, Páez, Ramiriquí, Rondón, San Eduardo, San Mateo, Santa María, Siachoque, Sogamoso, Somondoco, Sora, Sutatenza, Sáchica, Tenza, Tibaná, Toca, Tota, Turmequé, Tuta, Ventaquemada, Viracachá, Zetaquira,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Chipaque, Choachí, Chocontá, Cucunubá, Cáqueza, Fosca, Fómeque, Gachalá, Gachetá, Gama, Guasca, Guatavita, Guayabetal, Gutiérrez, Jerusalén, Junín, La Calera, Machetá, Manta, Paratebueno, Quetame, Sesquilé, Suesca, Tibirita, Ubalá, Ubaque, Une, Villapinzón, Zipaquirá.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Algeciras, Baraya, Campoalegre, Colombia, Hobo, Neiva, Palermo, Rivera, Tello, Teruel, Yaguará.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Chitagá, Labateca, Ocaña, Pamplona,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Capitanejo, Cerrito, Concepción, Macaravita, San Miguel.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362956820"/>
              </p:ext>
            </p:extLst>
          </p:nvPr>
        </p:nvGraphicFramePr>
        <p:xfrm>
          <a:off x="4601949" y="1522047"/>
          <a:ext cx="6746475" cy="35966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Cáceres, El Bagre, Fredonia, Ituango, Maceo, Puerto Berrío, Remedios, Tarazá.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Arcabuco, Betéitiva, Boyacá, Chivatá, Cuítiva, Cómbita, El Cocuy, Firavitoba, Floresta, Gachantivá, Guacamayas, Iza, Jericó, Mongua, Monguí, Nobsa, Otanche, Pauna, Pisba, Ráquira, Samacá, San Luis De Gaceno, Santa Sofía, Socha, Socotá, Susacón, Sutamarchán, Tibasosa, Tunja, Tópaga, Villa De Leyva.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Fúquene, Arbeláez, Guachetá, Lenguazaque, Medina, Pasca, San Bernardo, Soacha, Sopó, Tocancipá, Villa De San Diego De Ubaté.</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Agrado, Aipe, Altamira, Elías, Garzón, Gigante, Guadalupe, Isnos, La Argentina, La Plata, Nátaga, Paicol, Pital, Saladoblanco, San Agustín, Santa María, Suaza, Tarqui, Tesalia, Timaná, Villavieja,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Bucarasica, Convención, Cucutilla, Cáchira, Durania, El Carmen, El Tarra, El Zulia, Gramalote, Hacarí, Herrán, La Esperanza, La Playa, Lourdes, Mutiscua, Pamplonita, Salazar, San Cayetano, San José De Cúcuta, Santiago, Sardinata, Teorama, Tibú,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La Tebaida, Montenegro, Pijao.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Carcasí, Enciso, Guaca, Palmar, Rionegro, Sabana De Torres, San Joaquín.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Armero, Ataco, Cajamarca, Chaparral, Coello, Coyaima, Cunday, Dolores, Natagaima, Ortega, Purificación, Roncesvalles, Rovira, San Luis, Suárez, Villarrica.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79" name="Google Shape;179;p3"/>
          <p:cNvPicPr preferRelativeResize="0"/>
          <p:nvPr/>
        </p:nvPicPr>
        <p:blipFill rotWithShape="1">
          <a:blip r:embed="rId5">
            <a:alphaModFix/>
          </a:blip>
          <a:srcRect/>
          <a:stretch/>
        </p:blipFill>
        <p:spPr>
          <a:xfrm>
            <a:off x="4785728" y="3320347"/>
            <a:ext cx="451143" cy="445047"/>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458497264"/>
              </p:ext>
            </p:extLst>
          </p:nvPr>
        </p:nvGraphicFramePr>
        <p:xfrm>
          <a:off x="4547805" y="1713503"/>
          <a:ext cx="6746475" cy="35966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Anorí, Barbosa, Buriticá, Caracolí, Caucasia, </a:t>
                      </a:r>
                      <a:r>
                        <a:rPr lang="es-MX" sz="1000" b="0" i="0" u="none" strike="noStrike" cap="none" dirty="0" err="1" smtClean="0">
                          <a:solidFill>
                            <a:srgbClr val="000000"/>
                          </a:solidFill>
                          <a:latin typeface="Arial"/>
                          <a:ea typeface="Arial"/>
                          <a:cs typeface="Arial"/>
                          <a:sym typeface="Arial"/>
                        </a:rPr>
                        <a:t>Chigorodó</a:t>
                      </a:r>
                      <a:r>
                        <a:rPr lang="es-MX" sz="1000" b="0" i="0" u="none" strike="noStrike" cap="none" dirty="0" smtClean="0">
                          <a:solidFill>
                            <a:srgbClr val="000000"/>
                          </a:solidFill>
                          <a:latin typeface="Arial"/>
                          <a:ea typeface="Arial"/>
                          <a:cs typeface="Arial"/>
                          <a:sym typeface="Arial"/>
                        </a:rPr>
                        <a:t>, Donmatías, Giraldo, Guadalupe, Gómez Plata, </a:t>
                      </a:r>
                      <a:r>
                        <a:rPr lang="es-MX" sz="1000" b="0" i="0" u="none" strike="noStrike" cap="none" dirty="0" err="1" smtClean="0">
                          <a:solidFill>
                            <a:srgbClr val="000000"/>
                          </a:solidFill>
                          <a:latin typeface="Arial"/>
                          <a:ea typeface="Arial"/>
                          <a:cs typeface="Arial"/>
                          <a:sym typeface="Arial"/>
                        </a:rPr>
                        <a:t>Murindó</a:t>
                      </a:r>
                      <a:r>
                        <a:rPr lang="es-MX" sz="1000" b="0" i="0" u="none" strike="noStrike" cap="none" dirty="0" smtClean="0">
                          <a:solidFill>
                            <a:srgbClr val="000000"/>
                          </a:solidFill>
                          <a:latin typeface="Arial"/>
                          <a:ea typeface="Arial"/>
                          <a:cs typeface="Arial"/>
                          <a:sym typeface="Arial"/>
                        </a:rPr>
                        <a:t>, Nechí, Santa Rosa De Osos, Santo Domingo, Segovia, Valdivia, Vegachí, Yalí, Yolombó, Yondó, Zaragoza.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Belén, Boavita, Buenavista, Cerinza, Chiquinquirá, Corrales, Covarachía, Duitama, Gámeza, Jenesano, Macanal, Moniquirá, Oicatá, Paz De Río, San Miguel De Sema, Santa Rosa De Viterbo, Sativanorte, Sativasur, Soatá, Soracá, Sotaquirá, Tasco, Tinjacá, Tipacoque.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Bojacá, Cabrera, Carmen De Carupa, Chía, Cota, El Colegio, El Rosal, Funza, Gachancipá, Granada, La Mesa, Madrid, Mosquera, Pandi, San Antonio Del Tequendama, Sibaté, Silvania, Simijaca, Susa, Sutatausa, Tausa, Tena, Tenjo, Tibacuy, Venecia, Viotá.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Acevedo, Oporapa, Palestina, Pitalito.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Chinácota, Cácota, Los Patios, Ragonvalia, San Calixto, Silos, Villa Caro, Villa Del Rosario.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Génova, Quimbaya,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Aguada, Aratoca, Barichara, Cabrera, Cepitá, Cimitarra, Curití, El Playón, Galán, Gámbita, Hato, Jordán, Los Santos, Mogotes, Molagavita, Onzaga, Piedecuesta, Pinchote, Puerto Wilches, Páramo, San Andrés, San Gil, San José De Miranda, San Vicente De Chucurí, Santa Bárbara, Valle De San José, Villanueva, Zapatoca.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Alvarado, Anzoátegui, Carmen De Apicalá, Espinal, Flandes, Guamo, Honda, Ibagué, Icononzo, Melgar, Piedras, Planadas, Rioblanco, Saldaña, San Antonio,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80" name="Google Shape;180;p3"/>
          <p:cNvPicPr preferRelativeResize="0"/>
          <p:nvPr/>
        </p:nvPicPr>
        <p:blipFill rotWithShape="1">
          <a:blip r:embed="rId5">
            <a:alphaModFix/>
          </a:blip>
          <a:srcRect/>
          <a:stretch/>
        </p:blipFill>
        <p:spPr>
          <a:xfrm>
            <a:off x="4752255" y="3332500"/>
            <a:ext cx="457200" cy="446694"/>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extLst>
      <p:ext uri="{BB962C8B-B14F-4D97-AF65-F5344CB8AC3E}">
        <p14:creationId xmlns:p14="http://schemas.microsoft.com/office/powerpoint/2010/main" val="1213978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2427214390"/>
              </p:ext>
            </p:extLst>
          </p:nvPr>
        </p:nvGraphicFramePr>
        <p:xfrm>
          <a:off x="4568599" y="1695978"/>
          <a:ext cx="6746475" cy="37802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Inzá, Puracé, Páez, Silvia.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Cumbal.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Bolívar, Caicedonia, Sevilla.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Almaguer, Bolívar, Sotará Paispamba.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Riosucio.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Contadero, Córdoba, Funes, Gualmatán, Ipiales, Potosí, Puerres, Pupiales.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Argelia, Bugalagrande, El Dovio, Guadalajara De Buga, La Unión, La Victoria, Obando, Restrepo, Roldanillo, Toro, Trujillo, Tuluá, Versalles, Vijes, Yotoco, Zarzal.</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5"/>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0" name="Google Shape;190;p59" descr="Recurso 25.png"/>
          <p:cNvPicPr preferRelativeResize="0"/>
          <p:nvPr/>
        </p:nvPicPr>
        <p:blipFill rotWithShape="1">
          <a:blip r:embed="rId6">
            <a:alphaModFix/>
          </a:blip>
          <a:srcRect/>
          <a:stretch/>
        </p:blipFill>
        <p:spPr>
          <a:xfrm>
            <a:off x="4775296" y="2414110"/>
            <a:ext cx="432711" cy="446694"/>
          </a:xfrm>
          <a:prstGeom prst="rect">
            <a:avLst/>
          </a:prstGeom>
          <a:noFill/>
          <a:ln>
            <a:noFill/>
          </a:ln>
        </p:spPr>
      </p:pic>
      <p:pic>
        <p:nvPicPr>
          <p:cNvPr id="191" name="Google Shape;191;p59"/>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8">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9">
            <a:alphaModFix/>
          </a:blip>
          <a:srcRect/>
          <a:stretch/>
        </p:blipFill>
        <p:spPr>
          <a:xfrm>
            <a:off x="4756864" y="3552154"/>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756864" y="4630951"/>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3560154386"/>
              </p:ext>
            </p:extLst>
          </p:nvPr>
        </p:nvGraphicFramePr>
        <p:xfrm>
          <a:off x="5345167" y="1718598"/>
          <a:ext cx="6746475" cy="32727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Paz De Ariporo, Pore, Recetor, Sabanalarga,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Acacías, Barranca De Upía, Cabuyaro, Castilla La Nueva, El Calvario, El Castillo, Guamal, La Macarena, Lejanías, Mapiripán, Mesetas,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Orocué,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Cubarral, Cumaral, El Dorado, Fuente De Oro, Granada, Puerto Concordia, Puerto Gaitán.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6"/>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5481476" y="2681022"/>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13460393" y="559940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2624</Words>
  <Application>Microsoft Office PowerPoint</Application>
  <PresentationFormat>Panorámica</PresentationFormat>
  <Paragraphs>148</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Calibri</vt:lpstr>
      <vt:lpstr>Verdana</vt:lpstr>
      <vt:lpstr>Arial Narrow</vt:lpstr>
      <vt:lpstr>Helvetica Neue</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13</cp:revision>
  <dcterms:created xsi:type="dcterms:W3CDTF">2022-10-19T17:32:46Z</dcterms:created>
  <dcterms:modified xsi:type="dcterms:W3CDTF">2024-02-01T17:07:01Z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