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3" r:id="rId8"/>
    <p:sldId id="269" r:id="rId9"/>
    <p:sldId id="264" r:id="rId10"/>
    <p:sldId id="265" r:id="rId11"/>
    <p:sldId id="266" r:id="rId12"/>
    <p:sldId id="267" r:id="rId13"/>
    <p:sldId id="268" r:id="rId14"/>
  </p:sldIdLst>
  <p:sldSz cx="12192000" cy="6858000"/>
  <p:notesSz cx="12192000" cy="6858000"/>
  <p:embeddedFontLst>
    <p:embeddedFont>
      <p:font typeface="Calibri" panose="020F0502020204030204" pitchFamily="34" charset="0"/>
      <p:regular r:id="rId16"/>
      <p:bold r:id="rId17"/>
      <p:italic r:id="rId18"/>
      <p:boldItalic r:id="rId19"/>
    </p:embeddedFont>
    <p:embeddedFont>
      <p:font typeface="Verdana" panose="020B0604030504040204" pitchFamily="34" charset="0"/>
      <p:regular r:id="rId20"/>
      <p:bold r:id="rId21"/>
      <p:italic r:id="rId22"/>
      <p:boldItalic r:id="rId23"/>
    </p:embeddedFont>
    <p:embeddedFont>
      <p:font typeface="Arial Narrow" panose="020B0606020202030204" pitchFamily="34" charset="0"/>
      <p:regular r:id="rId24"/>
      <p:bold r:id="rId25"/>
      <p:italic r:id="rId26"/>
      <p:boldItalic r:id="rId27"/>
    </p:embeddedFont>
    <p:embeddedFont>
      <p:font typeface="Helvetica Neue" panose="020B0604020202020204" charset="0"/>
      <p:regular r:id="rId28"/>
      <p:bold r:id="rId29"/>
      <p:italic r:id="rId30"/>
      <p:boldItalic r:id="rId31"/>
    </p:embeddedFont>
    <p:embeddedFont>
      <p:font typeface="Arial Black" panose="020B0A04020102020204" pitchFamily="34" charset="0"/>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21" autoAdjust="0"/>
  </p:normalViewPr>
  <p:slideViewPr>
    <p:cSldViewPr snapToGrid="0">
      <p:cViewPr varScale="1">
        <p:scale>
          <a:sx n="108" d="100"/>
          <a:sy n="108" d="100"/>
        </p:scale>
        <p:origin x="678" y="9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125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p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425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0241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1440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file:///P:\Mi%20unidad\OSPA\01.%20Tematicas\04.%20Incendios\01.%20Productos\postmodelo_icv\temporales\iorinoquia.jp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amazonia.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salida\mapas\2024\01\AMENAZA_ICV_20240131.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P:\Mi%20unidad\OSPA\01.%20Tematicas\04.%20Incendios\01.%20Productos\postmodelo_icv\temporales\red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P:\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P:\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P:\Mi%20unidad\OSPA\01.%20Tematicas\04.%20Incendios\01.%20Productos\postmodelo_icv\temporales\orange_icv.jpg" TargetMode="External"/><Relationship Id="rId4" Type="http://schemas.openxmlformats.org/officeDocument/2006/relationships/image" Target="file:///P:\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P:\Mi%20unidad\OSPA\01.%20Tematicas\04.%20Incendios\01.%20Productos\postmodelo_icv\temporales\icarib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andin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pacifico.jpg" TargetMode="Externa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smtClean="0">
                <a:solidFill>
                  <a:schemeClr val="lt1"/>
                </a:solidFill>
                <a:latin typeface="Verdana"/>
                <a:ea typeface="Verdana"/>
                <a:cs typeface="Verdana"/>
                <a:sym typeface="Verdana"/>
              </a:rPr>
              <a:t>031</a:t>
            </a: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E1233F"/>
                </a:solidFill>
                <a:latin typeface="Verdana"/>
                <a:ea typeface="Verdana"/>
                <a:cs typeface="Verdana"/>
                <a:sym typeface="Verdana"/>
              </a:rPr>
              <a:t>PARA TOMAR ACCIÓN </a:t>
            </a:r>
            <a:r>
              <a:rPr lang="es-MX" sz="800" b="0" i="0" u="none" strike="noStrike" cap="none">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31 </a:t>
            </a:r>
            <a:r>
              <a:rPr lang="es-MX" sz="1100" b="1" i="0" u="none" strike="noStrike" cap="none" dirty="0">
                <a:solidFill>
                  <a:srgbClr val="800000"/>
                </a:solidFill>
                <a:latin typeface="Calibri"/>
                <a:ea typeface="Calibri"/>
                <a:cs typeface="Calibri"/>
                <a:sym typeface="Calibri"/>
              </a:rPr>
              <a:t>de enero de 2024 –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0</a:t>
            </a:r>
            <a:r>
              <a:rPr lang="es-MX" sz="1100" b="1" dirty="0" smtClean="0">
                <a:solidFill>
                  <a:srgbClr val="800000"/>
                </a:solidFill>
                <a:latin typeface="Calibri"/>
                <a:ea typeface="Calibri"/>
                <a:cs typeface="Calibri"/>
                <a:sym typeface="Calibri"/>
              </a:rPr>
              <a:t>1</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febrero </a:t>
            </a:r>
            <a:r>
              <a:rPr lang="es-MX" sz="1100" b="1" i="0" u="none" strike="noStrike" cap="none" dirty="0">
                <a:solidFill>
                  <a:srgbClr val="800000"/>
                </a:solidFill>
                <a:latin typeface="Calibri"/>
                <a:ea typeface="Calibri"/>
                <a:cs typeface="Calibri"/>
                <a:sym typeface="Calibri"/>
              </a:rPr>
              <a:t>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199" name="Google Shape;199;p4"/>
          <p:cNvGraphicFramePr/>
          <p:nvPr>
            <p:extLst>
              <p:ext uri="{D42A27DB-BD31-4B8C-83A1-F6EECF244321}">
                <p14:modId xmlns:p14="http://schemas.microsoft.com/office/powerpoint/2010/main" val="1888109311"/>
              </p:ext>
            </p:extLst>
          </p:nvPr>
        </p:nvGraphicFramePr>
        <p:xfrm>
          <a:off x="5345167" y="1718598"/>
          <a:ext cx="6746475" cy="43774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5731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Arauquita, Cravo Norte, Fortul, Puerto Rondón, Saravena,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Aguazul, Chámeza, Hato Corozal, La Salina, Maní, Monterrey, Nunchía, Paz De Ariporo, Pore, Recetor, Sabanalarga, San Luis De Palenque, Tauramena, Trinidad, Villanueva, Yopal.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Acacías, Castilla La Nueva, Cubarral, El Calvario, El Castillo, El Dorado, Fuente De Oro, Granada, Guamal, La Macarena, Lejanías, Mesetas, Puerto Lleras, Puerto López, Puerto Rico, San Juan De Arama, San Martín, Uribe, Villavicencio, Vistahermosa.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Cumaribo,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Orocué.</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Barranca De Upía, Cabuyaro, Cumaral, Mapiripán, Puerto Concordia, Restrepo, San Carlos De Guaroa, San Juanito.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Támara.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Puerto Gaitán.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197" cy="4860676"/>
          </a:xfrm>
          <a:prstGeom prst="rect">
            <a:avLst/>
          </a:prstGeom>
          <a:noFill/>
          <a:ln>
            <a:noFill/>
          </a:ln>
        </p:spPr>
      </p:pic>
      <p:pic>
        <p:nvPicPr>
          <p:cNvPr id="202" name="Google Shape;202;p4"/>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203" name="Google Shape;203;p4"/>
          <p:cNvPicPr preferRelativeResize="0"/>
          <p:nvPr/>
        </p:nvPicPr>
        <p:blipFill rotWithShape="1">
          <a:blip r:embed="rId6">
            <a:alphaModFix/>
          </a:blip>
          <a:srcRect/>
          <a:stretch/>
        </p:blipFill>
        <p:spPr>
          <a:xfrm>
            <a:off x="5481476" y="2681022"/>
            <a:ext cx="432854" cy="445047"/>
          </a:xfrm>
          <a:prstGeom prst="rect">
            <a:avLst/>
          </a:prstGeom>
          <a:noFill/>
          <a:ln>
            <a:noFill/>
          </a:ln>
        </p:spPr>
      </p:pic>
      <p:pic>
        <p:nvPicPr>
          <p:cNvPr id="204" name="Google Shape;204;p4"/>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492499" y="4150894"/>
            <a:ext cx="451143" cy="445047"/>
          </a:xfrm>
          <a:prstGeom prst="rect">
            <a:avLst/>
          </a:prstGeom>
          <a:noFill/>
          <a:ln>
            <a:noFill/>
          </a:ln>
        </p:spPr>
      </p:pic>
      <p:pic>
        <p:nvPicPr>
          <p:cNvPr id="206" name="Google Shape;206;p4"/>
          <p:cNvPicPr preferRelativeResize="0"/>
          <p:nvPr/>
        </p:nvPicPr>
        <p:blipFill rotWithShape="1">
          <a:blip r:embed="rId8">
            <a:alphaModFix/>
          </a:blip>
          <a:srcRect/>
          <a:stretch/>
        </p:blipFill>
        <p:spPr>
          <a:xfrm>
            <a:off x="5457130" y="5273477"/>
            <a:ext cx="457200" cy="4466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1" name="Google Shape;211;p5"/>
          <p:cNvGraphicFramePr/>
          <p:nvPr>
            <p:extLst>
              <p:ext uri="{D42A27DB-BD31-4B8C-83A1-F6EECF244321}">
                <p14:modId xmlns:p14="http://schemas.microsoft.com/office/powerpoint/2010/main" val="2202552878"/>
              </p:ext>
            </p:extLst>
          </p:nvPr>
        </p:nvGraphicFramePr>
        <p:xfrm>
          <a:off x="5419661" y="1480456"/>
          <a:ext cx="6300950" cy="4182075"/>
        </p:xfrm>
        <a:graphic>
          <a:graphicData uri="http://schemas.openxmlformats.org/drawingml/2006/table">
            <a:tbl>
              <a:tblPr>
                <a:noFill/>
                <a:tableStyleId>{7637F94A-DA9B-481A-AE38-6A32242EE391}</a:tableStyleId>
              </a:tblPr>
              <a:tblGrid>
                <a:gridCol w="839875">
                  <a:extLst>
                    <a:ext uri="{9D8B030D-6E8A-4147-A177-3AD203B41FA5}">
                      <a16:colId xmlns:a16="http://schemas.microsoft.com/office/drawing/2014/main" val="20000"/>
                    </a:ext>
                  </a:extLst>
                </a:gridCol>
                <a:gridCol w="5461075">
                  <a:extLst>
                    <a:ext uri="{9D8B030D-6E8A-4147-A177-3AD203B41FA5}">
                      <a16:colId xmlns:a16="http://schemas.microsoft.com/office/drawing/2014/main" val="20001"/>
                    </a:ext>
                  </a:extLst>
                </a:gridCol>
              </a:tblGrid>
              <a:tr h="7297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367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AMAZONAS : Puerto Alegría.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Albania, Belén De Los Andaquíes, Cartagena Del Chairá, Curillo, El Doncello, El Paujíl, Florencia, La Montañita, Milán, Morelia, Puerto Rico, San José Del Fragua, San Vicente Del Caguán, Solano, Solita, Valparaíso.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GUAINÍA : Barrancominas, Puerto Colombia.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GUAVIARE : Calamar, El Retorno, Miraflores, San José Del Guaviare.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PUTUMAYO : Puerto Asís, Puerto Guzmán, Puerto Leguízamo.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VAUPÉS : Carurú, Pacoa.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887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AMAZONAS : El Encanto, La Chorrera, La Victoria, </a:t>
                      </a:r>
                      <a:r>
                        <a:rPr lang="es-MX" sz="1000" b="0" i="0" u="none" strike="noStrike" cap="none" dirty="0" err="1" smtClean="0">
                          <a:solidFill>
                            <a:srgbClr val="000000"/>
                          </a:solidFill>
                          <a:latin typeface="Arial"/>
                          <a:ea typeface="Arial"/>
                          <a:cs typeface="Arial"/>
                          <a:sym typeface="Arial"/>
                        </a:rPr>
                        <a:t>Mirití</a:t>
                      </a:r>
                      <a:r>
                        <a:rPr lang="es-MX" sz="1000" b="0" i="0" u="none" strike="noStrike" cap="none" dirty="0" smtClean="0">
                          <a:solidFill>
                            <a:srgbClr val="000000"/>
                          </a:solidFill>
                          <a:latin typeface="Arial"/>
                          <a:ea typeface="Arial"/>
                          <a:cs typeface="Arial"/>
                          <a:sym typeface="Arial"/>
                        </a:rPr>
                        <a:t> - Paraná, Puerto Santander.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GUAINÍA : Cacahual, Inírida, Pana </a:t>
                      </a:r>
                      <a:r>
                        <a:rPr lang="es-MX" sz="1000" b="0" i="0" u="none" strike="noStrike" cap="none" dirty="0" err="1" smtClean="0">
                          <a:solidFill>
                            <a:srgbClr val="000000"/>
                          </a:solidFill>
                          <a:latin typeface="Arial"/>
                          <a:ea typeface="Arial"/>
                          <a:cs typeface="Arial"/>
                          <a:sym typeface="Arial"/>
                        </a:rPr>
                        <a:t>Pana</a:t>
                      </a:r>
                      <a:r>
                        <a:rPr lang="es-MX" sz="1000" b="0" i="0" u="none" strike="noStrike" cap="none" dirty="0" smtClean="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71375">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AMAZONAS : Puerto Arica.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GUAINÍA : Morichal, San Felipe.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PUTUMAYO : Orito, Puerto Caicedo, San Francisco, San Miguel, Valle Del </a:t>
                      </a:r>
                      <a:r>
                        <a:rPr lang="es-MX" sz="1000" b="0" i="0" u="none" strike="noStrike" cap="none" dirty="0" err="1" smtClean="0">
                          <a:solidFill>
                            <a:srgbClr val="000000"/>
                          </a:solidFill>
                          <a:latin typeface="Arial"/>
                          <a:ea typeface="Arial"/>
                          <a:cs typeface="Arial"/>
                          <a:sym typeface="Arial"/>
                        </a:rPr>
                        <a:t>Guamuez</a:t>
                      </a:r>
                      <a:r>
                        <a:rPr lang="es-MX" sz="1000" b="0" i="0" u="none" strike="noStrike" cap="none" dirty="0" smtClean="0">
                          <a:solidFill>
                            <a:srgbClr val="000000"/>
                          </a:solidFill>
                          <a:latin typeface="Arial"/>
                          <a:ea typeface="Arial"/>
                          <a:cs typeface="Arial"/>
                          <a:sym typeface="Arial"/>
                        </a:rPr>
                        <a:t>, </a:t>
                      </a:r>
                      <a:r>
                        <a:rPr lang="es-MX" sz="1000" b="0" i="0" u="none" strike="noStrike" cap="none" dirty="0" err="1" smtClean="0">
                          <a:solidFill>
                            <a:srgbClr val="000000"/>
                          </a:solidFill>
                          <a:latin typeface="Arial"/>
                          <a:ea typeface="Arial"/>
                          <a:cs typeface="Arial"/>
                          <a:sym typeface="Arial"/>
                        </a:rPr>
                        <a:t>Villagarzón</a:t>
                      </a:r>
                      <a:r>
                        <a:rPr lang="es-MX"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VAUPÉS : Papunahua.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212" name="Google Shape;212;p5"/>
          <p:cNvGraphicFramePr/>
          <p:nvPr/>
        </p:nvGraphicFramePr>
        <p:xfrm>
          <a:off x="12836461" y="5476214"/>
          <a:ext cx="6426275" cy="2509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AMAZONAS : La Chorrera.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CAQUETÁ : Solano, Valparaíso.</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GUAINÍA : Inírida.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GUAVIARE : Calamar, El Retorno, Miraflores, San José Del Guaviare.</a:t>
                      </a: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7" cy="4876795"/>
          </a:xfrm>
          <a:prstGeom prst="rect">
            <a:avLst/>
          </a:prstGeom>
          <a:noFill/>
          <a:ln>
            <a:noFill/>
          </a:ln>
        </p:spPr>
      </p:pic>
      <p:pic>
        <p:nvPicPr>
          <p:cNvPr id="215" name="Google Shape;215;p5" descr="Recurso 25.png"/>
          <p:cNvPicPr preferRelativeResize="0"/>
          <p:nvPr/>
        </p:nvPicPr>
        <p:blipFill rotWithShape="1">
          <a:blip r:embed="rId5">
            <a:alphaModFix/>
          </a:blip>
          <a:srcRect/>
          <a:stretch/>
        </p:blipFill>
        <p:spPr>
          <a:xfrm>
            <a:off x="5612013" y="2559823"/>
            <a:ext cx="432711" cy="446694"/>
          </a:xfrm>
          <a:prstGeom prst="rect">
            <a:avLst/>
          </a:prstGeom>
          <a:noFill/>
          <a:ln>
            <a:noFill/>
          </a:ln>
        </p:spPr>
      </p:pic>
      <p:pic>
        <p:nvPicPr>
          <p:cNvPr id="216" name="Google Shape;216;p5"/>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217" name="Google Shape;217;p5"/>
          <p:cNvPicPr preferRelativeResize="0"/>
          <p:nvPr/>
        </p:nvPicPr>
        <p:blipFill rotWithShape="1">
          <a:blip r:embed="rId7">
            <a:alphaModFix/>
          </a:blip>
          <a:srcRect/>
          <a:stretch/>
        </p:blipFill>
        <p:spPr>
          <a:xfrm>
            <a:off x="5599768" y="4843359"/>
            <a:ext cx="457200" cy="446694"/>
          </a:xfrm>
          <a:prstGeom prst="rect">
            <a:avLst/>
          </a:prstGeom>
          <a:noFill/>
          <a:ln>
            <a:noFill/>
          </a:ln>
        </p:spPr>
      </p:pic>
      <p:pic>
        <p:nvPicPr>
          <p:cNvPr id="218" name="Google Shape;218;p5"/>
          <p:cNvPicPr preferRelativeResize="0"/>
          <p:nvPr/>
        </p:nvPicPr>
        <p:blipFill rotWithShape="1">
          <a:blip r:embed="rId8">
            <a:alphaModFix/>
          </a:blip>
          <a:srcRect/>
          <a:stretch/>
        </p:blipFill>
        <p:spPr>
          <a:xfrm>
            <a:off x="5612013" y="3974992"/>
            <a:ext cx="451143" cy="4450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smtClean="0">
                <a:solidFill>
                  <a:srgbClr val="7F7F7F"/>
                </a:solidFill>
                <a:latin typeface="Verdana"/>
                <a:ea typeface="Verdana"/>
                <a:cs typeface="Verdana"/>
                <a:sym typeface="Verdana"/>
              </a:rPr>
              <a:t>Luis Alejandro Vanegas Guerrero </a:t>
            </a:r>
            <a:r>
              <a:rPr lang="es-MX" sz="1200" b="0" i="0" u="none" strike="noStrike" cap="none" dirty="0">
                <a:solidFill>
                  <a:srgbClr val="7F7F7F"/>
                </a:solidFill>
                <a:latin typeface="Verdana"/>
                <a:ea typeface="Verdana"/>
                <a:cs typeface="Verdana"/>
                <a:sym typeface="Verdana"/>
              </a:rPr>
              <a:t>(Incendios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a:solidFill>
                  <a:schemeClr val="dk1"/>
                </a:solidFill>
                <a:latin typeface="Arial"/>
                <a:ea typeface="Arial"/>
                <a:cs typeface="Arial"/>
                <a:sym typeface="Arial"/>
              </a:rPr>
              <a:t/>
            </a: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sectores de las regiones Caribe, Andina, Pacífico, Amazonia y Orinoquia.</a:t>
            </a:r>
            <a:endParaRPr sz="1800" b="0" i="0" u="none" strike="noStrike" cap="none">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036648" y="1612694"/>
            <a:ext cx="3322736" cy="46988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31 </a:t>
            </a:r>
            <a:r>
              <a:rPr lang="es-MX" sz="1200" dirty="0"/>
              <a:t>de enero del 2024 | </a:t>
            </a:r>
            <a:r>
              <a:rPr lang="es-MX" sz="1200" dirty="0" smtClean="0"/>
              <a:t>18:00 </a:t>
            </a:r>
            <a:r>
              <a:rPr lang="es-MX" sz="1200" dirty="0"/>
              <a:t>HLC</a:t>
            </a:r>
            <a:endParaRPr sz="1200" dirty="0"/>
          </a:p>
        </p:txBody>
      </p:sp>
      <p:pic>
        <p:nvPicPr>
          <p:cNvPr id="125" name="Google Shape;125;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34505" y="1028702"/>
            <a:ext cx="3960227" cy="5600346"/>
          </a:xfrm>
          <a:prstGeom prst="rect">
            <a:avLst/>
          </a:prstGeom>
          <a:noFill/>
          <a:ln>
            <a:noFill/>
          </a:ln>
        </p:spPr>
      </p:pic>
      <p:pic>
        <p:nvPicPr>
          <p:cNvPr id="126" name="Google Shape;126;p17"/>
          <p:cNvPicPr preferRelativeResize="0"/>
          <p:nvPr/>
        </p:nvPicPr>
        <p:blipFill>
          <a:blip r:embed="rId5" r:link="rId6">
            <a:extLst>
              <a:ext uri="{28A0092B-C50C-407E-A947-70E740481C1C}">
                <a14:useLocalDpi xmlns:a14="http://schemas.microsoft.com/office/drawing/2010/main" val="0"/>
              </a:ext>
            </a:extLst>
          </a:blip>
          <a:stretch>
            <a:fillRect/>
          </a:stretch>
        </p:blipFill>
        <p:spPr>
          <a:xfrm>
            <a:off x="4219175" y="2601533"/>
            <a:ext cx="1979615" cy="2154850"/>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extLst>
              <a:ext uri="{28A0092B-C50C-407E-A947-70E740481C1C}">
                <a14:useLocalDpi xmlns:a14="http://schemas.microsoft.com/office/drawing/2010/main" val="0"/>
              </a:ext>
            </a:extLst>
          </a:blip>
          <a:stretch>
            <a:fillRect/>
          </a:stretch>
        </p:blipFill>
        <p:spPr>
          <a:xfrm>
            <a:off x="6295697" y="1221188"/>
            <a:ext cx="1939616" cy="5126246"/>
          </a:xfrm>
          <a:prstGeom prst="rect">
            <a:avLst/>
          </a:prstGeom>
          <a:noFill/>
          <a:ln>
            <a:noFill/>
          </a:ln>
        </p:spPr>
      </p:pic>
      <p:pic>
        <p:nvPicPr>
          <p:cNvPr id="128" name="Google Shape;128;p17"/>
          <p:cNvPicPr preferRelativeResize="0"/>
          <p:nvPr/>
        </p:nvPicPr>
        <p:blipFill>
          <a:blip r:embed="rId9" r:link="rId10">
            <a:extLst>
              <a:ext uri="{28A0092B-C50C-407E-A947-70E740481C1C}">
                <a14:useLocalDpi xmlns:a14="http://schemas.microsoft.com/office/drawing/2010/main" val="0"/>
              </a:ext>
            </a:extLst>
          </a:blip>
          <a:stretch>
            <a:fillRect/>
          </a:stretch>
        </p:blipFill>
        <p:spPr>
          <a:xfrm>
            <a:off x="8332220" y="1247929"/>
            <a:ext cx="1740647" cy="3436065"/>
          </a:xfrm>
          <a:prstGeom prst="rect">
            <a:avLst/>
          </a:prstGeom>
          <a:noFill/>
          <a:ln>
            <a:noFill/>
          </a:ln>
        </p:spPr>
      </p:pic>
      <p:pic>
        <p:nvPicPr>
          <p:cNvPr id="129"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10319591" y="1146175"/>
            <a:ext cx="1594334" cy="37927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998603912"/>
              </p:ext>
            </p:extLst>
          </p:nvPr>
        </p:nvGraphicFramePr>
        <p:xfrm>
          <a:off x="4941047" y="1266879"/>
          <a:ext cx="6746475" cy="44805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ATLÁNTICO : Ponedera.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Achí, Altos Del Rosario, Arenal, Barranco De Loba, Calamar, El Carmen De Bolívar, El Guamo, María La Baja, Montecristo, Morales, Norosí, Río Viejo, San Jacinto, San Juan Nepomuceno, San Martín De Loba, San Pablo, Santa Rosa Del Sur, Simití, Tiquisio, Zambrano, El Peñón.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Aguachica, Agustín Codazzi, Astrea, Becerril, Bosconia, Chimichagua, Chiriguaná, Curumaní, El Copey, El Paso, La Gloria, La Jagua De Ibirico, La Paz, Manaure Balcón Del Cesar, Pailitas, Pelaya, Pueblo Bello, Río De Oro, San Alberto, San Diego, San Martín, Valledupar.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Montelíbano, Planeta Rica, Puerto Libertador, San José De </a:t>
                      </a:r>
                      <a:r>
                        <a:rPr lang="es-MX" sz="1000" b="0" i="0" u="none" strike="noStrike" cap="none" dirty="0" err="1" smtClean="0">
                          <a:solidFill>
                            <a:srgbClr val="000000"/>
                          </a:solidFill>
                          <a:latin typeface="Arial"/>
                          <a:ea typeface="Arial"/>
                          <a:cs typeface="Arial"/>
                          <a:sym typeface="Arial"/>
                        </a:rPr>
                        <a:t>Uré</a:t>
                      </a:r>
                      <a:r>
                        <a:rPr lang="es-MX" sz="1000" b="0" i="0" u="none" strike="noStrike" cap="none" dirty="0" smtClean="0">
                          <a:solidFill>
                            <a:srgbClr val="000000"/>
                          </a:solidFill>
                          <a:latin typeface="Arial"/>
                          <a:ea typeface="Arial"/>
                          <a:cs typeface="Arial"/>
                          <a:sym typeface="Arial"/>
                        </a:rPr>
                        <a:t>, Tierralta.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Barrancas, Dibulla, Distracción,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Aracataca, Ariguaní, Chivolo, Ciénaga, Concordia, El Banco, Fundación, Pedraza, Pijiño Del Carmen, Plato, Santa Ana, Santa Marta, Tenerife, Zapayán.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Chalán, Colosó, Corozal, Morroa, Ovejas, San José De Toluviejo, Caimito.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Arjona, Arroyohondo, Cantagallo, </a:t>
                      </a:r>
                      <a:r>
                        <a:rPr lang="es-MX" sz="1000" b="0" i="0" u="none" strike="noStrike" cap="none" dirty="0" err="1" smtClean="0">
                          <a:solidFill>
                            <a:srgbClr val="000000"/>
                          </a:solidFill>
                          <a:latin typeface="Arial"/>
                          <a:ea typeface="Arial"/>
                          <a:cs typeface="Arial"/>
                          <a:sym typeface="Arial"/>
                        </a:rPr>
                        <a:t>Cicuco</a:t>
                      </a:r>
                      <a:r>
                        <a:rPr lang="es-MX" sz="1000" b="0" i="0" u="none" strike="noStrike" cap="none" dirty="0" smtClean="0">
                          <a:solidFill>
                            <a:srgbClr val="000000"/>
                          </a:solidFill>
                          <a:latin typeface="Arial"/>
                          <a:ea typeface="Arial"/>
                          <a:cs typeface="Arial"/>
                          <a:sym typeface="Arial"/>
                        </a:rPr>
                        <a:t>, Córdoba, Hatillo De Loba, Magangué, Mahates, Margarita, Pinillos, Regidor, San Fernando, San Jacinto Del Cauca, Santa Cruz De </a:t>
                      </a:r>
                      <a:r>
                        <a:rPr lang="es-MX" sz="1000" b="0" i="0" u="none" strike="noStrike" cap="none" dirty="0" err="1" smtClean="0">
                          <a:solidFill>
                            <a:srgbClr val="000000"/>
                          </a:solidFill>
                          <a:latin typeface="Arial"/>
                          <a:ea typeface="Arial"/>
                          <a:cs typeface="Arial"/>
                          <a:sym typeface="Arial"/>
                        </a:rPr>
                        <a:t>Mompox</a:t>
                      </a:r>
                      <a:r>
                        <a:rPr lang="es-MX"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Gamarra, Tamalameque.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Ciénaga De Oro, Sahagún, San Andrés De Sotavento, San Carlos, </a:t>
                      </a:r>
                      <a:r>
                        <a:rPr lang="es-MX" sz="1000" b="0" i="0" u="none" strike="noStrike" cap="none" dirty="0" err="1" smtClean="0">
                          <a:solidFill>
                            <a:srgbClr val="000000"/>
                          </a:solidFill>
                          <a:latin typeface="Arial"/>
                          <a:ea typeface="Arial"/>
                          <a:cs typeface="Arial"/>
                          <a:sym typeface="Arial"/>
                        </a:rPr>
                        <a:t>Tuchín</a:t>
                      </a:r>
                      <a:r>
                        <a:rPr lang="es-MX"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Algarrobo, Cerro De San Antonio, El Piñón, Guamal, Nueva Granada, Pivijay, Sabanas De San Ángel, San Sebastián De Buenavista, San Zenón, Santa Bárbara De Pinto.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Buenavista, El Roble, Galeras, Guaranda, Los Palmitos, Majagual, Sampués, San Benito Abad, San Juan De Betulia, San Luis De Sincé, San Onofre, San Pedro, Sincelejo, Sucre.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37" cy="475785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5149017" y="2780505"/>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5139800" y="4740825"/>
            <a:ext cx="451143" cy="4450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graphicFrame>
        <p:nvGraphicFramePr>
          <p:cNvPr id="8" name="Google Shape;186;p59"/>
          <p:cNvGraphicFramePr/>
          <p:nvPr>
            <p:extLst>
              <p:ext uri="{D42A27DB-BD31-4B8C-83A1-F6EECF244321}">
                <p14:modId xmlns:p14="http://schemas.microsoft.com/office/powerpoint/2010/main" val="2338566800"/>
              </p:ext>
            </p:extLst>
          </p:nvPr>
        </p:nvGraphicFramePr>
        <p:xfrm>
          <a:off x="4923118" y="2346830"/>
          <a:ext cx="6746475" cy="19202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ATLÁNTICO : Campo De La Cruz, Candelaria, Luruaco, Manatí, Repelón.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Santa Catalina, Soplaviento, </a:t>
                      </a:r>
                      <a:r>
                        <a:rPr lang="es-MX" sz="1000" b="0" i="0" u="none" strike="noStrike" cap="none" dirty="0" err="1" smtClean="0">
                          <a:solidFill>
                            <a:srgbClr val="000000"/>
                          </a:solidFill>
                          <a:latin typeface="Arial"/>
                          <a:ea typeface="Arial"/>
                          <a:cs typeface="Arial"/>
                          <a:sym typeface="Arial"/>
                        </a:rPr>
                        <a:t>Talaigua</a:t>
                      </a:r>
                      <a:r>
                        <a:rPr lang="es-MX" sz="1000" b="0" i="0" u="none" strike="noStrike" cap="none" dirty="0" smtClean="0">
                          <a:solidFill>
                            <a:srgbClr val="000000"/>
                          </a:solidFill>
                          <a:latin typeface="Arial"/>
                          <a:ea typeface="Arial"/>
                          <a:cs typeface="Arial"/>
                          <a:sym typeface="Arial"/>
                        </a:rPr>
                        <a:t> Nuevo.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González.</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Ayapel, Buenavista, Cereté, Chimá, Chinú, Cotorra, La Apartada, Montería, Pueblo Nuevo, Valencia.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Albania, Hatonuevo, Uribia.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Salamina, Zona Bananera.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La Unión, Palmito, San Marcos, Santiago De Tolú.</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44" name="Google Shape;144;p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45" name="Google Shape;145;p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37" cy="4757858"/>
          </a:xfrm>
          <a:prstGeom prst="rect">
            <a:avLst/>
          </a:prstGeom>
          <a:noFill/>
          <a:ln>
            <a:noFill/>
          </a:ln>
        </p:spPr>
      </p:pic>
      <p:pic>
        <p:nvPicPr>
          <p:cNvPr id="146" name="Google Shape;146;p1"/>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147" name="Google Shape;147;p1"/>
          <p:cNvPicPr preferRelativeResize="0"/>
          <p:nvPr/>
        </p:nvPicPr>
        <p:blipFill rotWithShape="1">
          <a:blip r:embed="rId6">
            <a:alphaModFix/>
          </a:blip>
          <a:srcRect/>
          <a:stretch/>
        </p:blipFill>
        <p:spPr>
          <a:xfrm>
            <a:off x="5107919" y="3306930"/>
            <a:ext cx="457200" cy="4466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3" name="Google Shape;153;p58"/>
          <p:cNvGraphicFramePr/>
          <p:nvPr>
            <p:extLst>
              <p:ext uri="{D42A27DB-BD31-4B8C-83A1-F6EECF244321}">
                <p14:modId xmlns:p14="http://schemas.microsoft.com/office/powerpoint/2010/main" val="385728657"/>
              </p:ext>
            </p:extLst>
          </p:nvPr>
        </p:nvGraphicFramePr>
        <p:xfrm>
          <a:off x="3846785" y="1279417"/>
          <a:ext cx="8206235" cy="5251575"/>
        </p:xfrm>
        <a:graphic>
          <a:graphicData uri="http://schemas.openxmlformats.org/drawingml/2006/table">
            <a:tbl>
              <a:tblPr>
                <a:noFill/>
                <a:tableStyleId>{7637F94A-DA9B-481A-AE38-6A32242EE391}</a:tableStyleId>
              </a:tblPr>
              <a:tblGrid>
                <a:gridCol w="938636">
                  <a:extLst>
                    <a:ext uri="{9D8B030D-6E8A-4147-A177-3AD203B41FA5}">
                      <a16:colId xmlns:a16="http://schemas.microsoft.com/office/drawing/2014/main" val="20000"/>
                    </a:ext>
                  </a:extLst>
                </a:gridCol>
                <a:gridCol w="7267599">
                  <a:extLst>
                    <a:ext uri="{9D8B030D-6E8A-4147-A177-3AD203B41FA5}">
                      <a16:colId xmlns:a16="http://schemas.microsoft.com/office/drawing/2014/main" val="20001"/>
                    </a:ext>
                  </a:extLst>
                </a:gridCol>
              </a:tblGrid>
              <a:tr h="3707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482487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Cáceres, El Bagre, Ituango, Maceo, Puerto Berrío, Remedios, Tarazá, Abejorral.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Aquitania, Arcabuco, Betéitiva, Campohermoso, Chiscas, Chita, Chíquiza, Ciénega, Cubará, El Cocuy, El Espino, Floresta, Gachantivá, Güicán De La Sierra, La Uvita, Labranzagrande, Miraflores, Mongua, Monguí, Motavita, Nobsa, Paipa, Pajarito, Panqueba, Paya, Pesca, Páez, Rondón, Samacá, San Eduardo, San Luis De Gaceno, San Mateo, Sogamoso, Sora, Sutamarchán, Sáchica, Tibaná, Tibasosa, Toca, Tota, Tuta, Tópaga, Villa De Leyva, Úmbita, Socha, Almeida, Cucaita, Susacón, Otanche, Pauna.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Chipaque, Choachí, Cáqueza, Fosca, Fómeque, Guayabetal, Gutiérrez, La Calera, Quetame, Ubaque, Une.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Agrado, Aipe, Algeciras, Altamira, Baraya, Campoalegre, Colombia, Elías, Garzón, Gigante, Guadalupe, Hobo, Isnos, La Argentina, La Plata, Neiva, Nátaga, Paicol, Palermo, Pital, Rivera, San Agustín, Santa María, Suaza, Tarqui, Tello, Teruel, Tesalia, Timaná, Villavieja, Yaguará, Íquira.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Bucarasica, Chitagá, Convención, Cucutilla, Cáchira, El Carmen, El Tarra, El Zulia, Gramalote, Hacarí, Herrán, La Esperanza, La Playa, Labateca, Lourdes, Mutiscua, Ocaña, Pamplona, Pamplonita, San Cayetano, San José De Cúcuta, Santiago, Sardinata, Teorama, Tibú, Toledo, Ábrego.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Armenia, Buenavista, Calarcá, Córdoba, La Tebaida, Montenegro, Pijao.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Carcasí, Cerrito, El Playón, Guaca, Macaravita, Rionegro, Sabana De Torres, San Miguel, San Joaquín.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Alpujarra, Cajamarca, Chaparral, Coello, Coyaima, Cunday, Dolores, Guamo, Ibagué, Natagaima, Ortega, Prado, Purificación, Roncesvalles, Rovira, Saldaña, San Antonio, San Luis, Suárez, Valle De San Juan, Villarrica.</a:t>
                      </a:r>
                      <a:endParaRPr dirty="0"/>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7"/>
            <a:ext cx="3449775" cy="4878490"/>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159" name="Google Shape;159;p58"/>
          <p:cNvPicPr preferRelativeResize="0"/>
          <p:nvPr/>
        </p:nvPicPr>
        <p:blipFill rotWithShape="1">
          <a:blip r:embed="rId7">
            <a:alphaModFix/>
          </a:blip>
          <a:srcRect/>
          <a:stretch/>
        </p:blipFill>
        <p:spPr>
          <a:xfrm>
            <a:off x="4110717" y="3754520"/>
            <a:ext cx="432854" cy="4450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2772891731"/>
              </p:ext>
            </p:extLst>
          </p:nvPr>
        </p:nvGraphicFramePr>
        <p:xfrm>
          <a:off x="4601949" y="1522047"/>
          <a:ext cx="6746475" cy="35966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Amalfi, Anorí, Buriticá, Caracolí, Caucasia, Fredonia, Giraldo, Nechí, Segovia, Valdivia, Yolombó, Yondó, Zaragoza.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Belén, Berbeo, Boavita, Boyacá, Cerinza, Chinavita, Chivatá, Chivor, Corrales, Cómbita, Duitama, Firavitoba, Garagoa, Guacamayas, Guateque, Guayatá, Iza, La Capilla, Moniquirá, Nuevo Colón, Pachavita, Pisba, Ramiriquí, Santa María, Santa Rosa De Viterbo, Santa Sofía, Siachoque, Soatá, Somondoco, Sotaquirá, Sutatenza, Tenza, Tinjacá, Tunja, Turmequé, Ventaquemada, Viracachá, Zetaquira.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Arbeláez, Bojacá, Cabrera, Chocontá, Cucunubá, El Colegio, Fusagasugá, Gachalá, Gachetá, Gama, Granada, Guasca, Guatavita, Jerusalén, Junín, La Mesa, Machetá, Madrid, Manta, Medina, Mosquera, Pandi, Paratebueno, Pasca, San Antonio Del Tequendama, San Bernardo, Sesquilé, Sibaté, Silvania, Soacha, Sopó, Suesca, Tena, Tibacuy, Tibirita, Ubalá, Venecia, Villapinzón, Viotá.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Acevedo, Oporapa, Palestina, Pitalito, Saladoblanco.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Arboledas, Bochalema, Chinácota, Durania, Los Patios, Ragonvalia, Salazar, San Calixto, Silos, Villa Caro, Villa Del Rosario.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Génova, Quimbaya, Salento.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Aguada, Capitanejo, Cimitarra, Concepción, Enciso, Gámbita, Puerto Wilches.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Alvarado, Anzoátegui, Armero, Ataco, Carmen De Apicalá, Espinal, Flandes, Honda, Icononzo, Melgar, Piedras, Planadas, Rioblanco.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76" name="Google Shape;176;p3"/>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77" name="Google Shape;177;p3"/>
          <p:cNvSpPr txBox="1">
            <a:spLocks noGrp="1"/>
          </p:cNvSpPr>
          <p:nvPr>
            <p:ph type="body" idx="2"/>
          </p:nvPr>
        </p:nvSpPr>
        <p:spPr>
          <a:xfrm>
            <a:off x="3741738"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78" name="Google Shape;178;p3"/>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176525"/>
            <a:ext cx="3859111" cy="5457352"/>
          </a:xfrm>
          <a:prstGeom prst="rect">
            <a:avLst/>
          </a:prstGeom>
          <a:noFill/>
          <a:ln>
            <a:noFill/>
          </a:ln>
        </p:spPr>
      </p:pic>
      <p:pic>
        <p:nvPicPr>
          <p:cNvPr id="179" name="Google Shape;179;p3"/>
          <p:cNvPicPr preferRelativeResize="0"/>
          <p:nvPr/>
        </p:nvPicPr>
        <p:blipFill rotWithShape="1">
          <a:blip r:embed="rId5">
            <a:alphaModFix/>
          </a:blip>
          <a:srcRect/>
          <a:stretch/>
        </p:blipFill>
        <p:spPr>
          <a:xfrm>
            <a:off x="4757071" y="3513360"/>
            <a:ext cx="451143" cy="445047"/>
          </a:xfrm>
          <a:prstGeom prst="rect">
            <a:avLst/>
          </a:prstGeom>
          <a:noFill/>
          <a:ln>
            <a:noFill/>
          </a:ln>
        </p:spPr>
      </p:pic>
      <p:pic>
        <p:nvPicPr>
          <p:cNvPr id="181" name="Google Shape;181;p3"/>
          <p:cNvPicPr preferRelativeResize="0"/>
          <p:nvPr/>
        </p:nvPicPr>
        <p:blipFill rotWithShape="1">
          <a:blip r:embed="rId6">
            <a:alphaModFix/>
          </a:blip>
          <a:srcRect/>
          <a:stretch/>
        </p:blipFill>
        <p:spPr>
          <a:xfrm>
            <a:off x="12858784" y="3332500"/>
            <a:ext cx="432854" cy="44504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1908585070"/>
              </p:ext>
            </p:extLst>
          </p:nvPr>
        </p:nvGraphicFramePr>
        <p:xfrm>
          <a:off x="4547805" y="1713503"/>
          <a:ext cx="6746475" cy="42062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Anzá, Apartadó, Barbosa, Betulia, Caicedo, </a:t>
                      </a:r>
                      <a:r>
                        <a:rPr lang="es-MX" sz="1000" b="0" i="0" u="none" strike="noStrike" cap="none" dirty="0" err="1" smtClean="0">
                          <a:solidFill>
                            <a:srgbClr val="000000"/>
                          </a:solidFill>
                          <a:latin typeface="Arial"/>
                          <a:ea typeface="Arial"/>
                          <a:cs typeface="Arial"/>
                          <a:sym typeface="Arial"/>
                        </a:rPr>
                        <a:t>Carepa</a:t>
                      </a:r>
                      <a:r>
                        <a:rPr lang="es-MX" sz="1000" b="0" i="0" u="none" strike="noStrike" cap="none" dirty="0" smtClean="0">
                          <a:solidFill>
                            <a:srgbClr val="000000"/>
                          </a:solidFill>
                          <a:latin typeface="Arial"/>
                          <a:ea typeface="Arial"/>
                          <a:cs typeface="Arial"/>
                          <a:sym typeface="Arial"/>
                        </a:rPr>
                        <a:t>, Cañasgordas, </a:t>
                      </a:r>
                      <a:r>
                        <a:rPr lang="es-MX" sz="1000" b="0" i="0" u="none" strike="noStrike" cap="none" dirty="0" err="1" smtClean="0">
                          <a:solidFill>
                            <a:srgbClr val="000000"/>
                          </a:solidFill>
                          <a:latin typeface="Arial"/>
                          <a:ea typeface="Arial"/>
                          <a:cs typeface="Arial"/>
                          <a:sym typeface="Arial"/>
                        </a:rPr>
                        <a:t>Chigorodó</a:t>
                      </a:r>
                      <a:r>
                        <a:rPr lang="es-MX" sz="1000" b="0" i="0" u="none" strike="noStrike" cap="none" dirty="0" smtClean="0">
                          <a:solidFill>
                            <a:srgbClr val="000000"/>
                          </a:solidFill>
                          <a:latin typeface="Arial"/>
                          <a:ea typeface="Arial"/>
                          <a:cs typeface="Arial"/>
                          <a:sym typeface="Arial"/>
                        </a:rPr>
                        <a:t>, Cisneros, Ciudad Bolívar, Copacabana, Donmatías, Ebéjico, Entrerríos, Girardota, Guadalupe, Guarne, Gómez Plata, Hispania, Jericó, La Pintada, Liborina, Marinilla, Medellín, </a:t>
                      </a:r>
                      <a:r>
                        <a:rPr lang="es-MX" sz="1000" b="0" i="0" u="none" strike="noStrike" cap="none" dirty="0" err="1" smtClean="0">
                          <a:solidFill>
                            <a:srgbClr val="000000"/>
                          </a:solidFill>
                          <a:latin typeface="Arial"/>
                          <a:ea typeface="Arial"/>
                          <a:cs typeface="Arial"/>
                          <a:sym typeface="Arial"/>
                        </a:rPr>
                        <a:t>Mutatá</a:t>
                      </a:r>
                      <a:r>
                        <a:rPr lang="es-MX" sz="1000" b="0" i="0" u="none" strike="noStrike" cap="none" dirty="0" smtClean="0">
                          <a:solidFill>
                            <a:srgbClr val="000000"/>
                          </a:solidFill>
                          <a:latin typeface="Arial"/>
                          <a:ea typeface="Arial"/>
                          <a:cs typeface="Arial"/>
                          <a:sym typeface="Arial"/>
                        </a:rPr>
                        <a:t>, </a:t>
                      </a:r>
                      <a:r>
                        <a:rPr lang="es-MX" sz="1000" b="0" i="0" u="none" strike="noStrike" cap="none" dirty="0" err="1" smtClean="0">
                          <a:solidFill>
                            <a:srgbClr val="000000"/>
                          </a:solidFill>
                          <a:latin typeface="Arial"/>
                          <a:ea typeface="Arial"/>
                          <a:cs typeface="Arial"/>
                          <a:sym typeface="Arial"/>
                        </a:rPr>
                        <a:t>Necoclí</a:t>
                      </a:r>
                      <a:r>
                        <a:rPr lang="es-MX" sz="1000" b="0" i="0" u="none" strike="noStrike" cap="none" dirty="0" smtClean="0">
                          <a:solidFill>
                            <a:srgbClr val="000000"/>
                          </a:solidFill>
                          <a:latin typeface="Arial"/>
                          <a:ea typeface="Arial"/>
                          <a:cs typeface="Arial"/>
                          <a:sym typeface="Arial"/>
                        </a:rPr>
                        <a:t>, Olaya, Pueblorrico, Puerto </a:t>
                      </a:r>
                      <a:r>
                        <a:rPr lang="es-MX" sz="1000" b="0" i="0" u="none" strike="noStrike" cap="none" dirty="0" err="1" smtClean="0">
                          <a:solidFill>
                            <a:srgbClr val="000000"/>
                          </a:solidFill>
                          <a:latin typeface="Arial"/>
                          <a:ea typeface="Arial"/>
                          <a:cs typeface="Arial"/>
                          <a:sym typeface="Arial"/>
                        </a:rPr>
                        <a:t>Nare</a:t>
                      </a:r>
                      <a:r>
                        <a:rPr lang="es-MX" sz="1000" b="0" i="0" u="none" strike="noStrike" cap="none" dirty="0" smtClean="0">
                          <a:solidFill>
                            <a:srgbClr val="000000"/>
                          </a:solidFill>
                          <a:latin typeface="Arial"/>
                          <a:ea typeface="Arial"/>
                          <a:cs typeface="Arial"/>
                          <a:sym typeface="Arial"/>
                        </a:rPr>
                        <a:t>, Puerto Triunfo, Sabanalarga, Salgar, San Andrés De Cuerquía, San Carlos, San Jerónimo, San José De La Montaña, San Pedro De Los Milagros, San Pedro De Urabá, San Roque, Santa Fé De Antioquia, Santa Rosa De Osos, Santo Domingo, Sopetrán, Tarso, Támesis, Urrao, Valparaíso, Vegachí, Venecia, Yalí, Yarumal.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Buenavista, Chiquinquirá, Chitaraque, Covarachía, Cuítiva, Gámeza, Jenesano, Jericó, Macanal, Oicatá, Paz De Río, Puerto Boyacá, Ráquira, Saboyá, San Miguel De Sema, Sativanorte, Sativasur, Socotá, Soracá, Tasco, Tipacoque, Togüí.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Agua De Dios, Anapoima, Apulo, Carmen De Carupa, Chía, Cota, El Rosal, Funza, Fúquene, Gachancipá, Guachetá, Lenguazaque, Nilo, Simijaca, Susa, Sutatausa, Tausa, Tenjo, Tocaima, Tocancipá, Villa De San Diego De Ubaté.</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Cácota.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Circasia, Filandia.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RISARALDA : Balboa.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Aratoca, Barichara, Barrancabermeja, Betulia, Bolívar, Bucaramanga, Cabrera, California, Cepitá, Charta, Chima, Confines, Curití, El Carmen De Chucurí, El Guacamayo, Floridablanca, Galán, Girón, Hato, Jordán, La Paz, Landázuri, Lebrija, Los Santos, Matanza, Mogotes, Molagavita, Málaga, Onzaga, Palmar, Palmas Del Socorro, Piedecuesta, Pinchote, Puente Nacional, Puerto Parra, Páramo, San Andrés, San Gil, San Joaquín, San José De Miranda, San Vicente De Chucurí, Santa Bárbara, Santa Helena Del Opón, Simacota, Socorro, Suratá, Tona, Valle De San José, Vetas, Villanueva, Vélez, Zapatoca.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76" name="Google Shape;176;p3"/>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77" name="Google Shape;177;p3"/>
          <p:cNvSpPr txBox="1">
            <a:spLocks noGrp="1"/>
          </p:cNvSpPr>
          <p:nvPr>
            <p:ph type="body" idx="2"/>
          </p:nvPr>
        </p:nvSpPr>
        <p:spPr>
          <a:xfrm>
            <a:off x="3741738"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78" name="Google Shape;178;p3"/>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176525"/>
            <a:ext cx="3859111" cy="5457352"/>
          </a:xfrm>
          <a:prstGeom prst="rect">
            <a:avLst/>
          </a:prstGeom>
          <a:noFill/>
          <a:ln>
            <a:noFill/>
          </a:ln>
        </p:spPr>
      </p:pic>
      <p:pic>
        <p:nvPicPr>
          <p:cNvPr id="180" name="Google Shape;180;p3"/>
          <p:cNvPicPr preferRelativeResize="0"/>
          <p:nvPr/>
        </p:nvPicPr>
        <p:blipFill rotWithShape="1">
          <a:blip r:embed="rId5">
            <a:alphaModFix/>
          </a:blip>
          <a:srcRect/>
          <a:stretch/>
        </p:blipFill>
        <p:spPr>
          <a:xfrm>
            <a:off x="4752255" y="3681854"/>
            <a:ext cx="457200" cy="446694"/>
          </a:xfrm>
          <a:prstGeom prst="rect">
            <a:avLst/>
          </a:prstGeom>
          <a:noFill/>
          <a:ln>
            <a:noFill/>
          </a:ln>
        </p:spPr>
      </p:pic>
      <p:pic>
        <p:nvPicPr>
          <p:cNvPr id="181" name="Google Shape;181;p3"/>
          <p:cNvPicPr preferRelativeResize="0"/>
          <p:nvPr/>
        </p:nvPicPr>
        <p:blipFill rotWithShape="1">
          <a:blip r:embed="rId6">
            <a:alphaModFix/>
          </a:blip>
          <a:srcRect/>
          <a:stretch/>
        </p:blipFill>
        <p:spPr>
          <a:xfrm>
            <a:off x="12858784" y="3332500"/>
            <a:ext cx="432854" cy="445047"/>
          </a:xfrm>
          <a:prstGeom prst="rect">
            <a:avLst/>
          </a:prstGeom>
          <a:noFill/>
          <a:ln>
            <a:noFill/>
          </a:ln>
        </p:spPr>
      </p:pic>
    </p:spTree>
    <p:extLst>
      <p:ext uri="{BB962C8B-B14F-4D97-AF65-F5344CB8AC3E}">
        <p14:creationId xmlns:p14="http://schemas.microsoft.com/office/powerpoint/2010/main" val="1213978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86" name="Google Shape;186;p59"/>
          <p:cNvGraphicFramePr/>
          <p:nvPr>
            <p:extLst>
              <p:ext uri="{D42A27DB-BD31-4B8C-83A1-F6EECF244321}">
                <p14:modId xmlns:p14="http://schemas.microsoft.com/office/powerpoint/2010/main" val="1668894918"/>
              </p:ext>
            </p:extLst>
          </p:nvPr>
        </p:nvGraphicFramePr>
        <p:xfrm>
          <a:off x="4568599" y="1695978"/>
          <a:ext cx="6746475" cy="40035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CAUCA : Inzá, Puracé, Páez.</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Acandí, Unguía.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Caicedonia, Sevilla.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CAUCA : Almaguer, Bolívar, Sotará Paispamba.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Riosucio.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NARIÑO : Contadero, Córdoba, Funes, Gualmatán, Ipiales, Potosí, Puerres, Pupiales.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Bolívar, Bugalagrande, La Victoria, Obando, Tuluá,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CAUCA : </a:t>
                      </a:r>
                      <a:r>
                        <a:rPr lang="es-MX" sz="1000" b="0" i="0" u="none" strike="noStrike" cap="none" dirty="0" err="1" smtClean="0">
                          <a:solidFill>
                            <a:srgbClr val="000000"/>
                          </a:solidFill>
                          <a:latin typeface="Arial"/>
                          <a:ea typeface="Arial"/>
                          <a:cs typeface="Arial"/>
                          <a:sym typeface="Arial"/>
                        </a:rPr>
                        <a:t>Cajibío</a:t>
                      </a:r>
                      <a:r>
                        <a:rPr lang="es-MX" sz="1000" b="0" i="0" u="none" strike="noStrike" cap="none" dirty="0" smtClean="0">
                          <a:solidFill>
                            <a:srgbClr val="000000"/>
                          </a:solidFill>
                          <a:latin typeface="Arial"/>
                          <a:ea typeface="Arial"/>
                          <a:cs typeface="Arial"/>
                          <a:sym typeface="Arial"/>
                        </a:rPr>
                        <a:t>, Florencia, La Sierra, La Vega, Mercaderes, Patía, Piamonte, Piendamó - Tunía, Rosas, San Sebastián, Santa Rosa, Sucre, Toribío.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NARIÑO : Aldana, Consacá, Cuaspud Carlosama, Cumbal, El Peñol, El Rosario, Guachucal, Guaitarilla, Iles, Imués, Leiva, Ospina, Pasto, Policarpa, San Lorenzo, Sapuyes, Taminango, Tangua, Túquerres, Yacuanquer.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Alcalá, Andalucía, Ansermanuevo, Cali, Calima, Cartago, El Cerrito, El Águila, Guadalajara De Buga, La Unión, Restrepo, Roldanillo, Toro, Trujillo, Ulloa, Vijes, Yotoco.</a:t>
                      </a:r>
                      <a:endParaRPr dirty="0"/>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PACÍFICO</a:t>
            </a:r>
            <a:endParaRPr/>
          </a:p>
        </p:txBody>
      </p:sp>
      <p:pic>
        <p:nvPicPr>
          <p:cNvPr id="188" name="Google Shape;18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215957" y="1237781"/>
            <a:ext cx="2989179" cy="5073795"/>
          </a:xfrm>
          <a:prstGeom prst="rect">
            <a:avLst/>
          </a:prstGeom>
          <a:noFill/>
          <a:ln>
            <a:noFill/>
          </a:ln>
        </p:spPr>
      </p:pic>
      <p:pic>
        <p:nvPicPr>
          <p:cNvPr id="189" name="Google Shape;18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90" name="Google Shape;190;p59" descr="Recurso 25.png"/>
          <p:cNvPicPr preferRelativeResize="0"/>
          <p:nvPr/>
        </p:nvPicPr>
        <p:blipFill rotWithShape="1">
          <a:blip r:embed="rId6">
            <a:alphaModFix/>
          </a:blip>
          <a:srcRect/>
          <a:stretch/>
        </p:blipFill>
        <p:spPr>
          <a:xfrm>
            <a:off x="4774974" y="2471710"/>
            <a:ext cx="432711" cy="446694"/>
          </a:xfrm>
          <a:prstGeom prst="rect">
            <a:avLst/>
          </a:prstGeom>
          <a:noFill/>
          <a:ln>
            <a:noFill/>
          </a:ln>
        </p:spPr>
      </p:pic>
      <p:pic>
        <p:nvPicPr>
          <p:cNvPr id="191" name="Google Shape;191;p59"/>
          <p:cNvPicPr preferRelativeResize="0"/>
          <p:nvPr/>
        </p:nvPicPr>
        <p:blipFill rotWithShape="1">
          <a:blip r:embed="rId7">
            <a:alphaModFix/>
          </a:blip>
          <a:srcRect/>
          <a:stretch/>
        </p:blipFill>
        <p:spPr>
          <a:xfrm>
            <a:off x="12308730" y="1695978"/>
            <a:ext cx="3694496" cy="1042506"/>
          </a:xfrm>
          <a:prstGeom prst="rect">
            <a:avLst/>
          </a:prstGeom>
          <a:noFill/>
          <a:ln>
            <a:noFill/>
          </a:ln>
        </p:spPr>
      </p:pic>
      <p:pic>
        <p:nvPicPr>
          <p:cNvPr id="192" name="Google Shape;192;p59"/>
          <p:cNvPicPr preferRelativeResize="0"/>
          <p:nvPr/>
        </p:nvPicPr>
        <p:blipFill rotWithShape="1">
          <a:blip r:embed="rId8">
            <a:alphaModFix/>
          </a:blip>
          <a:srcRect/>
          <a:stretch/>
        </p:blipFill>
        <p:spPr>
          <a:xfrm>
            <a:off x="13465731" y="3470099"/>
            <a:ext cx="432854" cy="445047"/>
          </a:xfrm>
          <a:prstGeom prst="rect">
            <a:avLst/>
          </a:prstGeom>
          <a:noFill/>
          <a:ln>
            <a:noFill/>
          </a:ln>
        </p:spPr>
      </p:pic>
      <p:pic>
        <p:nvPicPr>
          <p:cNvPr id="193" name="Google Shape;193;p59"/>
          <p:cNvPicPr preferRelativeResize="0"/>
          <p:nvPr/>
        </p:nvPicPr>
        <p:blipFill rotWithShape="1">
          <a:blip r:embed="rId9">
            <a:alphaModFix/>
          </a:blip>
          <a:srcRect/>
          <a:stretch/>
        </p:blipFill>
        <p:spPr>
          <a:xfrm>
            <a:off x="4756864" y="3552154"/>
            <a:ext cx="451143" cy="445047"/>
          </a:xfrm>
          <a:prstGeom prst="rect">
            <a:avLst/>
          </a:prstGeom>
          <a:noFill/>
          <a:ln>
            <a:noFill/>
          </a:ln>
        </p:spPr>
      </p:pic>
      <p:pic>
        <p:nvPicPr>
          <p:cNvPr id="194" name="Google Shape;194;p59"/>
          <p:cNvPicPr preferRelativeResize="0"/>
          <p:nvPr/>
        </p:nvPicPr>
        <p:blipFill rotWithShape="1">
          <a:blip r:embed="rId5">
            <a:alphaModFix/>
          </a:blip>
          <a:srcRect/>
          <a:stretch/>
        </p:blipFill>
        <p:spPr>
          <a:xfrm>
            <a:off x="4741592" y="4818007"/>
            <a:ext cx="457200" cy="446694"/>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2994</Words>
  <Application>Microsoft Office PowerPoint</Application>
  <PresentationFormat>Panorámica</PresentationFormat>
  <Paragraphs>155</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Calibri</vt:lpstr>
      <vt:lpstr>Verdana</vt:lpstr>
      <vt:lpstr>Arial Narrow</vt:lpstr>
      <vt:lpstr>Helvetica Neue</vt:lpstr>
      <vt:lpstr>Arial</vt:lpstr>
      <vt:lpstr>Arial Black</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9</cp:revision>
  <dcterms:created xsi:type="dcterms:W3CDTF">2022-10-19T17:32:46Z</dcterms:created>
  <dcterms:modified xsi:type="dcterms:W3CDTF">2024-01-31T20:14:53Z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