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3" r:id="rId8"/>
    <p:sldId id="269" r:id="rId9"/>
    <p:sldId id="264" r:id="rId10"/>
    <p:sldId id="265" r:id="rId11"/>
    <p:sldId id="266" r:id="rId12"/>
    <p:sldId id="267" r:id="rId13"/>
    <p:sldId id="268" r:id="rId14"/>
  </p:sldIdLst>
  <p:sldSz cx="12192000" cy="6858000"/>
  <p:notesSz cx="12192000" cy="6858000"/>
  <p:embeddedFontLst>
    <p:embeddedFont>
      <p:font typeface="Arial Black" panose="020B0A04020102020204" pitchFamily="34" charset="0"/>
      <p:regular r:id="rId16"/>
      <p:bold r:id="rId17"/>
    </p:embeddedFont>
    <p:embeddedFont>
      <p:font typeface="Helvetica Neue" panose="020B060402020202020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Verdana" panose="020B0604030504040204" pitchFamily="34" charset="0"/>
      <p:regular r:id="rId26"/>
      <p:bold r:id="rId27"/>
      <p:italic r:id="rId28"/>
      <p:boldItalic r:id="rId29"/>
    </p:embeddedFont>
    <p:embeddedFont>
      <p:font typeface="Arial Narrow" panose="020B0606020202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8" y="9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p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1440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file:///P:\Mi%20unidad\OSPA\01.%20Tematicas\04.%20Incendios\01.%20Productos\postmodelo_icv\temporales\iorinoquia.jp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jpe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amazonia.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P:\Mi%20unidad\OSPA\01.%20Tematicas\04.%20Incendios\01.%20Productos\postmodelo_icv\temporales\red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P:\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P:\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P:\Mi%20unidad\OSPA\01.%20Tematicas\04.%20Incendios\01.%20Productos\postmodelo_icv\temporales\orange_icv.jpg" TargetMode="External"/><Relationship Id="rId4" Type="http://schemas.openxmlformats.org/officeDocument/2006/relationships/image" Target="file:///P:\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file:///P:\Mi%20unidad\OSPA\01.%20Tematicas\04.%20Incendios\01.%20Productos\postmodelo_icv\temporales\icarib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andin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pacifico.jpg" TargetMode="Externa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a:solidFill>
                  <a:schemeClr val="lt1"/>
                </a:solidFill>
                <a:latin typeface="Verdana"/>
                <a:ea typeface="Verdana"/>
                <a:cs typeface="Verdana"/>
                <a:sym typeface="Verdana"/>
              </a:rPr>
              <a:t>029</a:t>
            </a:r>
            <a:endParaRPr sz="2400" b="1"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E1233F"/>
                </a:solidFill>
                <a:latin typeface="Verdana"/>
                <a:ea typeface="Verdana"/>
                <a:cs typeface="Verdana"/>
                <a:sym typeface="Verdana"/>
              </a:rPr>
              <a:t>PARA TOMAR ACCIÓN </a:t>
            </a:r>
            <a:r>
              <a:rPr lang="es-MX" sz="800" b="0" i="0" u="none" strike="noStrike" cap="none">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29 </a:t>
            </a:r>
            <a:r>
              <a:rPr lang="es-MX" sz="1100" b="1" i="0" u="none" strike="noStrike" cap="none" dirty="0">
                <a:solidFill>
                  <a:srgbClr val="800000"/>
                </a:solidFill>
                <a:latin typeface="Calibri"/>
                <a:ea typeface="Calibri"/>
                <a:cs typeface="Calibri"/>
                <a:sym typeface="Calibri"/>
              </a:rPr>
              <a:t>de enero de 2024 –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30</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enero 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199" name="Google Shape;199;p4"/>
          <p:cNvGraphicFramePr/>
          <p:nvPr>
            <p:extLst>
              <p:ext uri="{D42A27DB-BD31-4B8C-83A1-F6EECF244321}">
                <p14:modId xmlns:p14="http://schemas.microsoft.com/office/powerpoint/2010/main" val="2386215373"/>
              </p:ext>
            </p:extLst>
          </p:nvPr>
        </p:nvGraphicFramePr>
        <p:xfrm>
          <a:off x="5345167" y="1718598"/>
          <a:ext cx="6746475" cy="43774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5731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Arauca, Arauquita, Cravo Norte, Fortul, Puerto Rondón, Saravena,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Aguazul, Chámeza, Hato Corozal, La Salina, Maní, Monterrey, Nunchía, Orocué, Paz De Ariporo, Pore, Recetor, Sabanalarga, San Luis De Palenque, Tauramena, Trinidad, Villanueva, Yopal.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Acacías, Cubarral, El Calvario, El Castillo, El Dorado, Fuente De Oro, Granada, Guamal, La Macarena, Lejanías, Mesetas, Puerto Lleras, Puerto Rico, San Juan De Arama, San Martín, Uribe, Villavicencio, Vistahermosa.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Cumaribo,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Barranca De Upía, Cabuyaro, Cumaral, Mapiripán, Puerto Concordia, Puerto López, Restrepo, San Carlos De Guaroa, San Juanito.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Támara.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Puerto Gaitán.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197" cy="4860676"/>
          </a:xfrm>
          <a:prstGeom prst="rect">
            <a:avLst/>
          </a:prstGeom>
          <a:noFill/>
          <a:ln>
            <a:noFill/>
          </a:ln>
        </p:spPr>
      </p:pic>
      <p:pic>
        <p:nvPicPr>
          <p:cNvPr id="202" name="Google Shape;202;p4"/>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203" name="Google Shape;203;p4"/>
          <p:cNvPicPr preferRelativeResize="0"/>
          <p:nvPr/>
        </p:nvPicPr>
        <p:blipFill rotWithShape="1">
          <a:blip r:embed="rId6">
            <a:alphaModFix/>
          </a:blip>
          <a:srcRect/>
          <a:stretch/>
        </p:blipFill>
        <p:spPr>
          <a:xfrm>
            <a:off x="5481476" y="2681022"/>
            <a:ext cx="432854" cy="445047"/>
          </a:xfrm>
          <a:prstGeom prst="rect">
            <a:avLst/>
          </a:prstGeom>
          <a:noFill/>
          <a:ln>
            <a:noFill/>
          </a:ln>
        </p:spPr>
      </p:pic>
      <p:pic>
        <p:nvPicPr>
          <p:cNvPr id="204" name="Google Shape;204;p4"/>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492499" y="4150894"/>
            <a:ext cx="451143" cy="445047"/>
          </a:xfrm>
          <a:prstGeom prst="rect">
            <a:avLst/>
          </a:prstGeom>
          <a:noFill/>
          <a:ln>
            <a:noFill/>
          </a:ln>
        </p:spPr>
      </p:pic>
      <p:pic>
        <p:nvPicPr>
          <p:cNvPr id="206" name="Google Shape;206;p4"/>
          <p:cNvPicPr preferRelativeResize="0"/>
          <p:nvPr/>
        </p:nvPicPr>
        <p:blipFill rotWithShape="1">
          <a:blip r:embed="rId8">
            <a:alphaModFix/>
          </a:blip>
          <a:srcRect/>
          <a:stretch/>
        </p:blipFill>
        <p:spPr>
          <a:xfrm>
            <a:off x="5457130" y="5273477"/>
            <a:ext cx="457200" cy="4466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1" name="Google Shape;211;p5"/>
          <p:cNvGraphicFramePr/>
          <p:nvPr>
            <p:extLst>
              <p:ext uri="{D42A27DB-BD31-4B8C-83A1-F6EECF244321}">
                <p14:modId xmlns:p14="http://schemas.microsoft.com/office/powerpoint/2010/main" val="267880519"/>
              </p:ext>
            </p:extLst>
          </p:nvPr>
        </p:nvGraphicFramePr>
        <p:xfrm>
          <a:off x="5419661" y="1480456"/>
          <a:ext cx="6300950" cy="4026075"/>
        </p:xfrm>
        <a:graphic>
          <a:graphicData uri="http://schemas.openxmlformats.org/drawingml/2006/table">
            <a:tbl>
              <a:tblPr>
                <a:noFill/>
                <a:tableStyleId>{7637F94A-DA9B-481A-AE38-6A32242EE391}</a:tableStyleId>
              </a:tblPr>
              <a:tblGrid>
                <a:gridCol w="839875">
                  <a:extLst>
                    <a:ext uri="{9D8B030D-6E8A-4147-A177-3AD203B41FA5}">
                      <a16:colId xmlns:a16="http://schemas.microsoft.com/office/drawing/2014/main" val="20000"/>
                    </a:ext>
                  </a:extLst>
                </a:gridCol>
                <a:gridCol w="5461075">
                  <a:extLst>
                    <a:ext uri="{9D8B030D-6E8A-4147-A177-3AD203B41FA5}">
                      <a16:colId xmlns:a16="http://schemas.microsoft.com/office/drawing/2014/main" val="20001"/>
                    </a:ext>
                  </a:extLst>
                </a:gridCol>
              </a:tblGrid>
              <a:tr h="7297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367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AMAZONAS : </a:t>
                      </a:r>
                      <a:r>
                        <a:rPr lang="es-MX" sz="1000" b="0" i="0" u="none" strike="noStrike" cap="none" dirty="0" err="1" smtClean="0">
                          <a:solidFill>
                            <a:srgbClr val="000000"/>
                          </a:solidFill>
                          <a:latin typeface="Arial"/>
                          <a:ea typeface="Arial"/>
                          <a:cs typeface="Arial"/>
                          <a:sym typeface="Arial"/>
                        </a:rPr>
                        <a:t>Mirití</a:t>
                      </a:r>
                      <a:r>
                        <a:rPr lang="es-MX" sz="1000" b="0" i="0" u="none" strike="noStrike" cap="none" dirty="0" smtClean="0">
                          <a:solidFill>
                            <a:srgbClr val="000000"/>
                          </a:solidFill>
                          <a:latin typeface="Arial"/>
                          <a:ea typeface="Arial"/>
                          <a:cs typeface="Arial"/>
                          <a:sym typeface="Arial"/>
                        </a:rPr>
                        <a:t> - Paraná, Puerto Santander.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Albania, Belén De Los Andaquíes, Curillo, El Doncello, El Paujíl, Florencia, Morelia, Puerto Rico, San José Del Fragua, San Vicente Del Caguán, Solano.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GUAINÍA : Barrancominas, Cacahual, Inírida, Puerto Colombia, San Felipe.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GUAVIARE : Calamar, El Retorno, Miraflores, San José Del Guaviare.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PUTUMAYO : Orito, San Miguel, Valle Del </a:t>
                      </a:r>
                      <a:r>
                        <a:rPr lang="es-MX" sz="1000" b="0" i="0" u="none" strike="noStrike" cap="none" dirty="0" err="1" smtClean="0">
                          <a:solidFill>
                            <a:srgbClr val="000000"/>
                          </a:solidFill>
                          <a:latin typeface="Arial"/>
                          <a:ea typeface="Arial"/>
                          <a:cs typeface="Arial"/>
                          <a:sym typeface="Arial"/>
                        </a:rPr>
                        <a:t>Guamuez</a:t>
                      </a:r>
                      <a:r>
                        <a:rPr lang="es-MX" sz="1000" b="0" i="0" u="none" strike="noStrike" cap="none" dirty="0" smtClean="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887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Cartagena Del Chairá, La Montañita, Milán, Solita, Valparaíso.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GUAINÍA : Pana </a:t>
                      </a:r>
                      <a:r>
                        <a:rPr lang="es-MX" sz="1000" b="0" i="0" u="none" strike="noStrike" cap="none" dirty="0" err="1" smtClean="0">
                          <a:solidFill>
                            <a:srgbClr val="000000"/>
                          </a:solidFill>
                          <a:latin typeface="Arial"/>
                          <a:ea typeface="Arial"/>
                          <a:cs typeface="Arial"/>
                          <a:sym typeface="Arial"/>
                        </a:rPr>
                        <a:t>Pana</a:t>
                      </a:r>
                      <a:r>
                        <a:rPr lang="es-MX"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PUTUMAYO : Colón, Puerto Asís, Puerto Caicedo, Puerto Guzmán, Puerto Leguízamo, San Francisco, </a:t>
                      </a:r>
                      <a:r>
                        <a:rPr lang="es-MX" sz="1000" b="0" i="0" u="none" strike="noStrike" cap="none" dirty="0" err="1" smtClean="0">
                          <a:solidFill>
                            <a:srgbClr val="000000"/>
                          </a:solidFill>
                          <a:latin typeface="Arial"/>
                          <a:ea typeface="Arial"/>
                          <a:cs typeface="Arial"/>
                          <a:sym typeface="Arial"/>
                        </a:rPr>
                        <a:t>Sibundoy</a:t>
                      </a:r>
                      <a:r>
                        <a:rPr lang="es-MX" sz="1000" b="0" i="0" u="none" strike="noStrike" cap="none" dirty="0" smtClean="0">
                          <a:solidFill>
                            <a:srgbClr val="000000"/>
                          </a:solidFill>
                          <a:latin typeface="Arial"/>
                          <a:ea typeface="Arial"/>
                          <a:cs typeface="Arial"/>
                          <a:sym typeface="Arial"/>
                        </a:rPr>
                        <a:t>, </a:t>
                      </a:r>
                      <a:r>
                        <a:rPr lang="es-MX" sz="1000" b="0" i="0" u="none" strike="noStrike" cap="none" dirty="0" err="1" smtClean="0">
                          <a:solidFill>
                            <a:srgbClr val="000000"/>
                          </a:solidFill>
                          <a:latin typeface="Arial"/>
                          <a:ea typeface="Arial"/>
                          <a:cs typeface="Arial"/>
                          <a:sym typeface="Arial"/>
                        </a:rPr>
                        <a:t>Villagarzón</a:t>
                      </a:r>
                      <a:r>
                        <a:rPr lang="es-MX"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VAUPÉS : Carurú, Pacoa, Mitú.</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71375">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AMAZONAS : El Encanto, La Chorrera, La Victoria, Puerto Alegría, Puerto Arica.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GUAINÍA : La Guadalupe, Morichal.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PUTUMAYO : Santiago.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212" name="Google Shape;212;p5"/>
          <p:cNvGraphicFramePr/>
          <p:nvPr/>
        </p:nvGraphicFramePr>
        <p:xfrm>
          <a:off x="12836461" y="5476214"/>
          <a:ext cx="6426275" cy="2509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AMAZONAS : La Chorrera.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CAQUETÁ : Solano, Valparaíso.</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GUAINÍA : Inírida.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GUAVIARE : Calamar, El Retorno, Miraflores, San José Del Guaviare.</a:t>
                      </a: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7" cy="4876795"/>
          </a:xfrm>
          <a:prstGeom prst="rect">
            <a:avLst/>
          </a:prstGeom>
          <a:noFill/>
          <a:ln>
            <a:noFill/>
          </a:ln>
        </p:spPr>
      </p:pic>
      <p:pic>
        <p:nvPicPr>
          <p:cNvPr id="215" name="Google Shape;215;p5" descr="Recurso 25.png"/>
          <p:cNvPicPr preferRelativeResize="0"/>
          <p:nvPr/>
        </p:nvPicPr>
        <p:blipFill rotWithShape="1">
          <a:blip r:embed="rId5">
            <a:alphaModFix/>
          </a:blip>
          <a:srcRect/>
          <a:stretch/>
        </p:blipFill>
        <p:spPr>
          <a:xfrm>
            <a:off x="5612013" y="2559823"/>
            <a:ext cx="432711" cy="446694"/>
          </a:xfrm>
          <a:prstGeom prst="rect">
            <a:avLst/>
          </a:prstGeom>
          <a:noFill/>
          <a:ln>
            <a:noFill/>
          </a:ln>
        </p:spPr>
      </p:pic>
      <p:pic>
        <p:nvPicPr>
          <p:cNvPr id="216" name="Google Shape;216;p5"/>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217" name="Google Shape;217;p5"/>
          <p:cNvPicPr preferRelativeResize="0"/>
          <p:nvPr/>
        </p:nvPicPr>
        <p:blipFill rotWithShape="1">
          <a:blip r:embed="rId7">
            <a:alphaModFix/>
          </a:blip>
          <a:srcRect/>
          <a:stretch/>
        </p:blipFill>
        <p:spPr>
          <a:xfrm>
            <a:off x="5644857" y="4531036"/>
            <a:ext cx="457200" cy="446694"/>
          </a:xfrm>
          <a:prstGeom prst="rect">
            <a:avLst/>
          </a:prstGeom>
          <a:noFill/>
          <a:ln>
            <a:noFill/>
          </a:ln>
        </p:spPr>
      </p:pic>
      <p:pic>
        <p:nvPicPr>
          <p:cNvPr id="218" name="Google Shape;218;p5"/>
          <p:cNvPicPr preferRelativeResize="0"/>
          <p:nvPr/>
        </p:nvPicPr>
        <p:blipFill rotWithShape="1">
          <a:blip r:embed="rId8">
            <a:alphaModFix/>
          </a:blip>
          <a:srcRect/>
          <a:stretch/>
        </p:blipFill>
        <p:spPr>
          <a:xfrm>
            <a:off x="5644857" y="3587474"/>
            <a:ext cx="451143" cy="4450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a:solidFill>
                  <a:srgbClr val="7F7F7F"/>
                </a:solidFill>
                <a:latin typeface="Verdana"/>
                <a:ea typeface="Verdana"/>
                <a:cs typeface="Verdana"/>
                <a:sym typeface="Verdana"/>
              </a:rPr>
              <a:t>Ghisliane Echeverry Prieto | Directora General</a:t>
            </a:r>
            <a:endParaRPr sz="1200" b="1" i="0" u="none" strike="noStrike" cap="none">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a:solidFill>
                  <a:srgbClr val="7F7F7F"/>
                </a:solidFill>
                <a:latin typeface="Verdana"/>
                <a:ea typeface="Verdana"/>
                <a:cs typeface="Verdana"/>
                <a:sym typeface="Verdana"/>
              </a:rPr>
              <a:t>Ingrid Tatiana Sierra Giraldo| Jefe Oficina del Servicio de Pronóstico y Alertas</a:t>
            </a:r>
            <a:endParaRPr sz="1200" b="0" i="0" u="none" strike="noStrike" cap="none">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a:solidFill>
                  <a:srgbClr val="7F7F7F"/>
                </a:solidFill>
                <a:latin typeface="Verdana"/>
                <a:ea typeface="Verdana"/>
                <a:cs typeface="Verdana"/>
                <a:sym typeface="Verdana"/>
              </a:rPr>
              <a:t>Elaboró:</a:t>
            </a:r>
            <a:r>
              <a:rPr lang="es-MX" sz="1200" b="0" i="0" u="none" strike="noStrike" cap="none">
                <a:solidFill>
                  <a:srgbClr val="7F7F7F"/>
                </a:solidFill>
                <a:latin typeface="Verdana"/>
                <a:ea typeface="Verdana"/>
                <a:cs typeface="Verdana"/>
                <a:sym typeface="Verdana"/>
              </a:rPr>
              <a:t> </a:t>
            </a:r>
            <a:endParaRPr sz="1200" b="0" i="0" u="none" strike="noStrike" cap="none">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a:solidFill>
                  <a:srgbClr val="7F7F7F"/>
                </a:solidFill>
                <a:latin typeface="Verdana"/>
                <a:ea typeface="Verdana"/>
                <a:cs typeface="Verdana"/>
                <a:sym typeface="Verdana"/>
              </a:rPr>
              <a:t>Carolina Valencia Monroy – Yira Fonseca Parga (Incendios de la Cobertura Vegetal).</a:t>
            </a:r>
            <a:endParaRPr sz="1200" b="0" i="0" u="none" strike="noStrike" cap="none">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a:solidFill>
                  <a:srgbClr val="7F7F7F"/>
                </a:solidFill>
                <a:latin typeface="Verdana"/>
                <a:ea typeface="Verdana"/>
                <a:cs typeface="Verdana"/>
                <a:sym typeface="Verdana"/>
              </a:rPr>
              <a:t>OFICINA DEL SERVICIO DE PRONÓSTICO Y ALERTAS</a:t>
            </a:r>
            <a:endParaRPr sz="1200" b="0" i="0" u="none" strike="noStrike" cap="none">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a:solidFill>
                  <a:srgbClr val="7F7F7F"/>
                </a:solidFill>
                <a:latin typeface="Verdana"/>
                <a:ea typeface="Verdana"/>
                <a:cs typeface="Verdana"/>
                <a:sym typeface="Verdana"/>
              </a:rPr>
              <a:t>http://www.ideam.gov.co</a:t>
            </a:r>
            <a:endParaRPr sz="1200" b="0" i="0" u="none" strike="noStrike" cap="none">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a:solidFill>
                  <a:srgbClr val="7F7F7F"/>
                </a:solidFill>
                <a:latin typeface="Verdana"/>
                <a:ea typeface="Verdana"/>
                <a:cs typeface="Verdana"/>
                <a:sym typeface="Verdana"/>
              </a:rPr>
              <a:t>Correos electrónicos</a:t>
            </a:r>
            <a:r>
              <a:rPr lang="es-MX" sz="1200" b="0" i="0" u="none" strike="noStrike" cap="none">
                <a:solidFill>
                  <a:srgbClr val="7F7F7F"/>
                </a:solidFill>
                <a:latin typeface="Verdana"/>
                <a:ea typeface="Verdana"/>
                <a:cs typeface="Verdana"/>
                <a:sym typeface="Verdana"/>
              </a:rPr>
              <a:t>: servicio@ideam.gov.co, alertas@ideam.gov.co</a:t>
            </a:r>
            <a:endParaRPr sz="1200" b="0" i="0" u="none" strike="noStrike" cap="none">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a:solidFill>
                  <a:srgbClr val="7F7F7F"/>
                </a:solidFill>
                <a:latin typeface="Verdana"/>
                <a:ea typeface="Verdana"/>
                <a:cs typeface="Verdana"/>
                <a:sym typeface="Verdana"/>
              </a:rPr>
              <a:t>Calle 25D N° 96B - 70, piso 3. Bogotá, D.C. </a:t>
            </a:r>
            <a:endParaRPr sz="1200" b="0" i="0" u="none" strike="noStrike" cap="none">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a:solidFill>
                  <a:srgbClr val="7F7F7F"/>
                </a:solidFill>
                <a:latin typeface="Verdana"/>
                <a:ea typeface="Verdana"/>
                <a:cs typeface="Verdana"/>
                <a:sym typeface="Verdana"/>
              </a:rPr>
              <a:t>Teléfono: 3075625 ext. 1334 -1336.</a:t>
            </a:r>
            <a:endParaRPr sz="1200" b="0" i="0" u="none" strike="noStrike" cap="none">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a:solidFill>
                  <a:schemeClr val="dk1"/>
                </a:solidFill>
                <a:latin typeface="Arial"/>
                <a:ea typeface="Arial"/>
                <a:cs typeface="Arial"/>
                <a:sym typeface="Arial"/>
              </a:rPr>
              <a:t/>
            </a: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sectores de las regiones Caribe, Andina, Pacífico, Amazonia y Orinoquia.</a:t>
            </a:r>
            <a:endParaRPr sz="1800" b="0" i="0" u="none" strike="noStrike" cap="none">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rotWithShape="1">
          <a:blip r:embed="rId3">
            <a:alphaModFix/>
          </a:blip>
          <a:srcRect/>
          <a:stretch/>
        </p:blipFill>
        <p:spPr>
          <a:xfrm>
            <a:off x="8036648" y="1608762"/>
            <a:ext cx="3322737" cy="47067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a:t>Actualización | 29 de enero del 2024 | 12:00 HLC</a:t>
            </a:r>
            <a:endParaRPr sz="1200"/>
          </a:p>
        </p:txBody>
      </p:sp>
      <p:pic>
        <p:nvPicPr>
          <p:cNvPr id="125" name="Google Shape;125;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34505" y="1028702"/>
            <a:ext cx="3960228" cy="5600346"/>
          </a:xfrm>
          <a:prstGeom prst="rect">
            <a:avLst/>
          </a:prstGeom>
          <a:noFill/>
          <a:ln>
            <a:noFill/>
          </a:ln>
        </p:spPr>
      </p:pic>
      <p:pic>
        <p:nvPicPr>
          <p:cNvPr id="126" name="Google Shape;126;p17"/>
          <p:cNvPicPr preferRelativeResize="0"/>
          <p:nvPr/>
        </p:nvPicPr>
        <p:blipFill>
          <a:blip r:embed="rId5" r:link="rId6">
            <a:extLst>
              <a:ext uri="{28A0092B-C50C-407E-A947-70E740481C1C}">
                <a14:useLocalDpi xmlns:a14="http://schemas.microsoft.com/office/drawing/2010/main" val="0"/>
              </a:ext>
            </a:extLst>
          </a:blip>
          <a:stretch>
            <a:fillRect/>
          </a:stretch>
        </p:blipFill>
        <p:spPr>
          <a:xfrm>
            <a:off x="4219175" y="2601533"/>
            <a:ext cx="1979615" cy="2154850"/>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extLst>
              <a:ext uri="{28A0092B-C50C-407E-A947-70E740481C1C}">
                <a14:useLocalDpi xmlns:a14="http://schemas.microsoft.com/office/drawing/2010/main" val="0"/>
              </a:ext>
            </a:extLst>
          </a:blip>
          <a:stretch>
            <a:fillRect/>
          </a:stretch>
        </p:blipFill>
        <p:spPr>
          <a:xfrm>
            <a:off x="6295697" y="1221188"/>
            <a:ext cx="1939616" cy="5126246"/>
          </a:xfrm>
          <a:prstGeom prst="rect">
            <a:avLst/>
          </a:prstGeom>
          <a:noFill/>
          <a:ln>
            <a:noFill/>
          </a:ln>
        </p:spPr>
      </p:pic>
      <p:pic>
        <p:nvPicPr>
          <p:cNvPr id="128" name="Google Shape;128;p17"/>
          <p:cNvPicPr preferRelativeResize="0"/>
          <p:nvPr/>
        </p:nvPicPr>
        <p:blipFill>
          <a:blip r:embed="rId9" r:link="rId10">
            <a:extLst>
              <a:ext uri="{28A0092B-C50C-407E-A947-70E740481C1C}">
                <a14:useLocalDpi xmlns:a14="http://schemas.microsoft.com/office/drawing/2010/main" val="0"/>
              </a:ext>
            </a:extLst>
          </a:blip>
          <a:stretch>
            <a:fillRect/>
          </a:stretch>
        </p:blipFill>
        <p:spPr>
          <a:xfrm>
            <a:off x="8332220" y="1247929"/>
            <a:ext cx="1740647" cy="3436065"/>
          </a:xfrm>
          <a:prstGeom prst="rect">
            <a:avLst/>
          </a:prstGeom>
          <a:noFill/>
          <a:ln>
            <a:noFill/>
          </a:ln>
        </p:spPr>
      </p:pic>
      <p:pic>
        <p:nvPicPr>
          <p:cNvPr id="129"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10319591" y="1146175"/>
            <a:ext cx="1594334" cy="37927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134" name="Google Shape;134;p24"/>
          <p:cNvGraphicFramePr/>
          <p:nvPr>
            <p:extLst>
              <p:ext uri="{D42A27DB-BD31-4B8C-83A1-F6EECF244321}">
                <p14:modId xmlns:p14="http://schemas.microsoft.com/office/powerpoint/2010/main" val="223973666"/>
              </p:ext>
            </p:extLst>
          </p:nvPr>
        </p:nvGraphicFramePr>
        <p:xfrm>
          <a:off x="4757630" y="1146174"/>
          <a:ext cx="7066075" cy="4569500"/>
        </p:xfrm>
        <a:graphic>
          <a:graphicData uri="http://schemas.openxmlformats.org/drawingml/2006/table">
            <a:tbl>
              <a:tblPr>
                <a:noFill/>
                <a:tableStyleId>{7637F94A-DA9B-481A-AE38-6A32242EE391}</a:tableStyleId>
              </a:tblPr>
              <a:tblGrid>
                <a:gridCol w="1086750">
                  <a:extLst>
                    <a:ext uri="{9D8B030D-6E8A-4147-A177-3AD203B41FA5}">
                      <a16:colId xmlns:a16="http://schemas.microsoft.com/office/drawing/2014/main" val="20000"/>
                    </a:ext>
                  </a:extLst>
                </a:gridCol>
                <a:gridCol w="5979325">
                  <a:extLst>
                    <a:ext uri="{9D8B030D-6E8A-4147-A177-3AD203B41FA5}">
                      <a16:colId xmlns:a16="http://schemas.microsoft.com/office/drawing/2014/main" val="20001"/>
                    </a:ext>
                  </a:extLst>
                </a:gridCol>
              </a:tblGrid>
              <a:tr h="6376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7026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ATLÁNTICO : Candelaria, Luruaco, Repelón.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Achí, Altos Del Rosario, Arenal, Arjona, Arroyohondo, Barranco De Loba, Calamar, Cantagallo, </a:t>
                      </a:r>
                      <a:r>
                        <a:rPr lang="es-MX" sz="1000" b="0" i="0" u="none" strike="noStrike" cap="none" dirty="0" err="1" smtClean="0">
                          <a:solidFill>
                            <a:srgbClr val="000000"/>
                          </a:solidFill>
                          <a:latin typeface="Arial"/>
                          <a:ea typeface="Arial"/>
                          <a:cs typeface="Arial"/>
                          <a:sym typeface="Arial"/>
                        </a:rPr>
                        <a:t>Cicuco</a:t>
                      </a:r>
                      <a:r>
                        <a:rPr lang="es-MX" sz="1000" b="0" i="0" u="none" strike="noStrike" cap="none" dirty="0" smtClean="0">
                          <a:solidFill>
                            <a:srgbClr val="000000"/>
                          </a:solidFill>
                          <a:latin typeface="Arial"/>
                          <a:ea typeface="Arial"/>
                          <a:cs typeface="Arial"/>
                          <a:sym typeface="Arial"/>
                        </a:rPr>
                        <a:t>, Córdoba, El Carmen De Bolívar, El Guamo, El Peñón, Hatillo De Loba, Magangué, Mahates, Margarita, María La Baja, Montecristo, Morales, Norosí, Pinillos, Regidor, Río Viejo, San Fernando, San Jacinto, San Jacinto Del Cauca, San Juan Nepomuceno, San Martín De Loba, San Pablo, Santa Catalina, Santa Cruz De </a:t>
                      </a:r>
                      <a:r>
                        <a:rPr lang="es-MX" sz="1000" b="0" i="0" u="none" strike="noStrike" cap="none" dirty="0" err="1" smtClean="0">
                          <a:solidFill>
                            <a:srgbClr val="000000"/>
                          </a:solidFill>
                          <a:latin typeface="Arial"/>
                          <a:ea typeface="Arial"/>
                          <a:cs typeface="Arial"/>
                          <a:sym typeface="Arial"/>
                        </a:rPr>
                        <a:t>Mompox</a:t>
                      </a:r>
                      <a:r>
                        <a:rPr lang="es-MX" sz="1000" b="0" i="0" u="none" strike="noStrike" cap="none" dirty="0" smtClean="0">
                          <a:solidFill>
                            <a:srgbClr val="000000"/>
                          </a:solidFill>
                          <a:latin typeface="Arial"/>
                          <a:ea typeface="Arial"/>
                          <a:cs typeface="Arial"/>
                          <a:sym typeface="Arial"/>
                        </a:rPr>
                        <a:t>, Santa Rosa Del Sur, Simití, Soplaviento, </a:t>
                      </a:r>
                      <a:r>
                        <a:rPr lang="es-MX" sz="1000" b="0" i="0" u="none" strike="noStrike" cap="none" dirty="0" err="1" smtClean="0">
                          <a:solidFill>
                            <a:srgbClr val="000000"/>
                          </a:solidFill>
                          <a:latin typeface="Arial"/>
                          <a:ea typeface="Arial"/>
                          <a:cs typeface="Arial"/>
                          <a:sym typeface="Arial"/>
                        </a:rPr>
                        <a:t>Talaigua</a:t>
                      </a:r>
                      <a:r>
                        <a:rPr lang="es-MX" sz="1000" b="0" i="0" u="none" strike="noStrike" cap="none" dirty="0" smtClean="0">
                          <a:solidFill>
                            <a:srgbClr val="000000"/>
                          </a:solidFill>
                          <a:latin typeface="Arial"/>
                          <a:ea typeface="Arial"/>
                          <a:cs typeface="Arial"/>
                          <a:sym typeface="Arial"/>
                        </a:rPr>
                        <a:t> Nuevo, Tiquisio, Zambrano.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Aguachica, Agustín Codazzi, Astrea, Becerril, Bosconia, Chimichagua, Chiriguaná, Curumaní, El Copey, El Paso, Gamarra, González, La Gloria, La Jagua De Ibirico, La Paz, Manaure Balcón Del Cesar, Pailitas, Pelaya, Pueblo Bello, Río De Oro, San Alberto, San Diego, San Martín, Tamalameque, Valledupar.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Ayapel, Cereté, Chimá, Chinú, Ciénaga De Oro, Cotorra, La Apartada, Montelíbano, Montería, Planeta Rica, Pueblo Nuevo, Puerto Libertador, Sahagún, San Andrés De Sotavento, San Carlos, San José De </a:t>
                      </a:r>
                      <a:r>
                        <a:rPr lang="es-MX" sz="1000" b="0" i="0" u="none" strike="noStrike" cap="none" dirty="0" err="1" smtClean="0">
                          <a:solidFill>
                            <a:srgbClr val="000000"/>
                          </a:solidFill>
                          <a:latin typeface="Arial"/>
                          <a:ea typeface="Arial"/>
                          <a:cs typeface="Arial"/>
                          <a:sym typeface="Arial"/>
                        </a:rPr>
                        <a:t>Uré</a:t>
                      </a:r>
                      <a:r>
                        <a:rPr lang="es-MX" sz="1000" b="0" i="0" u="none" strike="noStrike" cap="none" dirty="0" smtClean="0">
                          <a:solidFill>
                            <a:srgbClr val="000000"/>
                          </a:solidFill>
                          <a:latin typeface="Arial"/>
                          <a:ea typeface="Arial"/>
                          <a:cs typeface="Arial"/>
                          <a:sym typeface="Arial"/>
                        </a:rPr>
                        <a:t>, Tierralta, </a:t>
                      </a:r>
                      <a:r>
                        <a:rPr lang="es-MX" sz="1000" b="0" i="0" u="none" strike="noStrike" cap="none" dirty="0" err="1" smtClean="0">
                          <a:solidFill>
                            <a:srgbClr val="000000"/>
                          </a:solidFill>
                          <a:latin typeface="Arial"/>
                          <a:ea typeface="Arial"/>
                          <a:cs typeface="Arial"/>
                          <a:sym typeface="Arial"/>
                        </a:rPr>
                        <a:t>Tuchín</a:t>
                      </a:r>
                      <a:r>
                        <a:rPr lang="es-MX" sz="1000" b="0" i="0" u="none" strike="noStrike" cap="none" dirty="0" smtClean="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Barrancas, Dibulla, Distracción, El Molino, Fonseca, Hatonuevo,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Algarrobo, Aracataca, Ariguaní, Cerro De San Antonio, Chivolo, Ciénaga, Concordia, El Banco, El Piñón, Fundación, Guamal, Nueva Granada, Pedraza, Pijiño Del Carmen, Pivijay, Plato, Sabanas De San Ángel, Salamina, San Sebastián De Buenavista, San Zenón, Santa Ana, Santa Bárbara De Pinto, Santa Marta, Tenerife, Zapayán, Zona Bananera.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SUCRE : Buenavista, Caimito, Chalán, Colosó, Corozal, El Roble, Galeras, Guaranda, La Unión, Los Palmitos, Majagual, Morroa, Ovejas, Palmito, Sampués, San Benito Abad, San José De Toluviejo, San Juan De Betulia, San Luis De Sincé, San Marcos, San Onofre, San Pedro, Santiago De Tolú, Sincelejo, Sucre.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37" cy="475785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5041440" y="3283782"/>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graphicFrame>
        <p:nvGraphicFramePr>
          <p:cNvPr id="8" name="Google Shape;186;p59"/>
          <p:cNvGraphicFramePr/>
          <p:nvPr>
            <p:extLst>
              <p:ext uri="{D42A27DB-BD31-4B8C-83A1-F6EECF244321}">
                <p14:modId xmlns:p14="http://schemas.microsoft.com/office/powerpoint/2010/main" val="860913536"/>
              </p:ext>
            </p:extLst>
          </p:nvPr>
        </p:nvGraphicFramePr>
        <p:xfrm>
          <a:off x="4923118" y="2346830"/>
          <a:ext cx="6746475" cy="26624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ATLÁNTICO : Suan, Tubará.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Canalete, Lorica..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ATLÁNTICO : Campo De La Cruz, Galapa, Manatí, Ponedera, Santa Lucía.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BOLÍVAR : Cartagena De Indias, San Cristóbal.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CÓRDOBA : Buenavista, San Bernardo Del Viento, San Pelayo, Valencia.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LA GUAJIRA : Albania, Manaure, Uribia.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El Retén, Remolino.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44" name="Google Shape;144;p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45" name="Google Shape;145;p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37" cy="4757858"/>
          </a:xfrm>
          <a:prstGeom prst="rect">
            <a:avLst/>
          </a:prstGeom>
          <a:noFill/>
          <a:ln>
            <a:noFill/>
          </a:ln>
        </p:spPr>
      </p:pic>
      <p:pic>
        <p:nvPicPr>
          <p:cNvPr id="146" name="Google Shape;146;p1"/>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147" name="Google Shape;147;p1"/>
          <p:cNvPicPr preferRelativeResize="0"/>
          <p:nvPr/>
        </p:nvPicPr>
        <p:blipFill rotWithShape="1">
          <a:blip r:embed="rId6">
            <a:alphaModFix/>
          </a:blip>
          <a:srcRect/>
          <a:stretch/>
        </p:blipFill>
        <p:spPr>
          <a:xfrm>
            <a:off x="5119791" y="4227409"/>
            <a:ext cx="457200" cy="446694"/>
          </a:xfrm>
          <a:prstGeom prst="rect">
            <a:avLst/>
          </a:prstGeom>
          <a:noFill/>
          <a:ln>
            <a:noFill/>
          </a:ln>
        </p:spPr>
      </p:pic>
      <p:pic>
        <p:nvPicPr>
          <p:cNvPr id="148" name="Google Shape;148;p1"/>
          <p:cNvPicPr preferRelativeResize="0"/>
          <p:nvPr/>
        </p:nvPicPr>
        <p:blipFill rotWithShape="1">
          <a:blip r:embed="rId7">
            <a:alphaModFix/>
          </a:blip>
          <a:srcRect/>
          <a:stretch/>
        </p:blipFill>
        <p:spPr>
          <a:xfrm>
            <a:off x="5125848" y="3089680"/>
            <a:ext cx="451143" cy="4450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3" name="Google Shape;153;p58"/>
          <p:cNvGraphicFramePr/>
          <p:nvPr>
            <p:extLst>
              <p:ext uri="{D42A27DB-BD31-4B8C-83A1-F6EECF244321}">
                <p14:modId xmlns:p14="http://schemas.microsoft.com/office/powerpoint/2010/main" val="3819162288"/>
              </p:ext>
            </p:extLst>
          </p:nvPr>
        </p:nvGraphicFramePr>
        <p:xfrm>
          <a:off x="3846785" y="1279417"/>
          <a:ext cx="8339025" cy="5577800"/>
        </p:xfrm>
        <a:graphic>
          <a:graphicData uri="http://schemas.openxmlformats.org/drawingml/2006/table">
            <a:tbl>
              <a:tblPr>
                <a:noFill/>
                <a:tableStyleId>{7637F94A-DA9B-481A-AE38-6A32242EE391}</a:tableStyleId>
              </a:tblPr>
              <a:tblGrid>
                <a:gridCol w="953825">
                  <a:extLst>
                    <a:ext uri="{9D8B030D-6E8A-4147-A177-3AD203B41FA5}">
                      <a16:colId xmlns:a16="http://schemas.microsoft.com/office/drawing/2014/main" val="20000"/>
                    </a:ext>
                  </a:extLst>
                </a:gridCol>
                <a:gridCol w="7385200">
                  <a:extLst>
                    <a:ext uri="{9D8B030D-6E8A-4147-A177-3AD203B41FA5}">
                      <a16:colId xmlns:a16="http://schemas.microsoft.com/office/drawing/2014/main" val="20001"/>
                    </a:ext>
                  </a:extLst>
                </a:gridCol>
              </a:tblGrid>
              <a:tr h="3707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482487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Amalfi, Anorí, Anzá, Betulia, Buriticá, </a:t>
                      </a:r>
                      <a:r>
                        <a:rPr lang="es-MX" sz="1000" b="0" i="0" u="none" strike="noStrike" cap="none" dirty="0" err="1" smtClean="0">
                          <a:solidFill>
                            <a:srgbClr val="000000"/>
                          </a:solidFill>
                          <a:latin typeface="Arial"/>
                          <a:ea typeface="Arial"/>
                          <a:cs typeface="Arial"/>
                          <a:sym typeface="Arial"/>
                        </a:rPr>
                        <a:t>Carepa</a:t>
                      </a:r>
                      <a:r>
                        <a:rPr lang="es-MX" sz="1000" b="0" i="0" u="none" strike="noStrike" cap="none" dirty="0" smtClean="0">
                          <a:solidFill>
                            <a:srgbClr val="000000"/>
                          </a:solidFill>
                          <a:latin typeface="Arial"/>
                          <a:ea typeface="Arial"/>
                          <a:cs typeface="Arial"/>
                          <a:sym typeface="Arial"/>
                        </a:rPr>
                        <a:t>, </a:t>
                      </a:r>
                      <a:r>
                        <a:rPr lang="es-MX" sz="1000" b="0" i="0" u="none" strike="noStrike" cap="none" dirty="0" err="1" smtClean="0">
                          <a:solidFill>
                            <a:srgbClr val="000000"/>
                          </a:solidFill>
                          <a:latin typeface="Arial"/>
                          <a:ea typeface="Arial"/>
                          <a:cs typeface="Arial"/>
                          <a:sym typeface="Arial"/>
                        </a:rPr>
                        <a:t>Chigorodó</a:t>
                      </a:r>
                      <a:r>
                        <a:rPr lang="es-MX" sz="1000" b="0" i="0" u="none" strike="noStrike" cap="none" dirty="0" smtClean="0">
                          <a:solidFill>
                            <a:srgbClr val="000000"/>
                          </a:solidFill>
                          <a:latin typeface="Arial"/>
                          <a:ea typeface="Arial"/>
                          <a:cs typeface="Arial"/>
                          <a:sym typeface="Arial"/>
                        </a:rPr>
                        <a:t>, Cisneros, Ciudad Bolívar, Cáceres, Ebéjico, El Bagre, Fredonia, Giraldo, Hispania, Ituango, Jericó, La Pintada, Liborina, Maceo, Marinilla, </a:t>
                      </a:r>
                      <a:r>
                        <a:rPr lang="es-MX" sz="1000" b="0" i="0" u="none" strike="noStrike" cap="none" dirty="0" err="1" smtClean="0">
                          <a:solidFill>
                            <a:srgbClr val="000000"/>
                          </a:solidFill>
                          <a:latin typeface="Arial"/>
                          <a:ea typeface="Arial"/>
                          <a:cs typeface="Arial"/>
                          <a:sym typeface="Arial"/>
                        </a:rPr>
                        <a:t>Mutatá</a:t>
                      </a:r>
                      <a:r>
                        <a:rPr lang="es-MX" sz="1000" b="0" i="0" u="none" strike="noStrike" cap="none" dirty="0" smtClean="0">
                          <a:solidFill>
                            <a:srgbClr val="000000"/>
                          </a:solidFill>
                          <a:latin typeface="Arial"/>
                          <a:ea typeface="Arial"/>
                          <a:cs typeface="Arial"/>
                          <a:sym typeface="Arial"/>
                        </a:rPr>
                        <a:t>, Nechí, </a:t>
                      </a:r>
                      <a:r>
                        <a:rPr lang="es-MX" sz="1000" b="0" i="0" u="none" strike="noStrike" cap="none" dirty="0" err="1" smtClean="0">
                          <a:solidFill>
                            <a:srgbClr val="000000"/>
                          </a:solidFill>
                          <a:latin typeface="Arial"/>
                          <a:ea typeface="Arial"/>
                          <a:cs typeface="Arial"/>
                          <a:sym typeface="Arial"/>
                        </a:rPr>
                        <a:t>Necoclí</a:t>
                      </a:r>
                      <a:r>
                        <a:rPr lang="es-MX" sz="1000" b="0" i="0" u="none" strike="noStrike" cap="none" dirty="0" smtClean="0">
                          <a:solidFill>
                            <a:srgbClr val="000000"/>
                          </a:solidFill>
                          <a:latin typeface="Arial"/>
                          <a:ea typeface="Arial"/>
                          <a:cs typeface="Arial"/>
                          <a:sym typeface="Arial"/>
                        </a:rPr>
                        <a:t>, Olaya, Pueblorrico, Puerto Berrío, Puerto </a:t>
                      </a:r>
                      <a:r>
                        <a:rPr lang="es-MX" sz="1000" b="0" i="0" u="none" strike="noStrike" cap="none" dirty="0" err="1" smtClean="0">
                          <a:solidFill>
                            <a:srgbClr val="000000"/>
                          </a:solidFill>
                          <a:latin typeface="Arial"/>
                          <a:ea typeface="Arial"/>
                          <a:cs typeface="Arial"/>
                          <a:sym typeface="Arial"/>
                        </a:rPr>
                        <a:t>Nare</a:t>
                      </a:r>
                      <a:r>
                        <a:rPr lang="es-MX" sz="1000" b="0" i="0" u="none" strike="noStrike" cap="none" dirty="0" smtClean="0">
                          <a:solidFill>
                            <a:srgbClr val="000000"/>
                          </a:solidFill>
                          <a:latin typeface="Arial"/>
                          <a:ea typeface="Arial"/>
                          <a:cs typeface="Arial"/>
                          <a:sym typeface="Arial"/>
                        </a:rPr>
                        <a:t>, Remedios, Sabanalarga, Salgar, San Andrés De Cuerquía, San Carlos, San Jerónimo, San Pedro De Urabá, Santa Fé De Antioquia, Santa Rosa De Osos, Segovia, Sopetrán, Tarazá, Tarso, Támesis, Urrao, Valdivia, Valparaíso, Venecia, Yalí, Yarumal, Yolombó, Yondó, Zaragoza.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Aquitania, Belén, Betéitiva, Boavita, Campohermoso, Cerinza, Chiscas, Chita, Chivatá, Chíquiza, Corrales, Covarachía, Cubará, Cuítiva, El Cocuy, El Espino, Floresta, Guacamayas, Güicán De La Sierra, La Uvita, Labranzagrande, Miraflores, Mongua, Monguí, Moniquirá, Nobsa, Panqueba, Paya, Pesca, Puerto Boyacá, Páez, San Luis De Gaceno, San Mateo, Soatá, Sogamoso, Sora, Susacón, Sutamarchán, Sáchica, Tibasosa, Tipacoque, Togüí, Tota, Tuta, Tópaga, Villa De </a:t>
                      </a:r>
                      <a:r>
                        <a:rPr lang="es-MX" sz="1000" b="0" i="0" u="none" strike="noStrike" cap="none" dirty="0" smtClean="0">
                          <a:solidFill>
                            <a:srgbClr val="000000"/>
                          </a:solidFill>
                          <a:latin typeface="Arial"/>
                          <a:ea typeface="Arial"/>
                          <a:cs typeface="Arial"/>
                          <a:sym typeface="Arial"/>
                        </a:rPr>
                        <a:t>Leyva, Samaca.</a:t>
                      </a:r>
                      <a:endParaRPr lang="es-MX" sz="1000" b="0" i="0" u="none" strike="noStrike" cap="none" dirty="0" smtClean="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Agua De Dios, Anapoima, Apulo, Arbeláez, Cabrera, Chipaque, Choachí, Cáqueza, El Colegio, Fosca, Fusagasugá, Fómeque, Granada, Guayabetal, Gutiérrez, Jerusalén, La Calera, Nilo, Pandi, Pasca, Quetame, San Antonio Del Tequendama, San Bernardo, Silvania, Soacha, Tena, Tocaima, Ubaque, Une, Venecia, Viotá, Gachancipá.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Acevedo, Agrado, Aipe, Algeciras, Altamira, Baraya, Campoalegre, Colombia, Elías, Garzón, Gigante, Guadalupe, Hobo, Isnos, La Argentina, La Plata, Neiva, Nátaga, Paicol, Palermo, Palestina, Pital, Pitalito, Rivera, Saladoblanco, San Agustín, Santa María, Suaza, Tarqui, Tello, Teruel, Tesalia, Timaná, Villavieja, Yaguará, Íquira.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Arboledas, Bochalema, Bucarasica, Chinácota, Chitagá, Convención, Cucutilla, Cáchira, Durania, El Carmen, El Tarra, El Zulia, Gramalote, Hacarí, Herrán, La Esperanza, La Playa, Labateca, Los Patios, Lourdes, Mutiscua, Ocaña, Pamplona, Pamplonita, Ragonvalia, Salazar, San Calixto, San Cayetano, San José De Cúcuta, Santiago, Sardinata, Silos, Teorama, Tibú, Villa Caro, Villa Del Rosario, Ábrego.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Armenia, Buenavista, Calarcá, Córdoba, La Tebaida, Montenegro, Pijao, Quimbaya.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Aratoca, Barichara, Barrancabermeja, Betulia, Bolívar, Bucaramanga, Cabrera, California, Capitanejo, Carcasí, Cerrito, Charta, Chima, Cimitarra, Concepción, Confines, Curití, El Carmen De Chucurí, El Guacamayo, El Playón, Enciso, Floridablanca, Galán, Girón, Guaca, Gámbita, Hato, Jordán, La Paz, Landázuri, Lebrija, Los Santos, Macaravita, Matanza, Mogotes, Molagavita, Málaga, Onzaga, Palmar, Palmas Del Socorro, Piedecuesta, Pinchote, Puerto Parra, Puerto Wilches, Páramo, Rionegro, Sabana De Torres, San Andrés, San Gil, San Joaquín, San José De Miranda, San Miguel, San Vicente De Chucurí, Santa Bárbara, Santa Helena Del Opón, Simacota, Socorro, Suratá, Tona, Valle De San José, Vetas, Villanueva, Vélez, Zapatoca.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Alpujarra, Alvarado, Cajamarca, Carmen De Apicalá, Chaparral, Coello, Coyaima, Cunday, Dolores, Espinal, Flandes, Guamo, Ibagué, Icononzo, Melgar, Natagaima, Ortega, Piedras, Planadas, Prado, Purificación, Rioblanco, Roncesvalles, Rovira, Saldaña, San Antonio, San Luis, Suárez, Valle De San Juan, Villarrica.</a:t>
                      </a:r>
                      <a:endParaRPr dirty="0"/>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7"/>
            <a:ext cx="3449775" cy="4878490"/>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159" name="Google Shape;159;p58"/>
          <p:cNvPicPr preferRelativeResize="0"/>
          <p:nvPr/>
        </p:nvPicPr>
        <p:blipFill rotWithShape="1">
          <a:blip r:embed="rId7">
            <a:alphaModFix/>
          </a:blip>
          <a:srcRect/>
          <a:stretch/>
        </p:blipFill>
        <p:spPr>
          <a:xfrm>
            <a:off x="4110717" y="3754520"/>
            <a:ext cx="432854" cy="4450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3460129702"/>
              </p:ext>
            </p:extLst>
          </p:nvPr>
        </p:nvGraphicFramePr>
        <p:xfrm>
          <a:off x="4601949" y="1522047"/>
          <a:ext cx="6746475" cy="45110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Andes, Apartadó, Armenia, Betania, Briceño, Campamento, Caracolí, Caramanta, Caucasia, Cañasgordas, Concepción, Copacabana, Donmatías, Entrerríos, Girardota, Guarne, </a:t>
                      </a:r>
                      <a:r>
                        <a:rPr lang="es-MX" sz="1000" b="0" i="0" u="none" strike="noStrike" cap="none" dirty="0" err="1" smtClean="0">
                          <a:solidFill>
                            <a:srgbClr val="000000"/>
                          </a:solidFill>
                          <a:latin typeface="Arial"/>
                          <a:ea typeface="Arial"/>
                          <a:cs typeface="Arial"/>
                          <a:sym typeface="Arial"/>
                        </a:rPr>
                        <a:t>Guatapé</a:t>
                      </a:r>
                      <a:r>
                        <a:rPr lang="es-MX" sz="1000" b="0" i="0" u="none" strike="noStrike" cap="none" dirty="0" smtClean="0">
                          <a:solidFill>
                            <a:srgbClr val="000000"/>
                          </a:solidFill>
                          <a:latin typeface="Arial"/>
                          <a:ea typeface="Arial"/>
                          <a:cs typeface="Arial"/>
                          <a:sym typeface="Arial"/>
                        </a:rPr>
                        <a:t>, Heliconia, Jardín, Medellín, Puerto Triunfo, San José De La Montaña, San Luis, San Pedro De Los Milagros, San Rafael, San Roque, Sonsón, </a:t>
                      </a:r>
                      <a:r>
                        <a:rPr lang="es-MX" sz="1000" b="0" i="0" u="none" strike="noStrike" cap="none" dirty="0" err="1" smtClean="0">
                          <a:solidFill>
                            <a:srgbClr val="000000"/>
                          </a:solidFill>
                          <a:latin typeface="Arial"/>
                          <a:ea typeface="Arial"/>
                          <a:cs typeface="Arial"/>
                          <a:sym typeface="Arial"/>
                        </a:rPr>
                        <a:t>Uramita</a:t>
                      </a:r>
                      <a:r>
                        <a:rPr lang="es-MX" sz="1000" b="0" i="0" u="none" strike="noStrike" cap="none" dirty="0" smtClean="0">
                          <a:solidFill>
                            <a:srgbClr val="000000"/>
                          </a:solidFill>
                          <a:latin typeface="Arial"/>
                          <a:ea typeface="Arial"/>
                          <a:cs typeface="Arial"/>
                          <a:sym typeface="Arial"/>
                        </a:rPr>
                        <a:t>, </a:t>
                      </a:r>
                      <a:r>
                        <a:rPr lang="es-MX" sz="1000" b="0" i="0" u="none" strike="noStrike" cap="none" dirty="0" smtClean="0">
                          <a:solidFill>
                            <a:srgbClr val="000000"/>
                          </a:solidFill>
                          <a:latin typeface="Arial"/>
                          <a:ea typeface="Arial"/>
                          <a:cs typeface="Arial"/>
                          <a:sym typeface="Arial"/>
                        </a:rPr>
                        <a:t>Vegachí, Bello.</a:t>
                      </a:r>
                      <a:endParaRPr lang="es-MX" sz="1000" b="0" i="0" u="none" strike="noStrike" cap="none" dirty="0" smtClean="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Almeida, Arcabuco, Berbeo, Busbanzá, Chitaraque, Chivor, Cómbita, Duitama, Firavitoba, Gachantivá, Garagoa, Guateque, Guayatá, Iza, Jericó, La Capilla, Pachavita, Paipa, Ramiriquí, Saboyá, Samacá, San Eduardo, San José De Pare, Santa María, Santa Rosa De Viterbo, Santa Sofía, Santana, Siachoque, Socha, Somondoco, Sotaquirá, Sutatenza, Tibaná, Toca, Turmequé, Zetaquira, Úmbita.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CALDAS : Aguadas, Anserma, Aranzazu, Filadelfia, La Dorada, La Merced, Manizales, Marmato, </a:t>
                      </a:r>
                      <a:r>
                        <a:rPr lang="es-MX" sz="1000" b="0" i="0" u="none" strike="noStrike" cap="none" dirty="0" err="1" smtClean="0">
                          <a:solidFill>
                            <a:srgbClr val="000000"/>
                          </a:solidFill>
                          <a:latin typeface="Arial"/>
                          <a:ea typeface="Arial"/>
                          <a:cs typeface="Arial"/>
                          <a:sym typeface="Arial"/>
                        </a:rPr>
                        <a:t>Marquetalia</a:t>
                      </a:r>
                      <a:r>
                        <a:rPr lang="es-MX" sz="1000" b="0" i="0" u="none" strike="noStrike" cap="none" dirty="0" smtClean="0">
                          <a:solidFill>
                            <a:srgbClr val="000000"/>
                          </a:solidFill>
                          <a:latin typeface="Arial"/>
                          <a:ea typeface="Arial"/>
                          <a:cs typeface="Arial"/>
                          <a:sym typeface="Arial"/>
                        </a:rPr>
                        <a:t>, Neira, Riosucio, Salamina, Supía, Victoria, Villamaría.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Beltrán, Bojacá, Cachipay, Caparrapí, Chaguaní, Chocontá, Gachalá, Gachetá, Gama, Girardot, Guaduas, Guasca, Guataquí, Guatavita, Junín, La Mesa, La Palma, Machetá, Madrid, Manta, Medina, Mosquera, Nariño, </a:t>
                      </a:r>
                      <a:r>
                        <a:rPr lang="es-MX" sz="1000" b="0" i="0" u="none" strike="noStrike" cap="none" dirty="0" err="1" smtClean="0">
                          <a:solidFill>
                            <a:srgbClr val="000000"/>
                          </a:solidFill>
                          <a:latin typeface="Arial"/>
                          <a:ea typeface="Arial"/>
                          <a:cs typeface="Arial"/>
                          <a:sym typeface="Arial"/>
                        </a:rPr>
                        <a:t>Nemocon</a:t>
                      </a:r>
                      <a:r>
                        <a:rPr lang="es-MX" sz="1000" b="0" i="0" u="none" strike="noStrike" cap="none" dirty="0" smtClean="0">
                          <a:solidFill>
                            <a:srgbClr val="000000"/>
                          </a:solidFill>
                          <a:latin typeface="Arial"/>
                          <a:ea typeface="Arial"/>
                          <a:cs typeface="Arial"/>
                          <a:sym typeface="Arial"/>
                        </a:rPr>
                        <a:t>, Pacho, Paratebueno, Puerto Salgar, Pulí, Quipile, Ricaurte, San Cayetano, San Juan De Rioseco, Sesquilé, Sibaté, Suesca, Tibacuy, Tibirita, Ubalá, Villapinzón, Yacopí, Zipaquirá, Útica.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Oporapa.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Cácota, Toledo.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Génova.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RISARALDA : Balboa, Guática, La Celia, Pereira, Quinchía.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Aguada, Barbosa, Cepitá, Charalá, Chipatá, Contratación, Coromoro, El Peñón, Guadalupe, Guapotá, Guavatá, Güepsa, Ocamonte, Oiba, Puente Nacional, San Benito, Suaita, Sucre.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Ambalema, Anzoátegui, Armero, Ataco, Falan, Fresno, Herveo, Honda, Lérida, Líbano, Murillo, Palocabildo, San Sebastián De Mariquita, Santa Isabel, Venadillo.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76" name="Google Shape;176;p3"/>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77" name="Google Shape;177;p3"/>
          <p:cNvSpPr txBox="1">
            <a:spLocks noGrp="1"/>
          </p:cNvSpPr>
          <p:nvPr>
            <p:ph type="body" idx="2"/>
          </p:nvPr>
        </p:nvSpPr>
        <p:spPr>
          <a:xfrm>
            <a:off x="3741738"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78" name="Google Shape;178;p3"/>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176525"/>
            <a:ext cx="3859111" cy="5457352"/>
          </a:xfrm>
          <a:prstGeom prst="rect">
            <a:avLst/>
          </a:prstGeom>
          <a:noFill/>
          <a:ln>
            <a:noFill/>
          </a:ln>
        </p:spPr>
      </p:pic>
      <p:pic>
        <p:nvPicPr>
          <p:cNvPr id="179" name="Google Shape;179;p3"/>
          <p:cNvPicPr preferRelativeResize="0"/>
          <p:nvPr/>
        </p:nvPicPr>
        <p:blipFill rotWithShape="1">
          <a:blip r:embed="rId5">
            <a:alphaModFix/>
          </a:blip>
          <a:srcRect/>
          <a:stretch/>
        </p:blipFill>
        <p:spPr>
          <a:xfrm>
            <a:off x="4757071" y="3513360"/>
            <a:ext cx="451143" cy="445047"/>
          </a:xfrm>
          <a:prstGeom prst="rect">
            <a:avLst/>
          </a:prstGeom>
          <a:noFill/>
          <a:ln>
            <a:noFill/>
          </a:ln>
        </p:spPr>
      </p:pic>
      <p:pic>
        <p:nvPicPr>
          <p:cNvPr id="181" name="Google Shape;181;p3"/>
          <p:cNvPicPr preferRelativeResize="0"/>
          <p:nvPr/>
        </p:nvPicPr>
        <p:blipFill rotWithShape="1">
          <a:blip r:embed="rId6">
            <a:alphaModFix/>
          </a:blip>
          <a:srcRect/>
          <a:stretch/>
        </p:blipFill>
        <p:spPr>
          <a:xfrm>
            <a:off x="12858784" y="3332500"/>
            <a:ext cx="432854" cy="44504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3065369904"/>
              </p:ext>
            </p:extLst>
          </p:nvPr>
        </p:nvGraphicFramePr>
        <p:xfrm>
          <a:off x="4584019" y="2259301"/>
          <a:ext cx="6746475" cy="32918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Abejorral, Abriaquí, Angostura, Argelia, Barbosa, </a:t>
                      </a:r>
                      <a:r>
                        <a:rPr lang="es-MX" sz="1000" b="0" i="0" u="none" strike="noStrike" cap="none" dirty="0" smtClean="0">
                          <a:solidFill>
                            <a:srgbClr val="000000"/>
                          </a:solidFill>
                          <a:latin typeface="Arial"/>
                          <a:ea typeface="Arial"/>
                          <a:cs typeface="Arial"/>
                          <a:sym typeface="Arial"/>
                        </a:rPr>
                        <a:t>Belmira</a:t>
                      </a:r>
                      <a:r>
                        <a:rPr lang="es-MX" sz="1000" b="0" i="0" u="none" strike="noStrike" cap="none" dirty="0" smtClean="0">
                          <a:solidFill>
                            <a:srgbClr val="000000"/>
                          </a:solidFill>
                          <a:latin typeface="Arial"/>
                          <a:ea typeface="Arial"/>
                          <a:cs typeface="Arial"/>
                          <a:sym typeface="Arial"/>
                        </a:rPr>
                        <a:t>, Caicedo, Carolina, Concordia, </a:t>
                      </a:r>
                      <a:r>
                        <a:rPr lang="es-MX" sz="1000" b="0" i="0" u="none" strike="noStrike" cap="none" dirty="0" err="1" smtClean="0">
                          <a:solidFill>
                            <a:srgbClr val="000000"/>
                          </a:solidFill>
                          <a:latin typeface="Arial"/>
                          <a:ea typeface="Arial"/>
                          <a:cs typeface="Arial"/>
                          <a:sym typeface="Arial"/>
                        </a:rPr>
                        <a:t>Dabeiba</a:t>
                      </a:r>
                      <a:r>
                        <a:rPr lang="es-MX" sz="1000" b="0" i="0" u="none" strike="noStrike" cap="none" dirty="0" smtClean="0">
                          <a:solidFill>
                            <a:srgbClr val="000000"/>
                          </a:solidFill>
                          <a:latin typeface="Arial"/>
                          <a:ea typeface="Arial"/>
                          <a:cs typeface="Arial"/>
                          <a:sym typeface="Arial"/>
                        </a:rPr>
                        <a:t>, El Carmen De Viboral, Envigado, Frontino, Granada, Guadalupe, Gómez Plata, La Ceja, La Unión, Peque, Peñol, Retiro, Rionegro, San Francisco, San Vicente Ferrer, Santa Bárbara, Titiribí, Turbo.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Boyacá, Buenavista, Chinavita, Chiquinquirá, Coper, Macanal, Nuevo Colón, Oicatá, Paz De Río, Rondón, Ráquira, San Miguel De Sema, Sativanorte, Sativasur, Socotá, Tasco, Tenza, Tunja, Tutazá, Ventaquemada, Viracachá.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CALDAS : Belalcázar, Chinchiná, Manzanares, Marulanda, </a:t>
                      </a:r>
                      <a:r>
                        <a:rPr lang="es-MX" sz="1000" b="0" i="0" u="none" strike="noStrike" cap="none" dirty="0" err="1" smtClean="0">
                          <a:solidFill>
                            <a:srgbClr val="000000"/>
                          </a:solidFill>
                          <a:latin typeface="Arial"/>
                          <a:ea typeface="Arial"/>
                          <a:cs typeface="Arial"/>
                          <a:sym typeface="Arial"/>
                        </a:rPr>
                        <a:t>Norcasia</a:t>
                      </a:r>
                      <a:r>
                        <a:rPr lang="es-MX" sz="1000" b="0" i="0" u="none" strike="noStrike" cap="none" dirty="0" smtClean="0">
                          <a:solidFill>
                            <a:srgbClr val="000000"/>
                          </a:solidFill>
                          <a:latin typeface="Arial"/>
                          <a:ea typeface="Arial"/>
                          <a:cs typeface="Arial"/>
                          <a:sym typeface="Arial"/>
                        </a:rPr>
                        <a:t>, Palestina, Pensilvania, Pácora, Risaralda, Samaná, San José, Viterbo.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Albán, Anolaima, Bituima, Cajicá, Carmen De Carupa, Chía, Cota, Cucunubá, El Peñón, El Rosal, Facatativá, Funza, Fúquene, Guachetá, Guayabal De Síquima, La Peña, Lenguazaque, Nimaima, Quebradanegra, San Francisco, Sasaima, Sopó, Subachoque, Sutatausa, Tabio, Tausa, Tenjo, Tocancipá, Vergara, Vianí, Villa De San Diego De Ubaté, Villagómez, Villeta.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QUINDÍO : Circasia, Salento.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RISARALDA : Apía, Belén De Umbría, La Virginia, Marsella, Santuario.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Encino.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Casabianca, Villahermosa..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76" name="Google Shape;176;p3"/>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77" name="Google Shape;177;p3"/>
          <p:cNvSpPr txBox="1">
            <a:spLocks noGrp="1"/>
          </p:cNvSpPr>
          <p:nvPr>
            <p:ph type="body" idx="2"/>
          </p:nvPr>
        </p:nvSpPr>
        <p:spPr>
          <a:xfrm>
            <a:off x="3741738"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78" name="Google Shape;178;p3"/>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176525"/>
            <a:ext cx="3859111" cy="5457352"/>
          </a:xfrm>
          <a:prstGeom prst="rect">
            <a:avLst/>
          </a:prstGeom>
          <a:noFill/>
          <a:ln>
            <a:noFill/>
          </a:ln>
        </p:spPr>
      </p:pic>
      <p:pic>
        <p:nvPicPr>
          <p:cNvPr id="180" name="Google Shape;180;p3"/>
          <p:cNvPicPr preferRelativeResize="0"/>
          <p:nvPr/>
        </p:nvPicPr>
        <p:blipFill rotWithShape="1">
          <a:blip r:embed="rId5">
            <a:alphaModFix/>
          </a:blip>
          <a:srcRect/>
          <a:stretch/>
        </p:blipFill>
        <p:spPr>
          <a:xfrm>
            <a:off x="4708437" y="3816603"/>
            <a:ext cx="457200" cy="446694"/>
          </a:xfrm>
          <a:prstGeom prst="rect">
            <a:avLst/>
          </a:prstGeom>
          <a:noFill/>
          <a:ln>
            <a:noFill/>
          </a:ln>
        </p:spPr>
      </p:pic>
      <p:pic>
        <p:nvPicPr>
          <p:cNvPr id="181" name="Google Shape;181;p3"/>
          <p:cNvPicPr preferRelativeResize="0"/>
          <p:nvPr/>
        </p:nvPicPr>
        <p:blipFill rotWithShape="1">
          <a:blip r:embed="rId6">
            <a:alphaModFix/>
          </a:blip>
          <a:srcRect/>
          <a:stretch/>
        </p:blipFill>
        <p:spPr>
          <a:xfrm>
            <a:off x="12858784" y="3332500"/>
            <a:ext cx="432854" cy="445047"/>
          </a:xfrm>
          <a:prstGeom prst="rect">
            <a:avLst/>
          </a:prstGeom>
          <a:noFill/>
          <a:ln>
            <a:noFill/>
          </a:ln>
        </p:spPr>
      </p:pic>
    </p:spTree>
    <p:extLst>
      <p:ext uri="{BB962C8B-B14F-4D97-AF65-F5344CB8AC3E}">
        <p14:creationId xmlns:p14="http://schemas.microsoft.com/office/powerpoint/2010/main" val="1213978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86" name="Google Shape;186;p59"/>
          <p:cNvGraphicFramePr/>
          <p:nvPr>
            <p:extLst>
              <p:ext uri="{D42A27DB-BD31-4B8C-83A1-F6EECF244321}">
                <p14:modId xmlns:p14="http://schemas.microsoft.com/office/powerpoint/2010/main" val="1964382243"/>
              </p:ext>
            </p:extLst>
          </p:nvPr>
        </p:nvGraphicFramePr>
        <p:xfrm>
          <a:off x="4568599" y="1695978"/>
          <a:ext cx="6746475" cy="4531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CAUCA : Almaguer, Bolívar, </a:t>
                      </a:r>
                      <a:r>
                        <a:rPr lang="es-MX" sz="1000" b="0" i="0" u="none" strike="noStrike" cap="none" dirty="0" err="1" smtClean="0">
                          <a:solidFill>
                            <a:srgbClr val="000000"/>
                          </a:solidFill>
                          <a:latin typeface="Arial"/>
                          <a:ea typeface="Arial"/>
                          <a:cs typeface="Arial"/>
                          <a:sym typeface="Arial"/>
                        </a:rPr>
                        <a:t>Cajibío</a:t>
                      </a:r>
                      <a:r>
                        <a:rPr lang="es-MX" sz="1000" b="0" i="0" u="none" strike="noStrike" cap="none" dirty="0" smtClean="0">
                          <a:solidFill>
                            <a:srgbClr val="000000"/>
                          </a:solidFill>
                          <a:latin typeface="Arial"/>
                          <a:ea typeface="Arial"/>
                          <a:cs typeface="Arial"/>
                          <a:sym typeface="Arial"/>
                        </a:rPr>
                        <a:t>, El Tambo, Inzá, La Sierra, La Vega, Patía, Piendamó - Tunía, Puracé, Páez, Rosas, Sucre, Toribío.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Acandí, Unguía.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NARIÑO : Cuaspud Carlosama, Funes, Guachucal, Ipiales, Puerres.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Caicedonia, Cali, Calima, El Cerrito, Guadalajara De Buga, La Victoria, Obando, Vijes.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CAUCA : Balboa, Buenos Aires, Caloto, Florencia, </a:t>
                      </a:r>
                      <a:r>
                        <a:rPr lang="es-MX" sz="1000" b="0" i="0" u="none" strike="noStrike" cap="none" dirty="0" err="1" smtClean="0">
                          <a:solidFill>
                            <a:srgbClr val="000000"/>
                          </a:solidFill>
                          <a:latin typeface="Arial"/>
                          <a:ea typeface="Arial"/>
                          <a:cs typeface="Arial"/>
                          <a:sym typeface="Arial"/>
                        </a:rPr>
                        <a:t>Guachené</a:t>
                      </a:r>
                      <a:r>
                        <a:rPr lang="es-MX" sz="1000" b="0" i="0" u="none" strike="noStrike" cap="none" dirty="0" smtClean="0">
                          <a:solidFill>
                            <a:srgbClr val="000000"/>
                          </a:solidFill>
                          <a:latin typeface="Arial"/>
                          <a:ea typeface="Arial"/>
                          <a:cs typeface="Arial"/>
                          <a:sym typeface="Arial"/>
                        </a:rPr>
                        <a:t>, Jambaló, Mercaderes, Miranda, Morales, Padilla, Piamonte, Puerto Tejada, San Sebastián, Santa Rosa, Silvia, Sotará Paispamba, </a:t>
                      </a:r>
                      <a:r>
                        <a:rPr lang="es-MX" sz="1000" b="0" i="0" u="none" strike="noStrike" cap="none" dirty="0" err="1" smtClean="0">
                          <a:solidFill>
                            <a:srgbClr val="000000"/>
                          </a:solidFill>
                          <a:latin typeface="Arial"/>
                          <a:ea typeface="Arial"/>
                          <a:cs typeface="Arial"/>
                          <a:sym typeface="Arial"/>
                        </a:rPr>
                        <a:t>Timbío</a:t>
                      </a:r>
                      <a:r>
                        <a:rPr lang="es-MX" sz="1000" b="0" i="0" u="none" strike="noStrike" cap="none" dirty="0" smtClean="0">
                          <a:solidFill>
                            <a:srgbClr val="000000"/>
                          </a:solidFill>
                          <a:latin typeface="Arial"/>
                          <a:ea typeface="Arial"/>
                          <a:cs typeface="Arial"/>
                          <a:sym typeface="Arial"/>
                        </a:rPr>
                        <a:t>, Villa Rica.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Bagadó, Riosucio.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NARIÑO : Aldana, Consacá, Contadero, Cumbitara, Córdoba, El Peñol, El Rosario, Guaitarilla, Gualmatán, Iles, Imués, Leiva, Los Andes, Ospina, Pasto, Policarpa, Potosí, Pupiales, Samaniego, San Lorenzo, Sapuyes, Taminango, Tangua, Túquerres, Yacuanquer.</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Alcalá, Andalucía, Ansermanuevo, Argelia, Bolívar, Bugalagrande, Candelaria, Cartago, El Águila, Florida, Jamundí, La Unión, Palmira, Pradera, Roldanillo, Sevilla, Toro, Tuluá, Ulloa, Yumbo,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CAUCA : Argelia, Caldono, Corinto, Santander De Quilichao, Suárez, Totoró.</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a:t>
                      </a:r>
                      <a:r>
                        <a:rPr lang="es-MX" sz="1000" b="0" i="0" u="none" strike="noStrike" cap="none" dirty="0" err="1" smtClean="0">
                          <a:solidFill>
                            <a:srgbClr val="000000"/>
                          </a:solidFill>
                          <a:latin typeface="Arial"/>
                          <a:ea typeface="Arial"/>
                          <a:cs typeface="Arial"/>
                          <a:sym typeface="Arial"/>
                        </a:rPr>
                        <a:t>Bojayá</a:t>
                      </a:r>
                      <a:r>
                        <a:rPr lang="es-MX" sz="1000" b="0" i="0" u="none" strike="noStrike" cap="none" dirty="0" smtClean="0">
                          <a:solidFill>
                            <a:srgbClr val="000000"/>
                          </a:solidFill>
                          <a:latin typeface="Arial"/>
                          <a:ea typeface="Arial"/>
                          <a:cs typeface="Arial"/>
                          <a:sym typeface="Arial"/>
                        </a:rPr>
                        <a:t>, Carmen Del Darién, El Carmen De Atrato, </a:t>
                      </a:r>
                      <a:r>
                        <a:rPr lang="es-MX" sz="1000" b="0" i="0" u="none" strike="noStrike" cap="none" dirty="0" err="1" smtClean="0">
                          <a:solidFill>
                            <a:srgbClr val="000000"/>
                          </a:solidFill>
                          <a:latin typeface="Arial"/>
                          <a:ea typeface="Arial"/>
                          <a:cs typeface="Arial"/>
                          <a:sym typeface="Arial"/>
                        </a:rPr>
                        <a:t>Juradó</a:t>
                      </a:r>
                      <a:r>
                        <a:rPr lang="es-MX" sz="1000" b="0" i="0" u="none" strike="noStrike" cap="none" dirty="0" smtClean="0">
                          <a:solidFill>
                            <a:srgbClr val="000000"/>
                          </a:solidFill>
                          <a:latin typeface="Arial"/>
                          <a:ea typeface="Arial"/>
                          <a:cs typeface="Arial"/>
                          <a:sym typeface="Arial"/>
                        </a:rPr>
                        <a:t>, Lloró.</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NARIÑO : Belén, Buesaco, Chachagüí, Colón, Cumbal, El Tambo, La Cruz, La Unión, San Bernardo, San Pablo.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VALLE DEL CAUCA : El Cairo, El Dovio, </a:t>
                      </a:r>
                      <a:r>
                        <a:rPr lang="es-MX" sz="1000" b="0" i="0" u="none" strike="noStrike" cap="none" dirty="0" err="1" smtClean="0">
                          <a:solidFill>
                            <a:srgbClr val="000000"/>
                          </a:solidFill>
                          <a:latin typeface="Arial"/>
                          <a:ea typeface="Arial"/>
                          <a:cs typeface="Arial"/>
                          <a:sym typeface="Arial"/>
                        </a:rPr>
                        <a:t>Riofrío</a:t>
                      </a:r>
                      <a:r>
                        <a:rPr lang="es-MX" sz="1000" b="0" i="0" u="none" strike="noStrike" cap="none" dirty="0" smtClean="0">
                          <a:solidFill>
                            <a:srgbClr val="000000"/>
                          </a:solidFill>
                          <a:latin typeface="Arial"/>
                          <a:ea typeface="Arial"/>
                          <a:cs typeface="Arial"/>
                          <a:sym typeface="Arial"/>
                        </a:rPr>
                        <a:t>, San Pedro, Trujillo, Versalles, Yotoco.</a:t>
                      </a:r>
                      <a:endParaRPr dirty="0"/>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PACÍFICO</a:t>
            </a:r>
            <a:endParaRPr/>
          </a:p>
        </p:txBody>
      </p:sp>
      <p:pic>
        <p:nvPicPr>
          <p:cNvPr id="188" name="Google Shape;18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215957" y="1237781"/>
            <a:ext cx="2989179" cy="5073795"/>
          </a:xfrm>
          <a:prstGeom prst="rect">
            <a:avLst/>
          </a:prstGeom>
          <a:noFill/>
          <a:ln>
            <a:noFill/>
          </a:ln>
        </p:spPr>
      </p:pic>
      <p:pic>
        <p:nvPicPr>
          <p:cNvPr id="189" name="Google Shape;18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90" name="Google Shape;190;p59" descr="Recurso 25.png"/>
          <p:cNvPicPr preferRelativeResize="0"/>
          <p:nvPr/>
        </p:nvPicPr>
        <p:blipFill rotWithShape="1">
          <a:blip r:embed="rId6">
            <a:alphaModFix/>
          </a:blip>
          <a:srcRect/>
          <a:stretch/>
        </p:blipFill>
        <p:spPr>
          <a:xfrm>
            <a:off x="4775475" y="2586080"/>
            <a:ext cx="432711" cy="446694"/>
          </a:xfrm>
          <a:prstGeom prst="rect">
            <a:avLst/>
          </a:prstGeom>
          <a:noFill/>
          <a:ln>
            <a:noFill/>
          </a:ln>
        </p:spPr>
      </p:pic>
      <p:pic>
        <p:nvPicPr>
          <p:cNvPr id="191" name="Google Shape;191;p59"/>
          <p:cNvPicPr preferRelativeResize="0"/>
          <p:nvPr/>
        </p:nvPicPr>
        <p:blipFill rotWithShape="1">
          <a:blip r:embed="rId7">
            <a:alphaModFix/>
          </a:blip>
          <a:srcRect/>
          <a:stretch/>
        </p:blipFill>
        <p:spPr>
          <a:xfrm>
            <a:off x="12308730" y="1695978"/>
            <a:ext cx="3694496" cy="1042506"/>
          </a:xfrm>
          <a:prstGeom prst="rect">
            <a:avLst/>
          </a:prstGeom>
          <a:noFill/>
          <a:ln>
            <a:noFill/>
          </a:ln>
        </p:spPr>
      </p:pic>
      <p:pic>
        <p:nvPicPr>
          <p:cNvPr id="192" name="Google Shape;192;p59"/>
          <p:cNvPicPr preferRelativeResize="0"/>
          <p:nvPr/>
        </p:nvPicPr>
        <p:blipFill rotWithShape="1">
          <a:blip r:embed="rId8">
            <a:alphaModFix/>
          </a:blip>
          <a:srcRect/>
          <a:stretch/>
        </p:blipFill>
        <p:spPr>
          <a:xfrm>
            <a:off x="13465731" y="3470099"/>
            <a:ext cx="432854" cy="445047"/>
          </a:xfrm>
          <a:prstGeom prst="rect">
            <a:avLst/>
          </a:prstGeom>
          <a:noFill/>
          <a:ln>
            <a:noFill/>
          </a:ln>
        </p:spPr>
      </p:pic>
      <p:pic>
        <p:nvPicPr>
          <p:cNvPr id="193" name="Google Shape;193;p59"/>
          <p:cNvPicPr preferRelativeResize="0"/>
          <p:nvPr/>
        </p:nvPicPr>
        <p:blipFill rotWithShape="1">
          <a:blip r:embed="rId9">
            <a:alphaModFix/>
          </a:blip>
          <a:srcRect/>
          <a:stretch/>
        </p:blipFill>
        <p:spPr>
          <a:xfrm>
            <a:off x="4775475" y="3965168"/>
            <a:ext cx="451143" cy="445047"/>
          </a:xfrm>
          <a:prstGeom prst="rect">
            <a:avLst/>
          </a:prstGeom>
          <a:noFill/>
          <a:ln>
            <a:noFill/>
          </a:ln>
        </p:spPr>
      </p:pic>
      <p:pic>
        <p:nvPicPr>
          <p:cNvPr id="194" name="Google Shape;194;p59"/>
          <p:cNvPicPr preferRelativeResize="0"/>
          <p:nvPr/>
        </p:nvPicPr>
        <p:blipFill rotWithShape="1">
          <a:blip r:embed="rId5">
            <a:alphaModFix/>
          </a:blip>
          <a:srcRect/>
          <a:stretch/>
        </p:blipFill>
        <p:spPr>
          <a:xfrm>
            <a:off x="4763231" y="5500096"/>
            <a:ext cx="457200" cy="446694"/>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3445</Words>
  <Application>Microsoft Office PowerPoint</Application>
  <PresentationFormat>Panorámica</PresentationFormat>
  <Paragraphs>154</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Arial Black</vt:lpstr>
      <vt:lpstr>Helvetica Neue</vt:lpstr>
      <vt:lpstr>Calibri</vt:lpstr>
      <vt:lpstr>Verdana</vt:lpstr>
      <vt:lpstr>Arial Narrow</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4</cp:revision>
  <dcterms:created xsi:type="dcterms:W3CDTF">2022-10-19T17:32:46Z</dcterms:created>
  <dcterms:modified xsi:type="dcterms:W3CDTF">2024-01-29T20:02:28Z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