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71" r:id="rId6"/>
    <p:sldId id="260" r:id="rId7"/>
    <p:sldId id="272" r:id="rId8"/>
    <p:sldId id="270" r:id="rId9"/>
    <p:sldId id="261" r:id="rId10"/>
    <p:sldId id="276" r:id="rId11"/>
    <p:sldId id="273" r:id="rId12"/>
    <p:sldId id="274" r:id="rId13"/>
    <p:sldId id="275" r:id="rId14"/>
  </p:sldIdLst>
  <p:sldSz cx="12192000" cy="6858000"/>
  <p:notesSz cx="12192000" cy="6858000"/>
  <p:embeddedFontLst>
    <p:embeddedFont>
      <p:font typeface="Helvetica Neue" panose="020B0604020202020204" charset="0"/>
      <p:regular r:id="rId16"/>
      <p:bold r:id="rId17"/>
      <p:italic r:id="rId18"/>
      <p:boldItalic r:id="rId19"/>
    </p:embeddedFont>
    <p:embeddedFont>
      <p:font typeface="Arial Black" panose="020B0A04020102020204" pitchFamily="34" charset="0"/>
      <p:regular r:id="rId20"/>
      <p:bold r:id="rId21"/>
    </p:embeddedFont>
    <p:embeddedFont>
      <p:font typeface="Calibri" panose="020F0502020204030204" pitchFamily="34" charset="0"/>
      <p:regular r:id="rId22"/>
      <p:bold r:id="rId23"/>
      <p:italic r:id="rId24"/>
      <p:boldItalic r:id="rId25"/>
    </p:embeddedFont>
    <p:embeddedFont>
      <p:font typeface="Verdana" panose="020B0604030504040204" pitchFamily="34" charset="0"/>
      <p:regular r:id="rId26"/>
      <p:bold r:id="rId27"/>
      <p:italic r:id="rId28"/>
      <p:boldItalic r:id="rId29"/>
    </p:embeddedFont>
    <p:embeddedFont>
      <p:font typeface="Arial Narrow" panose="020B0606020202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4" roundtripDataSignature="AMtx7mhdBmSMNS8FRpGjo0RIRugI/GyYX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B7D27D-7022-48AE-870B-97DEDC28B86A}">
  <a:tblStyle styleId="{C3B7D27D-7022-48AE-870B-97DEDC28B86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E8229C89-3208-43F4-AF60-3C30160D25F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b="off" i="off"/>
      <a:tcStyle>
        <a:tcBdr/>
        <a:fill>
          <a:solidFill>
            <a:srgbClr val="CFD7E7"/>
          </a:solidFill>
        </a:fill>
      </a:tcStyle>
    </a:band1H>
    <a:band2H>
      <a:tcTxStyle b="off" i="off"/>
      <a:tcStyle>
        <a:tcBdr/>
      </a:tcStyle>
    </a:band2H>
    <a:band1V>
      <a:tcTxStyle b="off" i="off"/>
      <a:tcStyle>
        <a:tcBdr/>
        <a:fill>
          <a:solidFill>
            <a:srgbClr val="CFD7E7"/>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14" autoAdjust="0"/>
    <p:restoredTop sz="92786" autoAdjust="0"/>
  </p:normalViewPr>
  <p:slideViewPr>
    <p:cSldViewPr snapToGrid="0">
      <p:cViewPr>
        <p:scale>
          <a:sx n="110" d="100"/>
          <a:sy n="110" d="100"/>
        </p:scale>
        <p:origin x="216" y="-18"/>
      </p:cViewPr>
      <p:guideLst>
        <p:guide orient="horz" pos="2880"/>
        <p:guide pos="216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21" Type="http://schemas.openxmlformats.org/officeDocument/2006/relationships/font" Target="fonts/font6.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5283200" cy="3444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6905625" y="0"/>
            <a:ext cx="5283200" cy="3444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13513"/>
            <a:ext cx="5283200" cy="3444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6905625" y="6513513"/>
            <a:ext cx="5283200" cy="3444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2" name="Google Shape;92;p1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60: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60: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1944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61: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77" name="Google Shape;177;p61: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00351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62: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9" name="Google Shape;189;p62: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7309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25:notes"/>
          <p:cNvSpPr txBox="1">
            <a:spLocks noGrp="1"/>
          </p:cNvSpPr>
          <p:nvPr>
            <p:ph type="body" idx="1"/>
          </p:nvPr>
        </p:nvSpPr>
        <p:spPr>
          <a:xfrm>
            <a:off x="1219200" y="3300413"/>
            <a:ext cx="9753600" cy="270033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6" name="Google Shape;196;p25: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076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6: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3" name="Google Shape;113;p16: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17: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2" name="Google Shape;122;p17: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4: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32" name="Google Shape;132;p24: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47750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8157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58: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3" name="Google Shape;143;p58: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577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59:notes"/>
          <p:cNvSpPr txBox="1">
            <a:spLocks noGrp="1"/>
          </p:cNvSpPr>
          <p:nvPr>
            <p:ph type="body" idx="1"/>
          </p:nvPr>
        </p:nvSpPr>
        <p:spPr>
          <a:xfrm>
            <a:off x="1219200" y="3300413"/>
            <a:ext cx="9753600" cy="2700337"/>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4" name="Google Shape;154;p59:notes"/>
          <p:cNvSpPr>
            <a:spLocks noGrp="1" noRot="1" noChangeAspect="1"/>
          </p:cNvSpPr>
          <p:nvPr>
            <p:ph type="sldImg" idx="2"/>
          </p:nvPr>
        </p:nvSpPr>
        <p:spPr>
          <a:xfrm>
            <a:off x="4038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ronóstico amenaza incendios vegetal">
  <p:cSld name="Pronóstico amenaza incendios vegetal">
    <p:spTree>
      <p:nvGrpSpPr>
        <p:cNvPr id="1" name="Shape 15"/>
        <p:cNvGrpSpPr/>
        <p:nvPr/>
      </p:nvGrpSpPr>
      <p:grpSpPr>
        <a:xfrm>
          <a:off x="0" y="0"/>
          <a:ext cx="0" cy="0"/>
          <a:chOff x="0" y="0"/>
          <a:chExt cx="0" cy="0"/>
        </a:xfrm>
      </p:grpSpPr>
      <p:pic>
        <p:nvPicPr>
          <p:cNvPr id="16" name="Google Shape;16;p64"/>
          <p:cNvPicPr preferRelativeResize="0"/>
          <p:nvPr/>
        </p:nvPicPr>
        <p:blipFill rotWithShape="1">
          <a:blip r:embed="rId2">
            <a:alphaModFix/>
          </a:blip>
          <a:srcRect b="7147"/>
          <a:stretch/>
        </p:blipFill>
        <p:spPr>
          <a:xfrm>
            <a:off x="-1934" y="222422"/>
            <a:ext cx="12194413" cy="6471015"/>
          </a:xfrm>
          <a:prstGeom prst="rect">
            <a:avLst/>
          </a:prstGeom>
          <a:noFill/>
          <a:ln>
            <a:noFill/>
          </a:ln>
        </p:spPr>
      </p:pic>
      <p:pic>
        <p:nvPicPr>
          <p:cNvPr id="17" name="Google Shape;17;p64" descr="Forma&#10;&#10;Descripción generada automáticamente con confianza baja"/>
          <p:cNvPicPr preferRelativeResize="0"/>
          <p:nvPr/>
        </p:nvPicPr>
        <p:blipFill rotWithShape="1">
          <a:blip r:embed="rId3">
            <a:alphaModFix/>
          </a:blip>
          <a:srcRect/>
          <a:stretch/>
        </p:blipFill>
        <p:spPr>
          <a:xfrm>
            <a:off x="1" y="-1089"/>
            <a:ext cx="12190065" cy="6859089"/>
          </a:xfrm>
          <a:prstGeom prst="rect">
            <a:avLst/>
          </a:prstGeom>
          <a:noFill/>
          <a:ln>
            <a:noFill/>
          </a:ln>
        </p:spPr>
      </p:pic>
      <p:sp>
        <p:nvSpPr>
          <p:cNvPr id="18" name="Google Shape;18;p64"/>
          <p:cNvSpPr/>
          <p:nvPr/>
        </p:nvSpPr>
        <p:spPr>
          <a:xfrm>
            <a:off x="-1934" y="222422"/>
            <a:ext cx="12192000" cy="6471015"/>
          </a:xfrm>
          <a:prstGeom prst="rect">
            <a:avLst/>
          </a:prstGeom>
          <a:gradFill>
            <a:gsLst>
              <a:gs pos="0">
                <a:srgbClr val="FF0000">
                  <a:alpha val="0"/>
                </a:srgbClr>
              </a:gs>
              <a:gs pos="37000">
                <a:schemeClr val="lt1"/>
              </a:gs>
              <a:gs pos="100000">
                <a:schemeClr val="lt1"/>
              </a:gs>
            </a:gsLst>
            <a:lin ang="162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9" name="Google Shape;19;p64"/>
          <p:cNvSpPr txBox="1"/>
          <p:nvPr/>
        </p:nvSpPr>
        <p:spPr>
          <a:xfrm>
            <a:off x="5370482" y="6639447"/>
            <a:ext cx="1451038" cy="2616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chemeClr val="lt1"/>
                </a:solidFill>
                <a:latin typeface="Helvetica Neue"/>
                <a:ea typeface="Helvetica Neue"/>
                <a:cs typeface="Helvetica Neue"/>
                <a:sym typeface="Helvetica Neue"/>
              </a:rPr>
              <a:t>www.ideam.gov.co</a:t>
            </a:r>
            <a:endParaRPr dirty="0"/>
          </a:p>
        </p:txBody>
      </p:sp>
      <p:pic>
        <p:nvPicPr>
          <p:cNvPr id="20" name="Google Shape;20;p64" descr="Forma, Rectángulo&#10;&#10;Descripción generada automáticamente con confianza media"/>
          <p:cNvPicPr preferRelativeResize="0"/>
          <p:nvPr/>
        </p:nvPicPr>
        <p:blipFill rotWithShape="1">
          <a:blip r:embed="rId4">
            <a:alphaModFix/>
          </a:blip>
          <a:srcRect/>
          <a:stretch/>
        </p:blipFill>
        <p:spPr>
          <a:xfrm>
            <a:off x="1933" y="-1090"/>
            <a:ext cx="12190067" cy="6859090"/>
          </a:xfrm>
          <a:prstGeom prst="rect">
            <a:avLst/>
          </a:prstGeom>
          <a:noFill/>
          <a:ln>
            <a:noFill/>
          </a:ln>
        </p:spPr>
      </p:pic>
      <p:pic>
        <p:nvPicPr>
          <p:cNvPr id="21" name="Google Shape;21;p64" descr="Forma&#10;&#10;Descripción generada automáticamente con confianza baja"/>
          <p:cNvPicPr preferRelativeResize="0"/>
          <p:nvPr/>
        </p:nvPicPr>
        <p:blipFill rotWithShape="1">
          <a:blip r:embed="rId3">
            <a:alphaModFix/>
          </a:blip>
          <a:srcRect/>
          <a:stretch/>
        </p:blipFill>
        <p:spPr>
          <a:xfrm>
            <a:off x="1935" y="6331"/>
            <a:ext cx="12190065" cy="6859089"/>
          </a:xfrm>
          <a:prstGeom prst="rect">
            <a:avLst/>
          </a:prstGeom>
          <a:noFill/>
          <a:ln>
            <a:noFill/>
          </a:ln>
        </p:spPr>
      </p:pic>
      <p:sp>
        <p:nvSpPr>
          <p:cNvPr id="22" name="Google Shape;22;p64"/>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23" name="Google Shape;23;p64"/>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24" name="Google Shape;24;p64"/>
          <p:cNvPicPr preferRelativeResize="0"/>
          <p:nvPr/>
        </p:nvPicPr>
        <p:blipFill rotWithShape="1">
          <a:blip r:embed="rId5">
            <a:alphaModFix/>
          </a:blip>
          <a:srcRect/>
          <a:stretch/>
        </p:blipFill>
        <p:spPr>
          <a:xfrm>
            <a:off x="3617487" y="73683"/>
            <a:ext cx="369931" cy="503811"/>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apositiva de título">
  <p:cSld name="Diapositiva de título">
    <p:spTree>
      <p:nvGrpSpPr>
        <p:cNvPr id="1" name="Shape 25"/>
        <p:cNvGrpSpPr/>
        <p:nvPr/>
      </p:nvGrpSpPr>
      <p:grpSpPr>
        <a:xfrm>
          <a:off x="0" y="0"/>
          <a:ext cx="0" cy="0"/>
          <a:chOff x="0" y="0"/>
          <a:chExt cx="0" cy="0"/>
        </a:xfrm>
      </p:grpSpPr>
      <p:pic>
        <p:nvPicPr>
          <p:cNvPr id="26" name="Google Shape;26;p65"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27" name="Google Shape;27;p65"/>
          <p:cNvSpPr txBox="1">
            <a:spLocks noGrp="1"/>
          </p:cNvSpPr>
          <p:nvPr>
            <p:ph type="ctrTitle"/>
          </p:nvPr>
        </p:nvSpPr>
        <p:spPr>
          <a:xfrm>
            <a:off x="1524000" y="1652232"/>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C00000"/>
              </a:buClr>
              <a:buSzPts val="4400"/>
              <a:buFont typeface="Verdana"/>
              <a:buNone/>
              <a:defRPr sz="4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5"/>
          <p:cNvSpPr txBox="1">
            <a:spLocks noGrp="1"/>
          </p:cNvSpPr>
          <p:nvPr>
            <p:ph type="subTitle" idx="1"/>
          </p:nvPr>
        </p:nvSpPr>
        <p:spPr>
          <a:xfrm>
            <a:off x="1524000" y="4131907"/>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1800"/>
              <a:buNone/>
              <a:defRPr sz="18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0" name="Google Shape;30;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1" name="Google Shape;31;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32" name="Google Shape;32;p65"/>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33" name="Google Shape;33;p65"/>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34" name="Google Shape;34;p65"/>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35" name="Google Shape;35;p65"/>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36"/>
        <p:cNvGrpSpPr/>
        <p:nvPr/>
      </p:nvGrpSpPr>
      <p:grpSpPr>
        <a:xfrm>
          <a:off x="0" y="0"/>
          <a:ext cx="0" cy="0"/>
          <a:chOff x="0" y="0"/>
          <a:chExt cx="0" cy="0"/>
        </a:xfrm>
      </p:grpSpPr>
      <p:pic>
        <p:nvPicPr>
          <p:cNvPr id="37" name="Google Shape;37;p66"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38" name="Google Shape;38;p66"/>
          <p:cNvSpPr txBox="1">
            <a:spLocks noGrp="1"/>
          </p:cNvSpPr>
          <p:nvPr>
            <p:ph type="title"/>
          </p:nvPr>
        </p:nvSpPr>
        <p:spPr>
          <a:xfrm>
            <a:off x="838200" y="1597441"/>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3200"/>
              <a:buFont typeface="Verdana"/>
              <a:buNone/>
              <a:defRPr sz="32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6"/>
          <p:cNvSpPr txBox="1">
            <a:spLocks noGrp="1"/>
          </p:cNvSpPr>
          <p:nvPr>
            <p:ph type="body" idx="1"/>
          </p:nvPr>
        </p:nvSpPr>
        <p:spPr>
          <a:xfrm>
            <a:off x="838200" y="3112167"/>
            <a:ext cx="10515600" cy="3064795"/>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2pPr>
            <a:lvl3pPr marL="1371600" lvl="2"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3pPr>
            <a:lvl4pPr marL="1828800" lvl="3"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4pPr>
            <a:lvl5pPr marL="2286000" lvl="4"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1" name="Google Shape;41;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2" name="Google Shape;42;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43" name="Google Shape;43;p66"/>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44" name="Google Shape;44;p66"/>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45" name="Google Shape;45;p66"/>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46" name="Google Shape;46;p66"/>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os objetos">
  <p:cSld name="Dos objetos">
    <p:spTree>
      <p:nvGrpSpPr>
        <p:cNvPr id="1" name="Shape 47"/>
        <p:cNvGrpSpPr/>
        <p:nvPr/>
      </p:nvGrpSpPr>
      <p:grpSpPr>
        <a:xfrm>
          <a:off x="0" y="0"/>
          <a:ext cx="0" cy="0"/>
          <a:chOff x="0" y="0"/>
          <a:chExt cx="0" cy="0"/>
        </a:xfrm>
      </p:grpSpPr>
      <p:pic>
        <p:nvPicPr>
          <p:cNvPr id="48" name="Google Shape;48;p67"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49" name="Google Shape;49;p67"/>
          <p:cNvSpPr txBox="1">
            <a:spLocks noGrp="1"/>
          </p:cNvSpPr>
          <p:nvPr>
            <p:ph type="title"/>
          </p:nvPr>
        </p:nvSpPr>
        <p:spPr>
          <a:xfrm>
            <a:off x="838200" y="1699569"/>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800"/>
              <a:buFont typeface="Verdana"/>
              <a:buNone/>
              <a:defRPr sz="28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67"/>
          <p:cNvSpPr txBox="1">
            <a:spLocks noGrp="1"/>
          </p:cNvSpPr>
          <p:nvPr>
            <p:ph type="body" idx="1"/>
          </p:nvPr>
        </p:nvSpPr>
        <p:spPr>
          <a:xfrm>
            <a:off x="838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67"/>
          <p:cNvSpPr txBox="1">
            <a:spLocks noGrp="1"/>
          </p:cNvSpPr>
          <p:nvPr>
            <p:ph type="body" idx="2"/>
          </p:nvPr>
        </p:nvSpPr>
        <p:spPr>
          <a:xfrm>
            <a:off x="6172200" y="3113903"/>
            <a:ext cx="5181600" cy="30630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800">
                <a:latin typeface="Verdana"/>
                <a:ea typeface="Verdana"/>
                <a:cs typeface="Verdana"/>
                <a:sym typeface="Verdana"/>
              </a:defRPr>
            </a:lvl1pPr>
            <a:lvl2pPr marL="914400" lvl="1"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2pPr>
            <a:lvl3pPr marL="1371600" lvl="2" indent="-317500" algn="l">
              <a:lnSpc>
                <a:spcPct val="90000"/>
              </a:lnSpc>
              <a:spcBef>
                <a:spcPts val="500"/>
              </a:spcBef>
              <a:spcAft>
                <a:spcPts val="0"/>
              </a:spcAft>
              <a:buClr>
                <a:schemeClr val="dk1"/>
              </a:buClr>
              <a:buSzPts val="1400"/>
              <a:buChar char="•"/>
              <a:defRPr sz="1400">
                <a:latin typeface="Verdana"/>
                <a:ea typeface="Verdana"/>
                <a:cs typeface="Verdana"/>
                <a:sym typeface="Verdana"/>
              </a:defRPr>
            </a:lvl3pPr>
            <a:lvl4pPr marL="1828800" lvl="3"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4pPr>
            <a:lvl5pPr marL="2286000" lvl="4" indent="-304800" algn="l">
              <a:lnSpc>
                <a:spcPct val="90000"/>
              </a:lnSpc>
              <a:spcBef>
                <a:spcPts val="500"/>
              </a:spcBef>
              <a:spcAft>
                <a:spcPts val="0"/>
              </a:spcAft>
              <a:buClr>
                <a:schemeClr val="dk1"/>
              </a:buClr>
              <a:buSzPts val="1200"/>
              <a:buChar char="•"/>
              <a:defRPr sz="1200">
                <a:latin typeface="Verdana"/>
                <a:ea typeface="Verdana"/>
                <a:cs typeface="Verdana"/>
                <a:sym typeface="Verdan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3" name="Google Shape;53;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4" name="Google Shape;54;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55" name="Google Shape;55;p67"/>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56" name="Google Shape;56;p67"/>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57" name="Google Shape;57;p67"/>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58" name="Google Shape;58;p67"/>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p:cSld name="Solo el título">
    <p:spTree>
      <p:nvGrpSpPr>
        <p:cNvPr id="1" name="Shape 59"/>
        <p:cNvGrpSpPr/>
        <p:nvPr/>
      </p:nvGrpSpPr>
      <p:grpSpPr>
        <a:xfrm>
          <a:off x="0" y="0"/>
          <a:ext cx="0" cy="0"/>
          <a:chOff x="0" y="0"/>
          <a:chExt cx="0" cy="0"/>
        </a:xfrm>
      </p:grpSpPr>
      <p:pic>
        <p:nvPicPr>
          <p:cNvPr id="60" name="Google Shape;60;p68"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61" name="Google Shape;61;p68"/>
          <p:cNvSpPr txBox="1">
            <a:spLocks noGrp="1"/>
          </p:cNvSpPr>
          <p:nvPr>
            <p:ph type="title"/>
          </p:nvPr>
        </p:nvSpPr>
        <p:spPr>
          <a:xfrm>
            <a:off x="838200" y="1370142"/>
            <a:ext cx="10515600" cy="70579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3" name="Google Shape;63;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4" name="Google Shape;64;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65" name="Google Shape;65;p68"/>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66" name="Google Shape;66;p68"/>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67" name="Google Shape;67;p68"/>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68" name="Google Shape;68;p68"/>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69"/>
        <p:cNvGrpSpPr/>
        <p:nvPr/>
      </p:nvGrpSpPr>
      <p:grpSpPr>
        <a:xfrm>
          <a:off x="0" y="0"/>
          <a:ext cx="0" cy="0"/>
          <a:chOff x="0" y="0"/>
          <a:chExt cx="0" cy="0"/>
        </a:xfrm>
      </p:grpSpPr>
      <p:sp>
        <p:nvSpPr>
          <p:cNvPr id="70" name="Google Shape;70;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1" name="Google Shape;71;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pic>
        <p:nvPicPr>
          <p:cNvPr id="73" name="Google Shape;73;p69"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74" name="Google Shape;74;p69"/>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75" name="Google Shape;75;p69"/>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76" name="Google Shape;76;p69"/>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77" name="Google Shape;77;p69"/>
          <p:cNvSpPr txBox="1">
            <a:spLocks noGrp="1"/>
          </p:cNvSpPr>
          <p:nvPr>
            <p:ph type="body" idx="1"/>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p:cSld name="Contenido con título">
    <p:spTree>
      <p:nvGrpSpPr>
        <p:cNvPr id="1" name="Shape 78"/>
        <p:cNvGrpSpPr/>
        <p:nvPr/>
      </p:nvGrpSpPr>
      <p:grpSpPr>
        <a:xfrm>
          <a:off x="0" y="0"/>
          <a:ext cx="0" cy="0"/>
          <a:chOff x="0" y="0"/>
          <a:chExt cx="0" cy="0"/>
        </a:xfrm>
      </p:grpSpPr>
      <p:pic>
        <p:nvPicPr>
          <p:cNvPr id="79" name="Google Shape;79;p70" descr="Forma&#10;&#10;Descripción generada automáticamente con confianza baja"/>
          <p:cNvPicPr preferRelativeResize="0"/>
          <p:nvPr/>
        </p:nvPicPr>
        <p:blipFill rotWithShape="1">
          <a:blip r:embed="rId2">
            <a:alphaModFix/>
          </a:blip>
          <a:srcRect/>
          <a:stretch/>
        </p:blipFill>
        <p:spPr>
          <a:xfrm>
            <a:off x="1" y="-1089"/>
            <a:ext cx="12190065" cy="6859089"/>
          </a:xfrm>
          <a:prstGeom prst="rect">
            <a:avLst/>
          </a:prstGeom>
          <a:noFill/>
          <a:ln>
            <a:noFill/>
          </a:ln>
        </p:spPr>
      </p:pic>
      <p:sp>
        <p:nvSpPr>
          <p:cNvPr id="80" name="Google Shape;80;p70"/>
          <p:cNvSpPr txBox="1">
            <a:spLocks noGrp="1"/>
          </p:cNvSpPr>
          <p:nvPr>
            <p:ph type="title"/>
          </p:nvPr>
        </p:nvSpPr>
        <p:spPr>
          <a:xfrm>
            <a:off x="839788" y="146556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C00000"/>
              </a:buClr>
              <a:buSzPts val="2400"/>
              <a:buFont typeface="Verdana"/>
              <a:buNone/>
              <a:defRPr sz="2400" b="1">
                <a:solidFill>
                  <a:srgbClr val="C00000"/>
                </a:solidFill>
                <a:latin typeface="Verdana"/>
                <a:ea typeface="Verdana"/>
                <a:cs typeface="Verdana"/>
                <a:sym typeface="Verdana"/>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70"/>
          <p:cNvSpPr txBox="1">
            <a:spLocks noGrp="1"/>
          </p:cNvSpPr>
          <p:nvPr>
            <p:ph type="body" idx="1"/>
          </p:nvPr>
        </p:nvSpPr>
        <p:spPr>
          <a:xfrm>
            <a:off x="5183188" y="1465560"/>
            <a:ext cx="6172200" cy="4395490"/>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dk1"/>
              </a:buClr>
              <a:buSzPts val="2400"/>
              <a:buChar char="•"/>
              <a:defRPr sz="2400">
                <a:latin typeface="Verdana"/>
                <a:ea typeface="Verdana"/>
                <a:cs typeface="Verdana"/>
                <a:sym typeface="Verdana"/>
              </a:defRPr>
            </a:lvl1pPr>
            <a:lvl2pPr marL="914400" lvl="1" indent="-355600" algn="l">
              <a:lnSpc>
                <a:spcPct val="90000"/>
              </a:lnSpc>
              <a:spcBef>
                <a:spcPts val="500"/>
              </a:spcBef>
              <a:spcAft>
                <a:spcPts val="0"/>
              </a:spcAft>
              <a:buClr>
                <a:schemeClr val="dk1"/>
              </a:buClr>
              <a:buSzPts val="2000"/>
              <a:buChar char="•"/>
              <a:defRPr sz="2000">
                <a:latin typeface="Verdana"/>
                <a:ea typeface="Verdana"/>
                <a:cs typeface="Verdana"/>
                <a:sym typeface="Verdana"/>
              </a:defRPr>
            </a:lvl2pPr>
            <a:lvl3pPr marL="1371600" lvl="2" indent="-342900" algn="l">
              <a:lnSpc>
                <a:spcPct val="90000"/>
              </a:lnSpc>
              <a:spcBef>
                <a:spcPts val="500"/>
              </a:spcBef>
              <a:spcAft>
                <a:spcPts val="0"/>
              </a:spcAft>
              <a:buClr>
                <a:schemeClr val="dk1"/>
              </a:buClr>
              <a:buSzPts val="1800"/>
              <a:buChar char="•"/>
              <a:defRPr sz="1800">
                <a:latin typeface="Verdana"/>
                <a:ea typeface="Verdana"/>
                <a:cs typeface="Verdana"/>
                <a:sym typeface="Verdana"/>
              </a:defRPr>
            </a:lvl3pPr>
            <a:lvl4pPr marL="1828800" lvl="3"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4pPr>
            <a:lvl5pPr marL="2286000" lvl="4" indent="-330200" algn="l">
              <a:lnSpc>
                <a:spcPct val="90000"/>
              </a:lnSpc>
              <a:spcBef>
                <a:spcPts val="500"/>
              </a:spcBef>
              <a:spcAft>
                <a:spcPts val="0"/>
              </a:spcAft>
              <a:buClr>
                <a:schemeClr val="dk1"/>
              </a:buClr>
              <a:buSzPts val="1600"/>
              <a:buChar char="•"/>
              <a:defRPr sz="1600">
                <a:latin typeface="Verdana"/>
                <a:ea typeface="Verdana"/>
                <a:cs typeface="Verdana"/>
                <a:sym typeface="Verdana"/>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2" name="Google Shape;82;p70"/>
          <p:cNvSpPr txBox="1">
            <a:spLocks noGrp="1"/>
          </p:cNvSpPr>
          <p:nvPr>
            <p:ph type="body" idx="2"/>
          </p:nvPr>
        </p:nvSpPr>
        <p:spPr>
          <a:xfrm>
            <a:off x="839788" y="3146854"/>
            <a:ext cx="3932237" cy="272213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200"/>
              <a:buNone/>
              <a:defRPr sz="1200">
                <a:latin typeface="Verdana"/>
                <a:ea typeface="Verdana"/>
                <a:cs typeface="Verdana"/>
                <a:sym typeface="Verdana"/>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3" name="Google Shape;83;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4" name="Google Shape;84;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5" name="Google Shape;85;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None/>
              <a:defRPr/>
            </a:lvl1pPr>
            <a:lvl2pPr marL="0" lvl="1" indent="0" algn="r">
              <a:lnSpc>
                <a:spcPct val="100000"/>
              </a:lnSpc>
              <a:spcBef>
                <a:spcPts val="0"/>
              </a:spcBef>
              <a:spcAft>
                <a:spcPts val="0"/>
              </a:spcAft>
              <a:buNone/>
              <a:defRPr/>
            </a:lvl2pPr>
            <a:lvl3pPr marL="0" lvl="2" indent="0" algn="r">
              <a:lnSpc>
                <a:spcPct val="100000"/>
              </a:lnSpc>
              <a:spcBef>
                <a:spcPts val="0"/>
              </a:spcBef>
              <a:spcAft>
                <a:spcPts val="0"/>
              </a:spcAft>
              <a:buNone/>
              <a:defRPr/>
            </a:lvl3pPr>
            <a:lvl4pPr marL="0" lvl="3" indent="0" algn="r">
              <a:lnSpc>
                <a:spcPct val="100000"/>
              </a:lnSpc>
              <a:spcBef>
                <a:spcPts val="0"/>
              </a:spcBef>
              <a:spcAft>
                <a:spcPts val="0"/>
              </a:spcAft>
              <a:buNone/>
              <a:defRPr/>
            </a:lvl4pPr>
            <a:lvl5pPr marL="0" lvl="4" indent="0" algn="r">
              <a:lnSpc>
                <a:spcPct val="100000"/>
              </a:lnSpc>
              <a:spcBef>
                <a:spcPts val="0"/>
              </a:spcBef>
              <a:spcAft>
                <a:spcPts val="0"/>
              </a:spcAft>
              <a:buNone/>
              <a:defRPr/>
            </a:lvl5pPr>
            <a:lvl6pPr marL="0" lvl="5" indent="0" algn="r">
              <a:lnSpc>
                <a:spcPct val="100000"/>
              </a:lnSpc>
              <a:spcBef>
                <a:spcPts val="0"/>
              </a:spcBef>
              <a:spcAft>
                <a:spcPts val="0"/>
              </a:spcAft>
              <a:buNone/>
              <a:defRPr/>
            </a:lvl6pPr>
            <a:lvl7pPr marL="0" lvl="6" indent="0" algn="r">
              <a:lnSpc>
                <a:spcPct val="100000"/>
              </a:lnSpc>
              <a:spcBef>
                <a:spcPts val="0"/>
              </a:spcBef>
              <a:spcAft>
                <a:spcPts val="0"/>
              </a:spcAft>
              <a:buNone/>
              <a:defRPr/>
            </a:lvl7pPr>
            <a:lvl8pPr marL="0" lvl="7" indent="0" algn="r">
              <a:lnSpc>
                <a:spcPct val="100000"/>
              </a:lnSpc>
              <a:spcBef>
                <a:spcPts val="0"/>
              </a:spcBef>
              <a:spcAft>
                <a:spcPts val="0"/>
              </a:spcAft>
              <a:buNone/>
              <a:defRPr/>
            </a:lvl8pPr>
            <a:lvl9pPr marL="0" lvl="8" indent="0" algn="r">
              <a:lnSpc>
                <a:spcPct val="100000"/>
              </a:lnSpc>
              <a:spcBef>
                <a:spcPts val="0"/>
              </a:spcBef>
              <a:spcAft>
                <a:spcPts val="0"/>
              </a:spcAft>
              <a:buNone/>
              <a:defRPr/>
            </a:lvl9pPr>
          </a:lstStyle>
          <a:p>
            <a:pPr marL="0" lvl="0" indent="0" algn="r" rtl="0">
              <a:spcBef>
                <a:spcPts val="0"/>
              </a:spcBef>
              <a:spcAft>
                <a:spcPts val="0"/>
              </a:spcAft>
              <a:buNone/>
            </a:pPr>
            <a:fld id="{00000000-1234-1234-1234-123412341234}" type="slidenum">
              <a:rPr lang="es-MX"/>
              <a:t>‹Nº›</a:t>
            </a:fld>
            <a:endParaRPr dirty="0"/>
          </a:p>
        </p:txBody>
      </p:sp>
      <p:sp>
        <p:nvSpPr>
          <p:cNvPr id="86" name="Google Shape;86;p70"/>
          <p:cNvSpPr/>
          <p:nvPr/>
        </p:nvSpPr>
        <p:spPr>
          <a:xfrm rot="10800000">
            <a:off x="2954405" y="-7408"/>
            <a:ext cx="6222675" cy="665995"/>
          </a:xfrm>
          <a:custGeom>
            <a:avLst/>
            <a:gdLst/>
            <a:ahLst/>
            <a:cxnLst/>
            <a:rect l="l" t="t"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gradFill>
            <a:gsLst>
              <a:gs pos="0">
                <a:srgbClr val="FFD966"/>
              </a:gs>
              <a:gs pos="36000">
                <a:srgbClr val="FF0000"/>
              </a:gs>
              <a:gs pos="92000">
                <a:srgbClr val="833C0B"/>
              </a:gs>
              <a:gs pos="100000">
                <a:srgbClr val="833C0B"/>
              </a:gs>
            </a:gsLst>
            <a:lin ang="81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dirty="0">
              <a:solidFill>
                <a:schemeClr val="lt1"/>
              </a:solidFill>
              <a:latin typeface="Arial"/>
              <a:ea typeface="Arial"/>
              <a:cs typeface="Arial"/>
              <a:sym typeface="Arial"/>
            </a:endParaRPr>
          </a:p>
        </p:txBody>
      </p:sp>
      <p:sp>
        <p:nvSpPr>
          <p:cNvPr id="87" name="Google Shape;87;p70"/>
          <p:cNvSpPr txBox="1"/>
          <p:nvPr/>
        </p:nvSpPr>
        <p:spPr>
          <a:xfrm>
            <a:off x="4062697" y="9294"/>
            <a:ext cx="461055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Pronóstico de la Amenaza por</a:t>
            </a:r>
            <a:endParaRPr dirty="0"/>
          </a:p>
          <a:p>
            <a:pPr marL="0" marR="0" lvl="0" indent="0" algn="ctr" rtl="0">
              <a:lnSpc>
                <a:spcPct val="100000"/>
              </a:lnSpc>
              <a:spcBef>
                <a:spcPts val="0"/>
              </a:spcBef>
              <a:spcAft>
                <a:spcPts val="0"/>
              </a:spcAft>
              <a:buNone/>
            </a:pPr>
            <a:r>
              <a:rPr lang="es-MX" sz="1800" b="1" i="0" u="none" strike="noStrike" cap="none" dirty="0">
                <a:solidFill>
                  <a:schemeClr val="lt1"/>
                </a:solidFill>
                <a:latin typeface="Verdana"/>
                <a:ea typeface="Verdana"/>
                <a:cs typeface="Verdana"/>
                <a:sym typeface="Verdana"/>
              </a:rPr>
              <a:t>Incendios de la Cobertura Vegetal</a:t>
            </a:r>
            <a:endParaRPr sz="1800" b="1" i="0" u="none" strike="noStrike" cap="none" dirty="0">
              <a:solidFill>
                <a:schemeClr val="lt1"/>
              </a:solidFill>
              <a:latin typeface="Verdana"/>
              <a:ea typeface="Verdana"/>
              <a:cs typeface="Verdana"/>
              <a:sym typeface="Verdana"/>
            </a:endParaRPr>
          </a:p>
        </p:txBody>
      </p:sp>
      <p:pic>
        <p:nvPicPr>
          <p:cNvPr id="88" name="Google Shape;88;p70"/>
          <p:cNvPicPr preferRelativeResize="0"/>
          <p:nvPr/>
        </p:nvPicPr>
        <p:blipFill rotWithShape="1">
          <a:blip r:embed="rId3">
            <a:alphaModFix/>
          </a:blip>
          <a:srcRect/>
          <a:stretch/>
        </p:blipFill>
        <p:spPr>
          <a:xfrm>
            <a:off x="3617487" y="73683"/>
            <a:ext cx="369931" cy="503811"/>
          </a:xfrm>
          <a:prstGeom prst="rect">
            <a:avLst/>
          </a:prstGeom>
          <a:noFill/>
          <a:ln>
            <a:noFill/>
          </a:ln>
        </p:spPr>
      </p:pic>
      <p:sp>
        <p:nvSpPr>
          <p:cNvPr id="89" name="Google Shape;89;p70"/>
          <p:cNvSpPr txBox="1">
            <a:spLocks noGrp="1"/>
          </p:cNvSpPr>
          <p:nvPr>
            <p:ph type="body" idx="3"/>
          </p:nvPr>
        </p:nvSpPr>
        <p:spPr>
          <a:xfrm>
            <a:off x="3741738" y="769938"/>
            <a:ext cx="4708525" cy="376237"/>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rgbClr val="C00000"/>
              </a:buClr>
              <a:buSzPts val="1600"/>
              <a:buNone/>
              <a:defRPr sz="1600" b="1">
                <a:solidFill>
                  <a:srgbClr val="C00000"/>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6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3" name="Google Shape;1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dirty="0"/>
          </a:p>
        </p:txBody>
      </p:sp>
      <p:sp>
        <p:nvSpPr>
          <p:cNvPr id="14" name="Google Shape;1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MX"/>
              <a:t>‹Nº›</a:t>
            </a:fld>
            <a:endParaRPr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5.jpeg"/><Relationship Id="rId7"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orinoquia.jpg"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6.jpeg"/><Relationship Id="rId7"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amazonia.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O:\Mi%20unidad\OSPA\01.%20Tematicas\04.%20Incendios\01.%20Productos\modelo_icv\temporales\amenaza_icv.jpg"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file:///P:\Mi%20unidad\OSPA\01.%20Tematicas\04.%20Incendios\01.%20Productos\postmodelo_icv\temporales\red_icv.jpg" TargetMode="Externa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image" Target="file:///P:\Mi%20unidad\OSPA\01.%20Tematicas\04.%20Incendios\01.%20Productos\postmodelo_icv\temporales\yellow_icv.jp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file:///P:\Mi%20unidad\OSPA\01.%20Tematicas\04.%20Incendios\01.%20Productos\postmodelo_icv\temporales\torta_regiones_icv.jpg" TargetMode="External"/><Relationship Id="rId11" Type="http://schemas.openxmlformats.org/officeDocument/2006/relationships/image" Target="../media/image14.jpeg"/><Relationship Id="rId5" Type="http://schemas.openxmlformats.org/officeDocument/2006/relationships/image" Target="../media/image11.jpeg"/><Relationship Id="rId10" Type="http://schemas.openxmlformats.org/officeDocument/2006/relationships/image" Target="file:///P:\Mi%20unidad\OSPA\01.%20Tematicas\04.%20Incendios\01.%20Productos\postmodelo_icv\temporales\orange_icv.jpg" TargetMode="External"/><Relationship Id="rId4" Type="http://schemas.openxmlformats.org/officeDocument/2006/relationships/image" Target="file:///P:\Mi%20unidad\OSPA\01.%20Tematicas\04.%20Incendios\01.%20Productos\postmodelo_icv\temporales\icolombia.jpg" TargetMode="External"/><Relationship Id="rId9" Type="http://schemas.openxmlformats.org/officeDocument/2006/relationships/image" Target="../media/image13.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file:///P:\Mi%20unidad\OSPA\01.%20Tematicas\04.%20Incendios\01.%20Productos\postmodelo_icv\temporales\icaribe.jp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file:///P:\Mi%20unidad\OSPA\01.%20Tematicas\04.%20Incendios\01.%20Productos\postmodelo_icv\temporales\icaribe.jp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8.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file:///P:\Mi%20unidad\OSPA\01.%20Tematicas\04.%20Incendios\01.%20Productos\postmodelo_icv\temporales\iandina.jpg"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3.jpe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8.png"/><Relationship Id="rId4" Type="http://schemas.openxmlformats.org/officeDocument/2006/relationships/image" Target="file:///P:\Mi%20unidad\OSPA\01.%20Tematicas\04.%20Incendios\01.%20Productos\postmodelo_icv\temporales\ipacifico.jpg" TargetMode="External"/><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0"/>
          <p:cNvSpPr/>
          <p:nvPr/>
        </p:nvSpPr>
        <p:spPr>
          <a:xfrm>
            <a:off x="814135" y="1982944"/>
            <a:ext cx="2775284" cy="544371"/>
          </a:xfrm>
          <a:prstGeom prst="rect">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95" name="Google Shape;95;p10"/>
          <p:cNvSpPr txBox="1"/>
          <p:nvPr/>
        </p:nvSpPr>
        <p:spPr>
          <a:xfrm>
            <a:off x="990598" y="1486580"/>
            <a:ext cx="2422357"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000" b="1" i="0" u="none" strike="noStrike" cap="none" dirty="0">
                <a:solidFill>
                  <a:srgbClr val="C00000"/>
                </a:solidFill>
                <a:latin typeface="Verdana"/>
                <a:ea typeface="Verdana"/>
                <a:cs typeface="Verdana"/>
                <a:sym typeface="Verdana"/>
              </a:rPr>
              <a:t>Boletín No.</a:t>
            </a:r>
            <a:endParaRPr sz="2000" b="1" i="0" u="none" strike="noStrike" cap="none" dirty="0">
              <a:solidFill>
                <a:srgbClr val="C00000"/>
              </a:solidFill>
              <a:latin typeface="Verdana"/>
              <a:ea typeface="Verdana"/>
              <a:cs typeface="Verdana"/>
              <a:sym typeface="Verdana"/>
            </a:endParaRPr>
          </a:p>
        </p:txBody>
      </p:sp>
      <p:sp>
        <p:nvSpPr>
          <p:cNvPr id="96" name="Google Shape;96;p10"/>
          <p:cNvSpPr txBox="1"/>
          <p:nvPr/>
        </p:nvSpPr>
        <p:spPr>
          <a:xfrm>
            <a:off x="990596" y="2024296"/>
            <a:ext cx="242235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2400" b="1" dirty="0" smtClean="0">
                <a:solidFill>
                  <a:schemeClr val="lt1"/>
                </a:solidFill>
                <a:latin typeface="Verdana"/>
                <a:ea typeface="Verdana"/>
                <a:cs typeface="Verdana"/>
                <a:sym typeface="Verdana"/>
              </a:rPr>
              <a:t>028</a:t>
            </a: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lang="es-MX" sz="2400" b="1" i="0" u="none" strike="noStrike" cap="none" dirty="0" smtClean="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None/>
            </a:pPr>
            <a:endParaRPr sz="2400" b="1" i="0" u="none" strike="noStrike" cap="none" dirty="0">
              <a:solidFill>
                <a:schemeClr val="lt1"/>
              </a:solidFill>
              <a:latin typeface="Verdana"/>
              <a:ea typeface="Verdana"/>
              <a:cs typeface="Verdana"/>
              <a:sym typeface="Verdana"/>
            </a:endParaRPr>
          </a:p>
        </p:txBody>
      </p:sp>
      <p:sp>
        <p:nvSpPr>
          <p:cNvPr id="97" name="Google Shape;97;p10"/>
          <p:cNvSpPr/>
          <p:nvPr/>
        </p:nvSpPr>
        <p:spPr>
          <a:xfrm>
            <a:off x="4556962" y="1416848"/>
            <a:ext cx="1216025" cy="5238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98" name="Google Shape;98;p10"/>
          <p:cNvSpPr/>
          <p:nvPr/>
        </p:nvSpPr>
        <p:spPr>
          <a:xfrm>
            <a:off x="5995236" y="1313661"/>
            <a:ext cx="0" cy="746125"/>
          </a:xfrm>
          <a:custGeom>
            <a:avLst/>
            <a:gdLst/>
            <a:ahLst/>
            <a:cxnLst/>
            <a:rect l="l" t="t"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99" name="Google Shape;99;p10"/>
          <p:cNvSpPr txBox="1"/>
          <p:nvPr/>
        </p:nvSpPr>
        <p:spPr>
          <a:xfrm>
            <a:off x="6171701" y="1313660"/>
            <a:ext cx="5491913"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s-MX" sz="800" b="1" i="0" u="none" strike="noStrike" cap="none" dirty="0">
                <a:solidFill>
                  <a:srgbClr val="E1233F"/>
                </a:solidFill>
                <a:latin typeface="Verdana"/>
                <a:ea typeface="Verdana"/>
                <a:cs typeface="Verdana"/>
                <a:sym typeface="Verdana"/>
              </a:rPr>
              <a:t>PARA TOMAR ACCIÓN </a:t>
            </a:r>
            <a:r>
              <a:rPr lang="es-MX" sz="800" b="0" i="0" u="none" strike="noStrike" cap="none" dirty="0">
                <a:solidFill>
                  <a:srgbClr val="171616"/>
                </a:solidFill>
                <a:latin typeface="Verdana"/>
                <a:ea typeface="Verdana"/>
                <a:cs typeface="Verdana"/>
                <a:sym typeface="Verdana"/>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sz="800" b="0" i="0" u="none" strike="noStrike" cap="none" dirty="0">
              <a:solidFill>
                <a:srgbClr val="000000"/>
              </a:solidFill>
              <a:latin typeface="Verdana"/>
              <a:ea typeface="Verdana"/>
              <a:cs typeface="Verdana"/>
              <a:sym typeface="Verdana"/>
            </a:endParaRPr>
          </a:p>
        </p:txBody>
      </p:sp>
      <p:sp>
        <p:nvSpPr>
          <p:cNvPr id="100" name="Google Shape;100;p10"/>
          <p:cNvSpPr/>
          <p:nvPr/>
        </p:nvSpPr>
        <p:spPr>
          <a:xfrm>
            <a:off x="4556962" y="2202816"/>
            <a:ext cx="1216025" cy="50958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1" name="Google Shape;101;p10"/>
          <p:cNvSpPr/>
          <p:nvPr/>
        </p:nvSpPr>
        <p:spPr>
          <a:xfrm flipH="1">
            <a:off x="5949518" y="2231284"/>
            <a:ext cx="45719" cy="481119"/>
          </a:xfrm>
          <a:custGeom>
            <a:avLst/>
            <a:gdLst/>
            <a:ahLst/>
            <a:cxnLst/>
            <a:rect l="l" t="t"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2" name="Google Shape;102;p10"/>
          <p:cNvSpPr txBox="1"/>
          <p:nvPr/>
        </p:nvSpPr>
        <p:spPr>
          <a:xfrm>
            <a:off x="6171701" y="2164341"/>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793F"/>
                </a:solidFill>
                <a:latin typeface="Verdana"/>
                <a:ea typeface="Verdana"/>
                <a:cs typeface="Verdana"/>
                <a:sym typeface="Verdana"/>
              </a:rPr>
              <a:t>PARA PREPARARSE </a:t>
            </a:r>
            <a:r>
              <a:rPr lang="es-MX" sz="800" b="0" i="0" u="none" strike="noStrike" cap="none" dirty="0">
                <a:solidFill>
                  <a:srgbClr val="171616"/>
                </a:solidFill>
                <a:latin typeface="Verdana"/>
                <a:ea typeface="Verdana"/>
                <a:cs typeface="Verdana"/>
                <a:sym typeface="Verdana"/>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sz="800" b="0" i="0" u="none" strike="noStrike" cap="none" dirty="0">
              <a:solidFill>
                <a:srgbClr val="000000"/>
              </a:solidFill>
              <a:latin typeface="Verdana"/>
              <a:ea typeface="Verdana"/>
              <a:cs typeface="Verdana"/>
              <a:sym typeface="Verdana"/>
            </a:endParaRPr>
          </a:p>
        </p:txBody>
      </p:sp>
      <p:sp>
        <p:nvSpPr>
          <p:cNvPr id="103" name="Google Shape;103;p10"/>
          <p:cNvSpPr/>
          <p:nvPr/>
        </p:nvSpPr>
        <p:spPr>
          <a:xfrm>
            <a:off x="4541801" y="2882023"/>
            <a:ext cx="1216025" cy="50482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Calibri"/>
              <a:ea typeface="Calibri"/>
              <a:cs typeface="Calibri"/>
              <a:sym typeface="Calibri"/>
            </a:endParaRPr>
          </a:p>
        </p:txBody>
      </p:sp>
      <p:sp>
        <p:nvSpPr>
          <p:cNvPr id="104" name="Google Shape;104;p10"/>
          <p:cNvSpPr/>
          <p:nvPr/>
        </p:nvSpPr>
        <p:spPr>
          <a:xfrm>
            <a:off x="5980075" y="2893136"/>
            <a:ext cx="0" cy="473075"/>
          </a:xfrm>
          <a:custGeom>
            <a:avLst/>
            <a:gdLst/>
            <a:ahLst/>
            <a:cxnLst/>
            <a:rect l="l" t="t"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5" name="Google Shape;105;p10"/>
          <p:cNvSpPr txBox="1"/>
          <p:nvPr/>
        </p:nvSpPr>
        <p:spPr>
          <a:xfrm>
            <a:off x="6171701" y="2842308"/>
            <a:ext cx="5491913" cy="584775"/>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FEBB3F"/>
                </a:solidFill>
                <a:latin typeface="Verdana"/>
                <a:ea typeface="Verdana"/>
                <a:cs typeface="Verdana"/>
                <a:sym typeface="Verdana"/>
              </a:rPr>
              <a:t>PARA  INFORMARSE  </a:t>
            </a:r>
            <a:r>
              <a:rPr lang="es-MX" sz="800" b="0" i="0" u="none" strike="noStrike" cap="none" dirty="0">
                <a:solidFill>
                  <a:srgbClr val="171616"/>
                </a:solidFill>
                <a:latin typeface="Verdana"/>
                <a:ea typeface="Verdana"/>
                <a:cs typeface="Verdana"/>
                <a:sym typeface="Verdana"/>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sz="800" b="0" i="0" u="none" strike="noStrike" cap="none" dirty="0">
              <a:solidFill>
                <a:srgbClr val="000000"/>
              </a:solidFill>
              <a:latin typeface="Verdana"/>
              <a:ea typeface="Verdana"/>
              <a:cs typeface="Verdana"/>
              <a:sym typeface="Verdana"/>
            </a:endParaRPr>
          </a:p>
        </p:txBody>
      </p:sp>
      <p:sp>
        <p:nvSpPr>
          <p:cNvPr id="106" name="Google Shape;106;p10"/>
          <p:cNvSpPr/>
          <p:nvPr/>
        </p:nvSpPr>
        <p:spPr>
          <a:xfrm>
            <a:off x="5980075" y="3515958"/>
            <a:ext cx="0" cy="279400"/>
          </a:xfrm>
          <a:custGeom>
            <a:avLst/>
            <a:gdLst/>
            <a:ahLst/>
            <a:cxnLst/>
            <a:rect l="l" t="t"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07" name="Google Shape;107;p10"/>
          <p:cNvSpPr txBox="1"/>
          <p:nvPr/>
        </p:nvSpPr>
        <p:spPr>
          <a:xfrm>
            <a:off x="6171701" y="3472503"/>
            <a:ext cx="5491913" cy="338554"/>
          </a:xfrm>
          <a:prstGeom prst="rect">
            <a:avLst/>
          </a:prstGeom>
          <a:noFill/>
          <a:ln>
            <a:noFill/>
          </a:ln>
        </p:spPr>
        <p:txBody>
          <a:bodyPr spcFirstLastPara="1" wrap="square" lIns="91425" tIns="45700" rIns="91425" bIns="45700" anchor="t" anchorCtr="0">
            <a:spAutoFit/>
          </a:bodyPr>
          <a:lstStyle/>
          <a:p>
            <a:pPr marL="12700" marR="0" lvl="0" indent="0" algn="just" rtl="0">
              <a:lnSpc>
                <a:spcPct val="100000"/>
              </a:lnSpc>
              <a:spcBef>
                <a:spcPts val="0"/>
              </a:spcBef>
              <a:spcAft>
                <a:spcPts val="0"/>
              </a:spcAft>
              <a:buNone/>
            </a:pPr>
            <a:r>
              <a:rPr lang="es-MX" sz="800" b="1" i="0" u="none" strike="noStrike" cap="none" dirty="0">
                <a:solidFill>
                  <a:srgbClr val="92D050"/>
                </a:solidFill>
                <a:latin typeface="Verdana"/>
                <a:ea typeface="Verdana"/>
                <a:cs typeface="Verdana"/>
                <a:sym typeface="Verdana"/>
              </a:rPr>
              <a:t>CONDICIONES NORMALES </a:t>
            </a:r>
            <a:r>
              <a:rPr lang="es-MX" sz="800" b="0" i="0" u="none" strike="noStrike" cap="none" dirty="0">
                <a:solidFill>
                  <a:srgbClr val="171616"/>
                </a:solidFill>
                <a:latin typeface="Verdana"/>
                <a:ea typeface="Verdana"/>
                <a:cs typeface="Verdana"/>
                <a:sym typeface="Verdana"/>
              </a:rPr>
              <a:t>La información que se suministra se encuentra dentro de los rangos normales.</a:t>
            </a:r>
            <a:endParaRPr sz="800" b="0" i="0" u="none" strike="noStrike" cap="none" dirty="0">
              <a:solidFill>
                <a:srgbClr val="000000"/>
              </a:solidFill>
              <a:latin typeface="Verdana"/>
              <a:ea typeface="Verdana"/>
              <a:cs typeface="Verdana"/>
              <a:sym typeface="Verdana"/>
            </a:endParaRPr>
          </a:p>
        </p:txBody>
      </p:sp>
      <p:cxnSp>
        <p:nvCxnSpPr>
          <p:cNvPr id="108" name="Google Shape;108;p10"/>
          <p:cNvCxnSpPr/>
          <p:nvPr/>
        </p:nvCxnSpPr>
        <p:spPr>
          <a:xfrm>
            <a:off x="4283815" y="1132114"/>
            <a:ext cx="0" cy="2854531"/>
          </a:xfrm>
          <a:prstGeom prst="straightConnector1">
            <a:avLst/>
          </a:prstGeom>
          <a:noFill/>
          <a:ln w="28575" cap="flat" cmpd="sng">
            <a:solidFill>
              <a:srgbClr val="C00000"/>
            </a:solidFill>
            <a:prstDash val="solid"/>
            <a:miter lim="800000"/>
            <a:headEnd type="none" w="sm" len="sm"/>
            <a:tailEnd type="none" w="sm" len="sm"/>
          </a:ln>
        </p:spPr>
      </p:cxnSp>
      <p:sp>
        <p:nvSpPr>
          <p:cNvPr id="109" name="Google Shape;109;p10"/>
          <p:cNvSpPr txBox="1"/>
          <p:nvPr/>
        </p:nvSpPr>
        <p:spPr>
          <a:xfrm>
            <a:off x="371777" y="2939305"/>
            <a:ext cx="3765369" cy="892389"/>
          </a:xfrm>
          <a:prstGeom prst="rect">
            <a:avLst/>
          </a:prstGeom>
          <a:noFill/>
          <a:ln>
            <a:noFill/>
          </a:ln>
        </p:spPr>
        <p:txBody>
          <a:bodyPr spcFirstLastPara="1" wrap="square" lIns="91425" tIns="45700" rIns="91425" bIns="45700" anchor="t" anchorCtr="0">
            <a:normAutofit/>
          </a:bodyPr>
          <a:lstStyle/>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Actualización:  </a:t>
            </a:r>
            <a:r>
              <a:rPr lang="es-MX" sz="1100" b="1" i="0" u="none" strike="noStrike" cap="none" dirty="0" smtClean="0">
                <a:solidFill>
                  <a:srgbClr val="800000"/>
                </a:solidFill>
                <a:latin typeface="Calibri"/>
                <a:ea typeface="Calibri"/>
                <a:cs typeface="Calibri"/>
                <a:sym typeface="Calibri"/>
              </a:rPr>
              <a:t>28 de enero de 2024</a:t>
            </a:r>
            <a:r>
              <a:rPr lang="es-MX" sz="1100" b="1" dirty="0" smtClean="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 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1050"/>
              <a:buFont typeface="Arial"/>
              <a:buNone/>
            </a:pPr>
            <a:r>
              <a:rPr lang="es-MX" sz="1100" b="1" i="0" u="none" strike="noStrike" cap="none" dirty="0">
                <a:solidFill>
                  <a:srgbClr val="800000"/>
                </a:solidFill>
                <a:latin typeface="Calibri"/>
                <a:ea typeface="Calibri"/>
                <a:cs typeface="Calibri"/>
                <a:sym typeface="Calibri"/>
              </a:rPr>
              <a:t>Alertas vigentes hasta:  </a:t>
            </a:r>
            <a:r>
              <a:rPr lang="es-MX" sz="1100" b="1" dirty="0" smtClean="0">
                <a:solidFill>
                  <a:srgbClr val="800000"/>
                </a:solidFill>
                <a:latin typeface="Calibri"/>
                <a:ea typeface="Calibri"/>
                <a:cs typeface="Calibri"/>
                <a:sym typeface="Calibri"/>
              </a:rPr>
              <a:t>29</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dirty="0" smtClean="0">
                <a:solidFill>
                  <a:srgbClr val="800000"/>
                </a:solidFill>
                <a:latin typeface="Calibri"/>
                <a:ea typeface="Calibri"/>
                <a:cs typeface="Calibri"/>
                <a:sym typeface="Calibri"/>
              </a:rPr>
              <a:t>enero</a:t>
            </a:r>
            <a:r>
              <a:rPr lang="es-MX" sz="1100" b="1" i="0" u="none" strike="noStrike" cap="none" dirty="0" smtClean="0">
                <a:solidFill>
                  <a:srgbClr val="800000"/>
                </a:solidFill>
                <a:latin typeface="Calibri"/>
                <a:ea typeface="Calibri"/>
                <a:cs typeface="Calibri"/>
                <a:sym typeface="Calibri"/>
              </a:rPr>
              <a:t> </a:t>
            </a:r>
            <a:r>
              <a:rPr lang="es-MX" sz="1100" b="1" i="0" u="none" strike="noStrike" cap="none" dirty="0">
                <a:solidFill>
                  <a:srgbClr val="800000"/>
                </a:solidFill>
                <a:latin typeface="Calibri"/>
                <a:ea typeface="Calibri"/>
                <a:cs typeface="Calibri"/>
                <a:sym typeface="Calibri"/>
              </a:rPr>
              <a:t>de </a:t>
            </a:r>
            <a:r>
              <a:rPr lang="es-MX" sz="1100" b="1" i="0" u="none" strike="noStrike" cap="none" dirty="0" smtClean="0">
                <a:solidFill>
                  <a:srgbClr val="800000"/>
                </a:solidFill>
                <a:latin typeface="Calibri"/>
                <a:ea typeface="Calibri"/>
                <a:cs typeface="Calibri"/>
                <a:sym typeface="Calibri"/>
              </a:rPr>
              <a:t>2024 </a:t>
            </a:r>
            <a:r>
              <a:rPr lang="es-MX" sz="1100" b="1" i="0" u="none" strike="noStrike" cap="none" dirty="0">
                <a:solidFill>
                  <a:srgbClr val="800000"/>
                </a:solidFill>
                <a:latin typeface="Calibri"/>
                <a:ea typeface="Calibri"/>
                <a:cs typeface="Calibri"/>
                <a:sym typeface="Calibri"/>
              </a:rPr>
              <a:t>– </a:t>
            </a:r>
            <a:r>
              <a:rPr lang="es-MX" sz="1100" b="1" i="0" u="none" strike="noStrike" cap="none" dirty="0" smtClean="0">
                <a:solidFill>
                  <a:srgbClr val="800000"/>
                </a:solidFill>
                <a:latin typeface="Calibri"/>
                <a:ea typeface="Calibri"/>
                <a:cs typeface="Calibri"/>
                <a:sym typeface="Calibri"/>
              </a:rPr>
              <a:t>12:00 </a:t>
            </a:r>
            <a:r>
              <a:rPr lang="es-MX" sz="1100" b="1" i="0" u="none" strike="noStrike" cap="none" dirty="0">
                <a:solidFill>
                  <a:srgbClr val="800000"/>
                </a:solidFill>
                <a:latin typeface="Calibri"/>
                <a:ea typeface="Calibri"/>
                <a:cs typeface="Calibri"/>
                <a:sym typeface="Calibri"/>
              </a:rPr>
              <a:t>HLC.</a:t>
            </a:r>
            <a:endParaRPr sz="1100" b="0" i="0" u="none" strike="noStrike" cap="none" dirty="0">
              <a:solidFill>
                <a:schemeClr val="dk1"/>
              </a:solidFill>
              <a:latin typeface="Calibri"/>
              <a:ea typeface="Calibri"/>
              <a:cs typeface="Calibri"/>
              <a:sym typeface="Calibri"/>
            </a:endParaRPr>
          </a:p>
        </p:txBody>
      </p:sp>
      <p:pic>
        <p:nvPicPr>
          <p:cNvPr id="110" name="Google Shape;110;p10" descr="Recurso 39.png"/>
          <p:cNvPicPr preferRelativeResize="0"/>
          <p:nvPr/>
        </p:nvPicPr>
        <p:blipFill rotWithShape="1">
          <a:blip r:embed="rId6">
            <a:alphaModFix/>
          </a:blip>
          <a:srcRect/>
          <a:stretch/>
        </p:blipFill>
        <p:spPr>
          <a:xfrm>
            <a:off x="4535861" y="3520213"/>
            <a:ext cx="1237126" cy="34708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1456191351"/>
              </p:ext>
            </p:extLst>
          </p:nvPr>
        </p:nvGraphicFramePr>
        <p:xfrm>
          <a:off x="5345167" y="1718598"/>
          <a:ext cx="6746479" cy="4377401"/>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49444">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573105">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ARAUCA : Arauca, Arauquita, Cravo Norte, Fortul, Puerto Rondón, Saravena, Tame.</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CASANARE : Aguazul, Chámeza, Hato Corozal, Maní, Monterrey, Nunchía, Orocué, Paz De Ariporo, Pore, Recetor, Sabanalarga, San Luis De Palenque, Tauramena, Trinidad, Villanueva, Yopal.</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META : Acacías, Cubarral, El Calvario, El Castillo, El Dorado, Fuente De Oro, Granada, Guamal, La Macarena, Lejanías, Mesetas, Puerto Lleras, Puerto López, Puerto Rico, San Juan De Arama, San Martín, Uribe, Villavicencio, Vistahermosa.</a:t>
                      </a:r>
                    </a:p>
                    <a:p>
                      <a:pPr marL="0" marR="0" lvl="0" indent="0" algn="just" rtl="0">
                        <a:lnSpc>
                          <a:spcPct val="100000"/>
                        </a:lnSpc>
                        <a:spcBef>
                          <a:spcPts val="0"/>
                        </a:spcBef>
                        <a:spcAft>
                          <a:spcPts val="0"/>
                        </a:spcAft>
                        <a:buClr>
                          <a:srgbClr val="000000"/>
                        </a:buClr>
                        <a:buFont typeface="Arial"/>
                        <a:buNone/>
                      </a:pPr>
                      <a:r>
                        <a:rPr lang="es-CO" sz="1000" b="0" i="0" u="none" strike="noStrike" cap="none" dirty="0" smtClean="0">
                          <a:solidFill>
                            <a:srgbClr val="000000"/>
                          </a:solidFill>
                          <a:latin typeface="+mn-lt"/>
                          <a:ea typeface="Verdana"/>
                          <a:cs typeface="Verdana"/>
                          <a:sym typeface="Arial"/>
                        </a:rPr>
                        <a:t>VICHADA : Cumaribo, La Primavera, Puerto Carreño, Santa Rosalía.</a:t>
                      </a:r>
                      <a:endParaRPr lang="es-CO" sz="1000" b="0" i="0" u="none" strike="noStrike" cap="none" dirty="0" smtClean="0">
                        <a:solidFill>
                          <a:srgbClr val="000000"/>
                        </a:solidFill>
                        <a:latin typeface="Arial"/>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La Salina.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Barranca De Upía, Cabuyaro, Cumaral, Mapiripán, Puerto Concordia, Restrepo, San Carlos De Guaroa, San Juanito.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7742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CASANARE : Támara.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META : Castilla La Nueva, Puerto Gaitán.</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970661129"/>
                  </a:ext>
                </a:extLst>
              </a:tr>
            </a:tbl>
          </a:graphicData>
        </a:graphic>
      </p:graphicFrame>
      <p:sp>
        <p:nvSpPr>
          <p:cNvPr id="169" name="Google Shape;169;p60"/>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ORINOQUÍA</a:t>
            </a:r>
            <a:endParaRPr dirty="0"/>
          </a:p>
        </p:txBody>
      </p:sp>
      <p:pic>
        <p:nvPicPr>
          <p:cNvPr id="170" name="Google Shape;170;p60"/>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71389" y="1445709"/>
            <a:ext cx="4650197" cy="4860677"/>
          </a:xfrm>
          <a:prstGeom prst="rect">
            <a:avLst/>
          </a:prstGeom>
          <a:noFill/>
          <a:ln>
            <a:noFill/>
          </a:ln>
        </p:spPr>
      </p:pic>
      <p:pic>
        <p:nvPicPr>
          <p:cNvPr id="174" name="Google Shape;174;p60"/>
          <p:cNvPicPr preferRelativeResize="0"/>
          <p:nvPr/>
        </p:nvPicPr>
        <p:blipFill rotWithShape="1">
          <a:blip r:embed="rId5">
            <a:alphaModFix/>
          </a:blip>
          <a:srcRect/>
          <a:stretch/>
        </p:blipFill>
        <p:spPr>
          <a:xfrm>
            <a:off x="13027286" y="958056"/>
            <a:ext cx="3694496" cy="1042506"/>
          </a:xfrm>
          <a:prstGeom prst="rect">
            <a:avLst/>
          </a:prstGeom>
          <a:noFill/>
          <a:ln>
            <a:noFill/>
          </a:ln>
        </p:spPr>
      </p:pic>
      <p:pic>
        <p:nvPicPr>
          <p:cNvPr id="11" name="Imagen 10"/>
          <p:cNvPicPr>
            <a:picLocks noChangeAspect="1"/>
          </p:cNvPicPr>
          <p:nvPr/>
        </p:nvPicPr>
        <p:blipFill>
          <a:blip r:embed="rId6"/>
          <a:stretch>
            <a:fillRect/>
          </a:stretch>
        </p:blipFill>
        <p:spPr>
          <a:xfrm>
            <a:off x="5481476" y="2681022"/>
            <a:ext cx="432854" cy="445047"/>
          </a:xfrm>
          <a:prstGeom prst="rect">
            <a:avLst/>
          </a:prstGeom>
        </p:spPr>
      </p:pic>
      <p:pic>
        <p:nvPicPr>
          <p:cNvPr id="9" name="Google Shape;185;p61"/>
          <p:cNvPicPr preferRelativeResize="0"/>
          <p:nvPr/>
        </p:nvPicPr>
        <p:blipFill rotWithShape="1">
          <a:blip r:embed="rId5">
            <a:alphaModFix/>
          </a:blip>
          <a:srcRect/>
          <a:stretch/>
        </p:blipFill>
        <p:spPr>
          <a:xfrm>
            <a:off x="13243713" y="3852165"/>
            <a:ext cx="3694496" cy="1042506"/>
          </a:xfrm>
          <a:prstGeom prst="rect">
            <a:avLst/>
          </a:prstGeom>
          <a:noFill/>
          <a:ln>
            <a:noFill/>
          </a:ln>
        </p:spPr>
      </p:pic>
      <p:pic>
        <p:nvPicPr>
          <p:cNvPr id="13" name="Google Shape;150;p58"/>
          <p:cNvPicPr preferRelativeResize="0"/>
          <p:nvPr/>
        </p:nvPicPr>
        <p:blipFill rotWithShape="1">
          <a:blip r:embed="rId7">
            <a:alphaModFix/>
          </a:blip>
          <a:srcRect/>
          <a:stretch/>
        </p:blipFill>
        <p:spPr>
          <a:xfrm>
            <a:off x="5492499" y="4150894"/>
            <a:ext cx="451143" cy="445047"/>
          </a:xfrm>
          <a:prstGeom prst="rect">
            <a:avLst/>
          </a:prstGeom>
          <a:noFill/>
          <a:ln>
            <a:noFill/>
          </a:ln>
        </p:spPr>
      </p:pic>
      <p:pic>
        <p:nvPicPr>
          <p:cNvPr id="10" name="Google Shape;137;p24"/>
          <p:cNvPicPr preferRelativeResize="0"/>
          <p:nvPr/>
        </p:nvPicPr>
        <p:blipFill rotWithShape="1">
          <a:blip r:embed="rId8">
            <a:alphaModFix/>
          </a:blip>
          <a:srcRect/>
          <a:stretch/>
        </p:blipFill>
        <p:spPr>
          <a:xfrm>
            <a:off x="5457130" y="5273477"/>
            <a:ext cx="457200" cy="446694"/>
          </a:xfrm>
          <a:prstGeom prst="rect">
            <a:avLst/>
          </a:prstGeom>
          <a:noFill/>
          <a:ln>
            <a:noFill/>
          </a:ln>
        </p:spPr>
      </p:pic>
    </p:spTree>
    <p:extLst>
      <p:ext uri="{BB962C8B-B14F-4D97-AF65-F5344CB8AC3E}">
        <p14:creationId xmlns:p14="http://schemas.microsoft.com/office/powerpoint/2010/main" val="10432942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2999749506"/>
              </p:ext>
            </p:extLst>
          </p:nvPr>
        </p:nvGraphicFramePr>
        <p:xfrm>
          <a:off x="5419661" y="1480456"/>
          <a:ext cx="6300943" cy="3822262"/>
        </p:xfrm>
        <a:graphic>
          <a:graphicData uri="http://schemas.openxmlformats.org/drawingml/2006/table">
            <a:tbl>
              <a:tblPr>
                <a:noFill/>
                <a:tableStyleId>{C3B7D27D-7022-48AE-870B-97DEDC28B86A}</a:tableStyleId>
              </a:tblPr>
              <a:tblGrid>
                <a:gridCol w="839864">
                  <a:extLst>
                    <a:ext uri="{9D8B030D-6E8A-4147-A177-3AD203B41FA5}">
                      <a16:colId xmlns:a16="http://schemas.microsoft.com/office/drawing/2014/main" val="20000"/>
                    </a:ext>
                  </a:extLst>
                </a:gridCol>
                <a:gridCol w="5461079">
                  <a:extLst>
                    <a:ext uri="{9D8B030D-6E8A-4147-A177-3AD203B41FA5}">
                      <a16:colId xmlns:a16="http://schemas.microsoft.com/office/drawing/2014/main" val="20001"/>
                    </a:ext>
                  </a:extLst>
                </a:gridCol>
              </a:tblGrid>
              <a:tr h="729705">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3367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Belén De Los Andaquíes, El Doncello, El Paujíl, Florencia, Puerto Rico, San Vicente Del Caguán, Solano.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Barrancominas, Cacahual, Inírida, Puerto Colombia, San Felipe.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r h="887506">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a:t>
                      </a:r>
                      <a:r>
                        <a:rPr lang="es-MX" sz="1000" b="0" i="0" u="none" strike="noStrike" cap="none" dirty="0" err="1" smtClean="0">
                          <a:solidFill>
                            <a:srgbClr val="000000"/>
                          </a:solidFill>
                          <a:latin typeface="+mn-lt"/>
                          <a:ea typeface="Verdana"/>
                          <a:cs typeface="Verdana"/>
                          <a:sym typeface="Verdana"/>
                        </a:rPr>
                        <a:t>Mirití</a:t>
                      </a:r>
                      <a:r>
                        <a:rPr lang="es-MX" sz="1000" b="0" i="0" u="none" strike="noStrike" cap="none" dirty="0" smtClean="0">
                          <a:solidFill>
                            <a:srgbClr val="000000"/>
                          </a:solidFill>
                          <a:latin typeface="+mn-lt"/>
                          <a:ea typeface="Verdana"/>
                          <a:cs typeface="Verdana"/>
                          <a:sym typeface="Verdana"/>
                        </a:rPr>
                        <a:t> - Paraná, Puerto Santander.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Albania, Curillo, Morelia, San José Del Fragua, Valparaíso.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Orito, San Miguel, Valle Del </a:t>
                      </a:r>
                      <a:r>
                        <a:rPr lang="es-MX" sz="1000" b="0" i="0" u="none" strike="noStrike" cap="none" dirty="0" err="1" smtClean="0">
                          <a:solidFill>
                            <a:srgbClr val="000000"/>
                          </a:solidFill>
                          <a:latin typeface="+mn-lt"/>
                          <a:ea typeface="Verdana"/>
                          <a:cs typeface="Verdana"/>
                          <a:sym typeface="Verdana"/>
                        </a:rPr>
                        <a:t>Guamuez</a:t>
                      </a:r>
                      <a:r>
                        <a:rPr lang="es-MX" sz="1000" b="0" i="0" u="none" strike="noStrike" cap="none" dirty="0" smtClean="0">
                          <a:solidFill>
                            <a:srgbClr val="000000"/>
                          </a:solidFill>
                          <a:latin typeface="+mn-lt"/>
                          <a:ea typeface="Verdana"/>
                          <a:cs typeface="Verdana"/>
                          <a:sym typeface="Verdana"/>
                        </a:rPr>
                        <a:t>.</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935287167"/>
                  </a:ext>
                </a:extLst>
              </a:tr>
              <a:tr h="1071377">
                <a:tc>
                  <a:txBody>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Cartagena Del Chairá, La Montañita, Milán, Solita.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La Guadalupe, Pana </a:t>
                      </a:r>
                      <a:r>
                        <a:rPr lang="es-MX" sz="1000" b="0" i="0" u="none" strike="noStrike" cap="none" dirty="0" err="1" smtClean="0">
                          <a:solidFill>
                            <a:srgbClr val="000000"/>
                          </a:solidFill>
                          <a:latin typeface="+mn-lt"/>
                          <a:ea typeface="Verdana"/>
                          <a:cs typeface="Verdana"/>
                          <a:sym typeface="Verdana"/>
                        </a:rPr>
                        <a:t>Pana</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PUTUMAYO : Mocoa, Puerto Asís, Puerto Caicedo, Puerto Guzmán, Puerto Leguízamo, San Francisco, Santiago, </a:t>
                      </a:r>
                      <a:r>
                        <a:rPr lang="es-MX" sz="1000" b="0" i="0" u="none" strike="noStrike" cap="none" dirty="0" err="1" smtClean="0">
                          <a:solidFill>
                            <a:srgbClr val="000000"/>
                          </a:solidFill>
                          <a:latin typeface="+mn-lt"/>
                          <a:ea typeface="Verdana"/>
                          <a:cs typeface="Verdana"/>
                          <a:sym typeface="Verdana"/>
                        </a:rPr>
                        <a:t>Villagarzón</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VAUPÉS : Carurú, Pacoa.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3" name="Google Shape;146;p58"/>
          <p:cNvGraphicFramePr/>
          <p:nvPr>
            <p:extLst/>
          </p:nvPr>
        </p:nvGraphicFramePr>
        <p:xfrm>
          <a:off x="12836461" y="5476214"/>
          <a:ext cx="6426275" cy="2509188"/>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57821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738991886"/>
                  </a:ext>
                </a:extLst>
              </a:tr>
              <a:tr h="96548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AMAZONAS : La Chorrera.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CAQUETÁ : Solano, Valparaíso.</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GUAINÍA : Inírida.</a:t>
                      </a:r>
                    </a:p>
                    <a:p>
                      <a:pPr marL="0" marR="0" lvl="0" indent="0" algn="l"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GUAVIARE : Calamar, El Retorno, Miraflores, San José Del Guaviare.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80" name="Google Shape;180;p61"/>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AMAZONIA</a:t>
            </a:r>
            <a:endParaRPr dirty="0"/>
          </a:p>
        </p:txBody>
      </p:sp>
      <p:pic>
        <p:nvPicPr>
          <p:cNvPr id="181" name="Google Shape;181;p61"/>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582198" y="1371600"/>
            <a:ext cx="4665618" cy="4876795"/>
          </a:xfrm>
          <a:prstGeom prst="rect">
            <a:avLst/>
          </a:prstGeom>
          <a:noFill/>
          <a:ln>
            <a:noFill/>
          </a:ln>
        </p:spPr>
      </p:pic>
      <p:pic>
        <p:nvPicPr>
          <p:cNvPr id="183" name="Google Shape;183;p61" descr="Recurso 25.png"/>
          <p:cNvPicPr preferRelativeResize="0"/>
          <p:nvPr/>
        </p:nvPicPr>
        <p:blipFill rotWithShape="1">
          <a:blip r:embed="rId5">
            <a:alphaModFix/>
          </a:blip>
          <a:srcRect/>
          <a:stretch/>
        </p:blipFill>
        <p:spPr>
          <a:xfrm>
            <a:off x="5612013" y="2559823"/>
            <a:ext cx="432711" cy="446694"/>
          </a:xfrm>
          <a:prstGeom prst="rect">
            <a:avLst/>
          </a:prstGeom>
          <a:noFill/>
          <a:ln>
            <a:noFill/>
          </a:ln>
        </p:spPr>
      </p:pic>
      <p:pic>
        <p:nvPicPr>
          <p:cNvPr id="185" name="Google Shape;185;p61"/>
          <p:cNvPicPr preferRelativeResize="0"/>
          <p:nvPr/>
        </p:nvPicPr>
        <p:blipFill rotWithShape="1">
          <a:blip r:embed="rId6">
            <a:alphaModFix/>
          </a:blip>
          <a:srcRect/>
          <a:stretch/>
        </p:blipFill>
        <p:spPr>
          <a:xfrm>
            <a:off x="12836461" y="3382253"/>
            <a:ext cx="3694496" cy="1042506"/>
          </a:xfrm>
          <a:prstGeom prst="rect">
            <a:avLst/>
          </a:prstGeom>
          <a:noFill/>
          <a:ln>
            <a:noFill/>
          </a:ln>
        </p:spPr>
      </p:pic>
      <p:pic>
        <p:nvPicPr>
          <p:cNvPr id="186" name="Google Shape;186;p61"/>
          <p:cNvPicPr preferRelativeResize="0"/>
          <p:nvPr/>
        </p:nvPicPr>
        <p:blipFill rotWithShape="1">
          <a:blip r:embed="rId7">
            <a:alphaModFix/>
          </a:blip>
          <a:srcRect/>
          <a:stretch/>
        </p:blipFill>
        <p:spPr>
          <a:xfrm>
            <a:off x="5644857" y="4531036"/>
            <a:ext cx="457200" cy="446694"/>
          </a:xfrm>
          <a:prstGeom prst="rect">
            <a:avLst/>
          </a:prstGeom>
          <a:noFill/>
          <a:ln>
            <a:noFill/>
          </a:ln>
        </p:spPr>
      </p:pic>
      <p:pic>
        <p:nvPicPr>
          <p:cNvPr id="11" name="Google Shape;184;p61"/>
          <p:cNvPicPr preferRelativeResize="0"/>
          <p:nvPr/>
        </p:nvPicPr>
        <p:blipFill rotWithShape="1">
          <a:blip r:embed="rId8">
            <a:alphaModFix/>
          </a:blip>
          <a:srcRect/>
          <a:stretch/>
        </p:blipFill>
        <p:spPr>
          <a:xfrm>
            <a:off x="5644857" y="3587474"/>
            <a:ext cx="451143" cy="445047"/>
          </a:xfrm>
          <a:prstGeom prst="rect">
            <a:avLst/>
          </a:prstGeom>
          <a:noFill/>
          <a:ln>
            <a:noFill/>
          </a:ln>
        </p:spPr>
      </p:pic>
    </p:spTree>
    <p:extLst>
      <p:ext uri="{BB962C8B-B14F-4D97-AF65-F5344CB8AC3E}">
        <p14:creationId xmlns:p14="http://schemas.microsoft.com/office/powerpoint/2010/main" val="15044112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62"/>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DEFINICIONES Y RECOMENDACIONES</a:t>
            </a:r>
            <a:endParaRPr dirty="0"/>
          </a:p>
        </p:txBody>
      </p:sp>
      <p:graphicFrame>
        <p:nvGraphicFramePr>
          <p:cNvPr id="192" name="Google Shape;192;p62"/>
          <p:cNvGraphicFramePr/>
          <p:nvPr/>
        </p:nvGraphicFramePr>
        <p:xfrm>
          <a:off x="4758476" y="1497013"/>
          <a:ext cx="6465900" cy="4858445"/>
        </p:xfrm>
        <a:graphic>
          <a:graphicData uri="http://schemas.openxmlformats.org/drawingml/2006/table">
            <a:tbl>
              <a:tblPr firstRow="1" bandRow="1">
                <a:noFill/>
                <a:tableStyleId>{E8229C89-3208-43F4-AF60-3C30160D25FD}</a:tableStyleId>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DEFINICIONES</a:t>
                      </a:r>
                      <a:endParaRPr sz="1400" u="none" strike="noStrike" cap="none" dirty="0">
                        <a:latin typeface="Verdana"/>
                        <a:ea typeface="Verdana"/>
                        <a:cs typeface="Verdana"/>
                        <a:sym typeface="Verdana"/>
                      </a:endParaRPr>
                    </a:p>
                  </a:txBody>
                  <a:tcPr marL="91450" marR="91450" marT="45725" marB="45725" anchor="ctr">
                    <a:lnR w="12700" cap="flat" cmpd="sng">
                      <a:solidFill>
                        <a:srgbClr val="C00000"/>
                      </a:solidFill>
                      <a:prstDash val="solid"/>
                      <a:round/>
                      <a:headEnd type="none" w="sm" len="sm"/>
                      <a:tailEnd type="none" w="sm" len="sm"/>
                    </a:ln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u="none" strike="noStrike" cap="none" dirty="0">
                          <a:latin typeface="Verdana"/>
                          <a:ea typeface="Verdana"/>
                          <a:cs typeface="Verdana"/>
                          <a:sym typeface="Verdana"/>
                        </a:rPr>
                        <a:t>RECOMENDACIONES</a:t>
                      </a:r>
                      <a:endParaRPr sz="1400" u="none" strike="noStrike" cap="none" dirty="0">
                        <a:latin typeface="Verdana"/>
                        <a:ea typeface="Verdana"/>
                        <a:cs typeface="Verdana"/>
                        <a:sym typeface="Verdana"/>
                      </a:endParaRPr>
                    </a:p>
                  </a:txBody>
                  <a:tcPr marL="91450" marR="91450" marT="45725" marB="45725" anchor="ctr">
                    <a:lnL w="12700" cap="flat" cmpd="sng">
                      <a:solidFill>
                        <a:srgbClr val="C00000"/>
                      </a:solidFill>
                      <a:prstDash val="solid"/>
                      <a:round/>
                      <a:headEnd type="none" w="sm" len="sm"/>
                      <a:tailEnd type="none" w="sm" len="sm"/>
                    </a:lnL>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Conato (Incendio): Fuego de origen natural o antrópico que afecta o destruye una extensión inferior a 5.000 m2, de cualquier tipo de cobertura vegetal, ya sea en zona urbana o rural.</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a:ea typeface="Verdana"/>
                          <a:cs typeface="Verdana"/>
                          <a:sym typeface="Verdana"/>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(Conaf, 2019)</a:t>
                      </a:r>
                      <a:endParaRPr sz="900" u="none" strike="noStrike" cap="none" dirty="0">
                        <a:latin typeface="Verdana"/>
                        <a:ea typeface="Verdana"/>
                        <a:cs typeface="Verdana"/>
                        <a:sym typeface="Verdana"/>
                      </a:endParaRPr>
                    </a:p>
                  </a:txBody>
                  <a:tcPr marL="91450" marR="91450" marT="45725" marB="45725">
                    <a:lnR w="12700" cap="flat" cmpd="sng">
                      <a:solidFill>
                        <a:srgbClr val="C00000"/>
                      </a:solidFill>
                      <a:prstDash val="solid"/>
                      <a:round/>
                      <a:headEnd type="none" w="sm" len="sm"/>
                      <a:tailEnd type="none" w="sm" len="sm"/>
                    </a:lnR>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a:ea typeface="Verdana"/>
                        <a:cs typeface="Verdana"/>
                        <a:sym typeface="Verdana"/>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a:ea typeface="Verdana"/>
                          <a:cs typeface="Verdana"/>
                          <a:sym typeface="Verdana"/>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a:ea typeface="Verdana"/>
                        <a:cs typeface="Verdana"/>
                        <a:sym typeface="Verdana"/>
                      </a:endParaRPr>
                    </a:p>
                  </a:txBody>
                  <a:tcPr marL="91450" marR="91450" marT="45725" marB="45725">
                    <a:lnL w="12700" cap="flat" cmpd="sng">
                      <a:solidFill>
                        <a:srgbClr val="C00000"/>
                      </a:solidFill>
                      <a:prstDash val="solid"/>
                      <a:round/>
                      <a:headEnd type="none" w="sm" len="sm"/>
                      <a:tailEnd type="none" w="sm" len="sm"/>
                    </a:lnL>
                  </a:tcPr>
                </a:tc>
                <a:extLst>
                  <a:ext uri="{0D108BD9-81ED-4DB2-BD59-A6C34878D82A}">
                    <a16:rowId xmlns:a16="http://schemas.microsoft.com/office/drawing/2014/main" val="10001"/>
                  </a:ext>
                </a:extLst>
              </a:tr>
            </a:tbl>
          </a:graphicData>
        </a:graphic>
      </p:graphicFrame>
      <p:pic>
        <p:nvPicPr>
          <p:cNvPr id="193" name="Google Shape;193;p62" descr="fire-PG9XATW.jpg"/>
          <p:cNvPicPr preferRelativeResize="0"/>
          <p:nvPr/>
        </p:nvPicPr>
        <p:blipFill rotWithShape="1">
          <a:blip r:embed="rId3">
            <a:alphaModFix/>
          </a:blip>
          <a:srcRect/>
          <a:stretch/>
        </p:blipFill>
        <p:spPr>
          <a:xfrm>
            <a:off x="904875" y="1497013"/>
            <a:ext cx="3403600" cy="4502150"/>
          </a:xfrm>
          <a:prstGeom prst="rect">
            <a:avLst/>
          </a:prstGeom>
          <a:noFill/>
          <a:ln>
            <a:noFill/>
          </a:ln>
        </p:spPr>
      </p:pic>
    </p:spTree>
    <p:extLst>
      <p:ext uri="{BB962C8B-B14F-4D97-AF65-F5344CB8AC3E}">
        <p14:creationId xmlns:p14="http://schemas.microsoft.com/office/powerpoint/2010/main" val="17271299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p:nvPr/>
        </p:nvSpPr>
        <p:spPr>
          <a:xfrm>
            <a:off x="8418444" y="1243645"/>
            <a:ext cx="2594113" cy="3487381"/>
          </a:xfrm>
          <a:prstGeom prst="roundRect">
            <a:avLst>
              <a:gd name="adj" fmla="val 6103"/>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dirty="0">
              <a:solidFill>
                <a:srgbClr val="FFFFFF"/>
              </a:solidFill>
              <a:latin typeface="Calibri"/>
              <a:ea typeface="Calibri"/>
              <a:cs typeface="Calibri"/>
              <a:sym typeface="Calibri"/>
            </a:endParaRPr>
          </a:p>
        </p:txBody>
      </p:sp>
      <p:sp>
        <p:nvSpPr>
          <p:cNvPr id="199" name="Google Shape;199;p25"/>
          <p:cNvSpPr txBox="1"/>
          <p:nvPr/>
        </p:nvSpPr>
        <p:spPr>
          <a:xfrm>
            <a:off x="926614" y="1468000"/>
            <a:ext cx="6845786"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Ghisliane Echeverry Prieto | Directora General</a:t>
            </a: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smtClean="0">
                <a:solidFill>
                  <a:srgbClr val="7F7F7F"/>
                </a:solidFill>
                <a:latin typeface="Verdana"/>
                <a:ea typeface="Verdana"/>
                <a:cs typeface="Verdana"/>
                <a:sym typeface="Verdana"/>
              </a:rPr>
              <a:t>Ingrid Tatiana Sierra Giraldo| Jefe Oficina </a:t>
            </a:r>
            <a:r>
              <a:rPr lang="es-MX" sz="1200" b="1" i="0" u="none" strike="noStrike" cap="none" dirty="0">
                <a:solidFill>
                  <a:srgbClr val="7F7F7F"/>
                </a:solidFill>
                <a:latin typeface="Verdana"/>
                <a:ea typeface="Verdana"/>
                <a:cs typeface="Verdana"/>
                <a:sym typeface="Verdana"/>
              </a:rPr>
              <a:t>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Calibri"/>
              <a:buNone/>
            </a:pPr>
            <a:endParaRPr sz="1200" b="1"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Elaboró</a:t>
            </a:r>
            <a:r>
              <a:rPr lang="es-MX" sz="1200" b="1" i="0" u="none" strike="noStrike" cap="none" dirty="0" smtClean="0">
                <a:solidFill>
                  <a:srgbClr val="7F7F7F"/>
                </a:solidFill>
                <a:latin typeface="Verdana"/>
                <a:ea typeface="Verdana"/>
                <a:cs typeface="Verdana"/>
                <a:sym typeface="Verdana"/>
              </a:rPr>
              <a:t>:</a:t>
            </a:r>
            <a:r>
              <a:rPr lang="es-MX" sz="1200" dirty="0">
                <a:solidFill>
                  <a:srgbClr val="7F7F7F"/>
                </a:solidFill>
                <a:latin typeface="Verdana"/>
                <a:ea typeface="Verdana"/>
                <a:cs typeface="Verdana"/>
                <a:sym typeface="Verdana"/>
              </a:rPr>
              <a:t> </a:t>
            </a:r>
            <a:endParaRPr lang="es-MX" sz="1200" dirty="0" smtClean="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dirty="0" smtClean="0">
                <a:solidFill>
                  <a:srgbClr val="7F7F7F"/>
                </a:solidFill>
                <a:latin typeface="Verdana"/>
                <a:ea typeface="Verdana"/>
                <a:cs typeface="Verdana"/>
                <a:sym typeface="Verdana"/>
              </a:rPr>
              <a:t>Carolina Valencia Monroy </a:t>
            </a:r>
            <a:r>
              <a:rPr lang="es-MX" sz="1200" b="0" i="0" u="none" strike="noStrike" cap="none" dirty="0" smtClean="0">
                <a:solidFill>
                  <a:srgbClr val="7F7F7F"/>
                </a:solidFill>
                <a:latin typeface="Verdana"/>
                <a:ea typeface="Verdana"/>
                <a:cs typeface="Verdana"/>
                <a:sym typeface="Verdana"/>
              </a:rPr>
              <a:t>(Incendios </a:t>
            </a:r>
            <a:r>
              <a:rPr lang="es-MX" sz="1200" b="0" i="0" u="none" strike="noStrike" cap="none" dirty="0">
                <a:solidFill>
                  <a:srgbClr val="7F7F7F"/>
                </a:solidFill>
                <a:latin typeface="Verdana"/>
                <a:ea typeface="Verdana"/>
                <a:cs typeface="Verdana"/>
                <a:sym typeface="Verdana"/>
              </a:rPr>
              <a:t>de la Cobertura Vegetal).</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1" i="0" u="none" strike="noStrike" cap="none" dirty="0">
                <a:solidFill>
                  <a:srgbClr val="7F7F7F"/>
                </a:solidFill>
                <a:latin typeface="Verdana"/>
                <a:ea typeface="Verdana"/>
                <a:cs typeface="Verdana"/>
                <a:sym typeface="Verdana"/>
              </a:rPr>
              <a:t>OFICINA DEL SERVICIO DE PRONÓSTICO Y ALERTAS</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a:buNone/>
            </a:pPr>
            <a:r>
              <a:rPr lang="es-MX" sz="1200" b="0" i="0" u="none" strike="noStrike" cap="none" dirty="0">
                <a:solidFill>
                  <a:srgbClr val="7F7F7F"/>
                </a:solidFill>
                <a:latin typeface="Verdana"/>
                <a:ea typeface="Verdana"/>
                <a:cs typeface="Verdana"/>
                <a:sym typeface="Verdana"/>
              </a:rPr>
              <a:t>http://www.ideam.gov.co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1" i="0" u="none" strike="noStrike" cap="none" dirty="0">
                <a:solidFill>
                  <a:srgbClr val="7F7F7F"/>
                </a:solidFill>
                <a:latin typeface="Verdana"/>
                <a:ea typeface="Verdana"/>
                <a:cs typeface="Verdana"/>
                <a:sym typeface="Verdana"/>
              </a:rPr>
              <a:t>Correos electrónicos</a:t>
            </a:r>
            <a:r>
              <a:rPr lang="es-MX" sz="1200" b="0" i="0" u="none" strike="noStrike" cap="none" dirty="0">
                <a:solidFill>
                  <a:srgbClr val="7F7F7F"/>
                </a:solidFill>
                <a:latin typeface="Verdana"/>
                <a:ea typeface="Verdana"/>
                <a:cs typeface="Verdana"/>
                <a:sym typeface="Verdana"/>
              </a:rPr>
              <a:t>: servicio@ideam.gov.co, alertas@ideam.gov.co</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Calle 25D N° 96B - 70, piso 3. Bogotá, D.C. </a:t>
            </a:r>
            <a:endParaRPr sz="1200" b="0" i="0" u="none" strike="noStrike" cap="none" dirty="0">
              <a:solidFill>
                <a:srgbClr val="7F7F7F"/>
              </a:solidFill>
              <a:latin typeface="Verdana"/>
              <a:ea typeface="Verdana"/>
              <a:cs typeface="Verdana"/>
              <a:sym typeface="Verdana"/>
            </a:endParaRPr>
          </a:p>
          <a:p>
            <a:pPr marL="0" marR="0" lvl="0" indent="0" algn="l" rtl="0">
              <a:lnSpc>
                <a:spcPct val="100000"/>
              </a:lnSpc>
              <a:spcBef>
                <a:spcPts val="0"/>
              </a:spcBef>
              <a:spcAft>
                <a:spcPts val="0"/>
              </a:spcAft>
              <a:buClr>
                <a:srgbClr val="FFFFFF"/>
              </a:buClr>
              <a:buSzPts val="1400"/>
              <a:buFont typeface="Arial Narrow"/>
              <a:buNone/>
            </a:pPr>
            <a:r>
              <a:rPr lang="es-MX" sz="1200" b="0" i="0" u="none" strike="noStrike" cap="none" dirty="0">
                <a:solidFill>
                  <a:srgbClr val="7F7F7F"/>
                </a:solidFill>
                <a:latin typeface="Verdana"/>
                <a:ea typeface="Verdana"/>
                <a:cs typeface="Verdana"/>
                <a:sym typeface="Verdana"/>
              </a:rPr>
              <a:t>Teléfono: 3075625 ext. 1334 -1336.</a:t>
            </a:r>
            <a:endParaRPr sz="1200" b="0" i="0" u="none" strike="noStrike" cap="none" dirty="0">
              <a:solidFill>
                <a:srgbClr val="7F7F7F"/>
              </a:solidFill>
              <a:latin typeface="Verdana"/>
              <a:ea typeface="Verdana"/>
              <a:cs typeface="Verdana"/>
              <a:sym typeface="Verdana"/>
            </a:endParaRPr>
          </a:p>
        </p:txBody>
      </p:sp>
      <p:sp>
        <p:nvSpPr>
          <p:cNvPr id="200" name="Google Shape;200;p25"/>
          <p:cNvSpPr/>
          <p:nvPr/>
        </p:nvSpPr>
        <p:spPr>
          <a:xfrm>
            <a:off x="8658570" y="1349741"/>
            <a:ext cx="2096378"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800"/>
              <a:buFont typeface="Calibri"/>
              <a:buNone/>
            </a:pPr>
            <a:r>
              <a:rPr lang="es-MX" sz="1400" b="1" i="0" u="none" strike="noStrike" cap="none" dirty="0">
                <a:solidFill>
                  <a:srgbClr val="C00000"/>
                </a:solidFill>
                <a:latin typeface="Verdana"/>
                <a:ea typeface="Verdana"/>
                <a:cs typeface="Verdana"/>
                <a:sym typeface="Verdana"/>
              </a:rPr>
              <a:t>VISITA NUESTRAS REDES SOCIALES</a:t>
            </a:r>
            <a:endParaRPr sz="1100" b="1" i="0" u="none" strike="noStrike" cap="none" dirty="0">
              <a:solidFill>
                <a:srgbClr val="C00000"/>
              </a:solidFill>
              <a:latin typeface="Verdana"/>
              <a:ea typeface="Verdana"/>
              <a:cs typeface="Verdana"/>
              <a:sym typeface="Verdana"/>
            </a:endParaRPr>
          </a:p>
        </p:txBody>
      </p:sp>
      <p:grpSp>
        <p:nvGrpSpPr>
          <p:cNvPr id="201" name="Google Shape;201;p25"/>
          <p:cNvGrpSpPr/>
          <p:nvPr/>
        </p:nvGrpSpPr>
        <p:grpSpPr>
          <a:xfrm>
            <a:off x="8760760" y="2132261"/>
            <a:ext cx="2092771" cy="2404039"/>
            <a:chOff x="8855817" y="2561633"/>
            <a:chExt cx="1843914" cy="2118168"/>
          </a:xfrm>
        </p:grpSpPr>
        <p:pic>
          <p:nvPicPr>
            <p:cNvPr id="202" name="Google Shape;202;p25"/>
            <p:cNvPicPr preferRelativeResize="0"/>
            <p:nvPr/>
          </p:nvPicPr>
          <p:blipFill rotWithShape="1">
            <a:blip r:embed="rId3">
              <a:alphaModFix/>
            </a:blip>
            <a:srcRect/>
            <a:stretch/>
          </p:blipFill>
          <p:spPr>
            <a:xfrm>
              <a:off x="8855817" y="4349526"/>
              <a:ext cx="330275" cy="330275"/>
            </a:xfrm>
            <a:prstGeom prst="rect">
              <a:avLst/>
            </a:prstGeom>
            <a:noFill/>
            <a:ln>
              <a:noFill/>
            </a:ln>
          </p:spPr>
        </p:pic>
        <p:pic>
          <p:nvPicPr>
            <p:cNvPr id="203" name="Google Shape;203;p25"/>
            <p:cNvPicPr preferRelativeResize="0"/>
            <p:nvPr/>
          </p:nvPicPr>
          <p:blipFill rotWithShape="1">
            <a:blip r:embed="rId4">
              <a:alphaModFix/>
            </a:blip>
            <a:srcRect/>
            <a:stretch/>
          </p:blipFill>
          <p:spPr>
            <a:xfrm>
              <a:off x="8855817" y="3746544"/>
              <a:ext cx="330275" cy="330275"/>
            </a:xfrm>
            <a:prstGeom prst="rect">
              <a:avLst/>
            </a:prstGeom>
            <a:noFill/>
            <a:ln>
              <a:noFill/>
            </a:ln>
          </p:spPr>
        </p:pic>
        <p:pic>
          <p:nvPicPr>
            <p:cNvPr id="204" name="Google Shape;204;p25"/>
            <p:cNvPicPr preferRelativeResize="0"/>
            <p:nvPr/>
          </p:nvPicPr>
          <p:blipFill rotWithShape="1">
            <a:blip r:embed="rId5">
              <a:alphaModFix/>
            </a:blip>
            <a:srcRect/>
            <a:stretch/>
          </p:blipFill>
          <p:spPr>
            <a:xfrm>
              <a:off x="8855817" y="3177616"/>
              <a:ext cx="330275" cy="317572"/>
            </a:xfrm>
            <a:prstGeom prst="rect">
              <a:avLst/>
            </a:prstGeom>
            <a:noFill/>
            <a:ln>
              <a:noFill/>
            </a:ln>
          </p:spPr>
        </p:pic>
        <p:pic>
          <p:nvPicPr>
            <p:cNvPr id="205" name="Google Shape;205;p25"/>
            <p:cNvPicPr preferRelativeResize="0"/>
            <p:nvPr/>
          </p:nvPicPr>
          <p:blipFill rotWithShape="1">
            <a:blip r:embed="rId6">
              <a:alphaModFix/>
            </a:blip>
            <a:srcRect/>
            <a:stretch/>
          </p:blipFill>
          <p:spPr>
            <a:xfrm>
              <a:off x="8855817" y="2561633"/>
              <a:ext cx="330275" cy="330275"/>
            </a:xfrm>
            <a:prstGeom prst="rect">
              <a:avLst/>
            </a:prstGeom>
            <a:noFill/>
            <a:ln>
              <a:noFill/>
            </a:ln>
          </p:spPr>
        </p:pic>
        <p:sp>
          <p:nvSpPr>
            <p:cNvPr id="206" name="Google Shape;206;p25"/>
            <p:cNvSpPr txBox="1"/>
            <p:nvPr/>
          </p:nvSpPr>
          <p:spPr>
            <a:xfrm flipH="1">
              <a:off x="9274870" y="2591831"/>
              <a:ext cx="1275447"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InstitutoIDEAM</a:t>
              </a:r>
              <a:endParaRPr sz="1200" b="0" i="0" u="none" strike="noStrike" cap="none" dirty="0">
                <a:solidFill>
                  <a:srgbClr val="7F7F7F"/>
                </a:solidFill>
                <a:latin typeface="Verdana"/>
                <a:ea typeface="Verdana"/>
                <a:cs typeface="Verdana"/>
                <a:sym typeface="Verdana"/>
              </a:endParaRPr>
            </a:p>
          </p:txBody>
        </p:sp>
        <p:sp>
          <p:nvSpPr>
            <p:cNvPr id="207" name="Google Shape;207;p25"/>
            <p:cNvSpPr txBox="1"/>
            <p:nvPr/>
          </p:nvSpPr>
          <p:spPr>
            <a:xfrm flipH="1">
              <a:off x="9274870" y="3211968"/>
              <a:ext cx="1424861"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8" name="Google Shape;208;p25"/>
            <p:cNvSpPr txBox="1"/>
            <p:nvPr/>
          </p:nvSpPr>
          <p:spPr>
            <a:xfrm flipH="1">
              <a:off x="9274870" y="3780896"/>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IdeamColombia</a:t>
              </a:r>
              <a:endParaRPr sz="1200" b="0" i="0" u="none" strike="noStrike" cap="none" dirty="0">
                <a:solidFill>
                  <a:srgbClr val="7F7F7F"/>
                </a:solidFill>
                <a:latin typeface="Verdana"/>
                <a:ea typeface="Verdana"/>
                <a:cs typeface="Verdana"/>
                <a:sym typeface="Verdana"/>
              </a:endParaRPr>
            </a:p>
          </p:txBody>
        </p:sp>
        <p:sp>
          <p:nvSpPr>
            <p:cNvPr id="209" name="Google Shape;209;p25"/>
            <p:cNvSpPr txBox="1"/>
            <p:nvPr/>
          </p:nvSpPr>
          <p:spPr>
            <a:xfrm flipH="1">
              <a:off x="9274870" y="4390230"/>
              <a:ext cx="1292210" cy="22924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1400"/>
                <a:buFont typeface="Calibri"/>
                <a:buNone/>
              </a:pPr>
              <a:r>
                <a:rPr lang="es-MX" sz="1200" b="0" i="0" u="none" strike="noStrike" cap="none" dirty="0">
                  <a:solidFill>
                    <a:srgbClr val="7F7F7F"/>
                  </a:solidFill>
                  <a:latin typeface="Verdana"/>
                  <a:ea typeface="Verdana"/>
                  <a:cs typeface="Verdana"/>
                  <a:sym typeface="Verdana"/>
                </a:rPr>
                <a:t>Ideam.Instituto</a:t>
              </a:r>
              <a:endParaRPr sz="1200" b="0" i="0" u="none" strike="noStrike" cap="none" dirty="0">
                <a:solidFill>
                  <a:srgbClr val="7F7F7F"/>
                </a:solidFill>
                <a:latin typeface="Verdana"/>
                <a:ea typeface="Verdana"/>
                <a:cs typeface="Verdana"/>
                <a:sym typeface="Verdana"/>
              </a:endParaRPr>
            </a:p>
          </p:txBody>
        </p:sp>
      </p:grpSp>
      <p:sp>
        <p:nvSpPr>
          <p:cNvPr id="210" name="Google Shape;210;p25"/>
          <p:cNvSpPr/>
          <p:nvPr/>
        </p:nvSpPr>
        <p:spPr>
          <a:xfrm>
            <a:off x="0" y="-125343"/>
            <a:ext cx="12192000" cy="707886"/>
          </a:xfrm>
          <a:prstGeom prst="rect">
            <a:avLst/>
          </a:prstGeom>
          <a:no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rgbClr val="FFFFFF"/>
              </a:buClr>
              <a:buSzPts val="1000"/>
              <a:buFont typeface="Arial"/>
              <a:buNone/>
            </a:pPr>
            <a:r>
              <a:rPr lang="es-MX" sz="1000" b="0" i="0" u="none" strike="noStrike" cap="none" dirty="0" smtClean="0">
                <a:solidFill>
                  <a:srgbClr val="FFFFFF"/>
                </a:solidFill>
                <a:latin typeface="Arial"/>
                <a:ea typeface="Arial"/>
                <a:cs typeface="Arial"/>
                <a:sym typeface="Arial"/>
              </a:rPr>
              <a:t>histórico </a:t>
            </a:r>
            <a:r>
              <a:rPr lang="es-MX" sz="1000" b="0" i="0" u="none" strike="noStrike" cap="none" dirty="0">
                <a:solidFill>
                  <a:srgbClr val="FFFFFF"/>
                </a:solidFill>
                <a:latin typeface="Arial"/>
                <a:ea typeface="Arial"/>
                <a:cs typeface="Arial"/>
                <a:sym typeface="Arial"/>
              </a:rPr>
              <a:t>&lt;- </a:t>
            </a:r>
            <a:r>
              <a:rPr lang="es-MX" sz="1000" b="0" i="0" u="none" strike="noStrike" cap="none" dirty="0" smtClean="0">
                <a:solidFill>
                  <a:srgbClr val="FFFFFF"/>
                </a:solidFill>
                <a:latin typeface="Arial"/>
                <a:ea typeface="Arial"/>
                <a:cs typeface="Arial"/>
                <a:sym typeface="Arial"/>
              </a:rPr>
              <a:t>rbind(histórico, evaluación) </a:t>
            </a:r>
            <a:endParaRPr sz="8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s-MX" sz="1800" b="0" i="0" u="none" strike="noStrike" cap="none" dirty="0">
                <a:solidFill>
                  <a:schemeClr val="dk1"/>
                </a:solidFill>
                <a:latin typeface="Arial"/>
                <a:ea typeface="Arial"/>
                <a:cs typeface="Arial"/>
                <a:sym typeface="Arial"/>
              </a:rPr>
              <a:t/>
            </a:r>
            <a:br>
              <a:rPr lang="es-MX"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00755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161287" y="2994017"/>
            <a:ext cx="5482772" cy="2031285"/>
          </a:xfrm>
          <a:prstGeom prst="rect">
            <a:avLst/>
          </a:prstGeom>
          <a:noFill/>
          <a:ln>
            <a:noFill/>
          </a:ln>
        </p:spPr>
        <p:txBody>
          <a:bodyPr spcFirstLastPara="1" wrap="square" lIns="91425" tIns="45700" rIns="91425" bIns="45700" anchor="t" anchorCtr="0">
            <a:spAutoFit/>
          </a:bodyPr>
          <a:lstStyle/>
          <a:p>
            <a:pPr lvl="0" algn="just">
              <a:buSzPts val="1800"/>
            </a:pPr>
            <a:r>
              <a:rPr lang="es-MX" sz="1800" b="0" i="0" u="none" strike="noStrike" cap="none" dirty="0">
                <a:solidFill>
                  <a:srgbClr val="7F7F7F"/>
                </a:solidFill>
                <a:latin typeface="Verdana"/>
                <a:ea typeface="Verdana"/>
                <a:cs typeface="Verdana"/>
                <a:sym typeface="Verdana"/>
              </a:rPr>
              <a:t>Debido a la precipitación y temperatura máxima que se han dado en los últimos días, se presentan condiciones de algún tipo de amenaza por probabilidad de ocurrencia de incendios de la cobertura vegetal </a:t>
            </a:r>
            <a:r>
              <a:rPr lang="es-MX" sz="1800" dirty="0" smtClean="0">
                <a:solidFill>
                  <a:srgbClr val="7F7F7F"/>
                </a:solidFill>
                <a:latin typeface="Verdana"/>
                <a:ea typeface="Verdana"/>
                <a:cs typeface="Verdana"/>
                <a:sym typeface="Verdana"/>
              </a:rPr>
              <a:t>en</a:t>
            </a:r>
            <a:r>
              <a:rPr lang="es-MX" sz="1800" b="0" i="0" u="none" strike="noStrike" cap="none" dirty="0" smtClean="0">
                <a:solidFill>
                  <a:srgbClr val="7F7F7F"/>
                </a:solidFill>
                <a:latin typeface="Verdana"/>
                <a:ea typeface="Verdana"/>
                <a:cs typeface="Verdana"/>
                <a:sym typeface="Verdana"/>
              </a:rPr>
              <a:t> </a:t>
            </a:r>
            <a:r>
              <a:rPr lang="es-MX" sz="1800" b="0" i="0" u="none" strike="noStrike" cap="none" dirty="0">
                <a:solidFill>
                  <a:srgbClr val="7F7F7F"/>
                </a:solidFill>
                <a:latin typeface="Verdana"/>
                <a:ea typeface="Verdana"/>
                <a:cs typeface="Verdana"/>
                <a:sym typeface="Verdana"/>
              </a:rPr>
              <a:t>sectores de las </a:t>
            </a:r>
            <a:r>
              <a:rPr lang="es-MX" sz="1800" b="0" i="0" u="none" strike="noStrike" cap="none" dirty="0" smtClean="0">
                <a:solidFill>
                  <a:srgbClr val="7F7F7F"/>
                </a:solidFill>
                <a:latin typeface="Verdana"/>
                <a:ea typeface="Verdana"/>
                <a:cs typeface="Verdana"/>
                <a:sym typeface="Verdana"/>
              </a:rPr>
              <a:t>regiones </a:t>
            </a:r>
            <a:r>
              <a:rPr lang="es-MX" sz="1800" dirty="0" smtClean="0">
                <a:solidFill>
                  <a:srgbClr val="7F7F7F"/>
                </a:solidFill>
                <a:latin typeface="Verdana"/>
                <a:ea typeface="Verdana"/>
                <a:cs typeface="Verdana"/>
                <a:sym typeface="Verdana"/>
              </a:rPr>
              <a:t>Caribe, Andina, Pacífico, Amazonia y Orinoquia</a:t>
            </a:r>
            <a:r>
              <a:rPr lang="es-MX" sz="1800" b="0" i="0" u="none" strike="noStrike" cap="none" dirty="0" smtClean="0">
                <a:solidFill>
                  <a:srgbClr val="7F7F7F"/>
                </a:solidFill>
                <a:latin typeface="Verdana"/>
                <a:ea typeface="Verdana"/>
                <a:cs typeface="Verdana"/>
                <a:sym typeface="Verdana"/>
              </a:rPr>
              <a:t>.</a:t>
            </a:r>
            <a:endParaRPr sz="1800" b="0" i="0" u="none" strike="noStrike" cap="none" dirty="0">
              <a:solidFill>
                <a:srgbClr val="7F7F7F"/>
              </a:solidFill>
              <a:latin typeface="Verdana"/>
              <a:ea typeface="Verdana"/>
              <a:cs typeface="Verdana"/>
              <a:sym typeface="Verdana"/>
            </a:endParaRPr>
          </a:p>
        </p:txBody>
      </p:sp>
      <p:sp>
        <p:nvSpPr>
          <p:cNvPr id="116" name="Google Shape;116;p16"/>
          <p:cNvSpPr txBox="1"/>
          <p:nvPr/>
        </p:nvSpPr>
        <p:spPr>
          <a:xfrm>
            <a:off x="2928423" y="2036064"/>
            <a:ext cx="19485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8441F"/>
              </a:buClr>
              <a:buSzPts val="2400"/>
              <a:buFont typeface="Arial"/>
              <a:buNone/>
            </a:pPr>
            <a:r>
              <a:rPr lang="es-MX" sz="2400" b="1" i="0" u="none" strike="noStrike" cap="none" dirty="0">
                <a:solidFill>
                  <a:srgbClr val="C00000"/>
                </a:solidFill>
                <a:latin typeface="Verdana"/>
                <a:ea typeface="Verdana"/>
                <a:cs typeface="Verdana"/>
                <a:sym typeface="Verdana"/>
              </a:rPr>
              <a:t>RESUMEN</a:t>
            </a:r>
            <a:endParaRPr sz="1400" b="1" i="0" u="none" strike="noStrike" cap="none" dirty="0">
              <a:solidFill>
                <a:srgbClr val="C00000"/>
              </a:solidFill>
              <a:latin typeface="Verdana"/>
              <a:ea typeface="Verdana"/>
              <a:cs typeface="Verdana"/>
              <a:sym typeface="Verdana"/>
            </a:endParaRPr>
          </a:p>
        </p:txBody>
      </p:sp>
      <p:sp>
        <p:nvSpPr>
          <p:cNvPr id="117" name="Google Shape;117;p16"/>
          <p:cNvSpPr/>
          <p:nvPr/>
        </p:nvSpPr>
        <p:spPr>
          <a:xfrm>
            <a:off x="7842142" y="1084183"/>
            <a:ext cx="3828082" cy="5440605"/>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dirty="0">
              <a:solidFill>
                <a:schemeClr val="lt1"/>
              </a:solidFill>
              <a:latin typeface="Arial"/>
              <a:ea typeface="Arial"/>
              <a:cs typeface="Arial"/>
              <a:sym typeface="Arial"/>
            </a:endParaRPr>
          </a:p>
        </p:txBody>
      </p:sp>
      <p:sp>
        <p:nvSpPr>
          <p:cNvPr id="118" name="Google Shape;118;p16"/>
          <p:cNvSpPr txBox="1"/>
          <p:nvPr/>
        </p:nvSpPr>
        <p:spPr>
          <a:xfrm>
            <a:off x="8090116" y="1177875"/>
            <a:ext cx="3328298" cy="4308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s-MX" sz="1100" b="1" i="0" u="none" strike="noStrike" cap="none" dirty="0">
                <a:solidFill>
                  <a:srgbClr val="C00000"/>
                </a:solidFill>
                <a:latin typeface="Verdana"/>
                <a:ea typeface="Verdana"/>
                <a:cs typeface="Verdana"/>
                <a:sym typeface="Verdana"/>
              </a:rPr>
              <a:t>Mapa de Pronóstico de la Amenaza por </a:t>
            </a:r>
            <a:r>
              <a:rPr lang="es-MX" sz="1100" b="1" i="0" u="none" strike="noStrike" cap="none" dirty="0">
                <a:solidFill>
                  <a:srgbClr val="C00000"/>
                </a:solidFill>
                <a:latin typeface="Arial Black"/>
                <a:ea typeface="Arial Black"/>
                <a:cs typeface="Arial Black"/>
                <a:sym typeface="Arial Black"/>
              </a:rPr>
              <a:t>Incendios de la Cobertura Vegetal</a:t>
            </a:r>
            <a:endParaRPr sz="1100" b="1" i="0" u="none" strike="noStrike" cap="none" dirty="0">
              <a:solidFill>
                <a:srgbClr val="C00000"/>
              </a:solidFill>
              <a:latin typeface="Arial Black"/>
              <a:ea typeface="Arial Black"/>
              <a:cs typeface="Arial Black"/>
              <a:sym typeface="Arial Black"/>
            </a:endParaRPr>
          </a:p>
        </p:txBody>
      </p:sp>
      <p:pic>
        <p:nvPicPr>
          <p:cNvPr id="119" name="Google Shape;119;p16"/>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8090116" y="1818085"/>
            <a:ext cx="3322737" cy="4706703"/>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5" name="Google Shape;125;p17"/>
          <p:cNvSpPr txBox="1">
            <a:spLocks noGrp="1"/>
          </p:cNvSpPr>
          <p:nvPr>
            <p:ph type="body" idx="2"/>
          </p:nvPr>
        </p:nvSpPr>
        <p:spPr>
          <a:xfrm>
            <a:off x="3569677" y="769938"/>
            <a:ext cx="5002823"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200"/>
              <a:buNone/>
            </a:pPr>
            <a:r>
              <a:rPr lang="es-MX" sz="1200" dirty="0"/>
              <a:t>Actualización | </a:t>
            </a:r>
            <a:r>
              <a:rPr lang="es-MX" sz="1200" dirty="0" smtClean="0"/>
              <a:t>28 de enero del 2024 </a:t>
            </a:r>
            <a:r>
              <a:rPr lang="es-MX" sz="1200" dirty="0"/>
              <a:t>| </a:t>
            </a:r>
            <a:r>
              <a:rPr lang="es-MX" sz="1200" dirty="0" smtClean="0"/>
              <a:t>12:00 </a:t>
            </a:r>
            <a:r>
              <a:rPr lang="es-MX" sz="1200" dirty="0"/>
              <a:t>HLC</a:t>
            </a:r>
            <a:endParaRPr sz="1200" dirty="0"/>
          </a:p>
        </p:txBody>
      </p:sp>
      <p:pic>
        <p:nvPicPr>
          <p:cNvPr id="2" name="Imagen 1"/>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34505" y="1028701"/>
            <a:ext cx="3960228" cy="5600348"/>
          </a:xfrm>
          <a:prstGeom prst="rect">
            <a:avLst/>
          </a:prstGeom>
        </p:spPr>
      </p:pic>
      <p:pic>
        <p:nvPicPr>
          <p:cNvPr id="3" name="Imagen 2"/>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4219175" y="2601533"/>
            <a:ext cx="1979615" cy="2154851"/>
          </a:xfrm>
          <a:prstGeom prst="rect">
            <a:avLst/>
          </a:prstGeom>
          <a:ln>
            <a:solidFill>
              <a:schemeClr val="tx1"/>
            </a:solidFill>
          </a:ln>
        </p:spPr>
      </p:pic>
      <p:pic>
        <p:nvPicPr>
          <p:cNvPr id="6" name="Imagen 5"/>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295697" y="1221188"/>
            <a:ext cx="1939617" cy="5126246"/>
          </a:xfrm>
          <a:prstGeom prst="rect">
            <a:avLst/>
          </a:prstGeom>
        </p:spPr>
      </p:pic>
      <p:pic>
        <p:nvPicPr>
          <p:cNvPr id="8" name="Imagen 7"/>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8332220" y="1247929"/>
            <a:ext cx="1740648" cy="3436065"/>
          </a:xfrm>
          <a:prstGeom prst="rect">
            <a:avLst/>
          </a:prstGeom>
        </p:spPr>
      </p:pic>
      <p:pic>
        <p:nvPicPr>
          <p:cNvPr id="9" name="Imagen 8"/>
          <p:cNvPicPr>
            <a:picLocks noChangeAspect="1"/>
          </p:cNvPicPr>
          <p:nvPr/>
        </p:nvPicPr>
        <p:blipFill>
          <a:blip r:embed="rId11" r:link="rId12">
            <a:extLst>
              <a:ext uri="{28A0092B-C50C-407E-A947-70E740481C1C}">
                <a14:useLocalDpi xmlns:a14="http://schemas.microsoft.com/office/drawing/2010/main" val="0"/>
              </a:ext>
            </a:extLst>
          </a:blip>
          <a:stretch>
            <a:fillRect/>
          </a:stretch>
        </p:blipFill>
        <p:spPr>
          <a:xfrm>
            <a:off x="10208617" y="1146175"/>
            <a:ext cx="1816283" cy="3792723"/>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068355746"/>
              </p:ext>
            </p:extLst>
          </p:nvPr>
        </p:nvGraphicFramePr>
        <p:xfrm>
          <a:off x="4757630" y="1146174"/>
          <a:ext cx="7066070" cy="4569509"/>
        </p:xfrm>
        <a:graphic>
          <a:graphicData uri="http://schemas.openxmlformats.org/drawingml/2006/table">
            <a:tbl>
              <a:tblPr>
                <a:noFill/>
                <a:tableStyleId>{C3B7D27D-7022-48AE-870B-97DEDC28B86A}</a:tableStyleId>
              </a:tblPr>
              <a:tblGrid>
                <a:gridCol w="1086741">
                  <a:extLst>
                    <a:ext uri="{9D8B030D-6E8A-4147-A177-3AD203B41FA5}">
                      <a16:colId xmlns:a16="http://schemas.microsoft.com/office/drawing/2014/main" val="20000"/>
                    </a:ext>
                  </a:extLst>
                </a:gridCol>
                <a:gridCol w="5979329">
                  <a:extLst>
                    <a:ext uri="{9D8B030D-6E8A-4147-A177-3AD203B41FA5}">
                      <a16:colId xmlns:a16="http://schemas.microsoft.com/office/drawing/2014/main" val="20001"/>
                    </a:ext>
                  </a:extLst>
                </a:gridCol>
              </a:tblGrid>
              <a:tr h="637609">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702617">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Candelaria, Repelón, Tubará.</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BOLÍVAR : Achí, Altos Del Rosario, Arenal, Arjona, Arroyohondo, Barranco De Loba, Calamar, Cantagallo, </a:t>
                      </a:r>
                      <a:r>
                        <a:rPr lang="es-MX" sz="1000" b="0" i="0" u="none" strike="noStrike" cap="none" dirty="0" err="1" smtClean="0">
                          <a:solidFill>
                            <a:srgbClr val="000000"/>
                          </a:solidFill>
                          <a:latin typeface="+mn-lt"/>
                          <a:ea typeface="Verdana"/>
                          <a:cs typeface="Verdana"/>
                          <a:sym typeface="Verdana"/>
                        </a:rPr>
                        <a:t>Cicuco</a:t>
                      </a:r>
                      <a:r>
                        <a:rPr lang="es-MX" sz="1000" b="0" i="0" u="none" strike="noStrike" cap="none" dirty="0" smtClean="0">
                          <a:solidFill>
                            <a:srgbClr val="000000"/>
                          </a:solidFill>
                          <a:latin typeface="+mn-lt"/>
                          <a:ea typeface="Verdana"/>
                          <a:cs typeface="Verdana"/>
                          <a:sym typeface="Verdana"/>
                        </a:rPr>
                        <a:t>, Córdoba, El Carmen De Bolívar, El Guamo, El Peñón, Hatillo De Loba, Magangué, Mahates, Margarita, María La Baja, Montecristo, Morales, Norosí, Pinillos, Regidor, Río Viejo, San Fernando, San Jacinto, San Jacinto Del Cauca, San Juan Nepomuceno, San Martín De Loba, San Pablo, Santa Catalina, Santa Cruz De </a:t>
                      </a:r>
                      <a:r>
                        <a:rPr lang="es-MX" sz="1000" b="0" i="0" u="none" strike="noStrike" cap="none" dirty="0" err="1" smtClean="0">
                          <a:solidFill>
                            <a:srgbClr val="000000"/>
                          </a:solidFill>
                          <a:latin typeface="+mn-lt"/>
                          <a:ea typeface="Verdana"/>
                          <a:cs typeface="Verdana"/>
                          <a:sym typeface="Verdana"/>
                        </a:rPr>
                        <a:t>Mompox</a:t>
                      </a:r>
                      <a:r>
                        <a:rPr lang="es-MX" sz="1000" b="0" i="0" u="none" strike="noStrike" cap="none" dirty="0" smtClean="0">
                          <a:solidFill>
                            <a:srgbClr val="000000"/>
                          </a:solidFill>
                          <a:latin typeface="+mn-lt"/>
                          <a:ea typeface="Verdana"/>
                          <a:cs typeface="Verdana"/>
                          <a:sym typeface="Verdana"/>
                        </a:rPr>
                        <a:t>, Santa Rosa Del Sur, Simití, Soplaviento, </a:t>
                      </a:r>
                      <a:r>
                        <a:rPr lang="es-MX" sz="1000" b="0" i="0" u="none" strike="noStrike" cap="none" dirty="0" err="1" smtClean="0">
                          <a:solidFill>
                            <a:srgbClr val="000000"/>
                          </a:solidFill>
                          <a:latin typeface="+mn-lt"/>
                          <a:ea typeface="Verdana"/>
                          <a:cs typeface="Verdana"/>
                          <a:sym typeface="Verdana"/>
                        </a:rPr>
                        <a:t>Talaigua</a:t>
                      </a:r>
                      <a:r>
                        <a:rPr lang="es-MX" sz="1000" b="0" i="0" u="none" strike="noStrike" cap="none" dirty="0" smtClean="0">
                          <a:solidFill>
                            <a:srgbClr val="000000"/>
                          </a:solidFill>
                          <a:latin typeface="+mn-lt"/>
                          <a:ea typeface="Verdana"/>
                          <a:cs typeface="Verdana"/>
                          <a:sym typeface="Verdana"/>
                        </a:rPr>
                        <a:t> Nuevo, Tiquisio, Zambrano.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CESAR : Aguachica, Agustín Codazzi, Astrea, Becerril, Bosconia, Chimichagua, Chiriguaná, Curumaní, El Copey, El Paso, Gamarra, González, La Gloria, La Jagua De Ibirico, La Paz, Manaure Balcón Del Cesar, Pailitas, Pelaya, Pueblo Bello, Río De Oro, San Alberto, San Diego, San Martín, Tamalameque, Valledupar.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Ayapel, Cereté, Chimá, Chinú, Ciénaga De Oro, Cotorra, La Apartada, Lorica, Montelíbano, Montería, Planeta Rica, Pueblo Nuevo, Puerto Libertador, Sahagún, San Andrés De Sotavento, San Carlos, San José De </a:t>
                      </a:r>
                      <a:r>
                        <a:rPr lang="es-MX" sz="1000" b="0" i="0" u="none" strike="noStrike" cap="none" dirty="0" err="1" smtClean="0">
                          <a:solidFill>
                            <a:srgbClr val="000000"/>
                          </a:solidFill>
                          <a:latin typeface="+mn-lt"/>
                          <a:ea typeface="Verdana"/>
                          <a:cs typeface="Verdana"/>
                          <a:sym typeface="Verdana"/>
                        </a:rPr>
                        <a:t>Uré</a:t>
                      </a:r>
                      <a:r>
                        <a:rPr lang="es-MX" sz="1000" b="0" i="0" u="none" strike="noStrike" cap="none" dirty="0" smtClean="0">
                          <a:solidFill>
                            <a:srgbClr val="000000"/>
                          </a:solidFill>
                          <a:latin typeface="+mn-lt"/>
                          <a:ea typeface="Verdana"/>
                          <a:cs typeface="Verdana"/>
                          <a:sym typeface="Verdana"/>
                        </a:rPr>
                        <a:t>, Tierralta, </a:t>
                      </a:r>
                      <a:r>
                        <a:rPr lang="es-MX" sz="1000" b="0" i="0" u="none" strike="noStrike" cap="none" dirty="0" err="1" smtClean="0">
                          <a:solidFill>
                            <a:srgbClr val="000000"/>
                          </a:solidFill>
                          <a:latin typeface="+mn-lt"/>
                          <a:ea typeface="Verdana"/>
                          <a:cs typeface="Verdana"/>
                          <a:sym typeface="Verdana"/>
                        </a:rPr>
                        <a:t>Tuchín</a:t>
                      </a:r>
                      <a:r>
                        <a:rPr lang="es-MX" sz="1000" b="0" i="0" u="none" strike="noStrike" cap="none" dirty="0" smtClean="0">
                          <a:solidFill>
                            <a:srgbClr val="000000"/>
                          </a:solidFill>
                          <a:latin typeface="+mn-lt"/>
                          <a:ea typeface="Verdana"/>
                          <a:cs typeface="Verdana"/>
                          <a:sym typeface="Verdana"/>
                        </a:rPr>
                        <a:t>, Canalete.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Barrancas, Dibulla, Distracción, El Molino, Fonseca, Hatonuevo, La Jagua Del Pilar, Riohacha, San Juan Del Cesar, Urumita, Villanueva.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Algarrobo, Aracataca, Ariguaní, Cerro De San Antonio, Chivolo, Ciénaga, Concordia, El Banco, El Piñón, Fundación, Guamal, Nueva Granada, Pedraza, Pijiño Del Carmen, Pivijay, Plato, Sabanas De San Ángel, Salamina, San Sebastián De Buenavista, San Zenón, Santa Ana, Santa Bárbara De Pinto, Santa Marta, Tenerife, Zapayán, Zona Bananera.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SUCRE : Buenavista, Caimito, Chalán, Colosó, Corozal, El Roble, Galeras, Guaranda, La Unión, Los Palmitos, Majagual, Morroa, Ovejas, Palmito, Sampués, San Benito Abad, San José De Toluviejo, San Juan De Betulia, San Luis De Sincé, San Marcos, San Onofre, San Pedro, Santiago De Tolú, Sincelejo, Sucre.</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8" cy="4757858"/>
          </a:xfrm>
          <a:prstGeom prst="rect">
            <a:avLst/>
          </a:prstGeom>
          <a:noFill/>
          <a:ln>
            <a:noFill/>
          </a:ln>
        </p:spPr>
      </p:pic>
      <p:pic>
        <p:nvPicPr>
          <p:cNvPr id="138" name="Google Shape;138;p24" descr="Recurso 25.png"/>
          <p:cNvPicPr preferRelativeResize="0"/>
          <p:nvPr/>
        </p:nvPicPr>
        <p:blipFill rotWithShape="1">
          <a:blip r:embed="rId5">
            <a:alphaModFix/>
          </a:blip>
          <a:srcRect/>
          <a:stretch/>
        </p:blipFill>
        <p:spPr>
          <a:xfrm>
            <a:off x="5041440" y="3283782"/>
            <a:ext cx="432711" cy="446694"/>
          </a:xfrm>
          <a:prstGeom prst="rect">
            <a:avLst/>
          </a:prstGeom>
          <a:noFill/>
          <a:ln>
            <a:noFill/>
          </a:ln>
        </p:spPr>
      </p:pic>
      <p:pic>
        <p:nvPicPr>
          <p:cNvPr id="140" name="Google Shape;140;p24"/>
          <p:cNvPicPr preferRelativeResize="0"/>
          <p:nvPr/>
        </p:nvPicPr>
        <p:blipFill rotWithShape="1">
          <a:blip r:embed="rId6">
            <a:alphaModFix/>
          </a:blip>
          <a:srcRect/>
          <a:stretch/>
        </p:blipFill>
        <p:spPr>
          <a:xfrm>
            <a:off x="12340872" y="1961346"/>
            <a:ext cx="3694496" cy="1042506"/>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078976562"/>
              </p:ext>
            </p:extLst>
          </p:nvPr>
        </p:nvGraphicFramePr>
        <p:xfrm>
          <a:off x="4851400" y="1146174"/>
          <a:ext cx="6858000" cy="4780243"/>
        </p:xfrm>
        <a:graphic>
          <a:graphicData uri="http://schemas.openxmlformats.org/drawingml/2006/table">
            <a:tbl>
              <a:tblPr>
                <a:noFill/>
                <a:tableStyleId>{C3B7D27D-7022-48AE-870B-97DEDC28B86A}</a:tableStyleId>
              </a:tblPr>
              <a:tblGrid>
                <a:gridCol w="907857">
                  <a:extLst>
                    <a:ext uri="{9D8B030D-6E8A-4147-A177-3AD203B41FA5}">
                      <a16:colId xmlns:a16="http://schemas.microsoft.com/office/drawing/2014/main" val="20000"/>
                    </a:ext>
                  </a:extLst>
                </a:gridCol>
                <a:gridCol w="5950143">
                  <a:extLst>
                    <a:ext uri="{9D8B030D-6E8A-4147-A177-3AD203B41FA5}">
                      <a16:colId xmlns:a16="http://schemas.microsoft.com/office/drawing/2014/main" val="20001"/>
                    </a:ext>
                  </a:extLst>
                </a:gridCol>
              </a:tblGrid>
              <a:tr h="67440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Galapa, Luruaco, Santa Lucía, Suan.</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Buenavista, San Pelayo, Valencia.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Albania, Uribia.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052918">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ATLÁNTICO : Baranoa, Campo De La Cruz, Manatí, Ponedera.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CÓRDOBA : </a:t>
                      </a:r>
                      <a:r>
                        <a:rPr lang="es-MX" sz="1000" b="0" i="0" u="none" strike="noStrike" cap="none" dirty="0" err="1" smtClean="0">
                          <a:solidFill>
                            <a:srgbClr val="000000"/>
                          </a:solidFill>
                          <a:latin typeface="+mn-lt"/>
                          <a:ea typeface="Verdana"/>
                          <a:cs typeface="Verdana"/>
                          <a:sym typeface="Verdana"/>
                        </a:rPr>
                        <a:t>Momil</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LA GUAJIRA : Manaure.</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MAGDALENA : El Retén, Puebloviejo, Remolino.</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sp>
        <p:nvSpPr>
          <p:cNvPr id="134" name="Google Shape;134;p24"/>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CARIBE</a:t>
            </a:r>
            <a:endParaRPr dirty="0"/>
          </a:p>
        </p:txBody>
      </p:sp>
      <p:pic>
        <p:nvPicPr>
          <p:cNvPr id="136" name="Google Shape;136;p24"/>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485081" y="1462996"/>
            <a:ext cx="4161238" cy="4757858"/>
          </a:xfrm>
          <a:prstGeom prst="rect">
            <a:avLst/>
          </a:prstGeom>
          <a:noFill/>
          <a:ln>
            <a:noFill/>
          </a:ln>
        </p:spPr>
      </p:pic>
      <p:pic>
        <p:nvPicPr>
          <p:cNvPr id="140" name="Google Shape;140;p24"/>
          <p:cNvPicPr preferRelativeResize="0"/>
          <p:nvPr/>
        </p:nvPicPr>
        <p:blipFill rotWithShape="1">
          <a:blip r:embed="rId5">
            <a:alphaModFix/>
          </a:blip>
          <a:srcRect/>
          <a:stretch/>
        </p:blipFill>
        <p:spPr>
          <a:xfrm>
            <a:off x="12340872" y="1961346"/>
            <a:ext cx="3694496" cy="1042506"/>
          </a:xfrm>
          <a:prstGeom prst="rect">
            <a:avLst/>
          </a:prstGeom>
          <a:noFill/>
          <a:ln>
            <a:noFill/>
          </a:ln>
        </p:spPr>
      </p:pic>
      <p:pic>
        <p:nvPicPr>
          <p:cNvPr id="8" name="Google Shape;137;p24"/>
          <p:cNvPicPr preferRelativeResize="0"/>
          <p:nvPr/>
        </p:nvPicPr>
        <p:blipFill rotWithShape="1">
          <a:blip r:embed="rId6">
            <a:alphaModFix/>
          </a:blip>
          <a:srcRect/>
          <a:stretch/>
        </p:blipFill>
        <p:spPr>
          <a:xfrm>
            <a:off x="5119791" y="4707264"/>
            <a:ext cx="457200" cy="446694"/>
          </a:xfrm>
          <a:prstGeom prst="rect">
            <a:avLst/>
          </a:prstGeom>
          <a:noFill/>
          <a:ln>
            <a:noFill/>
          </a:ln>
        </p:spPr>
      </p:pic>
      <p:pic>
        <p:nvPicPr>
          <p:cNvPr id="7" name="Google Shape;139;p24"/>
          <p:cNvPicPr preferRelativeResize="0"/>
          <p:nvPr/>
        </p:nvPicPr>
        <p:blipFill rotWithShape="1">
          <a:blip r:embed="rId7">
            <a:alphaModFix/>
          </a:blip>
          <a:srcRect/>
          <a:stretch/>
        </p:blipFill>
        <p:spPr>
          <a:xfrm>
            <a:off x="5125848" y="2704196"/>
            <a:ext cx="451143" cy="445047"/>
          </a:xfrm>
          <a:prstGeom prst="rect">
            <a:avLst/>
          </a:prstGeom>
          <a:noFill/>
          <a:ln>
            <a:noFill/>
          </a:ln>
        </p:spPr>
      </p:pic>
    </p:spTree>
    <p:extLst>
      <p:ext uri="{BB962C8B-B14F-4D97-AF65-F5344CB8AC3E}">
        <p14:creationId xmlns:p14="http://schemas.microsoft.com/office/powerpoint/2010/main" val="7376223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3365877231"/>
              </p:ext>
            </p:extLst>
          </p:nvPr>
        </p:nvGraphicFramePr>
        <p:xfrm>
          <a:off x="3846785" y="1279417"/>
          <a:ext cx="8339002" cy="5251570"/>
        </p:xfrm>
        <a:graphic>
          <a:graphicData uri="http://schemas.openxmlformats.org/drawingml/2006/table">
            <a:tbl>
              <a:tblPr>
                <a:noFill/>
                <a:tableStyleId>{C3B7D27D-7022-48AE-870B-97DEDC28B86A}</a:tableStyleId>
              </a:tblPr>
              <a:tblGrid>
                <a:gridCol w="953814">
                  <a:extLst>
                    <a:ext uri="{9D8B030D-6E8A-4147-A177-3AD203B41FA5}">
                      <a16:colId xmlns:a16="http://schemas.microsoft.com/office/drawing/2014/main" val="20000"/>
                    </a:ext>
                  </a:extLst>
                </a:gridCol>
                <a:gridCol w="7385188">
                  <a:extLst>
                    <a:ext uri="{9D8B030D-6E8A-4147-A177-3AD203B41FA5}">
                      <a16:colId xmlns:a16="http://schemas.microsoft.com/office/drawing/2014/main" val="20001"/>
                    </a:ext>
                  </a:extLst>
                </a:gridCol>
              </a:tblGrid>
              <a:tr h="37072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48248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ANTIOQUIA : Amalfi, Andes, Anorí, Anzá, Armenia, Betania, Betulia, Briceño, Buriticá, Campamento, Caramanta, </a:t>
                      </a:r>
                      <a:r>
                        <a:rPr lang="es-MX" sz="1000" b="0" i="0" u="none" strike="noStrike" cap="none" dirty="0" err="1" smtClean="0">
                          <a:solidFill>
                            <a:srgbClr val="000000"/>
                          </a:solidFill>
                          <a:latin typeface="+mn-lt"/>
                          <a:ea typeface="Verdana"/>
                          <a:cs typeface="Verdana"/>
                          <a:sym typeface="Arial"/>
                        </a:rPr>
                        <a:t>Carepa</a:t>
                      </a:r>
                      <a:r>
                        <a:rPr lang="es-MX" sz="1000" b="0" i="0" u="none" strike="noStrike" cap="none" dirty="0" smtClean="0">
                          <a:solidFill>
                            <a:srgbClr val="000000"/>
                          </a:solidFill>
                          <a:latin typeface="+mn-lt"/>
                          <a:ea typeface="Verdana"/>
                          <a:cs typeface="Verdana"/>
                          <a:sym typeface="Arial"/>
                        </a:rPr>
                        <a:t>, Caucasia, </a:t>
                      </a:r>
                      <a:r>
                        <a:rPr lang="es-MX" sz="1000" b="0" i="0" u="none" strike="noStrike" cap="none" dirty="0" err="1" smtClean="0">
                          <a:solidFill>
                            <a:srgbClr val="000000"/>
                          </a:solidFill>
                          <a:latin typeface="+mn-lt"/>
                          <a:ea typeface="Verdana"/>
                          <a:cs typeface="Verdana"/>
                          <a:sym typeface="Arial"/>
                        </a:rPr>
                        <a:t>Chigorodó</a:t>
                      </a:r>
                      <a:r>
                        <a:rPr lang="es-MX" sz="1000" b="0" i="0" u="none" strike="noStrike" cap="none" dirty="0" smtClean="0">
                          <a:solidFill>
                            <a:srgbClr val="000000"/>
                          </a:solidFill>
                          <a:latin typeface="+mn-lt"/>
                          <a:ea typeface="Verdana"/>
                          <a:cs typeface="Verdana"/>
                          <a:sym typeface="Arial"/>
                        </a:rPr>
                        <a:t>, Ciudad Bolívar, Cáceres, Ebéjico, El Bagre, Fredonia, Giraldo, </a:t>
                      </a:r>
                      <a:r>
                        <a:rPr lang="es-MX" sz="1000" b="0" i="0" u="none" strike="noStrike" cap="none" dirty="0" err="1" smtClean="0">
                          <a:solidFill>
                            <a:srgbClr val="000000"/>
                          </a:solidFill>
                          <a:latin typeface="+mn-lt"/>
                          <a:ea typeface="Verdana"/>
                          <a:cs typeface="Verdana"/>
                          <a:sym typeface="Arial"/>
                        </a:rPr>
                        <a:t>Guatapé</a:t>
                      </a:r>
                      <a:r>
                        <a:rPr lang="es-MX" sz="1000" b="0" i="0" u="none" strike="noStrike" cap="none" dirty="0" smtClean="0">
                          <a:solidFill>
                            <a:srgbClr val="000000"/>
                          </a:solidFill>
                          <a:latin typeface="+mn-lt"/>
                          <a:ea typeface="Verdana"/>
                          <a:cs typeface="Verdana"/>
                          <a:sym typeface="Arial"/>
                        </a:rPr>
                        <a:t>, Heliconia, Hispania, Ituango, Jardín, Jericó, La Pintada, Liborina, Maceo, </a:t>
                      </a:r>
                      <a:r>
                        <a:rPr lang="es-MX" sz="1000" b="0" i="0" u="none" strike="noStrike" cap="none" dirty="0" err="1" smtClean="0">
                          <a:solidFill>
                            <a:srgbClr val="000000"/>
                          </a:solidFill>
                          <a:latin typeface="+mn-lt"/>
                          <a:ea typeface="Verdana"/>
                          <a:cs typeface="Verdana"/>
                          <a:sym typeface="Arial"/>
                        </a:rPr>
                        <a:t>Mutatá</a:t>
                      </a:r>
                      <a:r>
                        <a:rPr lang="es-MX" sz="1000" b="0" i="0" u="none" strike="noStrike" cap="none" dirty="0" smtClean="0">
                          <a:solidFill>
                            <a:srgbClr val="000000"/>
                          </a:solidFill>
                          <a:latin typeface="+mn-lt"/>
                          <a:ea typeface="Verdana"/>
                          <a:cs typeface="Verdana"/>
                          <a:sym typeface="Arial"/>
                        </a:rPr>
                        <a:t>, Nechí, </a:t>
                      </a:r>
                      <a:r>
                        <a:rPr lang="es-MX" sz="1000" b="0" i="0" u="none" strike="noStrike" cap="none" dirty="0" err="1" smtClean="0">
                          <a:solidFill>
                            <a:srgbClr val="000000"/>
                          </a:solidFill>
                          <a:latin typeface="+mn-lt"/>
                          <a:ea typeface="Verdana"/>
                          <a:cs typeface="Verdana"/>
                          <a:sym typeface="Arial"/>
                        </a:rPr>
                        <a:t>Necoclí</a:t>
                      </a:r>
                      <a:r>
                        <a:rPr lang="es-MX" sz="1000" b="0" i="0" u="none" strike="noStrike" cap="none" dirty="0" smtClean="0">
                          <a:solidFill>
                            <a:srgbClr val="000000"/>
                          </a:solidFill>
                          <a:latin typeface="+mn-lt"/>
                          <a:ea typeface="Verdana"/>
                          <a:cs typeface="Verdana"/>
                          <a:sym typeface="Arial"/>
                        </a:rPr>
                        <a:t>, Olaya, Pueblorrico, Puerto Berrío, Puerto </a:t>
                      </a:r>
                      <a:r>
                        <a:rPr lang="es-MX" sz="1000" b="0" i="0" u="none" strike="noStrike" cap="none" dirty="0" err="1" smtClean="0">
                          <a:solidFill>
                            <a:srgbClr val="000000"/>
                          </a:solidFill>
                          <a:latin typeface="+mn-lt"/>
                          <a:ea typeface="Verdana"/>
                          <a:cs typeface="Verdana"/>
                          <a:sym typeface="Arial"/>
                        </a:rPr>
                        <a:t>Nare</a:t>
                      </a:r>
                      <a:r>
                        <a:rPr lang="es-MX" sz="1000" b="0" i="0" u="none" strike="noStrike" cap="none" dirty="0" smtClean="0">
                          <a:solidFill>
                            <a:srgbClr val="000000"/>
                          </a:solidFill>
                          <a:latin typeface="+mn-lt"/>
                          <a:ea typeface="Verdana"/>
                          <a:cs typeface="Verdana"/>
                          <a:sym typeface="Arial"/>
                        </a:rPr>
                        <a:t>, Puerto Triunfo, Remedios, Sabanalarga, Salgar, San Andrés De Cuerquía, San Francisco, San Jerónimo, San Luis, San Pedro De Urabá, San Rafael, Santa Fé De Antioquia, Santa Rosa De Osos, Segovia, Sonsón, Sopetrán, Tarazá, Tarso, Támesis, </a:t>
                      </a:r>
                      <a:r>
                        <a:rPr lang="es-MX" sz="1000" b="0" i="0" u="none" strike="noStrike" cap="none" dirty="0" err="1" smtClean="0">
                          <a:solidFill>
                            <a:srgbClr val="000000"/>
                          </a:solidFill>
                          <a:latin typeface="+mn-lt"/>
                          <a:ea typeface="Verdana"/>
                          <a:cs typeface="Verdana"/>
                          <a:sym typeface="Arial"/>
                        </a:rPr>
                        <a:t>Uramita</a:t>
                      </a:r>
                      <a:r>
                        <a:rPr lang="es-MX" sz="1000" b="0" i="0" u="none" strike="noStrike" cap="none" dirty="0" smtClean="0">
                          <a:solidFill>
                            <a:srgbClr val="000000"/>
                          </a:solidFill>
                          <a:latin typeface="+mn-lt"/>
                          <a:ea typeface="Verdana"/>
                          <a:cs typeface="Verdana"/>
                          <a:sym typeface="Arial"/>
                        </a:rPr>
                        <a:t>, Valdivia, Valparaíso, Vegachí, Venecia, Yalí, Yarumal, Yolombó, Yondó, Zaragoza.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BOGOTÁ, D.C. : Bogotá, D.C..</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BOYACÁ : Aquitania, Belén, Betéitiva, Boavita, Campohermoso, Cerinza, Chiscas, Chita, Chitaraque, Chíquiza, Corrales, Covarachía, Cuítiva, El Cocuy, El Espino, Firavitoba, Floresta, Guacamayas, Güicán De La Sierra, Jericó, La Uvita, Labranzagrande, Miraflores, Mongua, Monguí, Moniquirá, Nobsa, Paipa, Panqueba, Paya, Pesca, Puerto Boyacá, Páez, Ramiriquí, Samacá, San José De Pare, San Luis De Gaceno, San Mateo, Santa Rosa De Viterbo, Santana, Soatá, Sogamoso, Sora, Susacón, Sutamarchán, Sáchica, Tibasosa, Tipacoque, Togüí, Tota, Tuta, Tópaga, Villa De Leyva, Socha.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CALDAS : Aguadas, Anserma, Aranzazu, Filadelfia, La Dorada, La Merced, Manizales, Marmato, Neira, Pácora, Riosucio, Salamina, Supía, Victoria, Villamaría.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CUNDINAMARCA : Agua De Dios, Anapoima, Apulo, Arbeláez, Beltrán, Cabrera, Caparrapí, Chaguaní, Chipaque, Choachí, Cáqueza, El Colegio, Fosca, Fusagasugá, Fómeque, Girardot, Granada, Guaduas, Guataquí, Guayabetal, Gutiérrez, Jerusalén, La Calera, La Mesa, La Palma, Nariño, Nilo, Pacho, Pandi, Pasca, Puerto Salgar, Pulí, Quetame, Quipile, Ricaurte, San Antonio Del Tequendama, San Bernardo, San Cayetano, San Juan De Rioseco, Silvania, Soacha, Tena, Tibacuy, Tocaima, Ubaque, Une, Venecia, Viotá, Yacopí, Zipacón, Útica, Zipaquirá, </a:t>
                      </a:r>
                      <a:r>
                        <a:rPr lang="es-MX" sz="1000" b="0" i="0" u="none" strike="noStrike" cap="none" dirty="0" err="1" smtClean="0">
                          <a:solidFill>
                            <a:srgbClr val="000000"/>
                          </a:solidFill>
                          <a:latin typeface="+mn-lt"/>
                          <a:ea typeface="Verdana"/>
                          <a:cs typeface="Verdana"/>
                          <a:sym typeface="Arial"/>
                        </a:rPr>
                        <a:t>Nemocon</a:t>
                      </a:r>
                      <a:r>
                        <a:rPr lang="es-MX" sz="1000" b="0" i="0" u="none" strike="noStrike" cap="none" dirty="0" smtClean="0">
                          <a:solidFill>
                            <a:srgbClr val="000000"/>
                          </a:solidFill>
                          <a:latin typeface="+mn-lt"/>
                          <a:ea typeface="Verdana"/>
                          <a:cs typeface="Verdana"/>
                          <a:sym typeface="Arial"/>
                        </a:rPr>
                        <a:t>.</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HUILA : Acevedo, Agrado, Aipe, Algeciras, Altamira, Baraya, Campoalegre, Colombia, Elías, Garzón, Gigante, Guadalupe, Hobo, Isnos, La Argentina, La Plata, Nátaga, Paicol, Palermo, Pital, Pitalito, Rivera, Saladoblanco, Santa María, Suaza, Tarqui, Tello, Teruel, Tesalia, Timaná, Yaguará, Íquira.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NORTE DE SANTANDER : Arboledas, Bochalema, Bucarasica, Chinácota, Chitagá, Convención, Cucutilla, Cáchira, Durania, El Carmen, El Tarra, El Zulia, Gramalote, Hacarí, Herrán, La Esperanza, La Playa, Labateca, Los Patios, Lourdes, Mutiscua, Ocaña, Pamplona, Pamplonita, Ragonvalia, Salazar, San Calixto, San Cayetano, San José De Cúcuta, Santiago, Sardinata, Silos, Teorama, Tibú, Toledo, Villa Caro, Villa Del Rosario, Ábrego.</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mn-lt"/>
                          <a:ea typeface="Verdana"/>
                          <a:cs typeface="Verdana"/>
                          <a:sym typeface="Arial"/>
                        </a:rPr>
                        <a:t>QUINDÍO : Armenia, Buenavista, Calarcá, Córdoba, Génova, La Tebaida, Montenegro, Pijao, Quimbaya.</a:t>
                      </a: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465956"/>
            <a:ext cx="3449775" cy="4878492"/>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4110717" y="3754520"/>
            <a:ext cx="432854" cy="445047"/>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9" name="Google Shape;146;p58"/>
          <p:cNvGraphicFramePr/>
          <p:nvPr>
            <p:extLst>
              <p:ext uri="{D42A27DB-BD31-4B8C-83A1-F6EECF244321}">
                <p14:modId xmlns:p14="http://schemas.microsoft.com/office/powerpoint/2010/main" val="1916689686"/>
              </p:ext>
            </p:extLst>
          </p:nvPr>
        </p:nvGraphicFramePr>
        <p:xfrm>
          <a:off x="3846785" y="1705273"/>
          <a:ext cx="8339002" cy="3590570"/>
        </p:xfrm>
        <a:graphic>
          <a:graphicData uri="http://schemas.openxmlformats.org/drawingml/2006/table">
            <a:tbl>
              <a:tblPr>
                <a:noFill/>
                <a:tableStyleId>{C3B7D27D-7022-48AE-870B-97DEDC28B86A}</a:tableStyleId>
              </a:tblPr>
              <a:tblGrid>
                <a:gridCol w="915715">
                  <a:extLst>
                    <a:ext uri="{9D8B030D-6E8A-4147-A177-3AD203B41FA5}">
                      <a16:colId xmlns:a16="http://schemas.microsoft.com/office/drawing/2014/main" val="20000"/>
                    </a:ext>
                  </a:extLst>
                </a:gridCol>
                <a:gridCol w="7423287">
                  <a:extLst>
                    <a:ext uri="{9D8B030D-6E8A-4147-A177-3AD203B41FA5}">
                      <a16:colId xmlns:a16="http://schemas.microsoft.com/office/drawing/2014/main" val="20001"/>
                    </a:ext>
                  </a:extLst>
                </a:gridCol>
              </a:tblGrid>
              <a:tr h="32992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smtClean="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163870">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RISARALDA : Guática, La Celia, Quinchía.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SANTANDER : Aguada, Aratoca, Barbosa, Barichara, Barrancabermeja, Betulia, Bolívar, Bucaramanga, Cabrera, California, Capitanejo, Carcasí, Cerrito, Charalá, Charta, Chipatá, Cimitarra, Concepción, Confines, Contratación, Coromoro, Curití, El Carmen De Chucurí, El Guacamayo, El Peñón, El Playón, Encino, Enciso, Floridablanca, Galán, Girón, Guaca, Guadalupe, Guavatá, Gámbita, Güepsa, Hato, Jordán, La Paz, Landázuri, Lebrija, Los Santos, Macaravita, Matanza, Mogotes, Molagavita, Málaga, Ocamonte, Onzaga, Piedecuesta, Pinchote, Puente Nacional, Puerto Parra, Puerto Wilches, Páramo, Rionegro, Sabana De Torres, San Andrés, San Benito, San Gil, San Joaquín, San José De Miranda, San Miguel, San Vicente De Chucurí, Santa Helena Del Opón, Simacota, Socorro, Suaita, Sucre, Suratá, Tona, Valle De San José, Vetas, Villanueva, Vélez, Zapatoca.</a:t>
                      </a:r>
                    </a:p>
                    <a:p>
                      <a:pPr marL="0" marR="0" lvl="0" indent="0" algn="just" rtl="0">
                        <a:lnSpc>
                          <a:spcPct val="100000"/>
                        </a:lnSpc>
                        <a:spcBef>
                          <a:spcPts val="0"/>
                        </a:spcBef>
                        <a:spcAft>
                          <a:spcPts val="0"/>
                        </a:spcAft>
                        <a:buClr>
                          <a:srgbClr val="000000"/>
                        </a:buClr>
                        <a:buFont typeface="Arial"/>
                        <a:buNone/>
                      </a:pPr>
                      <a:r>
                        <a:rPr lang="es-MX" sz="1000" b="0" i="0" u="none" strike="noStrike" cap="none" dirty="0" smtClean="0">
                          <a:solidFill>
                            <a:srgbClr val="000000"/>
                          </a:solidFill>
                          <a:latin typeface="Arial"/>
                          <a:ea typeface="Verdana"/>
                          <a:cs typeface="Verdana"/>
                          <a:sym typeface="Arial"/>
                        </a:rPr>
                        <a:t>TOLIMA : Alpujarra, Alvarado, Ambalema, Anzoátegui, Armero, Ataco, Cajamarca, Carmen De Apicalá, Chaparral, Coello, Coyaima, Cunday, Dolores, Espinal, Falan, Flandes, Fresno, Guamo, Honda, Ibagué, Icononzo, Lérida, Líbano, Melgar, Murillo, Natagaima, Ortega, Palocabildo, Piedras, Planadas, Prado, Purificación, Rioblanco, Roncesvalles, Rovira, Saldaña, San Antonio, San Luis, San Sebastián De Mariquita, Santa Isabel, Suárez, Valle De San Juan, Venadillo, Villarrica.</a:t>
                      </a:r>
                    </a:p>
                    <a:p>
                      <a:pPr marL="0" marR="0" lvl="0" indent="0" algn="just" rtl="0">
                        <a:lnSpc>
                          <a:spcPct val="100000"/>
                        </a:lnSpc>
                        <a:spcBef>
                          <a:spcPts val="0"/>
                        </a:spcBef>
                        <a:spcAft>
                          <a:spcPts val="0"/>
                        </a:spcAft>
                        <a:buClr>
                          <a:srgbClr val="000000"/>
                        </a:buClr>
                        <a:buFont typeface="Arial"/>
                        <a:buNone/>
                      </a:pPr>
                      <a:endParaRPr lang="es-MX" sz="1000" b="0" i="0" u="none" strike="noStrike" cap="none" dirty="0" smtClean="0">
                        <a:solidFill>
                          <a:srgbClr val="000000"/>
                        </a:solidFill>
                        <a:latin typeface="Arial"/>
                        <a:ea typeface="Verdana"/>
                        <a:cs typeface="Verdana"/>
                        <a:sym typeface="Arial"/>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543916814"/>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52249"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a:extLst>
              <a:ext uri="{28A0092B-C50C-407E-A947-70E740481C1C}">
                <a14:useLocalDpi xmlns:a14="http://schemas.microsoft.com/office/drawing/2010/main" val="0"/>
              </a:ext>
            </a:extLst>
          </a:blip>
          <a:stretch>
            <a:fillRect/>
          </a:stretch>
        </p:blipFill>
        <p:spPr>
          <a:xfrm>
            <a:off x="397009" y="1465956"/>
            <a:ext cx="3449776" cy="4878492"/>
          </a:xfrm>
          <a:prstGeom prst="rect">
            <a:avLst/>
          </a:prstGeom>
          <a:noFill/>
          <a:ln>
            <a:noFill/>
          </a:ln>
        </p:spPr>
      </p:pic>
      <p:pic>
        <p:nvPicPr>
          <p:cNvPr id="10" name="Google Shape;150;p58"/>
          <p:cNvPicPr preferRelativeResize="0"/>
          <p:nvPr/>
        </p:nvPicPr>
        <p:blipFill rotWithShape="1">
          <a:blip r:embed="rId4">
            <a:alphaModFix/>
          </a:blip>
          <a:srcRect/>
          <a:stretch/>
        </p:blipFill>
        <p:spPr>
          <a:xfrm>
            <a:off x="12749807" y="3354235"/>
            <a:ext cx="451143" cy="445047"/>
          </a:xfrm>
          <a:prstGeom prst="rect">
            <a:avLst/>
          </a:prstGeom>
          <a:noFill/>
          <a:ln>
            <a:noFill/>
          </a:ln>
        </p:spPr>
      </p:pic>
      <p:pic>
        <p:nvPicPr>
          <p:cNvPr id="11" name="Google Shape;137;p24"/>
          <p:cNvPicPr preferRelativeResize="0"/>
          <p:nvPr/>
        </p:nvPicPr>
        <p:blipFill rotWithShape="1">
          <a:blip r:embed="rId5">
            <a:alphaModFix/>
          </a:blip>
          <a:srcRect/>
          <a:stretch/>
        </p:blipFill>
        <p:spPr>
          <a:xfrm>
            <a:off x="12743750" y="2456526"/>
            <a:ext cx="457200" cy="446694"/>
          </a:xfrm>
          <a:prstGeom prst="rect">
            <a:avLst/>
          </a:prstGeom>
          <a:noFill/>
          <a:ln>
            <a:noFill/>
          </a:ln>
        </p:spPr>
      </p:pic>
      <p:pic>
        <p:nvPicPr>
          <p:cNvPr id="2" name="Imagen 1"/>
          <p:cNvPicPr>
            <a:picLocks noChangeAspect="1"/>
          </p:cNvPicPr>
          <p:nvPr/>
        </p:nvPicPr>
        <p:blipFill>
          <a:blip r:embed="rId6"/>
          <a:stretch>
            <a:fillRect/>
          </a:stretch>
        </p:blipFill>
        <p:spPr>
          <a:xfrm>
            <a:off x="4110717" y="3754520"/>
            <a:ext cx="432854" cy="445047"/>
          </a:xfrm>
          <a:prstGeom prst="rect">
            <a:avLst/>
          </a:prstGeom>
        </p:spPr>
      </p:pic>
    </p:spTree>
    <p:extLst>
      <p:ext uri="{BB962C8B-B14F-4D97-AF65-F5344CB8AC3E}">
        <p14:creationId xmlns:p14="http://schemas.microsoft.com/office/powerpoint/2010/main" val="1584964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graphicFrame>
        <p:nvGraphicFramePr>
          <p:cNvPr id="12" name="Google Shape;146;p58"/>
          <p:cNvGraphicFramePr/>
          <p:nvPr>
            <p:extLst>
              <p:ext uri="{D42A27DB-BD31-4B8C-83A1-F6EECF244321}">
                <p14:modId xmlns:p14="http://schemas.microsoft.com/office/powerpoint/2010/main" val="3323765062"/>
              </p:ext>
            </p:extLst>
          </p:nvPr>
        </p:nvGraphicFramePr>
        <p:xfrm>
          <a:off x="4413690" y="911055"/>
          <a:ext cx="7493000" cy="5963050"/>
        </p:xfrm>
        <a:graphic>
          <a:graphicData uri="http://schemas.openxmlformats.org/drawingml/2006/table">
            <a:tbl>
              <a:tblPr>
                <a:noFill/>
                <a:tableStyleId>{C3B7D27D-7022-48AE-870B-97DEDC28B86A}</a:tableStyleId>
              </a:tblPr>
              <a:tblGrid>
                <a:gridCol w="991918">
                  <a:extLst>
                    <a:ext uri="{9D8B030D-6E8A-4147-A177-3AD203B41FA5}">
                      <a16:colId xmlns:a16="http://schemas.microsoft.com/office/drawing/2014/main" val="20000"/>
                    </a:ext>
                  </a:extLst>
                </a:gridCol>
                <a:gridCol w="6501082">
                  <a:extLst>
                    <a:ext uri="{9D8B030D-6E8A-4147-A177-3AD203B41FA5}">
                      <a16:colId xmlns:a16="http://schemas.microsoft.com/office/drawing/2014/main" val="20001"/>
                    </a:ext>
                  </a:extLst>
                </a:gridCol>
              </a:tblGrid>
              <a:tr h="53765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no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3091801">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ANTIOQUIA : Abejorral, Apartadó, Argelia, Bello, Caicedo, Caracolí, Concordia, Copacabana, </a:t>
                      </a:r>
                      <a:r>
                        <a:rPr lang="es-MX" sz="1000" b="0" i="0" u="none" strike="noStrike" cap="none" dirty="0" err="1" smtClean="0">
                          <a:solidFill>
                            <a:srgbClr val="000000"/>
                          </a:solidFill>
                          <a:latin typeface="+mn-lt"/>
                          <a:ea typeface="Verdana"/>
                          <a:cs typeface="Verdana"/>
                          <a:sym typeface="Verdana"/>
                        </a:rPr>
                        <a:t>Dabeiba</a:t>
                      </a:r>
                      <a:r>
                        <a:rPr lang="es-MX" sz="1000" b="0" i="0" u="none" strike="noStrike" cap="none" dirty="0" smtClean="0">
                          <a:solidFill>
                            <a:srgbClr val="000000"/>
                          </a:solidFill>
                          <a:latin typeface="+mn-lt"/>
                          <a:ea typeface="Verdana"/>
                          <a:cs typeface="Verdana"/>
                          <a:sym typeface="Verdana"/>
                        </a:rPr>
                        <a:t>, Donmatías, Entrerríos, Girardota, Guarne, San Carlos, San José De La Montaña, San Pedro De Los Milagros, San Roque, Santa Bárbara, Titiribí, Turbo.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BOYACÁ : Almeida, Arcabuco, Berbeo, Busbanzá, Chinavita, Chivatá, Chivor, Cubará, Cómbita, Duitama, Gachantivá, Garagoa, Guateque, Guayatá, Iza, La Capilla, Macanal, Pachavita, Saboyá, San Eduardo, Santa María, Santa Sofía, Siachoque, Somondoco, Sotaquirá, Sutatenza, Tasco, Tenza, Tibaná, Toca, Turmequé, Zetaquira.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CALDAS : Belalcázar, Chinchiná, </a:t>
                      </a:r>
                      <a:r>
                        <a:rPr lang="es-MX" sz="1000" b="0" i="0" u="none" strike="noStrike" cap="none" dirty="0" err="1" smtClean="0">
                          <a:solidFill>
                            <a:srgbClr val="000000"/>
                          </a:solidFill>
                          <a:latin typeface="+mn-lt"/>
                          <a:ea typeface="Verdana"/>
                          <a:cs typeface="Verdana"/>
                          <a:sym typeface="Verdana"/>
                        </a:rPr>
                        <a:t>Norcasia</a:t>
                      </a:r>
                      <a:r>
                        <a:rPr lang="es-MX" sz="1000" b="0" i="0" u="none" strike="noStrike" cap="none" dirty="0" smtClean="0">
                          <a:solidFill>
                            <a:srgbClr val="000000"/>
                          </a:solidFill>
                          <a:latin typeface="+mn-lt"/>
                          <a:ea typeface="Verdana"/>
                          <a:cs typeface="Verdana"/>
                          <a:sym typeface="Verdana"/>
                        </a:rPr>
                        <a:t>, Palestina, Risaralda, Samaná, San José, Viterbo.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CUNDINAMARCA : Cucunubá, Fúquene, Albán, Anolaima, Bituima, Bojacá, Cachipay, Chocontá, El Peñón, El Rosal, Facatativá, Gachalá, Gachetá, Gama, Guasca, Guatavita, Guayabal De Síquima, Junín, La Peña, La Vega, Machetá, Madrid, Manta, Medina, Mosquera, Nimaima, Paratebueno, Quebradanegra, San Francisco, Sasaima, Sesquilé, Sibaté, Sopó, Subachoque, Suesca, Supatá, Tibirita, Tocancipá, Ubalá, Vergara, Vianí, Villagómez, Villapinzón, Villeta.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HUILA : Neiva, Oporapa, Palestina, San Agustín, Villavieja.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NORTE DE SANTANDER : Cácota.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QUINDÍO : Circasia, Salento.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RISARALDA : Apía, Balboa, Belén De Umbría, La Virginia, Marsella, Pereira, Santuario.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SANTANDER : Chima, Guapotá, Oiba, Palmar, Palmas Del Socorro, Santa Bárbara.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TOLIMA : Casabianca, Herveo, Villahermosa.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9525" cap="flat" cmpd="sng" algn="ctr">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2328882"/>
                  </a:ext>
                </a:extLst>
              </a:tr>
              <a:tr h="2199929">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ANTIOQUIA : Abriaquí, Amagá, Angelópolis, Angostura, Barbosa, Belmira, Caldas, Carolina, Cañasgordas, Cocorná, Concepción, El Carmen De Viboral, El Santuario, Envigado, Frontino, Granada, Guadalupe, Gómez Plata, Itagüí, La Ceja, La Estrella, La Unión, Marinilla, Medellín, Nariño, Peque, Peñol, Retiro, Rionegro, Sabaneta, San Vicente Ferrer, Urrao.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BOYACÁ : Boyacá, Buenavista, Chiquinquirá, Ciénega, Coper, Cucaita, Gámeza, Maripí, Motavita, Nuevo Colón, Oicatá, Otanche, Pajarito, Paz De Río, Pisba, Rondón, Ráquira, San Miguel De Sema, San Pablo De Borbur, Sativanorte, Sativasur, Socotá, Tunja, Tutazá, Ventaquemada, Viracachá, Úmbita.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CALDAS : Manzanares, </a:t>
                      </a:r>
                      <a:r>
                        <a:rPr lang="es-CO" sz="1000" b="0" i="0" u="none" strike="noStrike" cap="none" dirty="0" err="1" smtClean="0">
                          <a:solidFill>
                            <a:srgbClr val="000000"/>
                          </a:solidFill>
                          <a:latin typeface="+mn-lt"/>
                          <a:ea typeface="Verdana"/>
                          <a:cs typeface="Verdana"/>
                          <a:sym typeface="Verdana"/>
                        </a:rPr>
                        <a:t>Marquetalia</a:t>
                      </a:r>
                      <a:r>
                        <a:rPr lang="es-CO" sz="1000" b="0" i="0" u="none" strike="noStrike" cap="none" dirty="0" smtClean="0">
                          <a:solidFill>
                            <a:srgbClr val="000000"/>
                          </a:solidFill>
                          <a:latin typeface="+mn-lt"/>
                          <a:ea typeface="Verdana"/>
                          <a:cs typeface="Verdana"/>
                          <a:sym typeface="Verdana"/>
                        </a:rPr>
                        <a:t>, Marulanda, Pensilvania.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CUNDINAMARCA : Cajicá, Carmen De Carupa, Chía, Cogua, Cota, Funza, Gachancipá, Guachetá, Nocaima, Sutatausa, Tabio, Tausa, Tenjo, Topaipí, Villa De San Diego De Ubaté.</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QUINDÍO : Filandia.</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RISARALDA : Dosquebradas, Mistrató, Pueblo Rico, Santa Rosa De Cabal.</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SANTANDER : Albania, Cepitá, Florián, La Belleza.</a:t>
                      </a:r>
                      <a:endParaRPr sz="1000" b="0" i="0" u="none" strike="noStrike" cap="none" dirty="0">
                        <a:solidFill>
                          <a:srgbClr val="000000"/>
                        </a:solidFill>
                        <a:latin typeface="+mn-lt"/>
                        <a:ea typeface="Verdana"/>
                        <a:cs typeface="Verdana"/>
                        <a:sym typeface="Verdana"/>
                      </a:endParaRPr>
                    </a:p>
                  </a:txBody>
                  <a:tcPr marL="137150" marR="137150" marT="137150" marB="137150" anchor="ctr">
                    <a:lnL w="12700" cap="flat" cmpd="sng" algn="ctr">
                      <a:solidFill>
                        <a:schemeClr val="tx1"/>
                      </a:solidFill>
                      <a:prstDash val="solid"/>
                      <a:round/>
                      <a:headEnd type="none" w="med" len="med"/>
                      <a:tailEnd type="none" w="med" len="med"/>
                    </a:lnL>
                    <a:lnR w="9525" cap="flat" cmpd="sng" algn="ctr">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lgn="ctr">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013961616"/>
                  </a:ext>
                </a:extLst>
              </a:tr>
            </a:tbl>
          </a:graphicData>
        </a:graphic>
      </p:graphicFrame>
      <p:graphicFrame>
        <p:nvGraphicFramePr>
          <p:cNvPr id="145" name="Google Shape;145;p58"/>
          <p:cNvGraphicFramePr/>
          <p:nvPr>
            <p:extLst>
              <p:ext uri="{D42A27DB-BD31-4B8C-83A1-F6EECF244321}">
                <p14:modId xmlns:p14="http://schemas.microsoft.com/office/powerpoint/2010/main" val="4073603816"/>
              </p:ext>
            </p:extLst>
          </p:nvPr>
        </p:nvGraphicFramePr>
        <p:xfrm>
          <a:off x="12743750" y="672005"/>
          <a:ext cx="6426275" cy="2307704"/>
        </p:xfrm>
        <a:graphic>
          <a:graphicData uri="http://schemas.openxmlformats.org/drawingml/2006/table">
            <a:tbl>
              <a:tblPr>
                <a:noFill/>
                <a:tableStyleId>{C3B7D27D-7022-48AE-870B-97DEDC28B86A}</a:tableStyleId>
              </a:tblPr>
              <a:tblGrid>
                <a:gridCol w="848725">
                  <a:extLst>
                    <a:ext uri="{9D8B030D-6E8A-4147-A177-3AD203B41FA5}">
                      <a16:colId xmlns:a16="http://schemas.microsoft.com/office/drawing/2014/main" val="20000"/>
                    </a:ext>
                  </a:extLst>
                </a:gridCol>
                <a:gridCol w="557755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lgn="ctr">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940502">
                <a:tc>
                  <a:txBody>
                    <a:bodyPr/>
                    <a:lstStyle/>
                    <a:p>
                      <a:pPr marL="0" marR="0" lvl="0" indent="0" algn="ctr" rtl="0">
                        <a:lnSpc>
                          <a:spcPct val="107000"/>
                        </a:lnSpc>
                        <a:spcBef>
                          <a:spcPts val="0"/>
                        </a:spcBef>
                        <a:spcAft>
                          <a:spcPts val="0"/>
                        </a:spcAft>
                        <a:buClr>
                          <a:srgbClr val="000000"/>
                        </a:buClr>
                        <a:buSzPts val="1100"/>
                        <a:buFont typeface="Arial"/>
                        <a:buNone/>
                      </a:pPr>
                      <a:endParaRPr sz="1000" b="0" u="none" strike="noStrike" cap="none" dirty="0">
                        <a:solidFill>
                          <a:srgbClr val="FFFFFF"/>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spcBef>
                          <a:spcPts val="0"/>
                        </a:spcBef>
                        <a:spcAft>
                          <a:spcPts val="0"/>
                        </a:spcAft>
                        <a:buNone/>
                      </a:pPr>
                      <a:endParaRPr lang="es-MX" sz="1000" dirty="0" smtClean="0">
                        <a:solidFill>
                          <a:schemeClr val="dk1"/>
                        </a:solidFill>
                        <a:highlight>
                          <a:srgbClr val="FFFFFF"/>
                        </a:highlight>
                      </a:endParaRPr>
                    </a:p>
                  </a:txBody>
                  <a:tcPr marL="137150" marR="137150" marT="137150" marB="137150" anchor="ctr">
                    <a:lnL w="12700" cap="flat" cmpd="sng" algn="ctr">
                      <a:solidFill>
                        <a:srgbClr val="C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2236153956"/>
                  </a:ext>
                </a:extLst>
              </a:tr>
            </a:tbl>
          </a:graphicData>
        </a:graphic>
      </p:graphicFrame>
      <p:sp>
        <p:nvSpPr>
          <p:cNvPr id="147" name="Google Shape;147;p58"/>
          <p:cNvSpPr txBox="1">
            <a:spLocks noGrp="1"/>
          </p:cNvSpPr>
          <p:nvPr>
            <p:ph type="body" idx="2"/>
          </p:nvPr>
        </p:nvSpPr>
        <p:spPr>
          <a:xfrm>
            <a:off x="3741738" y="672005"/>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ANDINA</a:t>
            </a:r>
            <a:endParaRPr dirty="0"/>
          </a:p>
        </p:txBody>
      </p:sp>
      <p:pic>
        <p:nvPicPr>
          <p:cNvPr id="148" name="Google Shape;148;p58"/>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397009" y="1176525"/>
            <a:ext cx="3859111" cy="5457353"/>
          </a:xfrm>
          <a:prstGeom prst="rect">
            <a:avLst/>
          </a:prstGeom>
          <a:noFill/>
          <a:ln>
            <a:noFill/>
          </a:ln>
        </p:spPr>
      </p:pic>
      <p:pic>
        <p:nvPicPr>
          <p:cNvPr id="10" name="Google Shape;150;p58"/>
          <p:cNvPicPr preferRelativeResize="0"/>
          <p:nvPr/>
        </p:nvPicPr>
        <p:blipFill rotWithShape="1">
          <a:blip r:embed="rId5">
            <a:alphaModFix/>
          </a:blip>
          <a:srcRect/>
          <a:stretch/>
        </p:blipFill>
        <p:spPr>
          <a:xfrm>
            <a:off x="4757071" y="2993402"/>
            <a:ext cx="451143" cy="445047"/>
          </a:xfrm>
          <a:prstGeom prst="rect">
            <a:avLst/>
          </a:prstGeom>
          <a:noFill/>
          <a:ln>
            <a:noFill/>
          </a:ln>
        </p:spPr>
      </p:pic>
      <p:pic>
        <p:nvPicPr>
          <p:cNvPr id="11" name="Google Shape;137;p24"/>
          <p:cNvPicPr preferRelativeResize="0"/>
          <p:nvPr/>
        </p:nvPicPr>
        <p:blipFill rotWithShape="1">
          <a:blip r:embed="rId6">
            <a:alphaModFix/>
          </a:blip>
          <a:srcRect/>
          <a:stretch/>
        </p:blipFill>
        <p:spPr>
          <a:xfrm>
            <a:off x="4699472" y="5584221"/>
            <a:ext cx="457200" cy="446694"/>
          </a:xfrm>
          <a:prstGeom prst="rect">
            <a:avLst/>
          </a:prstGeom>
          <a:noFill/>
          <a:ln>
            <a:noFill/>
          </a:ln>
        </p:spPr>
      </p:pic>
      <p:pic>
        <p:nvPicPr>
          <p:cNvPr id="2" name="Imagen 1"/>
          <p:cNvPicPr>
            <a:picLocks noChangeAspect="1"/>
          </p:cNvPicPr>
          <p:nvPr/>
        </p:nvPicPr>
        <p:blipFill>
          <a:blip r:embed="rId7"/>
          <a:stretch>
            <a:fillRect/>
          </a:stretch>
        </p:blipFill>
        <p:spPr>
          <a:xfrm>
            <a:off x="12858784" y="3332500"/>
            <a:ext cx="432854" cy="445047"/>
          </a:xfrm>
          <a:prstGeom prst="rect">
            <a:avLst/>
          </a:prstGeom>
        </p:spPr>
      </p:pic>
    </p:spTree>
    <p:extLst>
      <p:ext uri="{BB962C8B-B14F-4D97-AF65-F5344CB8AC3E}">
        <p14:creationId xmlns:p14="http://schemas.microsoft.com/office/powerpoint/2010/main" val="28137437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graphicFrame>
        <p:nvGraphicFramePr>
          <p:cNvPr id="13" name="Google Shape;146;p58"/>
          <p:cNvGraphicFramePr/>
          <p:nvPr>
            <p:extLst>
              <p:ext uri="{D42A27DB-BD31-4B8C-83A1-F6EECF244321}">
                <p14:modId xmlns:p14="http://schemas.microsoft.com/office/powerpoint/2010/main" val="3697336967"/>
              </p:ext>
            </p:extLst>
          </p:nvPr>
        </p:nvGraphicFramePr>
        <p:xfrm>
          <a:off x="4568599" y="1695978"/>
          <a:ext cx="6746479" cy="4602400"/>
        </p:xfrm>
        <a:graphic>
          <a:graphicData uri="http://schemas.openxmlformats.org/drawingml/2006/table">
            <a:tbl>
              <a:tblPr>
                <a:noFill/>
                <a:tableStyleId>{C3B7D27D-7022-48AE-870B-97DEDC28B86A}</a:tableStyleId>
              </a:tblPr>
              <a:tblGrid>
                <a:gridCol w="831454">
                  <a:extLst>
                    <a:ext uri="{9D8B030D-6E8A-4147-A177-3AD203B41FA5}">
                      <a16:colId xmlns:a16="http://schemas.microsoft.com/office/drawing/2014/main" val="20000"/>
                    </a:ext>
                  </a:extLst>
                </a:gridCol>
                <a:gridCol w="5915025">
                  <a:extLst>
                    <a:ext uri="{9D8B030D-6E8A-4147-A177-3AD203B41FA5}">
                      <a16:colId xmlns:a16="http://schemas.microsoft.com/office/drawing/2014/main" val="20001"/>
                    </a:ext>
                  </a:extLst>
                </a:gridCol>
              </a:tblGrid>
              <a:tr h="414687">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1000" b="1" u="none" strike="noStrike" cap="none" dirty="0">
                          <a:solidFill>
                            <a:schemeClr val="lt1"/>
                          </a:solidFill>
                          <a:latin typeface="Verdana"/>
                          <a:ea typeface="Verdana"/>
                          <a:cs typeface="Verdana"/>
                          <a:sym typeface="Verdana"/>
                        </a:rPr>
                        <a:t>SITIOS PARA LOS CUALES SE GENERA LA ALERTA</a:t>
                      </a:r>
                      <a:endParaRPr sz="1000" b="1" u="none" strike="noStrike" cap="none" dirty="0">
                        <a:solidFill>
                          <a:schemeClr val="lt1"/>
                        </a:solidFill>
                        <a:latin typeface="Verdana"/>
                        <a:ea typeface="Verdana"/>
                        <a:cs typeface="Verdana"/>
                        <a:sym typeface="Verdana"/>
                      </a:endParaRPr>
                    </a:p>
                  </a:txBody>
                  <a:tcPr marL="137150" marR="137150" marT="137150" marB="13715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C00000"/>
                    </a:solidFill>
                  </a:tcPr>
                </a:tc>
                <a:extLst>
                  <a:ext uri="{0D108BD9-81ED-4DB2-BD59-A6C34878D82A}">
                    <a16:rowId xmlns:a16="http://schemas.microsoft.com/office/drawing/2014/main" val="1000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Almaguer, Balboa, Bolívar, Buenos Aires, </a:t>
                      </a:r>
                      <a:r>
                        <a:rPr lang="es-MX" sz="1000" b="0" i="0" u="none" strike="noStrike" cap="none" dirty="0" err="1" smtClean="0">
                          <a:solidFill>
                            <a:srgbClr val="000000"/>
                          </a:solidFill>
                          <a:latin typeface="+mn-lt"/>
                          <a:ea typeface="Verdana"/>
                          <a:cs typeface="Verdana"/>
                          <a:sym typeface="Verdana"/>
                        </a:rPr>
                        <a:t>Cajibío</a:t>
                      </a:r>
                      <a:r>
                        <a:rPr lang="es-MX" sz="1000" b="0" i="0" u="none" strike="noStrike" cap="none" dirty="0" smtClean="0">
                          <a:solidFill>
                            <a:srgbClr val="000000"/>
                          </a:solidFill>
                          <a:latin typeface="+mn-lt"/>
                          <a:ea typeface="Verdana"/>
                          <a:cs typeface="Verdana"/>
                          <a:sym typeface="Verdana"/>
                        </a:rPr>
                        <a:t>, Caloto, Florencia, Inzá, La Sierra, La Vega, Mercaderes, Padilla, Patía, Piendamó - Tunía, Puracé, Páez, Rosas, Silvia, Sucre, Toribío, Villa Rica.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Acandí, Bagadó, Unguía.</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Cumbitara, El Peñol, El Rosario, Funes, Guachucal, Leiva, Los Andes, Policarpa, Samaniego, San Lorenzo, Taminango.</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Caicedonia, Calima, El Águila, Florida, Guadalajara De Buga, La Victoria, Obando, Pradera.</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000000">
                          <a:alpha val="0"/>
                        </a:srgbClr>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2785614030"/>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CAUCA : Argelia, Caldono, Corinto, El Tambo, </a:t>
                      </a:r>
                      <a:r>
                        <a:rPr lang="es-MX" sz="1000" b="0" i="0" u="none" strike="noStrike" cap="none" dirty="0" err="1" smtClean="0">
                          <a:solidFill>
                            <a:srgbClr val="000000"/>
                          </a:solidFill>
                          <a:latin typeface="+mn-lt"/>
                          <a:ea typeface="Verdana"/>
                          <a:cs typeface="Verdana"/>
                          <a:sym typeface="Verdana"/>
                        </a:rPr>
                        <a:t>Guachené</a:t>
                      </a:r>
                      <a:r>
                        <a:rPr lang="es-MX" sz="1000" b="0" i="0" u="none" strike="noStrike" cap="none" dirty="0" smtClean="0">
                          <a:solidFill>
                            <a:srgbClr val="000000"/>
                          </a:solidFill>
                          <a:latin typeface="+mn-lt"/>
                          <a:ea typeface="Verdana"/>
                          <a:cs typeface="Verdana"/>
                          <a:sym typeface="Verdana"/>
                        </a:rPr>
                        <a:t>, Jambaló, Miranda, Morales, San Sebastián, Santa Rosa, Santander De Quilichao, Sotará Paispamba, </a:t>
                      </a:r>
                      <a:r>
                        <a:rPr lang="es-MX" sz="1000" b="0" i="0" u="none" strike="noStrike" cap="none" dirty="0" err="1" smtClean="0">
                          <a:solidFill>
                            <a:srgbClr val="000000"/>
                          </a:solidFill>
                          <a:latin typeface="+mn-lt"/>
                          <a:ea typeface="Verdana"/>
                          <a:cs typeface="Verdana"/>
                          <a:sym typeface="Verdana"/>
                        </a:rPr>
                        <a:t>Timbío</a:t>
                      </a:r>
                      <a:r>
                        <a:rPr lang="es-MX" sz="1000" b="0" i="0" u="none" strike="noStrike" cap="none" dirty="0" smtClean="0">
                          <a:solidFill>
                            <a:srgbClr val="000000"/>
                          </a:solidFill>
                          <a:latin typeface="+mn-lt"/>
                          <a:ea typeface="Verdana"/>
                          <a:cs typeface="Verdana"/>
                          <a:sym typeface="Verdana"/>
                        </a:rPr>
                        <a:t>.</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CHOCÓ : </a:t>
                      </a:r>
                      <a:r>
                        <a:rPr lang="es-MX" sz="1000" b="0" i="0" u="none" strike="noStrike" cap="none" dirty="0" err="1" smtClean="0">
                          <a:solidFill>
                            <a:srgbClr val="000000"/>
                          </a:solidFill>
                          <a:latin typeface="+mn-lt"/>
                          <a:ea typeface="Verdana"/>
                          <a:cs typeface="Verdana"/>
                          <a:sym typeface="Verdana"/>
                        </a:rPr>
                        <a:t>Bojayá</a:t>
                      </a:r>
                      <a:r>
                        <a:rPr lang="es-MX" sz="1000" b="0" i="0" u="none" strike="noStrike" cap="none" dirty="0" smtClean="0">
                          <a:solidFill>
                            <a:srgbClr val="000000"/>
                          </a:solidFill>
                          <a:latin typeface="+mn-lt"/>
                          <a:ea typeface="Verdana"/>
                          <a:cs typeface="Verdana"/>
                          <a:sym typeface="Verdana"/>
                        </a:rPr>
                        <a:t>, Carmen Del Darién, El Carmen De Atrato, </a:t>
                      </a:r>
                      <a:r>
                        <a:rPr lang="es-MX" sz="1000" b="0" i="0" u="none" strike="noStrike" cap="none" dirty="0" err="1" smtClean="0">
                          <a:solidFill>
                            <a:srgbClr val="000000"/>
                          </a:solidFill>
                          <a:latin typeface="+mn-lt"/>
                          <a:ea typeface="Verdana"/>
                          <a:cs typeface="Verdana"/>
                          <a:sym typeface="Verdana"/>
                        </a:rPr>
                        <a:t>Juradó</a:t>
                      </a:r>
                      <a:r>
                        <a:rPr lang="es-MX" sz="1000" b="0" i="0" u="none" strike="noStrike" cap="none" dirty="0" smtClean="0">
                          <a:solidFill>
                            <a:srgbClr val="000000"/>
                          </a:solidFill>
                          <a:latin typeface="+mn-lt"/>
                          <a:ea typeface="Verdana"/>
                          <a:cs typeface="Verdana"/>
                          <a:sym typeface="Verdana"/>
                        </a:rPr>
                        <a:t>, Lloró, Riosucio, San José Del Palmar.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NARIÑO : Chachagüí, Consacá, Contadero, El Tambo, Guaitarilla, Iles, Imués, Ipiales, La Unión, Ospina, Puerres, Sapuyes, Tangua, Túquerres, Yacuanquer.</a:t>
                      </a:r>
                    </a:p>
                    <a:p>
                      <a:pPr marL="0" marR="0" lvl="0" indent="0" algn="just" rtl="0">
                        <a:spcBef>
                          <a:spcPts val="0"/>
                        </a:spcBef>
                        <a:spcAft>
                          <a:spcPts val="0"/>
                        </a:spcAft>
                        <a:buNone/>
                      </a:pPr>
                      <a:r>
                        <a:rPr lang="es-MX" sz="1000" b="0" i="0" u="none" strike="noStrike" cap="none" dirty="0" smtClean="0">
                          <a:solidFill>
                            <a:srgbClr val="000000"/>
                          </a:solidFill>
                          <a:latin typeface="+mn-lt"/>
                          <a:ea typeface="Verdana"/>
                          <a:cs typeface="Verdana"/>
                          <a:sym typeface="Verdana"/>
                        </a:rPr>
                        <a:t>VALLE DEL CAUCA : Alcalá, Andalucía, Ansermanuevo, Argelia, Bolívar, Bugalagrande, Candelaria, Cartago, La Unión, Palmira, Roldanillo, San Pedro, Sevilla, Toro, Tuluá, Vijes, Zarzal.</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3488046969"/>
                  </a:ext>
                </a:extLst>
              </a:tr>
              <a:tr h="1117844">
                <a:tc>
                  <a:txBody>
                    <a:bodyPr/>
                    <a:lstStyle/>
                    <a:p>
                      <a:pPr marL="0" marR="0" lvl="0" indent="0" algn="l" rtl="0">
                        <a:lnSpc>
                          <a:spcPct val="100000"/>
                        </a:lnSpc>
                        <a:spcBef>
                          <a:spcPts val="0"/>
                        </a:spcBef>
                        <a:spcAft>
                          <a:spcPts val="0"/>
                        </a:spcAft>
                        <a:buClr>
                          <a:srgbClr val="000000"/>
                        </a:buClr>
                        <a:buSzPts val="1100"/>
                        <a:buFont typeface="Arial"/>
                        <a:buNone/>
                      </a:pPr>
                      <a:endParaRPr sz="1000" b="0" i="0" u="none" strike="noStrike" cap="none" dirty="0">
                        <a:solidFill>
                          <a:srgbClr val="000000"/>
                        </a:solidFill>
                        <a:latin typeface="Verdana"/>
                        <a:ea typeface="Verdana"/>
                        <a:cs typeface="Verdana"/>
                        <a:sym typeface="Verdana"/>
                      </a:endParaRPr>
                    </a:p>
                  </a:txBody>
                  <a:tcPr marL="137150" marR="137150" marT="137150" marB="137150" anchor="ctr">
                    <a:lnL w="9525" cap="flat" cmpd="sng" algn="ctr">
                      <a:solidFill>
                        <a:srgbClr val="000000">
                          <a:alpha val="0"/>
                        </a:srgbClr>
                      </a:solidFill>
                      <a:prstDash val="solid"/>
                      <a:round/>
                      <a:headEnd type="none" w="sm" len="sm"/>
                      <a:tailEnd type="none" w="sm" len="sm"/>
                    </a:lnL>
                    <a:lnR w="12700" cap="flat" cmpd="sng" algn="ctr">
                      <a:solidFill>
                        <a:srgbClr val="C00000"/>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tc>
                  <a:txBody>
                    <a:bodyPr/>
                    <a:lstStyle/>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CAUCA : Piamonte, Popayán, Puerto Tejada, Suárez, Totoró.</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CHOCÓ : Bahía Solano.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NARIÑO : Albán, </a:t>
                      </a:r>
                      <a:r>
                        <a:rPr lang="es-CO" sz="1000" b="0" i="0" u="none" strike="noStrike" cap="none" dirty="0" err="1" smtClean="0">
                          <a:solidFill>
                            <a:srgbClr val="000000"/>
                          </a:solidFill>
                          <a:latin typeface="+mn-lt"/>
                          <a:ea typeface="Verdana"/>
                          <a:cs typeface="Verdana"/>
                          <a:sym typeface="Verdana"/>
                        </a:rPr>
                        <a:t>Ancuya</a:t>
                      </a:r>
                      <a:r>
                        <a:rPr lang="es-CO" sz="1000" b="0" i="0" u="none" strike="noStrike" cap="none" dirty="0" smtClean="0">
                          <a:solidFill>
                            <a:srgbClr val="000000"/>
                          </a:solidFill>
                          <a:latin typeface="+mn-lt"/>
                          <a:ea typeface="Verdana"/>
                          <a:cs typeface="Verdana"/>
                          <a:sym typeface="Verdana"/>
                        </a:rPr>
                        <a:t>, Belén, Buesaco, Colón, Córdoba, Gualmatán, La Cruz, La Florida, Pasto, Potosí, Providencia, Pupiales, San Bernardo, San Pablo.</a:t>
                      </a:r>
                    </a:p>
                    <a:p>
                      <a:pPr marL="0" marR="0" lvl="0" indent="0" algn="just" rtl="0">
                        <a:spcBef>
                          <a:spcPts val="0"/>
                        </a:spcBef>
                        <a:spcAft>
                          <a:spcPts val="0"/>
                        </a:spcAft>
                        <a:buNone/>
                      </a:pPr>
                      <a:r>
                        <a:rPr lang="es-CO" sz="1000" b="0" i="0" u="none" strike="noStrike" cap="none" dirty="0" smtClean="0">
                          <a:solidFill>
                            <a:srgbClr val="000000"/>
                          </a:solidFill>
                          <a:latin typeface="+mn-lt"/>
                          <a:ea typeface="Verdana"/>
                          <a:cs typeface="Verdana"/>
                          <a:sym typeface="Verdana"/>
                        </a:rPr>
                        <a:t>VALLE DEL CAUCA : El Cairo, El Cerrito, El Dovio, Ginebra, Jamundí, </a:t>
                      </a:r>
                      <a:r>
                        <a:rPr lang="es-CO" sz="1000" b="0" i="0" u="none" strike="noStrike" cap="none" dirty="0" err="1" smtClean="0">
                          <a:solidFill>
                            <a:srgbClr val="000000"/>
                          </a:solidFill>
                          <a:latin typeface="+mn-lt"/>
                          <a:ea typeface="Verdana"/>
                          <a:cs typeface="Verdana"/>
                          <a:sym typeface="Verdana"/>
                        </a:rPr>
                        <a:t>Riofrío</a:t>
                      </a:r>
                      <a:r>
                        <a:rPr lang="es-CO" sz="1000" b="0" i="0" u="none" strike="noStrike" cap="none" dirty="0" smtClean="0">
                          <a:solidFill>
                            <a:srgbClr val="000000"/>
                          </a:solidFill>
                          <a:latin typeface="+mn-lt"/>
                          <a:ea typeface="Verdana"/>
                          <a:cs typeface="Verdana"/>
                          <a:sym typeface="Verdana"/>
                        </a:rPr>
                        <a:t>, Trujillo, Ulloa, Versalles, Yotoco.</a:t>
                      </a:r>
                      <a:endParaRPr lang="es-CO" sz="1000" b="0" i="0" u="none" strike="noStrike" cap="none" dirty="0" smtClean="0">
                        <a:solidFill>
                          <a:srgbClr val="000000"/>
                        </a:solidFill>
                        <a:latin typeface="+mn-lt"/>
                        <a:ea typeface="Verdana"/>
                        <a:cs typeface="Verdana"/>
                        <a:sym typeface="Verdana"/>
                      </a:endParaRPr>
                    </a:p>
                  </a:txBody>
                  <a:tcPr marL="137150" marR="137150" marT="137150" marB="137150" anchor="ctr">
                    <a:lnL w="12700" cap="flat" cmpd="sng" algn="ctr">
                      <a:solidFill>
                        <a:srgbClr val="C00000"/>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lgn="ctr">
                      <a:solidFill>
                        <a:srgbClr val="C00000"/>
                      </a:solidFill>
                      <a:prstDash val="solid"/>
                      <a:round/>
                      <a:headEnd type="none" w="sm" len="sm"/>
                      <a:tailEnd type="none" w="sm" len="sm"/>
                    </a:lnT>
                    <a:lnB w="12700" cap="flat" cmpd="sng" algn="ctr">
                      <a:solidFill>
                        <a:srgbClr val="C00000"/>
                      </a:solidFill>
                      <a:prstDash val="solid"/>
                      <a:round/>
                      <a:headEnd type="none" w="sm" len="sm"/>
                      <a:tailEnd type="none" w="sm" len="sm"/>
                    </a:lnB>
                  </a:tcPr>
                </a:tc>
                <a:extLst>
                  <a:ext uri="{0D108BD9-81ED-4DB2-BD59-A6C34878D82A}">
                    <a16:rowId xmlns:a16="http://schemas.microsoft.com/office/drawing/2014/main" val="1014007097"/>
                  </a:ext>
                </a:extLst>
              </a:tr>
            </a:tbl>
          </a:graphicData>
        </a:graphic>
      </p:graphicFrame>
      <p:sp>
        <p:nvSpPr>
          <p:cNvPr id="157" name="Google Shape;157;p59"/>
          <p:cNvSpPr txBox="1">
            <a:spLocks noGrp="1"/>
          </p:cNvSpPr>
          <p:nvPr>
            <p:ph type="body" idx="2"/>
          </p:nvPr>
        </p:nvSpPr>
        <p:spPr>
          <a:xfrm>
            <a:off x="3741738" y="769938"/>
            <a:ext cx="4708525" cy="376237"/>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1600"/>
              <a:buNone/>
            </a:pPr>
            <a:r>
              <a:rPr lang="es-MX" dirty="0"/>
              <a:t>REGIÓN PACÍFICO</a:t>
            </a:r>
            <a:endParaRPr dirty="0"/>
          </a:p>
        </p:txBody>
      </p:sp>
      <p:pic>
        <p:nvPicPr>
          <p:cNvPr id="158" name="Google Shape;158;p59"/>
          <p:cNvPicPr preferRelativeResize="0"/>
          <p:nvPr/>
        </p:nvPicPr>
        <p:blipFill>
          <a:blip r:embed="rId3" r:link="rId4">
            <a:extLst>
              <a:ext uri="{28A0092B-C50C-407E-A947-70E740481C1C}">
                <a14:useLocalDpi xmlns:a14="http://schemas.microsoft.com/office/drawing/2010/main" val="0"/>
              </a:ext>
            </a:extLst>
          </a:blip>
          <a:stretch>
            <a:fillRect/>
          </a:stretch>
        </p:blipFill>
        <p:spPr>
          <a:xfrm>
            <a:off x="1215957" y="1237781"/>
            <a:ext cx="2989179" cy="5073796"/>
          </a:xfrm>
          <a:prstGeom prst="rect">
            <a:avLst/>
          </a:prstGeom>
          <a:noFill/>
          <a:ln>
            <a:noFill/>
          </a:ln>
        </p:spPr>
      </p:pic>
      <p:pic>
        <p:nvPicPr>
          <p:cNvPr id="159" name="Google Shape;159;p59"/>
          <p:cNvPicPr preferRelativeResize="0"/>
          <p:nvPr/>
        </p:nvPicPr>
        <p:blipFill rotWithShape="1">
          <a:blip r:embed="rId5">
            <a:alphaModFix/>
          </a:blip>
          <a:srcRect/>
          <a:stretch/>
        </p:blipFill>
        <p:spPr>
          <a:xfrm>
            <a:off x="14499799" y="4186868"/>
            <a:ext cx="457200" cy="446694"/>
          </a:xfrm>
          <a:prstGeom prst="rect">
            <a:avLst/>
          </a:prstGeom>
          <a:noFill/>
          <a:ln>
            <a:noFill/>
          </a:ln>
        </p:spPr>
      </p:pic>
      <p:pic>
        <p:nvPicPr>
          <p:cNvPr id="163" name="Google Shape;163;p59" descr="Recurso 25.png"/>
          <p:cNvPicPr preferRelativeResize="0"/>
          <p:nvPr/>
        </p:nvPicPr>
        <p:blipFill rotWithShape="1">
          <a:blip r:embed="rId6">
            <a:alphaModFix/>
          </a:blip>
          <a:srcRect/>
          <a:stretch/>
        </p:blipFill>
        <p:spPr>
          <a:xfrm>
            <a:off x="4775475" y="2738484"/>
            <a:ext cx="432711" cy="446694"/>
          </a:xfrm>
          <a:prstGeom prst="rect">
            <a:avLst/>
          </a:prstGeom>
          <a:noFill/>
          <a:ln>
            <a:noFill/>
          </a:ln>
        </p:spPr>
      </p:pic>
      <p:pic>
        <p:nvPicPr>
          <p:cNvPr id="10" name="Google Shape;185;p61"/>
          <p:cNvPicPr preferRelativeResize="0"/>
          <p:nvPr/>
        </p:nvPicPr>
        <p:blipFill rotWithShape="1">
          <a:blip r:embed="rId7">
            <a:alphaModFix/>
          </a:blip>
          <a:srcRect/>
          <a:stretch/>
        </p:blipFill>
        <p:spPr>
          <a:xfrm>
            <a:off x="12308730" y="1695978"/>
            <a:ext cx="3694496" cy="1042506"/>
          </a:xfrm>
          <a:prstGeom prst="rect">
            <a:avLst/>
          </a:prstGeom>
          <a:noFill/>
          <a:ln>
            <a:noFill/>
          </a:ln>
        </p:spPr>
      </p:pic>
      <p:pic>
        <p:nvPicPr>
          <p:cNvPr id="2" name="Imagen 1"/>
          <p:cNvPicPr>
            <a:picLocks noChangeAspect="1"/>
          </p:cNvPicPr>
          <p:nvPr/>
        </p:nvPicPr>
        <p:blipFill>
          <a:blip r:embed="rId8"/>
          <a:stretch>
            <a:fillRect/>
          </a:stretch>
        </p:blipFill>
        <p:spPr>
          <a:xfrm>
            <a:off x="13465731" y="3470099"/>
            <a:ext cx="432854" cy="445047"/>
          </a:xfrm>
          <a:prstGeom prst="rect">
            <a:avLst/>
          </a:prstGeom>
        </p:spPr>
      </p:pic>
      <p:pic>
        <p:nvPicPr>
          <p:cNvPr id="15" name="Google Shape;150;p58"/>
          <p:cNvPicPr preferRelativeResize="0"/>
          <p:nvPr/>
        </p:nvPicPr>
        <p:blipFill rotWithShape="1">
          <a:blip r:embed="rId9">
            <a:alphaModFix/>
          </a:blip>
          <a:srcRect/>
          <a:stretch/>
        </p:blipFill>
        <p:spPr>
          <a:xfrm>
            <a:off x="4769288" y="4250837"/>
            <a:ext cx="451143" cy="445047"/>
          </a:xfrm>
          <a:prstGeom prst="rect">
            <a:avLst/>
          </a:prstGeom>
          <a:noFill/>
          <a:ln>
            <a:noFill/>
          </a:ln>
        </p:spPr>
      </p:pic>
      <p:pic>
        <p:nvPicPr>
          <p:cNvPr id="16" name="Google Shape;137;p24"/>
          <p:cNvPicPr preferRelativeResize="0"/>
          <p:nvPr/>
        </p:nvPicPr>
        <p:blipFill rotWithShape="1">
          <a:blip r:embed="rId5">
            <a:alphaModFix/>
          </a:blip>
          <a:srcRect/>
          <a:stretch/>
        </p:blipFill>
        <p:spPr>
          <a:xfrm>
            <a:off x="4763231" y="5500096"/>
            <a:ext cx="457200" cy="44669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3072</TotalTime>
  <Words>3498</Words>
  <Application>Microsoft Office PowerPoint</Application>
  <PresentationFormat>Panorámica</PresentationFormat>
  <Paragraphs>154</Paragraphs>
  <Slides>13</Slides>
  <Notes>13</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13</vt:i4>
      </vt:variant>
    </vt:vector>
  </HeadingPairs>
  <TitlesOfParts>
    <vt:vector size="20" baseType="lpstr">
      <vt:lpstr>Arial</vt:lpstr>
      <vt:lpstr>Helvetica Neue</vt:lpstr>
      <vt:lpstr>Arial Black</vt:lpstr>
      <vt:lpstr>Calibri</vt:lpstr>
      <vt:lpstr>Verdana</vt:lpstr>
      <vt:lpstr>Arial Narrow</vt:lpstr>
      <vt:lpstr>Diseño personalizado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CONSULTA SIPROT</dc:creator>
  <cp:lastModifiedBy>Incendios Observador</cp:lastModifiedBy>
  <cp:revision>314</cp:revision>
  <cp:lastPrinted>2024-01-12T21:20:58Z</cp:lastPrinted>
  <dcterms:created xsi:type="dcterms:W3CDTF">2022-10-19T17:32:46Z</dcterms:created>
  <dcterms:modified xsi:type="dcterms:W3CDTF">2024-01-28T16:24:21Z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2022-10-18T00:00:00Z</vt:filetime>
  </property>
  <property fmtid="{D5CDD505-2E9C-101B-9397-08002B2CF9AE}" pid="3" name="Creator">
    <vt:lpwstr>Microsoft® PowerPoint® 2013</vt:lpwstr>
  </property>
  <property fmtid="{D5CDD505-2E9C-101B-9397-08002B2CF9AE}" pid="4" name="LastSaved">
    <vt:filetime>2022-10-19T00:00:00Z</vt:filetime>
  </property>
</Properties>
</file>