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71" r:id="rId6"/>
    <p:sldId id="260" r:id="rId7"/>
    <p:sldId id="272" r:id="rId8"/>
    <p:sldId id="270" r:id="rId9"/>
    <p:sldId id="261" r:id="rId10"/>
    <p:sldId id="276" r:id="rId11"/>
    <p:sldId id="273" r:id="rId12"/>
    <p:sldId id="274" r:id="rId13"/>
    <p:sldId id="275" r:id="rId14"/>
  </p:sldIdLst>
  <p:sldSz cx="12192000" cy="6858000"/>
  <p:notesSz cx="12192000" cy="6858000"/>
  <p:embeddedFontLst>
    <p:embeddedFont>
      <p:font typeface="Helvetica Neue" panose="020B0604020202020204" charset="0"/>
      <p:regular r:id="rId16"/>
      <p:bold r:id="rId17"/>
      <p:italic r:id="rId18"/>
      <p:boldItalic r:id="rId19"/>
    </p:embeddedFont>
    <p:embeddedFont>
      <p:font typeface="Arial Black" panose="020B0A04020102020204" pitchFamily="34" charset="0"/>
      <p:regular r:id="rId20"/>
      <p:bold r:id="rId21"/>
    </p:embeddedFont>
    <p:embeddedFont>
      <p:font typeface="Calibri" panose="020F0502020204030204" pitchFamily="3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
      <p:font typeface="Arial Narrow" panose="020B0606020202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14" autoAdjust="0"/>
    <p:restoredTop sz="92786" autoAdjust="0"/>
  </p:normalViewPr>
  <p:slideViewPr>
    <p:cSldViewPr snapToGrid="0">
      <p:cViewPr>
        <p:scale>
          <a:sx n="110" d="100"/>
          <a:sy n="110" d="100"/>
        </p:scale>
        <p:origin x="216" y="-18"/>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944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35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30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076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15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orinoquia.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jp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g"/><Relationship Id="rId7" Type="http://schemas.openxmlformats.org/officeDocument/2006/relationships/image" Target="../media/image12.jp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g"/><Relationship Id="rId5" Type="http://schemas.openxmlformats.org/officeDocument/2006/relationships/image" Target="../media/image11.jp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jp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pacifico.jpg"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027</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27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28</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004306325"/>
              </p:ext>
            </p:extLst>
          </p:nvPr>
        </p:nvGraphicFramePr>
        <p:xfrm>
          <a:off x="5345167" y="1718598"/>
          <a:ext cx="6746479" cy="4377401"/>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4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Pore, Recetor, Sabanalarga, San Luis De Palenque, Tauramena, Trinidad,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Cubarral, El Calvario, El Castillo, El Dorado, Fuente De Oro, Granada, Guamal, La Macarena, Lejanías, Mesetas, Puerto Lleras, Puerto López, Puerto Rico, San Juan De Arama,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Támara.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Barranca De Upía, Cabuyaro, Castilla La Nueva, Cumaral, Mapiripán, Puerto Concordia, Puerto Gaitán, Restrepo, San Carlos De Guaroa, San Juanito.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META : Acacías.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7066112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7" cy="4860677"/>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2499" y="4150894"/>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57130" y="5273477"/>
            <a:ext cx="457200" cy="446694"/>
          </a:xfrm>
          <a:prstGeom prst="rect">
            <a:avLst/>
          </a:prstGeom>
          <a:noFill/>
          <a:ln>
            <a:noFill/>
          </a:ln>
        </p:spPr>
      </p:pic>
    </p:spTree>
    <p:extLst>
      <p:ext uri="{BB962C8B-B14F-4D97-AF65-F5344CB8AC3E}">
        <p14:creationId xmlns:p14="http://schemas.microsoft.com/office/powerpoint/2010/main" val="1043294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311971026"/>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El Paujíl, Florencia, Puerto Rico, San Vicente Del Caguán, Solano.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Inírida, Puerto Colombia.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Belén De Los Andaquíes.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Cacahual, San Felipe.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a:t>
                      </a:r>
                      <a:r>
                        <a:rPr lang="es-MX" sz="1000" b="0" i="0" u="none" strike="noStrike" cap="none" dirty="0" err="1" smtClean="0">
                          <a:solidFill>
                            <a:srgbClr val="000000"/>
                          </a:solidFill>
                          <a:latin typeface="+mn-lt"/>
                          <a:ea typeface="Verdana"/>
                          <a:cs typeface="Verdana"/>
                          <a:sym typeface="Verdana"/>
                        </a:rPr>
                        <a:t>Leguizamo</a:t>
                      </a:r>
                      <a:r>
                        <a:rPr lang="es-MX" sz="1000" b="0" i="0" u="none" strike="noStrike" cap="none" dirty="0" smtClean="0">
                          <a:solidFill>
                            <a:srgbClr val="000000"/>
                          </a:solidFill>
                          <a:latin typeface="+mn-lt"/>
                          <a:ea typeface="Verdana"/>
                          <a:cs typeface="Verdana"/>
                          <a:sym typeface="Verdana"/>
                        </a:rPr>
                        <a:t>.</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a:t>
                      </a:r>
                      <a:r>
                        <a:rPr lang="es-MX" sz="1000" b="0" i="0" u="none" strike="noStrike" cap="none" dirty="0" err="1" smtClean="0">
                          <a:solidFill>
                            <a:srgbClr val="000000"/>
                          </a:solidFill>
                          <a:latin typeface="+mn-lt"/>
                          <a:ea typeface="Verdana"/>
                          <a:cs typeface="Verdana"/>
                          <a:sym typeface="Verdana"/>
                        </a:rPr>
                        <a:t>Mirití</a:t>
                      </a:r>
                      <a:r>
                        <a:rPr lang="es-MX" sz="1000" b="0" i="0" u="none" strike="noStrike" cap="none" dirty="0" smtClean="0">
                          <a:solidFill>
                            <a:srgbClr val="000000"/>
                          </a:solidFill>
                          <a:latin typeface="+mn-lt"/>
                          <a:ea typeface="Verdana"/>
                          <a:cs typeface="Verdana"/>
                          <a:sym typeface="Verdana"/>
                        </a:rPr>
                        <a:t> - Paraná, Puerto Santander.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Curillo, Morelia, San José Del Fragua,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Orito, San Francisco, San Miguel, Santiago, Valle Del </a:t>
                      </a:r>
                      <a:r>
                        <a:rPr lang="es-MX" sz="1000" b="0" i="0" u="none" strike="noStrike" cap="none" dirty="0" err="1" smtClean="0">
                          <a:solidFill>
                            <a:srgbClr val="000000"/>
                          </a:solidFill>
                          <a:latin typeface="+mn-lt"/>
                          <a:ea typeface="Verdana"/>
                          <a:cs typeface="Verdana"/>
                          <a:sym typeface="Verdana"/>
                        </a:rPr>
                        <a:t>Guamuez</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VAUPÉS : Pacoa.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8" cy="4876795"/>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644857" y="3587474"/>
            <a:ext cx="451143" cy="445047"/>
          </a:xfrm>
          <a:prstGeom prst="rect">
            <a:avLst/>
          </a:prstGeom>
          <a:noFill/>
          <a:ln>
            <a:noFill/>
          </a:ln>
        </p:spPr>
      </p:pic>
    </p:spTree>
    <p:extLst>
      <p:ext uri="{BB962C8B-B14F-4D97-AF65-F5344CB8AC3E}">
        <p14:creationId xmlns:p14="http://schemas.microsoft.com/office/powerpoint/2010/main" val="1504411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extLst>
      <p:ext uri="{BB962C8B-B14F-4D97-AF65-F5344CB8AC3E}">
        <p14:creationId xmlns:p14="http://schemas.microsoft.com/office/powerpoint/2010/main" val="1727129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0075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a:t>
            </a:r>
            <a:r>
              <a:rPr lang="es-MX" sz="1800" dirty="0" smtClean="0">
                <a:solidFill>
                  <a:srgbClr val="7F7F7F"/>
                </a:solidFill>
                <a:latin typeface="Verdana"/>
                <a:ea typeface="Verdana"/>
                <a:cs typeface="Verdana"/>
                <a:sym typeface="Verdana"/>
              </a:rPr>
              <a:t>en</a:t>
            </a:r>
            <a:r>
              <a:rPr lang="es-MX" sz="1800" b="0" i="0" u="none" strike="noStrike" cap="none" dirty="0" smtClean="0">
                <a:solidFill>
                  <a:srgbClr val="7F7F7F"/>
                </a:solidFill>
                <a:latin typeface="Verdana"/>
                <a:ea typeface="Verdana"/>
                <a:cs typeface="Verdana"/>
                <a:sym typeface="Verdana"/>
              </a:rPr>
              <a:t> </a:t>
            </a:r>
            <a:r>
              <a:rPr lang="es-MX" sz="1800" b="0" i="0" u="none" strike="noStrike" cap="none" dirty="0">
                <a:solidFill>
                  <a:srgbClr val="7F7F7F"/>
                </a:solidFill>
                <a:latin typeface="Verdana"/>
                <a:ea typeface="Verdana"/>
                <a:cs typeface="Verdana"/>
                <a:sym typeface="Verdana"/>
              </a:rPr>
              <a:t>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090116" y="1818085"/>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27 de enero del 2024 </a:t>
            </a:r>
            <a:r>
              <a:rPr lang="es-MX" sz="1200" dirty="0"/>
              <a:t>| </a:t>
            </a:r>
            <a:r>
              <a:rPr lang="es-MX" sz="1200" dirty="0" smtClean="0"/>
              <a:t>12:00 </a:t>
            </a:r>
            <a:r>
              <a:rPr lang="es-MX" sz="1200" dirty="0"/>
              <a:t>HLC</a:t>
            </a:r>
            <a:endParaRPr sz="1200" dirty="0"/>
          </a:p>
        </p:txBody>
      </p:sp>
      <p:pic>
        <p:nvPicPr>
          <p:cNvPr id="2" name="Imagen 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34505" y="1028701"/>
            <a:ext cx="3960228" cy="5600348"/>
          </a:xfrm>
          <a:prstGeom prst="rect">
            <a:avLst/>
          </a:prstGeom>
        </p:spPr>
      </p:pic>
      <p:pic>
        <p:nvPicPr>
          <p:cNvPr id="3" name="Imagen 2"/>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219175" y="2601533"/>
            <a:ext cx="1979615" cy="2154851"/>
          </a:xfrm>
          <a:prstGeom prst="rect">
            <a:avLst/>
          </a:prstGeom>
          <a:ln>
            <a:solidFill>
              <a:schemeClr val="tx1"/>
            </a:solidFill>
          </a:ln>
        </p:spPr>
      </p:pic>
      <p:pic>
        <p:nvPicPr>
          <p:cNvPr id="6" name="Imagen 5"/>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295697" y="1221188"/>
            <a:ext cx="1939617" cy="5126246"/>
          </a:xfrm>
          <a:prstGeom prst="rect">
            <a:avLst/>
          </a:prstGeom>
        </p:spPr>
      </p:pic>
      <p:pic>
        <p:nvPicPr>
          <p:cNvPr id="8" name="Imagen 7"/>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8332220" y="1247929"/>
            <a:ext cx="1740648" cy="3436065"/>
          </a:xfrm>
          <a:prstGeom prst="rect">
            <a:avLst/>
          </a:prstGeom>
        </p:spPr>
      </p:pic>
      <p:pic>
        <p:nvPicPr>
          <p:cNvPr id="9" name="Imagen 8"/>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10208617" y="1146175"/>
            <a:ext cx="1816283" cy="379272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2410086281"/>
              </p:ext>
            </p:extLst>
          </p:nvPr>
        </p:nvGraphicFramePr>
        <p:xfrm>
          <a:off x="4757630" y="1146174"/>
          <a:ext cx="7066070" cy="4569509"/>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Galapa, Luruaco, Repelón, Santa Lucía, Suan,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Arjona, Arroyohondo, Barranco De Loba, Calamar, Cantagallo,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Córdoba, El Carmen De Bolívar, El Guamo, El Peñón, Hatillo De Loba, Magangué, Mahates, Margarita, María La Baja, Montecristo, Morales, Norosí, Pinillos, Regidor, Río Viejo, San Fernando, San Jacinto, San Jacinto Del Cauca, San Juan Nepomuceno, San Martín De Loba, San Pablo, Santa Catalina,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Santa Rosa Del Sur, Simití, Soplaviento,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 Tiquisio,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Astrea, Becerril, Bosconia, Chimichagua, Chiriguaná, Curumaní, El Copey, El Paso, Gamarra, González, La Gloria, La Jagua De Ibirico, La Paz, Manaure Balcón Del Cesar, Pailitas, Pelaya, Pueblo Bello, Río De Oro, San Alberto, San Diego, San Martín, Tamalameque,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Buenavista, Cereté, Chimá, Chinú, Ciénaga De Oro, La Apartada, Lorica, Montelíbano, Montería, Planeta Rica, Pueblo Nuevo, Puerto Libertador, Sahagún, San Andrés De Sotavento,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San Pelayo, Tierralta, </a:t>
                      </a:r>
                      <a:r>
                        <a:rPr lang="es-MX" sz="1000" b="0" i="0" u="none" strike="noStrike" cap="none" dirty="0" err="1" smtClean="0">
                          <a:solidFill>
                            <a:srgbClr val="000000"/>
                          </a:solidFill>
                          <a:latin typeface="+mn-lt"/>
                          <a:ea typeface="Verdana"/>
                          <a:cs typeface="Verdana"/>
                          <a:sym typeface="Verdana"/>
                        </a:rPr>
                        <a:t>Tuchín</a:t>
                      </a:r>
                      <a:r>
                        <a:rPr lang="es-MX" sz="1000" b="0" i="0" u="none" strike="noStrike" cap="none" dirty="0" smtClean="0">
                          <a:solidFill>
                            <a:srgbClr val="000000"/>
                          </a:solidFill>
                          <a:latin typeface="+mn-lt"/>
                          <a:ea typeface="Verdana"/>
                          <a:cs typeface="Verdana"/>
                          <a:sym typeface="Verdana"/>
                        </a:rPr>
                        <a:t>,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Barrancas, Dibulla, Distracción, El Molino, Fonseca, La Jagua Del Pilar, Riohacha, San Juan Del Cesar, Uribia,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Aracataca, Ariguaní, Cerro De San Antonio, Chivolo, Ciénaga, Concordia, El Banco, El Piñón, Fundación, Guamal, Nueva Granada, Pedraza, Pijiño Del Carmen, Pivijay, Plato, Sabanas De San Ángel, Salamina, San Sebastián De Buenavista, San Zenón, Santa Ana, Santa Bárbara De Pinto, Santa Marta,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Caimito, Chalán, Colosó, Corozal, El Roble, Galeras, Guaranda, La Unión, Los Palmitos, Majagual, Morroa, Ovejas, Palmito, Sampués, San Benito Abad, San José De Toluviejo, San Juan De Betulia, San Luis De Sincé, San Marcos, San Onofre, San Pedro, Santiago De Tolú, Sincelejo,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8" cy="4757858"/>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1440" y="3283782"/>
            <a:ext cx="432711" cy="446694"/>
          </a:xfrm>
          <a:prstGeom prst="rect">
            <a:avLst/>
          </a:prstGeom>
          <a:noFill/>
          <a:ln>
            <a:noFill/>
          </a:ln>
        </p:spPr>
      </p:pic>
      <p:pic>
        <p:nvPicPr>
          <p:cNvPr id="140" name="Google Shape;140;p24"/>
          <p:cNvPicPr preferRelativeResize="0"/>
          <p:nvPr/>
        </p:nvPicPr>
        <p:blipFill rotWithShape="1">
          <a:blip r:embed="rId6">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167092081"/>
              </p:ext>
            </p:extLst>
          </p:nvPr>
        </p:nvGraphicFramePr>
        <p:xfrm>
          <a:off x="4851400" y="1146174"/>
          <a:ext cx="6858000" cy="4780243"/>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Hatonuevo.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Puebloviejo, Remolino.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ATLÁNTICO : Campo De La Cruz, Juan De Acosta, Manatí, Palmar De Varela, Piojó, Polonuevo, Ponedera, Sabanalarga, Santo Tomás, Usiacurí.</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CÓRDOBA : Canalete, Cotorra, </a:t>
                      </a:r>
                      <a:r>
                        <a:rPr lang="es-CO" sz="1000" b="0" i="0" u="none" strike="noStrike" cap="none" dirty="0" err="1" smtClean="0">
                          <a:solidFill>
                            <a:srgbClr val="000000"/>
                          </a:solidFill>
                          <a:latin typeface="+mn-lt"/>
                          <a:ea typeface="Verdana"/>
                          <a:cs typeface="Verdana"/>
                          <a:sym typeface="Verdana"/>
                        </a:rPr>
                        <a:t>Momil</a:t>
                      </a:r>
                      <a:r>
                        <a:rPr lang="es-CO" sz="1000" b="0" i="0" u="none" strike="noStrike" cap="none" dirty="0" smtClean="0">
                          <a:solidFill>
                            <a:srgbClr val="000000"/>
                          </a:solidFill>
                          <a:latin typeface="+mn-lt"/>
                          <a:ea typeface="Verdana"/>
                          <a:cs typeface="Verdana"/>
                          <a:sym typeface="Verdana"/>
                        </a:rPr>
                        <a:t>, Purísima De La Concepción, San Antero, San Bernardo Del Viento.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MAGDALENA : El Retén, Sitionuevo.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8" cy="4757858"/>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6">
            <a:alphaModFix/>
          </a:blip>
          <a:srcRect/>
          <a:stretch/>
        </p:blipFill>
        <p:spPr>
          <a:xfrm>
            <a:off x="5119791" y="4707264"/>
            <a:ext cx="457200" cy="446694"/>
          </a:xfrm>
          <a:prstGeom prst="rect">
            <a:avLst/>
          </a:prstGeom>
          <a:noFill/>
          <a:ln>
            <a:noFill/>
          </a:ln>
        </p:spPr>
      </p:pic>
      <p:pic>
        <p:nvPicPr>
          <p:cNvPr id="7" name="Google Shape;139;p24"/>
          <p:cNvPicPr preferRelativeResize="0"/>
          <p:nvPr/>
        </p:nvPicPr>
        <p:blipFill rotWithShape="1">
          <a:blip r:embed="rId7">
            <a:alphaModFix/>
          </a:blip>
          <a:srcRect/>
          <a:stretch/>
        </p:blipFill>
        <p:spPr>
          <a:xfrm>
            <a:off x="5125848" y="2704196"/>
            <a:ext cx="451143" cy="445047"/>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73530345"/>
              </p:ext>
            </p:extLst>
          </p:nvPr>
        </p:nvGraphicFramePr>
        <p:xfrm>
          <a:off x="3846785" y="1279417"/>
          <a:ext cx="8339002" cy="5251570"/>
        </p:xfrm>
        <a:graphic>
          <a:graphicData uri="http://schemas.openxmlformats.org/drawingml/2006/table">
            <a:tbl>
              <a:tblPr>
                <a:noFill/>
                <a:tableStyleId>{C3B7D27D-7022-48AE-870B-97DEDC28B86A}</a:tableStyleId>
              </a:tblPr>
              <a:tblGrid>
                <a:gridCol w="953814">
                  <a:extLst>
                    <a:ext uri="{9D8B030D-6E8A-4147-A177-3AD203B41FA5}">
                      <a16:colId xmlns:a16="http://schemas.microsoft.com/office/drawing/2014/main" val="20000"/>
                    </a:ext>
                  </a:extLst>
                </a:gridCol>
                <a:gridCol w="7385188">
                  <a:extLst>
                    <a:ext uri="{9D8B030D-6E8A-4147-A177-3AD203B41FA5}">
                      <a16:colId xmlns:a16="http://schemas.microsoft.com/office/drawing/2014/main" val="20001"/>
                    </a:ext>
                  </a:extLst>
                </a:gridCol>
              </a:tblGrid>
              <a:tr h="37072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48248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Abejorral, Amalfi, Andes, Anorí, Anzá, Armenia, Betania, Briceño, Caicedo, Campamento, Caramanta, </a:t>
                      </a:r>
                      <a:r>
                        <a:rPr lang="es-MX" sz="1000" b="0" i="0" u="none" strike="noStrike" cap="none" dirty="0" err="1" smtClean="0">
                          <a:solidFill>
                            <a:srgbClr val="000000"/>
                          </a:solidFill>
                          <a:latin typeface="+mn-lt"/>
                          <a:ea typeface="Verdana"/>
                          <a:cs typeface="Verdana"/>
                          <a:sym typeface="Arial"/>
                        </a:rPr>
                        <a:t>Carepa</a:t>
                      </a:r>
                      <a:r>
                        <a:rPr lang="es-MX" sz="1000" b="0" i="0" u="none" strike="noStrike" cap="none" dirty="0" smtClean="0">
                          <a:solidFill>
                            <a:srgbClr val="000000"/>
                          </a:solidFill>
                          <a:latin typeface="+mn-lt"/>
                          <a:ea typeface="Verdana"/>
                          <a:cs typeface="Verdana"/>
                          <a:sym typeface="Arial"/>
                        </a:rPr>
                        <a:t>, Caucasia, Ciudad Bolívar, Concordia, Cáceres, </a:t>
                      </a:r>
                      <a:r>
                        <a:rPr lang="es-MX" sz="1000" b="0" i="0" u="none" strike="noStrike" cap="none" dirty="0" err="1" smtClean="0">
                          <a:solidFill>
                            <a:srgbClr val="000000"/>
                          </a:solidFill>
                          <a:latin typeface="+mn-lt"/>
                          <a:ea typeface="Verdana"/>
                          <a:cs typeface="Verdana"/>
                          <a:sym typeface="Arial"/>
                        </a:rPr>
                        <a:t>Dabeiba</a:t>
                      </a:r>
                      <a:r>
                        <a:rPr lang="es-MX" sz="1000" b="0" i="0" u="none" strike="noStrike" cap="none" dirty="0" smtClean="0">
                          <a:solidFill>
                            <a:srgbClr val="000000"/>
                          </a:solidFill>
                          <a:latin typeface="+mn-lt"/>
                          <a:ea typeface="Verdana"/>
                          <a:cs typeface="Verdana"/>
                          <a:sym typeface="Arial"/>
                        </a:rPr>
                        <a:t>, Ebéjico, El Bagre, Fredonia, </a:t>
                      </a:r>
                      <a:r>
                        <a:rPr lang="es-MX" sz="1000" b="0" i="0" u="none" strike="noStrike" cap="none" dirty="0" err="1" smtClean="0">
                          <a:solidFill>
                            <a:srgbClr val="000000"/>
                          </a:solidFill>
                          <a:latin typeface="+mn-lt"/>
                          <a:ea typeface="Verdana"/>
                          <a:cs typeface="Verdana"/>
                          <a:sym typeface="Arial"/>
                        </a:rPr>
                        <a:t>Guatapé</a:t>
                      </a:r>
                      <a:r>
                        <a:rPr lang="es-MX" sz="1000" b="0" i="0" u="none" strike="noStrike" cap="none" dirty="0" smtClean="0">
                          <a:solidFill>
                            <a:srgbClr val="000000"/>
                          </a:solidFill>
                          <a:latin typeface="+mn-lt"/>
                          <a:ea typeface="Verdana"/>
                          <a:cs typeface="Verdana"/>
                          <a:sym typeface="Arial"/>
                        </a:rPr>
                        <a:t>, Heliconia, Hispania, Ituango, Jardín, Jericó, La Pintada, Maceo, Nechí, </a:t>
                      </a:r>
                      <a:r>
                        <a:rPr lang="es-MX" sz="1000" b="0" i="0" u="none" strike="noStrike" cap="none" dirty="0" err="1" smtClean="0">
                          <a:solidFill>
                            <a:srgbClr val="000000"/>
                          </a:solidFill>
                          <a:latin typeface="+mn-lt"/>
                          <a:ea typeface="Verdana"/>
                          <a:cs typeface="Verdana"/>
                          <a:sym typeface="Arial"/>
                        </a:rPr>
                        <a:t>Necoclí</a:t>
                      </a:r>
                      <a:r>
                        <a:rPr lang="es-MX" sz="1000" b="0" i="0" u="none" strike="noStrike" cap="none" dirty="0" smtClean="0">
                          <a:solidFill>
                            <a:srgbClr val="000000"/>
                          </a:solidFill>
                          <a:latin typeface="+mn-lt"/>
                          <a:ea typeface="Verdana"/>
                          <a:cs typeface="Verdana"/>
                          <a:sym typeface="Arial"/>
                        </a:rPr>
                        <a:t>, Olaya, Pueblorrico, Puerto Berrío, Puerto </a:t>
                      </a:r>
                      <a:r>
                        <a:rPr lang="es-MX" sz="1000" b="0" i="0" u="none" strike="noStrike" cap="none" dirty="0" err="1" smtClean="0">
                          <a:solidFill>
                            <a:srgbClr val="000000"/>
                          </a:solidFill>
                          <a:latin typeface="+mn-lt"/>
                          <a:ea typeface="Verdana"/>
                          <a:cs typeface="Verdana"/>
                          <a:sym typeface="Arial"/>
                        </a:rPr>
                        <a:t>Nare</a:t>
                      </a:r>
                      <a:r>
                        <a:rPr lang="es-MX" sz="1000" b="0" i="0" u="none" strike="noStrike" cap="none" dirty="0" smtClean="0">
                          <a:solidFill>
                            <a:srgbClr val="000000"/>
                          </a:solidFill>
                          <a:latin typeface="+mn-lt"/>
                          <a:ea typeface="Verdana"/>
                          <a:cs typeface="Verdana"/>
                          <a:sym typeface="Arial"/>
                        </a:rPr>
                        <a:t>, Puerto Triunfo, Remedios, Salgar, San Carlos, San Francisco, San Jerónimo, San Luis, San Pedro De Urabá, San Rafael, Santa Bárbara, Santa Fé De Antioquia, Segovia, Sonsón, Sopetrán, Tarazá, Tarso, Titiribí, Turbo, Támesis, </a:t>
                      </a:r>
                      <a:r>
                        <a:rPr lang="es-MX" sz="1000" b="0" i="0" u="none" strike="noStrike" cap="none" dirty="0" err="1" smtClean="0">
                          <a:solidFill>
                            <a:srgbClr val="000000"/>
                          </a:solidFill>
                          <a:latin typeface="+mn-lt"/>
                          <a:ea typeface="Verdana"/>
                          <a:cs typeface="Verdana"/>
                          <a:sym typeface="Arial"/>
                        </a:rPr>
                        <a:t>Uramita</a:t>
                      </a:r>
                      <a:r>
                        <a:rPr lang="es-MX" sz="1000" b="0" i="0" u="none" strike="noStrike" cap="none" dirty="0" smtClean="0">
                          <a:solidFill>
                            <a:srgbClr val="000000"/>
                          </a:solidFill>
                          <a:latin typeface="+mn-lt"/>
                          <a:ea typeface="Verdana"/>
                          <a:cs typeface="Verdana"/>
                          <a:sym typeface="Arial"/>
                        </a:rPr>
                        <a:t>, Valdivia, Valparaíso, Vegachí, Venecia, Yalí, Yarumal, Yolombó, Yondó, Zaragoza.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Aquitania, Belén, Betéitiva, Boavita, Campohermoso, Cerinza, Chinavita, Chiscas, Chita, Chitaraque, Chíquiza, Corrales, Covarachía, Cuítiva, Duitama, El Cocuy, El Espino, Firavitoba, Floresta, Guacamayas, Güicán De La Sierra, Iza, La Uvita, Labranzagrande, Miraflores, Mongua, Monguí, Moniquirá, Nobsa, Paipa, Panqueba, Paya, Pesca, Puerto Boyacá, Páez, Ramiriquí, San José De Pare, San Luis De Gaceno, San Mateo, Santa Rosa De Viterbo, Santana, Soatá, Sogamoso, Sora, Susacón, Sáchica, Tasco, Tenza, Tibasosa, Tipacoque, Toca, Togüí, Tota, Tuta, Tópaga.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 Anserma, Aranzazu, Chinchiná, Filadelfia, La Dorada, La Merced, Manizales, Marmato, Neira, </a:t>
                      </a:r>
                      <a:r>
                        <a:rPr lang="es-MX" sz="1000" b="0" i="0" u="none" strike="noStrike" cap="none" dirty="0" err="1" smtClean="0">
                          <a:solidFill>
                            <a:srgbClr val="000000"/>
                          </a:solidFill>
                          <a:latin typeface="+mn-lt"/>
                          <a:ea typeface="Verdana"/>
                          <a:cs typeface="Verdana"/>
                          <a:sym typeface="Arial"/>
                        </a:rPr>
                        <a:t>Norcasia</a:t>
                      </a:r>
                      <a:r>
                        <a:rPr lang="es-MX" sz="1000" b="0" i="0" u="none" strike="noStrike" cap="none" dirty="0" smtClean="0">
                          <a:solidFill>
                            <a:srgbClr val="000000"/>
                          </a:solidFill>
                          <a:latin typeface="+mn-lt"/>
                          <a:ea typeface="Verdana"/>
                          <a:cs typeface="Verdana"/>
                          <a:sym typeface="Arial"/>
                        </a:rPr>
                        <a:t>, Palestina, Pácora, Riosucio, Risaralda, Salamina, Samaná, Supía, Villamaría, Viterbo.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Agua De Dios, Albán, Anapoima, Anolaima, Apulo, Arbeláez, Beltrán, Bituima, Bojacá, Cabrera, Caparrapí, Chaguaní, Chipaque, Choachí, Cáqueza, El Colegio, El Peñón, El Rosal, Facatativá, Fosca, Fusagasugá, Fómeque, Girardot, Granada, Guaduas, Guataquí, Guayabal De Síquima, Guayabetal, Gutiérrez, Jerusalén, La Calera, La Mesa, La Palma, La Peña, La Vega, Mosquera, Nariño, Nilo, Nimaima, Nocaima, Pacho, Pandi, Pasca, Puerto Salgar, Pulí, Quebradanegra, Quetame, Quipile, Ricaurte, San Antonio Del Tequendama, San Bernardo, San Francisco, San Juan De Rioseco, Sasaima, Sesquilé, Sibaté, Silvania, Soacha, Subachoque, Suesca, Supatá, Tena, Tibacuy, Tocaima, Tocancipá, Ubaque, Une, Venecia, Vergara, Vianí, Villagómez, Villeta, Viotá, Yacopí, Zipacón, Útica, Guatavita,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Agrado, Aipe, Algeciras, Altamira, Baraya, Campoalegre, Colombia, Elías, Garzón, Gigante, Guadalupe, Hobo, Isnos, La Argentina, La Plata, Neiva, Nátaga, Oporapa, Paicol, Palermo, Pital, Pitalito, Rivera, Saladoblanco, San Agustín, Santa María, Suaza, Tarqui, Tello, Teruel, Tesalia, Timaná, Villavieja, Yaguará, Íquira, Palestina.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Cácota, Durania, El Carmen, El Tarra, El Zulia, Gramalote, Hacarí, Herrán, La Esperanza, La Playa, Labateca, Los Patios, Lourdes, Mutiscua, Ocaña, Pamplona, Pamplonita, Ragonvalia, Salazar, San Calixto, San Cayetano, San José De Cúcuta, Santiago, Sardinata, Silos, Teorama, Tibú, Villa Caro, Villa Del Rosario,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QUINDÍO : Armenia, Buenavista, Calarcá, Córdoba, Génova, La Tebaida, Montenegro, Pijao, Quimbaya.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6"/>
            <a:ext cx="3449775" cy="4878492"/>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110717" y="3754520"/>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916689686"/>
              </p:ext>
            </p:extLst>
          </p:nvPr>
        </p:nvGraphicFramePr>
        <p:xfrm>
          <a:off x="3846785" y="1705273"/>
          <a:ext cx="8339002" cy="3590570"/>
        </p:xfrm>
        <a:graphic>
          <a:graphicData uri="http://schemas.openxmlformats.org/drawingml/2006/table">
            <a:tbl>
              <a:tblPr>
                <a:noFill/>
                <a:tableStyleId>{C3B7D27D-7022-48AE-870B-97DEDC28B86A}</a:tableStyleId>
              </a:tblPr>
              <a:tblGrid>
                <a:gridCol w="915715">
                  <a:extLst>
                    <a:ext uri="{9D8B030D-6E8A-4147-A177-3AD203B41FA5}">
                      <a16:colId xmlns:a16="http://schemas.microsoft.com/office/drawing/2014/main" val="20000"/>
                    </a:ext>
                  </a:extLst>
                </a:gridCol>
                <a:gridCol w="7423287">
                  <a:extLst>
                    <a:ext uri="{9D8B030D-6E8A-4147-A177-3AD203B41FA5}">
                      <a16:colId xmlns:a16="http://schemas.microsoft.com/office/drawing/2014/main" val="20001"/>
                    </a:ext>
                  </a:extLst>
                </a:gridCol>
              </a:tblGrid>
              <a:tr h="32992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1638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Belén De Umbría, Quinchía, Santuario.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Aguada, Aratoca, Barbosa, Barichara, Barrancabermeja, Betulia, Bolívar, Bucaramanga, Cabrera, California, Capitanejo, Carcasí, Cerrito, Charalá, Charta, Chipatá, Cimitarra, Concepción, Confines, Contratación, Coromoro, Curití, El Carmen De Chucurí, El Guacamayo, El Peñón, El Playón, Encino, Enciso, Floridablanca, Galán, Girón, Guaca, Guavatá, Gámbita, Güepsa, Hato, Jordán, La Paz, Landázuri, Lebrija, Los Santos, Macaravita, Matanza, Mogotes, Molagavita, Málaga, Onzaga, Piedecuesta, Puente Nacional, Puerto Parra, Puerto Wilches, Rionegro, Sabana De Torres, San Andrés, San Benito, San Gil, San Joaquín, San José De Miranda, San Miguel, San Vicente De Chucurí, Santa Bárbara, Santa Helena Del Opón, Simacota, Sucre, Suratá, Tona, Vetas,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Alpujarra, Alvarado, Ambalema, Anzoátegui, Armero, Ataco, Cajamarca, Carmen De Apicalá, Casabianca, Chaparral, Coello, Coyaima, Cunday, Dolores, Espinal, Falan, Flandes, Fresno, Guamo, Herveo, Honda, Ibagué, Icononzo, Lérida, Líbano, Melgar, Murillo, Natagaima, Ortega, Palocabildo, Piedras, Planadas, Prado, Purificación, Rioblanco, Roncesvalles, Rovira, Saldaña, San Antonio, San Luis, San Sebastián De Mariquita, Santa Isabel, Suárez, Valle De San Juan, Venadillo, Villahermosa, Villarrica.</a:t>
                      </a:r>
                    </a:p>
                    <a:p>
                      <a:pPr marL="0" marR="0" lvl="0" indent="0" algn="just" rtl="0">
                        <a:lnSpc>
                          <a:spcPct val="100000"/>
                        </a:lnSpc>
                        <a:spcBef>
                          <a:spcPts val="0"/>
                        </a:spcBef>
                        <a:spcAft>
                          <a:spcPts val="0"/>
                        </a:spcAft>
                        <a:buClr>
                          <a:srgbClr val="000000"/>
                        </a:buClr>
                        <a:buFont typeface="Arial"/>
                        <a:buNone/>
                      </a:pP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6"/>
            <a:ext cx="3449776" cy="4878492"/>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110717" y="3754520"/>
            <a:ext cx="432854" cy="445047"/>
          </a:xfrm>
          <a:prstGeom prst="rect">
            <a:avLst/>
          </a:prstGeom>
        </p:spPr>
      </p:pic>
    </p:spTree>
    <p:extLst>
      <p:ext uri="{BB962C8B-B14F-4D97-AF65-F5344CB8AC3E}">
        <p14:creationId xmlns:p14="http://schemas.microsoft.com/office/powerpoint/2010/main" val="1584964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206964150"/>
              </p:ext>
            </p:extLst>
          </p:nvPr>
        </p:nvGraphicFramePr>
        <p:xfrm>
          <a:off x="4413690" y="1063454"/>
          <a:ext cx="7493000" cy="5683494"/>
        </p:xfrm>
        <a:graphic>
          <a:graphicData uri="http://schemas.openxmlformats.org/drawingml/2006/table">
            <a:tbl>
              <a:tblPr>
                <a:noFill/>
                <a:tableStyleId>{C3B7D27D-7022-48AE-870B-97DEDC28B86A}</a:tableStyleId>
              </a:tblPr>
              <a:tblGrid>
                <a:gridCol w="991918">
                  <a:extLst>
                    <a:ext uri="{9D8B030D-6E8A-4147-A177-3AD203B41FA5}">
                      <a16:colId xmlns:a16="http://schemas.microsoft.com/office/drawing/2014/main" val="20000"/>
                    </a:ext>
                  </a:extLst>
                </a:gridCol>
                <a:gridCol w="6501082">
                  <a:extLst>
                    <a:ext uri="{9D8B030D-6E8A-4147-A177-3AD203B41FA5}">
                      <a16:colId xmlns:a16="http://schemas.microsoft.com/office/drawing/2014/main" val="20001"/>
                    </a:ext>
                  </a:extLst>
                </a:gridCol>
              </a:tblGrid>
              <a:tr h="56289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85901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ANTIOQUIA : Carolina, Medellín, Amagá, Angelópolis, Apartadó, Argelia, Bello, Betulia, Buriticá, </a:t>
                      </a:r>
                      <a:r>
                        <a:rPr lang="es-MX" sz="1000" b="0" i="0" u="none" strike="noStrike" cap="none" dirty="0" err="1" smtClean="0">
                          <a:solidFill>
                            <a:srgbClr val="000000"/>
                          </a:solidFill>
                          <a:latin typeface="+mn-lt"/>
                          <a:ea typeface="Verdana"/>
                          <a:cs typeface="Verdana"/>
                          <a:sym typeface="Verdana"/>
                        </a:rPr>
                        <a:t>Chigorodó</a:t>
                      </a:r>
                      <a:r>
                        <a:rPr lang="es-MX" sz="1000" b="0" i="0" u="none" strike="noStrike" cap="none" dirty="0" smtClean="0">
                          <a:solidFill>
                            <a:srgbClr val="000000"/>
                          </a:solidFill>
                          <a:latin typeface="+mn-lt"/>
                          <a:ea typeface="Verdana"/>
                          <a:cs typeface="Verdana"/>
                          <a:sym typeface="Verdana"/>
                        </a:rPr>
                        <a:t>, Cocorná, Copacabana, Donmatías, El Carmen De Viboral, Entrerríos, Giraldo, Girardota, Guarne, Liborina, Nariño, Sabanalarga, San Andrés De Cuerquía, San Pedro De Los Milagros, Urrao.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BOYACÁ : Almeida, Arcabuco, Berbeo, Busbanzá, Chiquinquirá, Chivatá, Ciénega, Cucaita, Cómbita, Gachantivá, Garagoa, Guateque, Guayatá, Jericó, La Capilla, Macanal, Motavita, Nuevo Colón, Otanche, Pachavita, Pajarito, Paz De Río, Rondón, Ráquira, Saboyá, Samacá, San Eduardo, San Miguel De Sema, San Pablo De Borbur, Santa María, Santa Sofía, Sativanorte, Sativasur, Socotá, Somondoco, Sotaquirá, Sutamarchán, Sutatenza, Tibaná, Tunja, Turmequé, Tutazá, Ventaquemada, Villa De Leyva, Viracachá, Zetaquira, Úmbita.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CALDAS : Belalcázar, Manzanares, </a:t>
                      </a:r>
                      <a:r>
                        <a:rPr lang="es-MX" sz="1000" b="0" i="0" u="none" strike="noStrike" cap="none" dirty="0" err="1" smtClean="0">
                          <a:solidFill>
                            <a:srgbClr val="000000"/>
                          </a:solidFill>
                          <a:latin typeface="+mn-lt"/>
                          <a:ea typeface="Verdana"/>
                          <a:cs typeface="Verdana"/>
                          <a:sym typeface="Verdana"/>
                        </a:rPr>
                        <a:t>Marquetalia</a:t>
                      </a:r>
                      <a:r>
                        <a:rPr lang="es-MX" sz="1000" b="0" i="0" u="none" strike="noStrike" cap="none" dirty="0" smtClean="0">
                          <a:solidFill>
                            <a:srgbClr val="000000"/>
                          </a:solidFill>
                          <a:latin typeface="+mn-lt"/>
                          <a:ea typeface="Verdana"/>
                          <a:cs typeface="Verdana"/>
                          <a:sym typeface="Verdana"/>
                        </a:rPr>
                        <a:t>, Marulanda, Pensilvania, San José, Victoria.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CUNDINAMARCA : Gachancipá, Cachipay, Cajicá, Carmen De Carupa, Chocontá, Chía, Cogua, Cota, Cucunubá, Funza, Fúquene, Gachalá, Gachetá, Gama, Guachetá, Guasca, Junín, Lenguazaque, Machetá, Madrid, Manta, Medina, Nemocón, Paratebueno, Sopó, Sutatausa, Tabio, Tausa, Tenjo, Tibirita, Topaipí, Ubalá, Villa De San Diego De Ubaté, Villapinzón.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HUILA : Acevedo.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NORTE DE SANTANDER : Toledo.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QUINDÍO : Circasia, Salento.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RISARALDA : Pereira, Apía, Guática, La Celia, Marsella, Mistrató, Pueblo Rico, Santa Rosa De Cabal.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SANTANDER : Albania, Chima, Florián, Guadalupe, La Belleza, Ocamonte, Palmar, Pinchote, Páramo, Socorro, Suaita, Valle De San José.</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17134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ANTIOQUIA : Abriaquí, Angostura, Arboletes, Barbosa, Belmira, Caldas, Caracolí, Cañasgordas, El Santuario, Envigado, Granada, Guadalupe, Gómez Plata, Itagüí, La Ceja, La Estrella, La Unión, Marinilla, Montebello, Peñol, Retiro, Rionegro, Sabaneta, San José De La Montaña, San Roque, San Vicente Ferrer, Santa Rosa De Osos.</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BOYACÁ : Briceño, Buenavista, Caldas, Chivor, Coper, Cubará, Gámeza, Jenesano, Maripí, Oicatá, Pisba, Siachoque, Socha, Tinjacá, Tununguá.</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CUNDINAMARCA : San Cayetano, Simijaca, Susa.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QUINDÍO : Filandia.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RISARALDA : Balboa, Dosquebradas, La Virginia.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Guapotá, Jesús María, Oiba, Palmas Del Socorro.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3"/>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57071" y="2993402"/>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57071" y="536650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3235892736"/>
              </p:ext>
            </p:extLst>
          </p:nvPr>
        </p:nvGraphicFramePr>
        <p:xfrm>
          <a:off x="4568599" y="1695978"/>
          <a:ext cx="6746479" cy="4379144"/>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Almaguer, Balboa, Bolívar, </a:t>
                      </a:r>
                      <a:r>
                        <a:rPr lang="es-MX" sz="1000" b="0" i="0" u="none" strike="noStrike" cap="none" dirty="0" err="1" smtClean="0">
                          <a:solidFill>
                            <a:srgbClr val="000000"/>
                          </a:solidFill>
                          <a:latin typeface="+mn-lt"/>
                          <a:ea typeface="Verdana"/>
                          <a:cs typeface="Verdana"/>
                          <a:sym typeface="Verdana"/>
                        </a:rPr>
                        <a:t>Cajibío</a:t>
                      </a:r>
                      <a:r>
                        <a:rPr lang="es-MX" sz="1000" b="0" i="0" u="none" strike="noStrike" cap="none" dirty="0" smtClean="0">
                          <a:solidFill>
                            <a:srgbClr val="000000"/>
                          </a:solidFill>
                          <a:latin typeface="+mn-lt"/>
                          <a:ea typeface="Verdana"/>
                          <a:cs typeface="Verdana"/>
                          <a:sym typeface="Verdana"/>
                        </a:rPr>
                        <a:t>, Caloto, Corinto, El Tambo, Florencia, Inzá, La Sierra, La Vega, Mercaderes, Miranda, Patía, Piendamó - Tunía, Puracé, Páez, Rosas, San Sebastián, Santa Rosa, Silvia, Sotará Paispamba, Sucre, </a:t>
                      </a:r>
                      <a:r>
                        <a:rPr lang="es-MX" sz="1000" b="0" i="0" u="none" strike="noStrike" cap="none" dirty="0" err="1" smtClean="0">
                          <a:solidFill>
                            <a:srgbClr val="000000"/>
                          </a:solidFill>
                          <a:latin typeface="+mn-lt"/>
                          <a:ea typeface="Verdana"/>
                          <a:cs typeface="Verdana"/>
                          <a:sym typeface="Verdana"/>
                        </a:rPr>
                        <a:t>Timbío</a:t>
                      </a:r>
                      <a:r>
                        <a:rPr lang="es-MX" sz="1000" b="0" i="0" u="none" strike="noStrike" cap="none" dirty="0" smtClean="0">
                          <a:solidFill>
                            <a:srgbClr val="000000"/>
                          </a:solidFill>
                          <a:latin typeface="+mn-lt"/>
                          <a:ea typeface="Verdana"/>
                          <a:cs typeface="Verdana"/>
                          <a:sym typeface="Verdana"/>
                        </a:rPr>
                        <a:t>, Toribío, Villa Rica, Argelia.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a:t>
                      </a:r>
                      <a:r>
                        <a:rPr lang="es-MX" sz="1000" b="0" i="0" u="none" strike="noStrike" cap="none" dirty="0" err="1" smtClean="0">
                          <a:solidFill>
                            <a:srgbClr val="000000"/>
                          </a:solidFill>
                          <a:latin typeface="+mn-lt"/>
                          <a:ea typeface="Verdana"/>
                          <a:cs typeface="Verdana"/>
                          <a:sym typeface="Verdana"/>
                        </a:rPr>
                        <a:t>Bojayá</a:t>
                      </a:r>
                      <a:r>
                        <a:rPr lang="es-MX" sz="1000" b="0" i="0" u="none" strike="noStrike" cap="none" dirty="0" smtClean="0">
                          <a:solidFill>
                            <a:srgbClr val="000000"/>
                          </a:solidFill>
                          <a:latin typeface="+mn-lt"/>
                          <a:ea typeface="Verdana"/>
                          <a:cs typeface="Verdana"/>
                          <a:sym typeface="Verdana"/>
                        </a:rPr>
                        <a:t>, Carmen Del Darién, </a:t>
                      </a:r>
                      <a:r>
                        <a:rPr lang="es-MX" sz="1000" b="0" i="0" u="none" strike="noStrike" cap="none" dirty="0" err="1" smtClean="0">
                          <a:solidFill>
                            <a:srgbClr val="000000"/>
                          </a:solidFill>
                          <a:latin typeface="+mn-lt"/>
                          <a:ea typeface="Verdana"/>
                          <a:cs typeface="Verdana"/>
                          <a:sym typeface="Verdana"/>
                        </a:rPr>
                        <a:t>Juradó</a:t>
                      </a:r>
                      <a:r>
                        <a:rPr lang="es-MX" sz="1000" b="0" i="0" u="none" strike="noStrike" cap="none" dirty="0" smtClean="0">
                          <a:solidFill>
                            <a:srgbClr val="000000"/>
                          </a:solidFill>
                          <a:latin typeface="+mn-lt"/>
                          <a:ea typeface="Verdana"/>
                          <a:cs typeface="Verdana"/>
                          <a:sym typeface="Verdana"/>
                        </a:rPr>
                        <a:t>, Lloró, San José Del Palmar,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Chachagüí, Consacá, Cumbitara, El Peñol, El Rosario, El Tambo, Guaitarilla, La Unión, Leiva, Los Andes, Policarpa, San Lorenzo, Taminango, Tangua, Yacuanquer.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Andalucía, Caicedonia, Florida, Guadalajara De Buga, La Victoria, Obando, Pradera, San Pedro, Vijes.</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Buenos Aires, Caldono, </a:t>
                      </a:r>
                      <a:r>
                        <a:rPr lang="es-MX" sz="1000" b="0" i="0" u="none" strike="noStrike" cap="none" dirty="0" err="1" smtClean="0">
                          <a:solidFill>
                            <a:srgbClr val="000000"/>
                          </a:solidFill>
                          <a:latin typeface="+mn-lt"/>
                          <a:ea typeface="Verdana"/>
                          <a:cs typeface="Verdana"/>
                          <a:sym typeface="Verdana"/>
                        </a:rPr>
                        <a:t>Guachené</a:t>
                      </a:r>
                      <a:r>
                        <a:rPr lang="es-MX" sz="1000" b="0" i="0" u="none" strike="noStrike" cap="none" dirty="0" smtClean="0">
                          <a:solidFill>
                            <a:srgbClr val="000000"/>
                          </a:solidFill>
                          <a:latin typeface="+mn-lt"/>
                          <a:ea typeface="Verdana"/>
                          <a:cs typeface="Verdana"/>
                          <a:sym typeface="Verdana"/>
                        </a:rPr>
                        <a:t>, Jambaló, Morales, Padilla, Popayán, Santander De Quilichao, Totoró.</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Bagadó, Bahía Solano, El Carmen De Atrato, Riosucio.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La Florida, Albán, </a:t>
                      </a:r>
                      <a:r>
                        <a:rPr lang="es-MX" sz="1000" b="0" i="0" u="none" strike="noStrike" cap="none" dirty="0" err="1" smtClean="0">
                          <a:solidFill>
                            <a:srgbClr val="000000"/>
                          </a:solidFill>
                          <a:latin typeface="+mn-lt"/>
                          <a:ea typeface="Verdana"/>
                          <a:cs typeface="Verdana"/>
                          <a:sym typeface="Verdana"/>
                        </a:rPr>
                        <a:t>Ancuya</a:t>
                      </a:r>
                      <a:r>
                        <a:rPr lang="es-MX" sz="1000" b="0" i="0" u="none" strike="noStrike" cap="none" dirty="0" smtClean="0">
                          <a:solidFill>
                            <a:srgbClr val="000000"/>
                          </a:solidFill>
                          <a:latin typeface="+mn-lt"/>
                          <a:ea typeface="Verdana"/>
                          <a:cs typeface="Verdana"/>
                          <a:sym typeface="Verdana"/>
                        </a:rPr>
                        <a:t>, Belén, Buesaco, Colón, Contadero, Iles, La Cruz, Puerres, San Bernardo, San Pablo, Túquerres.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Ansermanuevo, Argelia, Bolívar, Bugalagrande, Candelaria, El Cairo, El Dovio, El Águila, Jamundí, La Unión, Palmira, Roldanillo, Sevilla, Toro,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Piamonte, Suárez.</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Medio Atrato.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Arboleda, Cumbal, Córdoba, El Tablón De Gómez, Ipiales, Linares, </a:t>
                      </a:r>
                      <a:r>
                        <a:rPr lang="es-CO" sz="1000" b="0" i="0" u="none" strike="noStrike" cap="none" dirty="0" err="1" smtClean="0">
                          <a:solidFill>
                            <a:srgbClr val="000000"/>
                          </a:solidFill>
                          <a:latin typeface="+mn-lt"/>
                          <a:ea typeface="Verdana"/>
                          <a:cs typeface="Verdana"/>
                          <a:sym typeface="Verdana"/>
                        </a:rPr>
                        <a:t>Magüí</a:t>
                      </a:r>
                      <a:r>
                        <a:rPr lang="es-CO" sz="1000" b="0" i="0" u="none" strike="noStrike" cap="none" dirty="0" smtClean="0">
                          <a:solidFill>
                            <a:srgbClr val="000000"/>
                          </a:solidFill>
                          <a:latin typeface="+mn-lt"/>
                          <a:ea typeface="Verdana"/>
                          <a:cs typeface="Verdana"/>
                          <a:sym typeface="Verdana"/>
                        </a:rPr>
                        <a:t>, </a:t>
                      </a:r>
                      <a:r>
                        <a:rPr lang="es-CO" sz="1000" b="0" i="0" u="none" strike="noStrike" cap="none" dirty="0" err="1" smtClean="0">
                          <a:solidFill>
                            <a:srgbClr val="000000"/>
                          </a:solidFill>
                          <a:latin typeface="+mn-lt"/>
                          <a:ea typeface="Verdana"/>
                          <a:cs typeface="Verdana"/>
                          <a:sym typeface="Verdana"/>
                        </a:rPr>
                        <a:t>Mallama</a:t>
                      </a:r>
                      <a:r>
                        <a:rPr lang="es-CO" sz="1000" b="0" i="0" u="none" strike="noStrike" cap="none" dirty="0" smtClean="0">
                          <a:solidFill>
                            <a:srgbClr val="000000"/>
                          </a:solidFill>
                          <a:latin typeface="+mn-lt"/>
                          <a:ea typeface="Verdana"/>
                          <a:cs typeface="Verdana"/>
                          <a:sym typeface="Verdana"/>
                        </a:rPr>
                        <a:t>, Nariño, Potosí, Providencia, San Pedro De Cartago, Sandoná, Santacruz.</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Alcalá, Cartago, El Cerrito, Ginebra, Trujillo, Tuluá, Versalles, Yotoco, Yumbo.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215957" y="1237781"/>
            <a:ext cx="2989179" cy="5073796"/>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4775475" y="2738484"/>
            <a:ext cx="432711"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9">
            <a:alphaModFix/>
          </a:blip>
          <a:srcRect/>
          <a:stretch/>
        </p:blipFill>
        <p:spPr>
          <a:xfrm>
            <a:off x="4769288" y="4250837"/>
            <a:ext cx="451143" cy="445047"/>
          </a:xfrm>
          <a:prstGeom prst="rect">
            <a:avLst/>
          </a:prstGeom>
          <a:noFill/>
          <a:ln>
            <a:noFill/>
          </a:ln>
        </p:spPr>
      </p:pic>
      <p:pic>
        <p:nvPicPr>
          <p:cNvPr id="16" name="Google Shape;137;p24"/>
          <p:cNvPicPr preferRelativeResize="0"/>
          <p:nvPr/>
        </p:nvPicPr>
        <p:blipFill rotWithShape="1">
          <a:blip r:embed="rId5">
            <a:alphaModFix/>
          </a:blip>
          <a:srcRect/>
          <a:stretch/>
        </p:blipFill>
        <p:spPr>
          <a:xfrm>
            <a:off x="4763231" y="5500096"/>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3065</TotalTime>
  <Words>3507</Words>
  <Application>Microsoft Office PowerPoint</Application>
  <PresentationFormat>Panorámica</PresentationFormat>
  <Paragraphs>151</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Helvetica Neue</vt:lpstr>
      <vt:lpstr>Arial Black</vt:lpstr>
      <vt:lpstr>Calibri</vt:lpstr>
      <vt:lpstr>Verdana</vt:lpstr>
      <vt:lpstr>Arial Narrow</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312</cp:revision>
  <cp:lastPrinted>2024-01-12T21:20:58Z</cp:lastPrinted>
  <dcterms:created xsi:type="dcterms:W3CDTF">2022-10-19T17:32:46Z</dcterms:created>
  <dcterms:modified xsi:type="dcterms:W3CDTF">2024-01-27T16:40:01Z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