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4"/>
  </p:notesMasterIdLst>
  <p:sldIdLst>
    <p:sldId id="256" r:id="rId2"/>
    <p:sldId id="257" r:id="rId3"/>
    <p:sldId id="258" r:id="rId4"/>
    <p:sldId id="259" r:id="rId5"/>
    <p:sldId id="260" r:id="rId6"/>
    <p:sldId id="270" r:id="rId7"/>
    <p:sldId id="269" r:id="rId8"/>
    <p:sldId id="261" r:id="rId9"/>
    <p:sldId id="262" r:id="rId10"/>
    <p:sldId id="263" r:id="rId11"/>
    <p:sldId id="264" r:id="rId12"/>
    <p:sldId id="265" r:id="rId13"/>
  </p:sldIdLst>
  <p:sldSz cx="12192000" cy="6858000"/>
  <p:notesSz cx="12192000" cy="6858000"/>
  <p:embeddedFontLst>
    <p:embeddedFont>
      <p:font typeface="Verdana" panose="020B0604030504040204" pitchFamily="34" charset="0"/>
      <p:regular r:id="rId15"/>
      <p:bold r:id="rId16"/>
      <p:italic r:id="rId17"/>
      <p:boldItalic r:id="rId18"/>
    </p:embeddedFont>
    <p:embeddedFont>
      <p:font typeface="Arial Narrow" panose="020B0606020202030204" pitchFamily="34" charset="0"/>
      <p:regular r:id="rId19"/>
      <p:bold r:id="rId20"/>
      <p:italic r:id="rId21"/>
      <p:boldItalic r:id="rId22"/>
    </p:embeddedFont>
    <p:embeddedFont>
      <p:font typeface="Arial Black" panose="020B0A04020102020204" pitchFamily="34" charset="0"/>
      <p:regular r:id="rId23"/>
      <p:bold r:id="rId24"/>
    </p:embeddedFont>
    <p:embeddedFont>
      <p:font typeface="Calibri" panose="020F0502020204030204" pitchFamily="34" charset="0"/>
      <p:regular r:id="rId25"/>
      <p:bold r:id="rId26"/>
      <p:italic r:id="rId27"/>
      <p:boldItalic r:id="rId28"/>
    </p:embeddedFont>
    <p:embeddedFont>
      <p:font typeface="Helvetica Neue" panose="020B0604020202020204" charset="0"/>
      <p:regular r:id="rId29"/>
      <p:bold r:id="rId30"/>
      <p:italic r:id="rId31"/>
      <p:boldItalic r:id="rId3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4" roundtripDataSignature="AMtx7mhdBmSMNS8FRpGjo0RIRugI/GyYX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C3B7D27D-7022-48AE-870B-97DEDC28B86A}">
  <a:tblStyle styleId="{C3B7D27D-7022-48AE-870B-97DEDC28B86A}"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E8229C89-3208-43F4-AF60-3C30160D25FD}" styleName="Table_1">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CF4"/>
          </a:solidFill>
        </a:fill>
      </a:tcStyle>
    </a:wholeTbl>
    <a:band1H>
      <a:tcTxStyle b="off" i="off"/>
      <a:tcStyle>
        <a:tcBdr/>
        <a:fill>
          <a:solidFill>
            <a:srgbClr val="CFD7E7"/>
          </a:solidFill>
        </a:fill>
      </a:tcStyle>
    </a:band1H>
    <a:band2H>
      <a:tcTxStyle b="off" i="off"/>
      <a:tcStyle>
        <a:tcBdr/>
      </a:tcStyle>
    </a:band2H>
    <a:band1V>
      <a:tcTxStyle b="off" i="off"/>
      <a:tcStyle>
        <a:tcBdr/>
        <a:fill>
          <a:solidFill>
            <a:srgbClr val="CFD7E7"/>
          </a:solidFill>
        </a:fill>
      </a:tcStyle>
    </a:band1V>
    <a:band2V>
      <a:tcTxStyle b="off" i="off"/>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b="off" i="off"/>
      <a:tcStyle>
        <a:tcBdr/>
      </a:tcStyle>
    </a:seCell>
    <a:swCell>
      <a:tcTxStyle b="off" i="off"/>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422" autoAdjust="0"/>
    <p:restoredTop sz="94660"/>
  </p:normalViewPr>
  <p:slideViewPr>
    <p:cSldViewPr snapToGrid="0">
      <p:cViewPr varScale="1">
        <p:scale>
          <a:sx n="107" d="100"/>
          <a:sy n="107" d="100"/>
        </p:scale>
        <p:origin x="78" y="96"/>
      </p:cViewPr>
      <p:guideLst>
        <p:guide orient="horz" pos="2880"/>
        <p:guide pos="216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4.fntdata"/><Relationship Id="rId26" Type="http://schemas.openxmlformats.org/officeDocument/2006/relationships/font" Target="fonts/font12.fntdata"/><Relationship Id="rId21" Type="http://schemas.openxmlformats.org/officeDocument/2006/relationships/font" Target="fonts/font7.fntdata"/><Relationship Id="rId34" Type="http://customschemas.google.com/relationships/presentationmetadata" Target="meta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font" Target="fonts/font11.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29" Type="http://schemas.openxmlformats.org/officeDocument/2006/relationships/font" Target="fonts/font1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0.fntdata"/><Relationship Id="rId32" Type="http://schemas.openxmlformats.org/officeDocument/2006/relationships/font" Target="fonts/font18.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font" Target="fonts/font9.fntdata"/><Relationship Id="rId28" Type="http://schemas.openxmlformats.org/officeDocument/2006/relationships/font" Target="fonts/font14.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5.fntdata"/><Relationship Id="rId31" Type="http://schemas.openxmlformats.org/officeDocument/2006/relationships/font" Target="fonts/font1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font" Target="fonts/font8.fntdata"/><Relationship Id="rId27" Type="http://schemas.openxmlformats.org/officeDocument/2006/relationships/font" Target="fonts/font13.fntdata"/><Relationship Id="rId30" Type="http://schemas.openxmlformats.org/officeDocument/2006/relationships/font" Target="fonts/font16.fntdata"/><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5283200" cy="3444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4" name="Google Shape;4;n"/>
          <p:cNvSpPr txBox="1">
            <a:spLocks noGrp="1"/>
          </p:cNvSpPr>
          <p:nvPr>
            <p:ph type="dt" idx="10"/>
          </p:nvPr>
        </p:nvSpPr>
        <p:spPr>
          <a:xfrm>
            <a:off x="6905625" y="0"/>
            <a:ext cx="5283200" cy="3444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5" name="Google Shape;5;n"/>
          <p:cNvSpPr>
            <a:spLocks noGrp="1" noRot="1" noChangeAspect="1"/>
          </p:cNvSpPr>
          <p:nvPr>
            <p:ph type="sldImg" idx="3"/>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6513513"/>
            <a:ext cx="5283200" cy="3444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8" name="Google Shape;8;n"/>
          <p:cNvSpPr txBox="1">
            <a:spLocks noGrp="1"/>
          </p:cNvSpPr>
          <p:nvPr>
            <p:ph type="sldNum" idx="12"/>
          </p:nvPr>
        </p:nvSpPr>
        <p:spPr>
          <a:xfrm>
            <a:off x="6905625" y="6513513"/>
            <a:ext cx="5283200" cy="3444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s-MX" sz="1200" b="0" i="0" u="none" strike="noStrike" cap="none">
                <a:solidFill>
                  <a:schemeClr val="dk1"/>
                </a:solidFill>
                <a:latin typeface="Calibri"/>
                <a:ea typeface="Calibri"/>
                <a:cs typeface="Calibri"/>
                <a:sym typeface="Calibri"/>
              </a:rPr>
              <a:t>‹Nº›</a:t>
            </a:fld>
            <a:endParaRPr sz="1200" b="0" i="0" u="none" strike="noStrike" cap="none" dirty="0">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10: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92" name="Google Shape;92;p10: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61: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77" name="Google Shape;177;p61: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p62: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89" name="Google Shape;189;p62: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p25: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196" name="Google Shape;196;p25: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16: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13" name="Google Shape;113;p16: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17: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22" name="Google Shape;122;p17: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24: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32" name="Google Shape;132;p24: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58: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58: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257754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58: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067055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59: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54" name="Google Shape;154;p59: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60: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66" name="Google Shape;166;p60: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Pronóstico amenaza incendios vegetal">
  <p:cSld name="Pronóstico amenaza incendios vegetal">
    <p:spTree>
      <p:nvGrpSpPr>
        <p:cNvPr id="1" name="Shape 15"/>
        <p:cNvGrpSpPr/>
        <p:nvPr/>
      </p:nvGrpSpPr>
      <p:grpSpPr>
        <a:xfrm>
          <a:off x="0" y="0"/>
          <a:ext cx="0" cy="0"/>
          <a:chOff x="0" y="0"/>
          <a:chExt cx="0" cy="0"/>
        </a:xfrm>
      </p:grpSpPr>
      <p:pic>
        <p:nvPicPr>
          <p:cNvPr id="16" name="Google Shape;16;p64"/>
          <p:cNvPicPr preferRelativeResize="0"/>
          <p:nvPr/>
        </p:nvPicPr>
        <p:blipFill rotWithShape="1">
          <a:blip r:embed="rId2">
            <a:alphaModFix/>
          </a:blip>
          <a:srcRect b="7147"/>
          <a:stretch/>
        </p:blipFill>
        <p:spPr>
          <a:xfrm>
            <a:off x="-1934" y="222422"/>
            <a:ext cx="12194413" cy="6471015"/>
          </a:xfrm>
          <a:prstGeom prst="rect">
            <a:avLst/>
          </a:prstGeom>
          <a:noFill/>
          <a:ln>
            <a:noFill/>
          </a:ln>
        </p:spPr>
      </p:pic>
      <p:pic>
        <p:nvPicPr>
          <p:cNvPr id="17" name="Google Shape;17;p64" descr="Forma&#10;&#10;Descripción generada automáticamente con confianza baja"/>
          <p:cNvPicPr preferRelativeResize="0"/>
          <p:nvPr/>
        </p:nvPicPr>
        <p:blipFill rotWithShape="1">
          <a:blip r:embed="rId3">
            <a:alphaModFix/>
          </a:blip>
          <a:srcRect/>
          <a:stretch/>
        </p:blipFill>
        <p:spPr>
          <a:xfrm>
            <a:off x="1" y="-1089"/>
            <a:ext cx="12190065" cy="6859089"/>
          </a:xfrm>
          <a:prstGeom prst="rect">
            <a:avLst/>
          </a:prstGeom>
          <a:noFill/>
          <a:ln>
            <a:noFill/>
          </a:ln>
        </p:spPr>
      </p:pic>
      <p:sp>
        <p:nvSpPr>
          <p:cNvPr id="18" name="Google Shape;18;p64"/>
          <p:cNvSpPr/>
          <p:nvPr/>
        </p:nvSpPr>
        <p:spPr>
          <a:xfrm>
            <a:off x="-1934" y="222422"/>
            <a:ext cx="12192000" cy="6471015"/>
          </a:xfrm>
          <a:prstGeom prst="rect">
            <a:avLst/>
          </a:prstGeom>
          <a:gradFill>
            <a:gsLst>
              <a:gs pos="0">
                <a:srgbClr val="FF0000">
                  <a:alpha val="0"/>
                </a:srgbClr>
              </a:gs>
              <a:gs pos="37000">
                <a:schemeClr val="lt1"/>
              </a:gs>
              <a:gs pos="100000">
                <a:schemeClr val="lt1"/>
              </a:gs>
            </a:gsLst>
            <a:lin ang="16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Arial"/>
              <a:ea typeface="Arial"/>
              <a:cs typeface="Arial"/>
              <a:sym typeface="Arial"/>
            </a:endParaRPr>
          </a:p>
        </p:txBody>
      </p:sp>
      <p:sp>
        <p:nvSpPr>
          <p:cNvPr id="19" name="Google Shape;19;p64"/>
          <p:cNvSpPr txBox="1"/>
          <p:nvPr/>
        </p:nvSpPr>
        <p:spPr>
          <a:xfrm>
            <a:off x="5370482" y="6639447"/>
            <a:ext cx="1451038" cy="2616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100" b="1" i="0" u="none" strike="noStrike" cap="none" dirty="0">
                <a:solidFill>
                  <a:schemeClr val="lt1"/>
                </a:solidFill>
                <a:latin typeface="Helvetica Neue"/>
                <a:ea typeface="Helvetica Neue"/>
                <a:cs typeface="Helvetica Neue"/>
                <a:sym typeface="Helvetica Neue"/>
              </a:rPr>
              <a:t>www.ideam.gov.co</a:t>
            </a:r>
            <a:endParaRPr dirty="0"/>
          </a:p>
        </p:txBody>
      </p:sp>
      <p:pic>
        <p:nvPicPr>
          <p:cNvPr id="20" name="Google Shape;20;p64" descr="Forma, Rectángulo&#10;&#10;Descripción generada automáticamente con confianza media"/>
          <p:cNvPicPr preferRelativeResize="0"/>
          <p:nvPr/>
        </p:nvPicPr>
        <p:blipFill rotWithShape="1">
          <a:blip r:embed="rId4">
            <a:alphaModFix/>
          </a:blip>
          <a:srcRect/>
          <a:stretch/>
        </p:blipFill>
        <p:spPr>
          <a:xfrm>
            <a:off x="1933" y="-1090"/>
            <a:ext cx="12190067" cy="6859090"/>
          </a:xfrm>
          <a:prstGeom prst="rect">
            <a:avLst/>
          </a:prstGeom>
          <a:noFill/>
          <a:ln>
            <a:noFill/>
          </a:ln>
        </p:spPr>
      </p:pic>
      <p:pic>
        <p:nvPicPr>
          <p:cNvPr id="21" name="Google Shape;21;p64" descr="Forma&#10;&#10;Descripción generada automáticamente con confianza baja"/>
          <p:cNvPicPr preferRelativeResize="0"/>
          <p:nvPr/>
        </p:nvPicPr>
        <p:blipFill rotWithShape="1">
          <a:blip r:embed="rId3">
            <a:alphaModFix/>
          </a:blip>
          <a:srcRect/>
          <a:stretch/>
        </p:blipFill>
        <p:spPr>
          <a:xfrm>
            <a:off x="1935" y="6331"/>
            <a:ext cx="12190065" cy="6859089"/>
          </a:xfrm>
          <a:prstGeom prst="rect">
            <a:avLst/>
          </a:prstGeom>
          <a:noFill/>
          <a:ln>
            <a:noFill/>
          </a:ln>
        </p:spPr>
      </p:pic>
      <p:sp>
        <p:nvSpPr>
          <p:cNvPr id="22" name="Google Shape;22;p64"/>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23" name="Google Shape;23;p64"/>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24" name="Google Shape;24;p64"/>
          <p:cNvPicPr preferRelativeResize="0"/>
          <p:nvPr/>
        </p:nvPicPr>
        <p:blipFill rotWithShape="1">
          <a:blip r:embed="rId5">
            <a:alphaModFix/>
          </a:blip>
          <a:srcRect/>
          <a:stretch/>
        </p:blipFill>
        <p:spPr>
          <a:xfrm>
            <a:off x="3617487" y="73683"/>
            <a:ext cx="369931" cy="503811"/>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Diapositiva de título">
  <p:cSld name="Diapositiva de título">
    <p:spTree>
      <p:nvGrpSpPr>
        <p:cNvPr id="1" name="Shape 25"/>
        <p:cNvGrpSpPr/>
        <p:nvPr/>
      </p:nvGrpSpPr>
      <p:grpSpPr>
        <a:xfrm>
          <a:off x="0" y="0"/>
          <a:ext cx="0" cy="0"/>
          <a:chOff x="0" y="0"/>
          <a:chExt cx="0" cy="0"/>
        </a:xfrm>
      </p:grpSpPr>
      <p:pic>
        <p:nvPicPr>
          <p:cNvPr id="26" name="Google Shape;26;p65"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27" name="Google Shape;27;p65"/>
          <p:cNvSpPr txBox="1">
            <a:spLocks noGrp="1"/>
          </p:cNvSpPr>
          <p:nvPr>
            <p:ph type="ctrTitle"/>
          </p:nvPr>
        </p:nvSpPr>
        <p:spPr>
          <a:xfrm>
            <a:off x="1524000" y="1652232"/>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rgbClr val="C00000"/>
              </a:buClr>
              <a:buSzPts val="4400"/>
              <a:buFont typeface="Verdana"/>
              <a:buNone/>
              <a:defRPr sz="4400" b="1">
                <a:solidFill>
                  <a:srgbClr val="C00000"/>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 name="Google Shape;28;p65"/>
          <p:cNvSpPr txBox="1">
            <a:spLocks noGrp="1"/>
          </p:cNvSpPr>
          <p:nvPr>
            <p:ph type="subTitle" idx="1"/>
          </p:nvPr>
        </p:nvSpPr>
        <p:spPr>
          <a:xfrm>
            <a:off x="1524000" y="4131907"/>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1800"/>
              <a:buNone/>
              <a:defRPr sz="1800">
                <a:latin typeface="Verdana"/>
                <a:ea typeface="Verdana"/>
                <a:cs typeface="Verdana"/>
                <a:sym typeface="Verdana"/>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9" name="Google Shape;29;p6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30" name="Google Shape;30;p6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31" name="Google Shape;31;p6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sp>
        <p:nvSpPr>
          <p:cNvPr id="32" name="Google Shape;32;p65"/>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33" name="Google Shape;33;p65"/>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34" name="Google Shape;34;p65"/>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35" name="Google Shape;35;p65"/>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ítulo y objetos">
  <p:cSld name="Título y objetos">
    <p:spTree>
      <p:nvGrpSpPr>
        <p:cNvPr id="1" name="Shape 36"/>
        <p:cNvGrpSpPr/>
        <p:nvPr/>
      </p:nvGrpSpPr>
      <p:grpSpPr>
        <a:xfrm>
          <a:off x="0" y="0"/>
          <a:ext cx="0" cy="0"/>
          <a:chOff x="0" y="0"/>
          <a:chExt cx="0" cy="0"/>
        </a:xfrm>
      </p:grpSpPr>
      <p:pic>
        <p:nvPicPr>
          <p:cNvPr id="37" name="Google Shape;37;p66"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38" name="Google Shape;38;p66"/>
          <p:cNvSpPr txBox="1">
            <a:spLocks noGrp="1"/>
          </p:cNvSpPr>
          <p:nvPr>
            <p:ph type="title"/>
          </p:nvPr>
        </p:nvSpPr>
        <p:spPr>
          <a:xfrm>
            <a:off x="838200" y="1597441"/>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3200"/>
              <a:buFont typeface="Verdana"/>
              <a:buNone/>
              <a:defRPr sz="3200" b="1">
                <a:solidFill>
                  <a:srgbClr val="C00000"/>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66"/>
          <p:cNvSpPr txBox="1">
            <a:spLocks noGrp="1"/>
          </p:cNvSpPr>
          <p:nvPr>
            <p:ph type="body" idx="1"/>
          </p:nvPr>
        </p:nvSpPr>
        <p:spPr>
          <a:xfrm>
            <a:off x="838200" y="3112167"/>
            <a:ext cx="10515600" cy="3064795"/>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000"/>
              </a:spcBef>
              <a:spcAft>
                <a:spcPts val="0"/>
              </a:spcAft>
              <a:buClr>
                <a:schemeClr val="dk1"/>
              </a:buClr>
              <a:buSzPts val="2000"/>
              <a:buChar char="•"/>
              <a:defRPr sz="2000">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sz="1800">
                <a:latin typeface="Verdana"/>
                <a:ea typeface="Verdana"/>
                <a:cs typeface="Verdana"/>
                <a:sym typeface="Verdana"/>
              </a:defRPr>
            </a:lvl2pPr>
            <a:lvl3pPr marL="1371600" lvl="2"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3pPr>
            <a:lvl4pPr marL="1828800" lvl="3"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4pPr>
            <a:lvl5pPr marL="2286000" lvl="4"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6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41" name="Google Shape;41;p6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42" name="Google Shape;42;p6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sp>
        <p:nvSpPr>
          <p:cNvPr id="43" name="Google Shape;43;p66"/>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44" name="Google Shape;44;p66"/>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45" name="Google Shape;45;p66"/>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46" name="Google Shape;46;p66"/>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os objetos">
  <p:cSld name="Dos objetos">
    <p:spTree>
      <p:nvGrpSpPr>
        <p:cNvPr id="1" name="Shape 47"/>
        <p:cNvGrpSpPr/>
        <p:nvPr/>
      </p:nvGrpSpPr>
      <p:grpSpPr>
        <a:xfrm>
          <a:off x="0" y="0"/>
          <a:ext cx="0" cy="0"/>
          <a:chOff x="0" y="0"/>
          <a:chExt cx="0" cy="0"/>
        </a:xfrm>
      </p:grpSpPr>
      <p:pic>
        <p:nvPicPr>
          <p:cNvPr id="48" name="Google Shape;48;p67"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49" name="Google Shape;49;p67"/>
          <p:cNvSpPr txBox="1">
            <a:spLocks noGrp="1"/>
          </p:cNvSpPr>
          <p:nvPr>
            <p:ph type="title"/>
          </p:nvPr>
        </p:nvSpPr>
        <p:spPr>
          <a:xfrm>
            <a:off x="838200" y="1699569"/>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2800"/>
              <a:buFont typeface="Verdana"/>
              <a:buNone/>
              <a:defRPr sz="2800" b="1">
                <a:solidFill>
                  <a:srgbClr val="C00000"/>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0" name="Google Shape;50;p67"/>
          <p:cNvSpPr txBox="1">
            <a:spLocks noGrp="1"/>
          </p:cNvSpPr>
          <p:nvPr>
            <p:ph type="body" idx="1"/>
          </p:nvPr>
        </p:nvSpPr>
        <p:spPr>
          <a:xfrm>
            <a:off x="838200" y="3113903"/>
            <a:ext cx="5181600" cy="306306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atin typeface="Verdana"/>
                <a:ea typeface="Verdana"/>
                <a:cs typeface="Verdana"/>
                <a:sym typeface="Verdana"/>
              </a:defRPr>
            </a:lvl1pPr>
            <a:lvl2pPr marL="914400" lvl="1"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2pPr>
            <a:lvl3pPr marL="1371600" lvl="2"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3pPr>
            <a:lvl4pPr marL="1828800" lvl="3"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4pPr>
            <a:lvl5pPr marL="2286000" lvl="4"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 name="Google Shape;51;p67"/>
          <p:cNvSpPr txBox="1">
            <a:spLocks noGrp="1"/>
          </p:cNvSpPr>
          <p:nvPr>
            <p:ph type="body" idx="2"/>
          </p:nvPr>
        </p:nvSpPr>
        <p:spPr>
          <a:xfrm>
            <a:off x="6172200" y="3113903"/>
            <a:ext cx="5181600" cy="306306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atin typeface="Verdana"/>
                <a:ea typeface="Verdana"/>
                <a:cs typeface="Verdana"/>
                <a:sym typeface="Verdana"/>
              </a:defRPr>
            </a:lvl1pPr>
            <a:lvl2pPr marL="914400" lvl="1"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2pPr>
            <a:lvl3pPr marL="1371600" lvl="2"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3pPr>
            <a:lvl4pPr marL="1828800" lvl="3"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4pPr>
            <a:lvl5pPr marL="2286000" lvl="4"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6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53" name="Google Shape;53;p6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54" name="Google Shape;54;p6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sp>
        <p:nvSpPr>
          <p:cNvPr id="55" name="Google Shape;55;p67"/>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56" name="Google Shape;56;p67"/>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57" name="Google Shape;57;p67"/>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58" name="Google Shape;58;p67"/>
          <p:cNvSpPr txBox="1">
            <a:spLocks noGrp="1"/>
          </p:cNvSpPr>
          <p:nvPr>
            <p:ph type="body" idx="3"/>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olo el título">
  <p:cSld name="Solo el título">
    <p:spTree>
      <p:nvGrpSpPr>
        <p:cNvPr id="1" name="Shape 59"/>
        <p:cNvGrpSpPr/>
        <p:nvPr/>
      </p:nvGrpSpPr>
      <p:grpSpPr>
        <a:xfrm>
          <a:off x="0" y="0"/>
          <a:ext cx="0" cy="0"/>
          <a:chOff x="0" y="0"/>
          <a:chExt cx="0" cy="0"/>
        </a:xfrm>
      </p:grpSpPr>
      <p:pic>
        <p:nvPicPr>
          <p:cNvPr id="60" name="Google Shape;60;p68"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61" name="Google Shape;61;p68"/>
          <p:cNvSpPr txBox="1">
            <a:spLocks noGrp="1"/>
          </p:cNvSpPr>
          <p:nvPr>
            <p:ph type="title"/>
          </p:nvPr>
        </p:nvSpPr>
        <p:spPr>
          <a:xfrm>
            <a:off x="838200" y="1370142"/>
            <a:ext cx="10515600" cy="70579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2400"/>
              <a:buFont typeface="Verdana"/>
              <a:buNone/>
              <a:defRPr sz="2400" b="1">
                <a:solidFill>
                  <a:srgbClr val="C00000"/>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2" name="Google Shape;62;p6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63" name="Google Shape;63;p6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64" name="Google Shape;64;p6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sp>
        <p:nvSpPr>
          <p:cNvPr id="65" name="Google Shape;65;p68"/>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66" name="Google Shape;66;p68"/>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67" name="Google Shape;67;p68"/>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68" name="Google Shape;68;p68"/>
          <p:cNvSpPr txBox="1">
            <a:spLocks noGrp="1"/>
          </p:cNvSpPr>
          <p:nvPr>
            <p:ph type="body" idx="1"/>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En blanco">
  <p:cSld name="En blanco">
    <p:spTree>
      <p:nvGrpSpPr>
        <p:cNvPr id="1" name="Shape 69"/>
        <p:cNvGrpSpPr/>
        <p:nvPr/>
      </p:nvGrpSpPr>
      <p:grpSpPr>
        <a:xfrm>
          <a:off x="0" y="0"/>
          <a:ext cx="0" cy="0"/>
          <a:chOff x="0" y="0"/>
          <a:chExt cx="0" cy="0"/>
        </a:xfrm>
      </p:grpSpPr>
      <p:sp>
        <p:nvSpPr>
          <p:cNvPr id="70" name="Google Shape;70;p6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71" name="Google Shape;71;p6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72" name="Google Shape;72;p6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pic>
        <p:nvPicPr>
          <p:cNvPr id="73" name="Google Shape;73;p69"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74" name="Google Shape;74;p69"/>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75" name="Google Shape;75;p69"/>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76" name="Google Shape;76;p69"/>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77" name="Google Shape;77;p69"/>
          <p:cNvSpPr txBox="1">
            <a:spLocks noGrp="1"/>
          </p:cNvSpPr>
          <p:nvPr>
            <p:ph type="body" idx="1"/>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ido con título">
  <p:cSld name="Contenido con título">
    <p:spTree>
      <p:nvGrpSpPr>
        <p:cNvPr id="1" name="Shape 78"/>
        <p:cNvGrpSpPr/>
        <p:nvPr/>
      </p:nvGrpSpPr>
      <p:grpSpPr>
        <a:xfrm>
          <a:off x="0" y="0"/>
          <a:ext cx="0" cy="0"/>
          <a:chOff x="0" y="0"/>
          <a:chExt cx="0" cy="0"/>
        </a:xfrm>
      </p:grpSpPr>
      <p:pic>
        <p:nvPicPr>
          <p:cNvPr id="79" name="Google Shape;79;p70"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80" name="Google Shape;80;p70"/>
          <p:cNvSpPr txBox="1">
            <a:spLocks noGrp="1"/>
          </p:cNvSpPr>
          <p:nvPr>
            <p:ph type="title"/>
          </p:nvPr>
        </p:nvSpPr>
        <p:spPr>
          <a:xfrm>
            <a:off x="839788" y="146556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C00000"/>
              </a:buClr>
              <a:buSzPts val="2400"/>
              <a:buFont typeface="Verdana"/>
              <a:buNone/>
              <a:defRPr sz="2400" b="1">
                <a:solidFill>
                  <a:srgbClr val="C00000"/>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1" name="Google Shape;81;p70"/>
          <p:cNvSpPr txBox="1">
            <a:spLocks noGrp="1"/>
          </p:cNvSpPr>
          <p:nvPr>
            <p:ph type="body" idx="1"/>
          </p:nvPr>
        </p:nvSpPr>
        <p:spPr>
          <a:xfrm>
            <a:off x="5183188" y="1465560"/>
            <a:ext cx="6172200" cy="439549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atin typeface="Verdana"/>
                <a:ea typeface="Verdana"/>
                <a:cs typeface="Verdana"/>
                <a:sym typeface="Verdana"/>
              </a:defRPr>
            </a:lvl1pPr>
            <a:lvl2pPr marL="914400" lvl="1" indent="-355600" algn="l">
              <a:lnSpc>
                <a:spcPct val="90000"/>
              </a:lnSpc>
              <a:spcBef>
                <a:spcPts val="500"/>
              </a:spcBef>
              <a:spcAft>
                <a:spcPts val="0"/>
              </a:spcAft>
              <a:buClr>
                <a:schemeClr val="dk1"/>
              </a:buClr>
              <a:buSzPts val="2000"/>
              <a:buChar char="•"/>
              <a:defRPr sz="2000">
                <a:latin typeface="Verdana"/>
                <a:ea typeface="Verdana"/>
                <a:cs typeface="Verdana"/>
                <a:sym typeface="Verdana"/>
              </a:defRPr>
            </a:lvl2pPr>
            <a:lvl3pPr marL="1371600" lvl="2" indent="-342900" algn="l">
              <a:lnSpc>
                <a:spcPct val="90000"/>
              </a:lnSpc>
              <a:spcBef>
                <a:spcPts val="500"/>
              </a:spcBef>
              <a:spcAft>
                <a:spcPts val="0"/>
              </a:spcAft>
              <a:buClr>
                <a:schemeClr val="dk1"/>
              </a:buClr>
              <a:buSzPts val="1800"/>
              <a:buChar char="•"/>
              <a:defRPr sz="1800">
                <a:latin typeface="Verdana"/>
                <a:ea typeface="Verdana"/>
                <a:cs typeface="Verdana"/>
                <a:sym typeface="Verdana"/>
              </a:defRPr>
            </a:lvl3pPr>
            <a:lvl4pPr marL="1828800" lvl="3"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4pPr>
            <a:lvl5pPr marL="2286000" lvl="4"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82" name="Google Shape;82;p70"/>
          <p:cNvSpPr txBox="1">
            <a:spLocks noGrp="1"/>
          </p:cNvSpPr>
          <p:nvPr>
            <p:ph type="body" idx="2"/>
          </p:nvPr>
        </p:nvSpPr>
        <p:spPr>
          <a:xfrm>
            <a:off x="839788" y="3146854"/>
            <a:ext cx="3932237" cy="272213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200"/>
              <a:buNone/>
              <a:defRPr sz="1200">
                <a:latin typeface="Verdana"/>
                <a:ea typeface="Verdana"/>
                <a:cs typeface="Verdana"/>
                <a:sym typeface="Verdana"/>
              </a:defRPr>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83" name="Google Shape;83;p7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84" name="Google Shape;84;p7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85" name="Google Shape;85;p7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sp>
        <p:nvSpPr>
          <p:cNvPr id="86" name="Google Shape;86;p70"/>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87" name="Google Shape;87;p70"/>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88" name="Google Shape;88;p70"/>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89" name="Google Shape;89;p70"/>
          <p:cNvSpPr txBox="1">
            <a:spLocks noGrp="1"/>
          </p:cNvSpPr>
          <p:nvPr>
            <p:ph type="body" idx="3"/>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6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6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6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SzPts val="1400"/>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dirty="0"/>
          </a:p>
        </p:txBody>
      </p:sp>
      <p:sp>
        <p:nvSpPr>
          <p:cNvPr id="13" name="Google Shape;13;p6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SzPts val="1400"/>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dirty="0"/>
          </a:p>
        </p:txBody>
      </p:sp>
      <p:sp>
        <p:nvSpPr>
          <p:cNvPr id="14" name="Google Shape;14;p6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1pPr>
            <a:lvl2pPr marL="0" marR="0" lvl="1"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2pPr>
            <a:lvl3pPr marL="0" marR="0" lvl="2"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3pPr>
            <a:lvl4pPr marL="0" marR="0" lvl="3"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4pPr>
            <a:lvl5pPr marL="0" marR="0" lvl="4"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5pPr>
            <a:lvl6pPr marL="0" marR="0" lvl="5"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6pPr>
            <a:lvl7pPr marL="0" marR="0" lvl="6"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7pPr>
            <a:lvl8pPr marL="0" marR="0" lvl="7"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8pPr>
            <a:lvl9pPr marL="0" marR="0" lvl="8"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dirty="0"/>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25.jpeg"/><Relationship Id="rId7"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6.png"/><Relationship Id="rId4" Type="http://schemas.openxmlformats.org/officeDocument/2006/relationships/image" Target="file:///O:\Mi%20unidad\OSPA\01.%20Tematicas\04.%20Incendios\01.%20Productos\postmodelo_icv\temporales\iamazonia.jpg"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file:///O:\Mi%20unidad\OSPA\01.%20Tematicas\04.%20Incendios\01.%20Productos\modelo_icv\temporales\amenaza_icv.jpg"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file:///O:\Mi%20unidad\OSPA\01.%20Tematicas\04.%20Incendios\01.%20Productos\postmodelo_icv\temporales\torta_regiones_icv.jpg" TargetMode="External"/><Relationship Id="rId3" Type="http://schemas.openxmlformats.org/officeDocument/2006/relationships/image" Target="../media/image10.jpeg"/><Relationship Id="rId7" Type="http://schemas.openxmlformats.org/officeDocument/2006/relationships/image" Target="../media/image12.jpeg"/><Relationship Id="rId12" Type="http://schemas.openxmlformats.org/officeDocument/2006/relationships/image" Target="file:///O:\Mi%20unidad\OSPA\01.%20Tematicas\04.%20Incendios\01.%20Productos\postmodelo_icv\temporales\orange_icv.jpg"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file:///O:\Mi%20unidad\OSPA\01.%20Tematicas\04.%20Incendios\01.%20Productos\postmodelo_icv\temporales\icolombia.jpg" TargetMode="External"/><Relationship Id="rId11" Type="http://schemas.openxmlformats.org/officeDocument/2006/relationships/image" Target="../media/image14.jpeg"/><Relationship Id="rId5" Type="http://schemas.openxmlformats.org/officeDocument/2006/relationships/image" Target="../media/image11.jpeg"/><Relationship Id="rId10" Type="http://schemas.openxmlformats.org/officeDocument/2006/relationships/image" Target="file:///O:\Mi%20unidad\OSPA\01.%20Tematicas\04.%20Incendios\01.%20Productos\postmodelo_icv\temporales\red_icv.jpg" TargetMode="External"/><Relationship Id="rId4" Type="http://schemas.openxmlformats.org/officeDocument/2006/relationships/image" Target="file:///O:\Mi%20unidad\OSPA\01.%20Tematicas\04.%20Incendios\01.%20Productos\postmodelo_icv\temporales\yellow_icv.jpg" TargetMode="External"/><Relationship Id="rId9" Type="http://schemas.openxmlformats.org/officeDocument/2006/relationships/image" Target="../media/image13.jpeg"/></Relationships>
</file>

<file path=ppt/slides/_rels/slide4.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5.jpeg"/><Relationship Id="rId7"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file:///O:\Mi%20unidad\OSPA\01.%20Tematicas\04.%20Incendios\01.%20Productos\postmodelo_icv\temporales\icaribe.jpg"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20.jpeg"/><Relationship Id="rId7"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7.png"/><Relationship Id="rId4" Type="http://schemas.openxmlformats.org/officeDocument/2006/relationships/image" Target="file:///O:\Mi%20unidad\OSPA\01.%20Tematicas\04.%20Incendios\01.%20Productos\postmodelo_icv\temporales\iandina.jpg"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20.jpeg"/><Relationship Id="rId7"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7.png"/><Relationship Id="rId4" Type="http://schemas.openxmlformats.org/officeDocument/2006/relationships/image" Target="file:///O:\Mi%20unidad\OSPA\01.%20Tematicas\04.%20Incendios\01.%20Productos\postmodelo_icv\temporales\iandina.jpg"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19.png"/><Relationship Id="rId4" Type="http://schemas.openxmlformats.org/officeDocument/2006/relationships/image" Target="file:///O:\Mi%20unidad\OSPA\01.%20Tematicas\04.%20Incendios\01.%20Productos\postmodelo_icv\temporales\iandina.jpg" TargetMode="External"/></Relationships>
</file>

<file path=ppt/slides/_rels/slide8.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22.jpeg"/><Relationship Id="rId7"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9.png"/><Relationship Id="rId4" Type="http://schemas.openxmlformats.org/officeDocument/2006/relationships/image" Target="file:///O:\Mi%20unidad\OSPA\01.%20Tematicas\04.%20Incendios\01.%20Productos\postmodelo_icv\temporales\ipacifico.jpg" TargetMode="External"/><Relationship Id="rId9" Type="http://schemas.openxmlformats.org/officeDocument/2006/relationships/image" Target="../media/image17.png"/></Relationships>
</file>

<file path=ppt/slides/_rels/slide9.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24.jpeg"/><Relationship Id="rId7"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18.png"/><Relationship Id="rId4" Type="http://schemas.openxmlformats.org/officeDocument/2006/relationships/image" Target="file:///O:\Mi%20unidad\OSPA\01.%20Tematicas\04.%20Incendios\01.%20Productos\postmodelo_icv\temporales\iorinoquia.jp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10"/>
          <p:cNvSpPr/>
          <p:nvPr/>
        </p:nvSpPr>
        <p:spPr>
          <a:xfrm>
            <a:off x="814135" y="1982944"/>
            <a:ext cx="2775284" cy="544371"/>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Arial"/>
              <a:ea typeface="Arial"/>
              <a:cs typeface="Arial"/>
              <a:sym typeface="Arial"/>
            </a:endParaRPr>
          </a:p>
        </p:txBody>
      </p:sp>
      <p:sp>
        <p:nvSpPr>
          <p:cNvPr id="95" name="Google Shape;95;p10"/>
          <p:cNvSpPr txBox="1"/>
          <p:nvPr/>
        </p:nvSpPr>
        <p:spPr>
          <a:xfrm>
            <a:off x="990598" y="1486580"/>
            <a:ext cx="2422357"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2000" b="1" i="0" u="none" strike="noStrike" cap="none" dirty="0">
                <a:solidFill>
                  <a:srgbClr val="C00000"/>
                </a:solidFill>
                <a:latin typeface="Verdana"/>
                <a:ea typeface="Verdana"/>
                <a:cs typeface="Verdana"/>
                <a:sym typeface="Verdana"/>
              </a:rPr>
              <a:t>Boletín No.</a:t>
            </a:r>
            <a:endParaRPr sz="2000" b="1" i="0" u="none" strike="noStrike" cap="none" dirty="0">
              <a:solidFill>
                <a:srgbClr val="C00000"/>
              </a:solidFill>
              <a:latin typeface="Verdana"/>
              <a:ea typeface="Verdana"/>
              <a:cs typeface="Verdana"/>
              <a:sym typeface="Verdana"/>
            </a:endParaRPr>
          </a:p>
        </p:txBody>
      </p:sp>
      <p:sp>
        <p:nvSpPr>
          <p:cNvPr id="96" name="Google Shape;96;p10"/>
          <p:cNvSpPr txBox="1"/>
          <p:nvPr/>
        </p:nvSpPr>
        <p:spPr>
          <a:xfrm>
            <a:off x="990596" y="2024296"/>
            <a:ext cx="2422357" cy="15696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2400" b="1" dirty="0" smtClean="0">
                <a:solidFill>
                  <a:schemeClr val="lt1"/>
                </a:solidFill>
                <a:latin typeface="Verdana"/>
                <a:ea typeface="Verdana"/>
                <a:cs typeface="Verdana"/>
                <a:sym typeface="Verdana"/>
              </a:rPr>
              <a:t>018</a:t>
            </a:r>
            <a:endParaRPr lang="es-MX" sz="2400" b="1" i="0" u="none" strike="noStrike" cap="none" dirty="0" smtClean="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None/>
            </a:pPr>
            <a:endParaRPr lang="es-MX" sz="2400" b="1" i="0" u="none" strike="noStrike" cap="none" dirty="0" smtClean="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None/>
            </a:pPr>
            <a:endParaRPr lang="es-MX" sz="2400" b="1" i="0" u="none" strike="noStrike" cap="none" dirty="0" smtClean="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None/>
            </a:pPr>
            <a:endParaRPr sz="2400" b="1" i="0" u="none" strike="noStrike" cap="none" dirty="0">
              <a:solidFill>
                <a:schemeClr val="lt1"/>
              </a:solidFill>
              <a:latin typeface="Verdana"/>
              <a:ea typeface="Verdana"/>
              <a:cs typeface="Verdana"/>
              <a:sym typeface="Verdana"/>
            </a:endParaRPr>
          </a:p>
        </p:txBody>
      </p:sp>
      <p:sp>
        <p:nvSpPr>
          <p:cNvPr id="97" name="Google Shape;97;p10"/>
          <p:cNvSpPr/>
          <p:nvPr/>
        </p:nvSpPr>
        <p:spPr>
          <a:xfrm>
            <a:off x="4556962" y="1416848"/>
            <a:ext cx="1216025" cy="523875"/>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Calibri"/>
              <a:ea typeface="Calibri"/>
              <a:cs typeface="Calibri"/>
              <a:sym typeface="Calibri"/>
            </a:endParaRPr>
          </a:p>
        </p:txBody>
      </p:sp>
      <p:sp>
        <p:nvSpPr>
          <p:cNvPr id="98" name="Google Shape;98;p10"/>
          <p:cNvSpPr/>
          <p:nvPr/>
        </p:nvSpPr>
        <p:spPr>
          <a:xfrm>
            <a:off x="5995236" y="1313661"/>
            <a:ext cx="0" cy="746125"/>
          </a:xfrm>
          <a:custGeom>
            <a:avLst/>
            <a:gdLst/>
            <a:ahLst/>
            <a:cxnLst/>
            <a:rect l="l" t="t" r="r" b="b"/>
            <a:pathLst>
              <a:path w="120000" h="746760" extrusionOk="0">
                <a:moveTo>
                  <a:pt x="0" y="0"/>
                </a:moveTo>
                <a:lnTo>
                  <a:pt x="0" y="746628"/>
                </a:lnTo>
              </a:path>
            </a:pathLst>
          </a:custGeom>
          <a:noFill/>
          <a:ln w="28950" cap="flat" cmpd="sng">
            <a:solidFill>
              <a:srgbClr val="D8053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sp>
        <p:nvSpPr>
          <p:cNvPr id="99" name="Google Shape;99;p10"/>
          <p:cNvSpPr txBox="1"/>
          <p:nvPr/>
        </p:nvSpPr>
        <p:spPr>
          <a:xfrm>
            <a:off x="6171701" y="1313660"/>
            <a:ext cx="5491913" cy="830997"/>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s-MX" sz="800" b="1" i="0" u="none" strike="noStrike" cap="none" dirty="0">
                <a:solidFill>
                  <a:srgbClr val="E1233F"/>
                </a:solidFill>
                <a:latin typeface="Verdana"/>
                <a:ea typeface="Verdana"/>
                <a:cs typeface="Verdana"/>
                <a:sym typeface="Verdana"/>
              </a:rPr>
              <a:t>PARA TOMAR ACCIÓN </a:t>
            </a:r>
            <a:r>
              <a:rPr lang="es-MX" sz="800" b="0" i="0" u="none" strike="noStrike" cap="none" dirty="0">
                <a:solidFill>
                  <a:srgbClr val="171616"/>
                </a:solidFill>
                <a:latin typeface="Verdana"/>
                <a:ea typeface="Verdana"/>
                <a:cs typeface="Verdana"/>
                <a:sym typeface="Verdana"/>
              </a:rPr>
              <a:t>Advierte a los sistemas de prevención y atención de desastres sobre la amenaza que puede  ocasionar  un  fenómeno  con  efectos  adversos  sobre  la  población,  el  cual  requiere  la  atención inmediata por parte de la población y de los cuerpos de atención y socorro. Se emite una alerta sólo cuando la  identificación  de  un  evento  extraordinario  indique  la  probabilidad  de  amenaza  inminente  y  cuando  la gravedad del fenómeno implique la movilización de personas y equipos, interrumpiendo el normal desarrollo de sus actividades cotidianas.</a:t>
            </a:r>
            <a:endParaRPr sz="800" b="0" i="0" u="none" strike="noStrike" cap="none" dirty="0">
              <a:solidFill>
                <a:srgbClr val="000000"/>
              </a:solidFill>
              <a:latin typeface="Verdana"/>
              <a:ea typeface="Verdana"/>
              <a:cs typeface="Verdana"/>
              <a:sym typeface="Verdana"/>
            </a:endParaRPr>
          </a:p>
        </p:txBody>
      </p:sp>
      <p:sp>
        <p:nvSpPr>
          <p:cNvPr id="100" name="Google Shape;100;p10"/>
          <p:cNvSpPr/>
          <p:nvPr/>
        </p:nvSpPr>
        <p:spPr>
          <a:xfrm>
            <a:off x="4556962" y="2202816"/>
            <a:ext cx="1216025" cy="509587"/>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Calibri"/>
              <a:ea typeface="Calibri"/>
              <a:cs typeface="Calibri"/>
              <a:sym typeface="Calibri"/>
            </a:endParaRPr>
          </a:p>
        </p:txBody>
      </p:sp>
      <p:sp>
        <p:nvSpPr>
          <p:cNvPr id="101" name="Google Shape;101;p10"/>
          <p:cNvSpPr/>
          <p:nvPr/>
        </p:nvSpPr>
        <p:spPr>
          <a:xfrm flipH="1">
            <a:off x="5949518" y="2231284"/>
            <a:ext cx="45719" cy="481119"/>
          </a:xfrm>
          <a:custGeom>
            <a:avLst/>
            <a:gdLst/>
            <a:ahLst/>
            <a:cxnLst/>
            <a:rect l="l" t="t" r="r" b="b"/>
            <a:pathLst>
              <a:path w="120000" h="346710" extrusionOk="0">
                <a:moveTo>
                  <a:pt x="0" y="0"/>
                </a:moveTo>
                <a:lnTo>
                  <a:pt x="0" y="346328"/>
                </a:lnTo>
              </a:path>
            </a:pathLst>
          </a:custGeom>
          <a:noFill/>
          <a:ln w="28950" cap="flat" cmpd="sng">
            <a:solidFill>
              <a:srgbClr val="FC613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sp>
        <p:nvSpPr>
          <p:cNvPr id="102" name="Google Shape;102;p10"/>
          <p:cNvSpPr txBox="1"/>
          <p:nvPr/>
        </p:nvSpPr>
        <p:spPr>
          <a:xfrm>
            <a:off x="6171701" y="2164341"/>
            <a:ext cx="5491913" cy="584775"/>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None/>
            </a:pPr>
            <a:r>
              <a:rPr lang="es-MX" sz="800" b="1" i="0" u="none" strike="noStrike" cap="none" dirty="0">
                <a:solidFill>
                  <a:srgbClr val="FE793F"/>
                </a:solidFill>
                <a:latin typeface="Verdana"/>
                <a:ea typeface="Verdana"/>
                <a:cs typeface="Verdana"/>
                <a:sym typeface="Verdana"/>
              </a:rPr>
              <a:t>PARA PREPARARSE </a:t>
            </a:r>
            <a:r>
              <a:rPr lang="es-MX" sz="800" b="0" i="0" u="none" strike="noStrike" cap="none" dirty="0">
                <a:solidFill>
                  <a:srgbClr val="171616"/>
                </a:solidFill>
                <a:latin typeface="Verdana"/>
                <a:ea typeface="Verdana"/>
                <a:cs typeface="Verdana"/>
                <a:sym typeface="Verdana"/>
              </a:rPr>
              <a:t>Indica la presencia de un fenómeno. No implica amenaza inmediata y como tanto es catalogado como un mensaje para informarse y prepararse. El aviso implica vigilancia continua ya que las condiciones son propicias para el desarrollo de un fenómeno, sin que se requiera permanecer alerta.</a:t>
            </a:r>
            <a:endParaRPr sz="800" b="0" i="0" u="none" strike="noStrike" cap="none" dirty="0">
              <a:solidFill>
                <a:srgbClr val="000000"/>
              </a:solidFill>
              <a:latin typeface="Verdana"/>
              <a:ea typeface="Verdana"/>
              <a:cs typeface="Verdana"/>
              <a:sym typeface="Verdana"/>
            </a:endParaRPr>
          </a:p>
        </p:txBody>
      </p:sp>
      <p:sp>
        <p:nvSpPr>
          <p:cNvPr id="103" name="Google Shape;103;p10"/>
          <p:cNvSpPr/>
          <p:nvPr/>
        </p:nvSpPr>
        <p:spPr>
          <a:xfrm>
            <a:off x="4541801" y="2882023"/>
            <a:ext cx="1216025" cy="504825"/>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Calibri"/>
              <a:ea typeface="Calibri"/>
              <a:cs typeface="Calibri"/>
              <a:sym typeface="Calibri"/>
            </a:endParaRPr>
          </a:p>
        </p:txBody>
      </p:sp>
      <p:sp>
        <p:nvSpPr>
          <p:cNvPr id="104" name="Google Shape;104;p10"/>
          <p:cNvSpPr/>
          <p:nvPr/>
        </p:nvSpPr>
        <p:spPr>
          <a:xfrm>
            <a:off x="5980075" y="2893136"/>
            <a:ext cx="0" cy="473075"/>
          </a:xfrm>
          <a:custGeom>
            <a:avLst/>
            <a:gdLst/>
            <a:ahLst/>
            <a:cxnLst/>
            <a:rect l="l" t="t" r="r" b="b"/>
            <a:pathLst>
              <a:path w="120000" h="473075" extrusionOk="0">
                <a:moveTo>
                  <a:pt x="0" y="0"/>
                </a:moveTo>
                <a:lnTo>
                  <a:pt x="0" y="472738"/>
                </a:lnTo>
              </a:path>
            </a:pathLst>
          </a:custGeom>
          <a:noFill/>
          <a:ln w="28950" cap="flat" cmpd="sng">
            <a:solidFill>
              <a:srgbClr val="FEAF3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sp>
        <p:nvSpPr>
          <p:cNvPr id="105" name="Google Shape;105;p10"/>
          <p:cNvSpPr txBox="1"/>
          <p:nvPr/>
        </p:nvSpPr>
        <p:spPr>
          <a:xfrm>
            <a:off x="6171701" y="2842308"/>
            <a:ext cx="5491913" cy="584775"/>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None/>
            </a:pPr>
            <a:r>
              <a:rPr lang="es-MX" sz="800" b="1" i="0" u="none" strike="noStrike" cap="none" dirty="0">
                <a:solidFill>
                  <a:srgbClr val="FEBB3F"/>
                </a:solidFill>
                <a:latin typeface="Verdana"/>
                <a:ea typeface="Verdana"/>
                <a:cs typeface="Verdana"/>
                <a:sym typeface="Verdana"/>
              </a:rPr>
              <a:t>PARA  INFORMARSE  </a:t>
            </a:r>
            <a:r>
              <a:rPr lang="es-MX" sz="800" b="0" i="0" u="none" strike="noStrike" cap="none" dirty="0">
                <a:solidFill>
                  <a:srgbClr val="171616"/>
                </a:solidFill>
                <a:latin typeface="Verdana"/>
                <a:ea typeface="Verdana"/>
                <a:cs typeface="Verdana"/>
                <a:sym typeface="Verdana"/>
              </a:rPr>
              <a:t>Es  un  mensaje  oficial  por  el  cual  se  difunde  información.  Por  lo  regular  se  refiere  a eventos observados, registrados o registrados y puede contener algunos elementos de pronóstico a manera de orientación. Por sus características pretéritas y futuras difiere del aviso y de la alerta, y por lo general no está encaminado a alertar sino a informar</a:t>
            </a:r>
            <a:endParaRPr sz="800" b="0" i="0" u="none" strike="noStrike" cap="none" dirty="0">
              <a:solidFill>
                <a:srgbClr val="000000"/>
              </a:solidFill>
              <a:latin typeface="Verdana"/>
              <a:ea typeface="Verdana"/>
              <a:cs typeface="Verdana"/>
              <a:sym typeface="Verdana"/>
            </a:endParaRPr>
          </a:p>
        </p:txBody>
      </p:sp>
      <p:sp>
        <p:nvSpPr>
          <p:cNvPr id="106" name="Google Shape;106;p10"/>
          <p:cNvSpPr/>
          <p:nvPr/>
        </p:nvSpPr>
        <p:spPr>
          <a:xfrm>
            <a:off x="5980075" y="3515958"/>
            <a:ext cx="0" cy="279400"/>
          </a:xfrm>
          <a:custGeom>
            <a:avLst/>
            <a:gdLst/>
            <a:ahLst/>
            <a:cxnLst/>
            <a:rect l="l" t="t" r="r" b="b"/>
            <a:pathLst>
              <a:path w="120000" h="280035" extrusionOk="0">
                <a:moveTo>
                  <a:pt x="0" y="0"/>
                </a:moveTo>
                <a:lnTo>
                  <a:pt x="0" y="279797"/>
                </a:lnTo>
              </a:path>
            </a:pathLst>
          </a:custGeom>
          <a:noFill/>
          <a:ln w="28950" cap="flat" cmpd="sng">
            <a:solidFill>
              <a:srgbClr val="98ECF5"/>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sp>
        <p:nvSpPr>
          <p:cNvPr id="107" name="Google Shape;107;p10"/>
          <p:cNvSpPr txBox="1"/>
          <p:nvPr/>
        </p:nvSpPr>
        <p:spPr>
          <a:xfrm>
            <a:off x="6171701" y="3472503"/>
            <a:ext cx="5491913" cy="338554"/>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None/>
            </a:pPr>
            <a:r>
              <a:rPr lang="es-MX" sz="800" b="1" i="0" u="none" strike="noStrike" cap="none" dirty="0">
                <a:solidFill>
                  <a:srgbClr val="92D050"/>
                </a:solidFill>
                <a:latin typeface="Verdana"/>
                <a:ea typeface="Verdana"/>
                <a:cs typeface="Verdana"/>
                <a:sym typeface="Verdana"/>
              </a:rPr>
              <a:t>CONDICIONES NORMALES </a:t>
            </a:r>
            <a:r>
              <a:rPr lang="es-MX" sz="800" b="0" i="0" u="none" strike="noStrike" cap="none" dirty="0">
                <a:solidFill>
                  <a:srgbClr val="171616"/>
                </a:solidFill>
                <a:latin typeface="Verdana"/>
                <a:ea typeface="Verdana"/>
                <a:cs typeface="Verdana"/>
                <a:sym typeface="Verdana"/>
              </a:rPr>
              <a:t>La información que se suministra se encuentra dentro de los rangos normales.</a:t>
            </a:r>
            <a:endParaRPr sz="800" b="0" i="0" u="none" strike="noStrike" cap="none" dirty="0">
              <a:solidFill>
                <a:srgbClr val="000000"/>
              </a:solidFill>
              <a:latin typeface="Verdana"/>
              <a:ea typeface="Verdana"/>
              <a:cs typeface="Verdana"/>
              <a:sym typeface="Verdana"/>
            </a:endParaRPr>
          </a:p>
        </p:txBody>
      </p:sp>
      <p:cxnSp>
        <p:nvCxnSpPr>
          <p:cNvPr id="108" name="Google Shape;108;p10"/>
          <p:cNvCxnSpPr/>
          <p:nvPr/>
        </p:nvCxnSpPr>
        <p:spPr>
          <a:xfrm>
            <a:off x="4283815" y="1132114"/>
            <a:ext cx="0" cy="2854531"/>
          </a:xfrm>
          <a:prstGeom prst="straightConnector1">
            <a:avLst/>
          </a:prstGeom>
          <a:noFill/>
          <a:ln w="28575" cap="flat" cmpd="sng">
            <a:solidFill>
              <a:srgbClr val="C00000"/>
            </a:solidFill>
            <a:prstDash val="solid"/>
            <a:miter lim="800000"/>
            <a:headEnd type="none" w="sm" len="sm"/>
            <a:tailEnd type="none" w="sm" len="sm"/>
          </a:ln>
        </p:spPr>
      </p:cxnSp>
      <p:sp>
        <p:nvSpPr>
          <p:cNvPr id="109" name="Google Shape;109;p10"/>
          <p:cNvSpPr txBox="1"/>
          <p:nvPr/>
        </p:nvSpPr>
        <p:spPr>
          <a:xfrm>
            <a:off x="371777" y="2939305"/>
            <a:ext cx="3765369" cy="892389"/>
          </a:xfrm>
          <a:prstGeom prst="rect">
            <a:avLst/>
          </a:prstGeom>
          <a:noFill/>
          <a:ln>
            <a:noFill/>
          </a:ln>
        </p:spPr>
        <p:txBody>
          <a:bodyPr spcFirstLastPara="1" wrap="square" lIns="91425" tIns="45700" rIns="91425" bIns="45700" anchor="t" anchorCtr="0">
            <a:normAutofit/>
          </a:bodyPr>
          <a:lstStyle/>
          <a:p>
            <a:pPr marL="12700" marR="0" lvl="0" indent="0" algn="l" rtl="0">
              <a:lnSpc>
                <a:spcPct val="100000"/>
              </a:lnSpc>
              <a:spcBef>
                <a:spcPts val="0"/>
              </a:spcBef>
              <a:spcAft>
                <a:spcPts val="0"/>
              </a:spcAft>
              <a:buClr>
                <a:srgbClr val="000000"/>
              </a:buClr>
              <a:buSzPts val="1050"/>
              <a:buFont typeface="Arial"/>
              <a:buNone/>
            </a:pPr>
            <a:r>
              <a:rPr lang="es-MX" sz="1100" b="1" i="0" u="none" strike="noStrike" cap="none" dirty="0">
                <a:solidFill>
                  <a:srgbClr val="800000"/>
                </a:solidFill>
                <a:latin typeface="Calibri"/>
                <a:ea typeface="Calibri"/>
                <a:cs typeface="Calibri"/>
                <a:sym typeface="Calibri"/>
              </a:rPr>
              <a:t>Actualización:  </a:t>
            </a:r>
            <a:r>
              <a:rPr lang="es-MX" sz="1100" b="1" i="0" u="none" strike="noStrike" cap="none" dirty="0" smtClean="0">
                <a:solidFill>
                  <a:srgbClr val="800000"/>
                </a:solidFill>
                <a:latin typeface="Calibri"/>
                <a:ea typeface="Calibri"/>
                <a:cs typeface="Calibri"/>
                <a:sym typeface="Calibri"/>
              </a:rPr>
              <a:t>18 de enero de 2024</a:t>
            </a:r>
            <a:r>
              <a:rPr lang="es-MX" sz="1100" b="1" dirty="0" smtClean="0">
                <a:solidFill>
                  <a:srgbClr val="800000"/>
                </a:solidFill>
                <a:latin typeface="Calibri"/>
                <a:ea typeface="Calibri"/>
                <a:cs typeface="Calibri"/>
                <a:sym typeface="Calibri"/>
              </a:rPr>
              <a:t> </a:t>
            </a:r>
            <a:r>
              <a:rPr lang="es-MX" sz="1100" b="1" i="0" u="none" strike="noStrike" cap="none" dirty="0" smtClean="0">
                <a:solidFill>
                  <a:srgbClr val="800000"/>
                </a:solidFill>
                <a:latin typeface="Calibri"/>
                <a:ea typeface="Calibri"/>
                <a:cs typeface="Calibri"/>
                <a:sym typeface="Calibri"/>
              </a:rPr>
              <a:t>– 12:00 </a:t>
            </a:r>
            <a:r>
              <a:rPr lang="es-MX" sz="1100" b="1" i="0" u="none" strike="noStrike" cap="none" dirty="0">
                <a:solidFill>
                  <a:srgbClr val="800000"/>
                </a:solidFill>
                <a:latin typeface="Calibri"/>
                <a:ea typeface="Calibri"/>
                <a:cs typeface="Calibri"/>
                <a:sym typeface="Calibri"/>
              </a:rPr>
              <a:t>HLC.</a:t>
            </a:r>
            <a:endParaRPr sz="1100" b="0" i="0" u="none" strike="noStrike" cap="none" dirty="0">
              <a:solidFill>
                <a:schemeClr val="dk1"/>
              </a:solidFill>
              <a:latin typeface="Calibri"/>
              <a:ea typeface="Calibri"/>
              <a:cs typeface="Calibri"/>
              <a:sym typeface="Calibri"/>
            </a:endParaRPr>
          </a:p>
          <a:p>
            <a:pPr marL="12700" marR="0" lvl="0" indent="0" algn="l" rtl="0">
              <a:lnSpc>
                <a:spcPct val="100000"/>
              </a:lnSpc>
              <a:spcBef>
                <a:spcPts val="0"/>
              </a:spcBef>
              <a:spcAft>
                <a:spcPts val="0"/>
              </a:spcAft>
              <a:buClr>
                <a:srgbClr val="000000"/>
              </a:buClr>
              <a:buSzPts val="1050"/>
              <a:buFont typeface="Arial"/>
              <a:buNone/>
            </a:pPr>
            <a:r>
              <a:rPr lang="es-MX" sz="1100" b="1" i="0" u="none" strike="noStrike" cap="none" dirty="0">
                <a:solidFill>
                  <a:srgbClr val="800000"/>
                </a:solidFill>
                <a:latin typeface="Calibri"/>
                <a:ea typeface="Calibri"/>
                <a:cs typeface="Calibri"/>
                <a:sym typeface="Calibri"/>
              </a:rPr>
              <a:t>Alertas vigentes hasta:  </a:t>
            </a:r>
            <a:r>
              <a:rPr lang="es-MX" sz="1100" b="1" dirty="0" smtClean="0">
                <a:solidFill>
                  <a:srgbClr val="800000"/>
                </a:solidFill>
                <a:latin typeface="Calibri"/>
                <a:ea typeface="Calibri"/>
                <a:cs typeface="Calibri"/>
                <a:sym typeface="Calibri"/>
              </a:rPr>
              <a:t>19</a:t>
            </a:r>
            <a:r>
              <a:rPr lang="es-MX" sz="1100" b="1" i="0" u="none" strike="noStrike" cap="none" dirty="0" smtClean="0">
                <a:solidFill>
                  <a:srgbClr val="800000"/>
                </a:solidFill>
                <a:latin typeface="Calibri"/>
                <a:ea typeface="Calibri"/>
                <a:cs typeface="Calibri"/>
                <a:sym typeface="Calibri"/>
              </a:rPr>
              <a:t> </a:t>
            </a:r>
            <a:r>
              <a:rPr lang="es-MX" sz="1100" b="1" i="0" u="none" strike="noStrike" cap="none" dirty="0">
                <a:solidFill>
                  <a:srgbClr val="800000"/>
                </a:solidFill>
                <a:latin typeface="Calibri"/>
                <a:ea typeface="Calibri"/>
                <a:cs typeface="Calibri"/>
                <a:sym typeface="Calibri"/>
              </a:rPr>
              <a:t>de </a:t>
            </a:r>
            <a:r>
              <a:rPr lang="es-MX" sz="1100" b="1" dirty="0" smtClean="0">
                <a:solidFill>
                  <a:srgbClr val="800000"/>
                </a:solidFill>
                <a:latin typeface="Calibri"/>
                <a:ea typeface="Calibri"/>
                <a:cs typeface="Calibri"/>
                <a:sym typeface="Calibri"/>
              </a:rPr>
              <a:t>enero</a:t>
            </a:r>
            <a:r>
              <a:rPr lang="es-MX" sz="1100" b="1" i="0" u="none" strike="noStrike" cap="none" dirty="0" smtClean="0">
                <a:solidFill>
                  <a:srgbClr val="800000"/>
                </a:solidFill>
                <a:latin typeface="Calibri"/>
                <a:ea typeface="Calibri"/>
                <a:cs typeface="Calibri"/>
                <a:sym typeface="Calibri"/>
              </a:rPr>
              <a:t> </a:t>
            </a:r>
            <a:r>
              <a:rPr lang="es-MX" sz="1100" b="1" i="0" u="none" strike="noStrike" cap="none" dirty="0">
                <a:solidFill>
                  <a:srgbClr val="800000"/>
                </a:solidFill>
                <a:latin typeface="Calibri"/>
                <a:ea typeface="Calibri"/>
                <a:cs typeface="Calibri"/>
                <a:sym typeface="Calibri"/>
              </a:rPr>
              <a:t>de </a:t>
            </a:r>
            <a:r>
              <a:rPr lang="es-MX" sz="1100" b="1" i="0" u="none" strike="noStrike" cap="none" dirty="0" smtClean="0">
                <a:solidFill>
                  <a:srgbClr val="800000"/>
                </a:solidFill>
                <a:latin typeface="Calibri"/>
                <a:ea typeface="Calibri"/>
                <a:cs typeface="Calibri"/>
                <a:sym typeface="Calibri"/>
              </a:rPr>
              <a:t>2024 </a:t>
            </a:r>
            <a:r>
              <a:rPr lang="es-MX" sz="1100" b="1" i="0" u="none" strike="noStrike" cap="none" dirty="0">
                <a:solidFill>
                  <a:srgbClr val="800000"/>
                </a:solidFill>
                <a:latin typeface="Calibri"/>
                <a:ea typeface="Calibri"/>
                <a:cs typeface="Calibri"/>
                <a:sym typeface="Calibri"/>
              </a:rPr>
              <a:t>– </a:t>
            </a:r>
            <a:r>
              <a:rPr lang="es-MX" sz="1100" b="1" i="0" u="none" strike="noStrike" cap="none" dirty="0" smtClean="0">
                <a:solidFill>
                  <a:srgbClr val="800000"/>
                </a:solidFill>
                <a:latin typeface="Calibri"/>
                <a:ea typeface="Calibri"/>
                <a:cs typeface="Calibri"/>
                <a:sym typeface="Calibri"/>
              </a:rPr>
              <a:t>12:00 </a:t>
            </a:r>
            <a:r>
              <a:rPr lang="es-MX" sz="1100" b="1" i="0" u="none" strike="noStrike" cap="none" dirty="0">
                <a:solidFill>
                  <a:srgbClr val="800000"/>
                </a:solidFill>
                <a:latin typeface="Calibri"/>
                <a:ea typeface="Calibri"/>
                <a:cs typeface="Calibri"/>
                <a:sym typeface="Calibri"/>
              </a:rPr>
              <a:t>HLC.</a:t>
            </a:r>
            <a:endParaRPr sz="1100" b="0" i="0" u="none" strike="noStrike" cap="none" dirty="0">
              <a:solidFill>
                <a:schemeClr val="dk1"/>
              </a:solidFill>
              <a:latin typeface="Calibri"/>
              <a:ea typeface="Calibri"/>
              <a:cs typeface="Calibri"/>
              <a:sym typeface="Calibri"/>
            </a:endParaRPr>
          </a:p>
        </p:txBody>
      </p:sp>
      <p:pic>
        <p:nvPicPr>
          <p:cNvPr id="110" name="Google Shape;110;p10" descr="Recurso 39.png"/>
          <p:cNvPicPr preferRelativeResize="0"/>
          <p:nvPr/>
        </p:nvPicPr>
        <p:blipFill rotWithShape="1">
          <a:blip r:embed="rId6">
            <a:alphaModFix/>
          </a:blip>
          <a:srcRect/>
          <a:stretch/>
        </p:blipFill>
        <p:spPr>
          <a:xfrm>
            <a:off x="4535861" y="3520213"/>
            <a:ext cx="1237126" cy="347084"/>
          </a:xfrm>
          <a:prstGeom prst="rect">
            <a:avLst/>
          </a:prstGeom>
          <a:noFill/>
          <a:ln>
            <a:noFill/>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graphicFrame>
        <p:nvGraphicFramePr>
          <p:cNvPr id="12" name="Google Shape;146;p58"/>
          <p:cNvGraphicFramePr/>
          <p:nvPr>
            <p:extLst>
              <p:ext uri="{D42A27DB-BD31-4B8C-83A1-F6EECF244321}">
                <p14:modId xmlns:p14="http://schemas.microsoft.com/office/powerpoint/2010/main" val="1078552897"/>
              </p:ext>
            </p:extLst>
          </p:nvPr>
        </p:nvGraphicFramePr>
        <p:xfrm>
          <a:off x="5419661" y="1480456"/>
          <a:ext cx="6300943" cy="3822262"/>
        </p:xfrm>
        <a:graphic>
          <a:graphicData uri="http://schemas.openxmlformats.org/drawingml/2006/table">
            <a:tbl>
              <a:tblPr>
                <a:noFill/>
                <a:tableStyleId>{C3B7D27D-7022-48AE-870B-97DEDC28B86A}</a:tableStyleId>
              </a:tblPr>
              <a:tblGrid>
                <a:gridCol w="839864">
                  <a:extLst>
                    <a:ext uri="{9D8B030D-6E8A-4147-A177-3AD203B41FA5}">
                      <a16:colId xmlns:a16="http://schemas.microsoft.com/office/drawing/2014/main" val="20000"/>
                    </a:ext>
                  </a:extLst>
                </a:gridCol>
                <a:gridCol w="5461079">
                  <a:extLst>
                    <a:ext uri="{9D8B030D-6E8A-4147-A177-3AD203B41FA5}">
                      <a16:colId xmlns:a16="http://schemas.microsoft.com/office/drawing/2014/main" val="20001"/>
                    </a:ext>
                  </a:extLst>
                </a:gridCol>
              </a:tblGrid>
              <a:tr h="729705">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133674">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CAQUETÁ : Puerto Rico, San Vicente Del Caguán.</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887506">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CAQUETÁ : El Doncello, El Paujíl, La Montañita.</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935287167"/>
                  </a:ext>
                </a:extLst>
              </a:tr>
              <a:tr h="1071377">
                <a:tc>
                  <a:txBody>
                    <a:bodyPr/>
                    <a:lstStyle/>
                    <a:p>
                      <a:pPr marL="0" marR="0" lvl="0" indent="0" algn="l" rtl="0">
                        <a:lnSpc>
                          <a:spcPct val="100000"/>
                        </a:lnSpc>
                        <a:spcBef>
                          <a:spcPts val="0"/>
                        </a:spcBef>
                        <a:spcAft>
                          <a:spcPts val="0"/>
                        </a:spcAft>
                        <a:buClr>
                          <a:srgbClr val="000000"/>
                        </a:buClr>
                        <a:buSzPts val="1100"/>
                        <a:buFont typeface="Arial"/>
                        <a:buNone/>
                      </a:pPr>
                      <a:endParaRPr sz="1000" b="1"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GUAINÍA : Barrancominas, Cacahual, Inírida.</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543916814"/>
                  </a:ext>
                </a:extLst>
              </a:tr>
            </a:tbl>
          </a:graphicData>
        </a:graphic>
      </p:graphicFrame>
      <p:graphicFrame>
        <p:nvGraphicFramePr>
          <p:cNvPr id="13" name="Google Shape;146;p58"/>
          <p:cNvGraphicFramePr/>
          <p:nvPr>
            <p:extLst>
              <p:ext uri="{D42A27DB-BD31-4B8C-83A1-F6EECF244321}">
                <p14:modId xmlns:p14="http://schemas.microsoft.com/office/powerpoint/2010/main" val="3707308787"/>
              </p:ext>
            </p:extLst>
          </p:nvPr>
        </p:nvGraphicFramePr>
        <p:xfrm>
          <a:off x="12836461" y="5476214"/>
          <a:ext cx="6426275" cy="2509188"/>
        </p:xfrm>
        <a:graphic>
          <a:graphicData uri="http://schemas.openxmlformats.org/drawingml/2006/table">
            <a:tbl>
              <a:tblPr>
                <a:noFill/>
                <a:tableStyleId>{C3B7D27D-7022-48AE-870B-97DEDC28B86A}</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57821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65489">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extLst>
                  <a:ext uri="{0D108BD9-81ED-4DB2-BD59-A6C34878D82A}">
                    <a16:rowId xmlns:a16="http://schemas.microsoft.com/office/drawing/2014/main" val="738991886"/>
                  </a:ext>
                </a:extLst>
              </a:tr>
              <a:tr h="965489">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l"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AMAZONAS : La Chorrera.</a:t>
                      </a:r>
                    </a:p>
                    <a:p>
                      <a:pPr marL="0" marR="0" lvl="0" indent="0" algn="l"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CAQUETÁ : Solano, Valparaíso.</a:t>
                      </a:r>
                    </a:p>
                    <a:p>
                      <a:pPr marL="0" marR="0" lvl="0" indent="0" algn="l"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GUAINÍA : Inírida.</a:t>
                      </a:r>
                    </a:p>
                    <a:p>
                      <a:pPr marL="0" marR="0" lvl="0" indent="0" algn="l"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GUAVIARE : Calamar, El Retorno, Miraflores, San José Del Guaviare.</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80" name="Google Shape;180;p61"/>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AMAZONIA</a:t>
            </a:r>
            <a:endParaRPr dirty="0"/>
          </a:p>
        </p:txBody>
      </p:sp>
      <p:pic>
        <p:nvPicPr>
          <p:cNvPr id="181" name="Google Shape;181;p61"/>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582198" y="1371600"/>
            <a:ext cx="4665619" cy="4876796"/>
          </a:xfrm>
          <a:prstGeom prst="rect">
            <a:avLst/>
          </a:prstGeom>
          <a:noFill/>
          <a:ln>
            <a:noFill/>
          </a:ln>
        </p:spPr>
      </p:pic>
      <p:pic>
        <p:nvPicPr>
          <p:cNvPr id="183" name="Google Shape;183;p61" descr="Recurso 25.png"/>
          <p:cNvPicPr preferRelativeResize="0"/>
          <p:nvPr/>
        </p:nvPicPr>
        <p:blipFill rotWithShape="1">
          <a:blip r:embed="rId5">
            <a:alphaModFix/>
          </a:blip>
          <a:srcRect/>
          <a:stretch/>
        </p:blipFill>
        <p:spPr>
          <a:xfrm>
            <a:off x="5612013" y="2559823"/>
            <a:ext cx="432711" cy="446694"/>
          </a:xfrm>
          <a:prstGeom prst="rect">
            <a:avLst/>
          </a:prstGeom>
          <a:noFill/>
          <a:ln>
            <a:noFill/>
          </a:ln>
        </p:spPr>
      </p:pic>
      <p:pic>
        <p:nvPicPr>
          <p:cNvPr id="185" name="Google Shape;185;p61"/>
          <p:cNvPicPr preferRelativeResize="0"/>
          <p:nvPr/>
        </p:nvPicPr>
        <p:blipFill rotWithShape="1">
          <a:blip r:embed="rId6">
            <a:alphaModFix/>
          </a:blip>
          <a:srcRect/>
          <a:stretch/>
        </p:blipFill>
        <p:spPr>
          <a:xfrm>
            <a:off x="12836461" y="3382253"/>
            <a:ext cx="3694496" cy="1042506"/>
          </a:xfrm>
          <a:prstGeom prst="rect">
            <a:avLst/>
          </a:prstGeom>
          <a:noFill/>
          <a:ln>
            <a:noFill/>
          </a:ln>
        </p:spPr>
      </p:pic>
      <p:pic>
        <p:nvPicPr>
          <p:cNvPr id="186" name="Google Shape;186;p61"/>
          <p:cNvPicPr preferRelativeResize="0"/>
          <p:nvPr/>
        </p:nvPicPr>
        <p:blipFill rotWithShape="1">
          <a:blip r:embed="rId7">
            <a:alphaModFix/>
          </a:blip>
          <a:srcRect/>
          <a:stretch/>
        </p:blipFill>
        <p:spPr>
          <a:xfrm>
            <a:off x="5644857" y="4531036"/>
            <a:ext cx="457200" cy="446694"/>
          </a:xfrm>
          <a:prstGeom prst="rect">
            <a:avLst/>
          </a:prstGeom>
          <a:noFill/>
          <a:ln>
            <a:noFill/>
          </a:ln>
        </p:spPr>
      </p:pic>
      <p:pic>
        <p:nvPicPr>
          <p:cNvPr id="11" name="Google Shape;184;p61"/>
          <p:cNvPicPr preferRelativeResize="0"/>
          <p:nvPr/>
        </p:nvPicPr>
        <p:blipFill rotWithShape="1">
          <a:blip r:embed="rId8">
            <a:alphaModFix/>
          </a:blip>
          <a:srcRect/>
          <a:stretch/>
        </p:blipFill>
        <p:spPr>
          <a:xfrm>
            <a:off x="5644857" y="3587474"/>
            <a:ext cx="451143" cy="445047"/>
          </a:xfrm>
          <a:prstGeom prst="rect">
            <a:avLst/>
          </a:prstGeom>
          <a:noFill/>
          <a:ln>
            <a:noFill/>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62"/>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DEFINICIONES Y RECOMENDACIONES</a:t>
            </a:r>
            <a:endParaRPr dirty="0"/>
          </a:p>
        </p:txBody>
      </p:sp>
      <p:graphicFrame>
        <p:nvGraphicFramePr>
          <p:cNvPr id="192" name="Google Shape;192;p62"/>
          <p:cNvGraphicFramePr/>
          <p:nvPr/>
        </p:nvGraphicFramePr>
        <p:xfrm>
          <a:off x="4758476" y="1497013"/>
          <a:ext cx="6465900" cy="4858445"/>
        </p:xfrm>
        <a:graphic>
          <a:graphicData uri="http://schemas.openxmlformats.org/drawingml/2006/table">
            <a:tbl>
              <a:tblPr firstRow="1" bandRow="1">
                <a:noFill/>
                <a:tableStyleId>{E8229C89-3208-43F4-AF60-3C30160D25FD}</a:tableStyleId>
              </a:tblPr>
              <a:tblGrid>
                <a:gridCol w="3232950">
                  <a:extLst>
                    <a:ext uri="{9D8B030D-6E8A-4147-A177-3AD203B41FA5}">
                      <a16:colId xmlns:a16="http://schemas.microsoft.com/office/drawing/2014/main" val="20000"/>
                    </a:ext>
                  </a:extLst>
                </a:gridCol>
                <a:gridCol w="3232950">
                  <a:extLst>
                    <a:ext uri="{9D8B030D-6E8A-4147-A177-3AD203B41FA5}">
                      <a16:colId xmlns:a16="http://schemas.microsoft.com/office/drawing/2014/main" val="20001"/>
                    </a:ext>
                  </a:extLst>
                </a:gridCol>
              </a:tblGrid>
              <a:tr h="377875">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u="none" strike="noStrike" cap="none" dirty="0">
                          <a:latin typeface="Verdana"/>
                          <a:ea typeface="Verdana"/>
                          <a:cs typeface="Verdana"/>
                          <a:sym typeface="Verdana"/>
                        </a:rPr>
                        <a:t>DEFINICIONES</a:t>
                      </a:r>
                      <a:endParaRPr sz="1400" u="none" strike="noStrike" cap="none" dirty="0">
                        <a:latin typeface="Verdana"/>
                        <a:ea typeface="Verdana"/>
                        <a:cs typeface="Verdana"/>
                        <a:sym typeface="Verdana"/>
                      </a:endParaRPr>
                    </a:p>
                  </a:txBody>
                  <a:tcPr marL="91450" marR="91450" marT="45725" marB="45725" anchor="ctr">
                    <a:lnR w="12700" cap="flat" cmpd="sng">
                      <a:solidFill>
                        <a:srgbClr val="C00000"/>
                      </a:solidFill>
                      <a:prstDash val="solid"/>
                      <a:round/>
                      <a:headEnd type="none" w="sm" len="sm"/>
                      <a:tailEnd type="none" w="sm" len="sm"/>
                    </a:lnR>
                    <a:solidFill>
                      <a:srgbClr val="C00000"/>
                    </a:solidFill>
                  </a:tcPr>
                </a:tc>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u="none" strike="noStrike" cap="none" dirty="0">
                          <a:latin typeface="Verdana"/>
                          <a:ea typeface="Verdana"/>
                          <a:cs typeface="Verdana"/>
                          <a:sym typeface="Verdana"/>
                        </a:rPr>
                        <a:t>RECOMENDACIONES</a:t>
                      </a:r>
                      <a:endParaRPr sz="1400" u="none" strike="noStrike" cap="none" dirty="0">
                        <a:latin typeface="Verdana"/>
                        <a:ea typeface="Verdana"/>
                        <a:cs typeface="Verdana"/>
                        <a:sym typeface="Verdana"/>
                      </a:endParaRPr>
                    </a:p>
                  </a:txBody>
                  <a:tcPr marL="91450" marR="91450" marT="45725" marB="45725" anchor="ctr">
                    <a:lnL w="12700" cap="flat" cmpd="sng">
                      <a:solidFill>
                        <a:srgbClr val="C00000"/>
                      </a:solidFill>
                      <a:prstDash val="solid"/>
                      <a:round/>
                      <a:headEnd type="none" w="sm" len="sm"/>
                      <a:tailEnd type="none" w="sm" len="sm"/>
                    </a:lnL>
                    <a:solidFill>
                      <a:srgbClr val="C00000"/>
                    </a:solidFill>
                  </a:tcPr>
                </a:tc>
                <a:extLst>
                  <a:ext uri="{0D108BD9-81ED-4DB2-BD59-A6C34878D82A}">
                    <a16:rowId xmlns:a16="http://schemas.microsoft.com/office/drawing/2014/main" val="10000"/>
                  </a:ext>
                </a:extLst>
              </a:tr>
              <a:tr h="4206825">
                <a:tc>
                  <a:txBody>
                    <a:bodyPr/>
                    <a:lstStyle/>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Amenaza: Peligro latente de que un evento físico de origen natural, o causado, o inducido por la acción humana de manera accidental, se presente con una severidad suficiente para causar pérdida de vidas, lesiones u otros impactos en la salud, así como también daños y pérdidas en los bienes, la infraestructura, los medios de sustento, la prestación de servicios y los recursos ambientales (Ley 1523 de 2012).</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Conato (Incendio): Fuego de origen natural o antrópico que afecta o destruye una extensión inferior a 5.000 m2, de cualquier tipo de cobertura vegetal, ya sea en zona urbana o rural.</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Incendio de la cobertura vegetal: Fuego sobre la cobertura vegetal de origen natural o antrópico que se propaga sin control, que causa perturbaciones ecológicas afectando o destruyendo una extensión superior a 5.000 m2, ya sea en zona urbana o rural, que responde al tipo de vegetación, cantidad de combustible, oxígeno, condiciones meteorológicas, topografía, actividades humanas, entre otras.</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Incendio forestal: Un incendio forestal es un “fuego que, cualquiera sea su origen, se propaga sin control en terrenos rurales a través de vegetación leñosa, arbustiva o herbácea, ya sea viva o muerta”. Es decir, no solo se queman los árboles, sino que se destruye todo un ecosistema de especies vegetales silvestres y también animales que habitan en estos terrenos. (Conaf, 2019)</a:t>
                      </a:r>
                      <a:endParaRPr sz="900" u="none" strike="noStrike" cap="none" dirty="0">
                        <a:latin typeface="Verdana"/>
                        <a:ea typeface="Verdana"/>
                        <a:cs typeface="Verdana"/>
                        <a:sym typeface="Verdana"/>
                      </a:endParaRPr>
                    </a:p>
                  </a:txBody>
                  <a:tcPr marL="91450" marR="91450" marT="45725" marB="45725">
                    <a:lnR w="12700" cap="flat" cmpd="sng">
                      <a:solidFill>
                        <a:srgbClr val="C00000"/>
                      </a:solidFill>
                      <a:prstDash val="solid"/>
                      <a:round/>
                      <a:headEnd type="none" w="sm" len="sm"/>
                      <a:tailEnd type="none" w="sm" len="sm"/>
                    </a:lnR>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a:ea typeface="Verdana"/>
                          <a:cs typeface="Verdana"/>
                          <a:sym typeface="Verdana"/>
                        </a:rPr>
                        <a:t>A la comunidad en general, a los turistas y caminantes apagar debidamente las fogatas y no dejar residuos tipo vidrio que sirvan como elementos concentradores de la radiación solar e igualmente  reportar a las autoridades en caso de ocurrencia de incendios.</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dirty="0">
                        <a:solidFill>
                          <a:schemeClr val="dk1"/>
                        </a:solidFill>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a:ea typeface="Verdana"/>
                          <a:cs typeface="Verdana"/>
                          <a:sym typeface="Verdana"/>
                        </a:rPr>
                        <a:t>A los consejos departamentales y municipales, las autoridades ambientales regionales y locales, mantener activos los  planes de prevención y atención de incendios con el fin de  evitar la ocurrencia y propagación de los mismos especialmente en áreas de reserva forestal y del Sistema Nacional de Parques  Nacionales Naturales.</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dirty="0">
                        <a:solidFill>
                          <a:schemeClr val="dk1"/>
                        </a:solidFill>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a:ea typeface="Verdana"/>
                          <a:cs typeface="Verdana"/>
                          <a:sym typeface="Verdana"/>
                        </a:rPr>
                        <a:t>A los sistemas regionales y locales de bomberos  disponer de los elementos necesarios para la atención oportuna de eventos de incendio de la cobertura vegetal</a:t>
                      </a:r>
                      <a:endParaRPr sz="900" b="0" u="none" strike="noStrike" cap="none" dirty="0">
                        <a:solidFill>
                          <a:schemeClr val="dk1"/>
                        </a:solidFill>
                        <a:latin typeface="Verdana"/>
                        <a:ea typeface="Verdana"/>
                        <a:cs typeface="Verdana"/>
                        <a:sym typeface="Verdana"/>
                      </a:endParaRPr>
                    </a:p>
                  </a:txBody>
                  <a:tcPr marL="91450" marR="91450" marT="45725" marB="45725">
                    <a:lnL w="12700" cap="flat" cmpd="sng">
                      <a:solidFill>
                        <a:srgbClr val="C00000"/>
                      </a:solidFill>
                      <a:prstDash val="solid"/>
                      <a:round/>
                      <a:headEnd type="none" w="sm" len="sm"/>
                      <a:tailEnd type="none" w="sm" len="sm"/>
                    </a:lnL>
                  </a:tcPr>
                </a:tc>
                <a:extLst>
                  <a:ext uri="{0D108BD9-81ED-4DB2-BD59-A6C34878D82A}">
                    <a16:rowId xmlns:a16="http://schemas.microsoft.com/office/drawing/2014/main" val="10001"/>
                  </a:ext>
                </a:extLst>
              </a:tr>
            </a:tbl>
          </a:graphicData>
        </a:graphic>
      </p:graphicFrame>
      <p:pic>
        <p:nvPicPr>
          <p:cNvPr id="193" name="Google Shape;193;p62" descr="fire-PG9XATW.jpg"/>
          <p:cNvPicPr preferRelativeResize="0"/>
          <p:nvPr/>
        </p:nvPicPr>
        <p:blipFill rotWithShape="1">
          <a:blip r:embed="rId3">
            <a:alphaModFix/>
          </a:blip>
          <a:srcRect/>
          <a:stretch/>
        </p:blipFill>
        <p:spPr>
          <a:xfrm>
            <a:off x="904875" y="1497013"/>
            <a:ext cx="3403600" cy="4502150"/>
          </a:xfrm>
          <a:prstGeom prst="rect">
            <a:avLst/>
          </a:prstGeom>
          <a:noFill/>
          <a:ln>
            <a:noFill/>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Shape 197"/>
        <p:cNvGrpSpPr/>
        <p:nvPr/>
      </p:nvGrpSpPr>
      <p:grpSpPr>
        <a:xfrm>
          <a:off x="0" y="0"/>
          <a:ext cx="0" cy="0"/>
          <a:chOff x="0" y="0"/>
          <a:chExt cx="0" cy="0"/>
        </a:xfrm>
      </p:grpSpPr>
      <p:sp>
        <p:nvSpPr>
          <p:cNvPr id="198" name="Google Shape;198;p25"/>
          <p:cNvSpPr/>
          <p:nvPr/>
        </p:nvSpPr>
        <p:spPr>
          <a:xfrm>
            <a:off x="8418444" y="1243645"/>
            <a:ext cx="2594113" cy="3487381"/>
          </a:xfrm>
          <a:prstGeom prst="roundRect">
            <a:avLst>
              <a:gd name="adj" fmla="val 6103"/>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dirty="0">
              <a:solidFill>
                <a:srgbClr val="FFFFFF"/>
              </a:solidFill>
              <a:latin typeface="Calibri"/>
              <a:ea typeface="Calibri"/>
              <a:cs typeface="Calibri"/>
              <a:sym typeface="Calibri"/>
            </a:endParaRPr>
          </a:p>
        </p:txBody>
      </p:sp>
      <p:sp>
        <p:nvSpPr>
          <p:cNvPr id="199" name="Google Shape;199;p25"/>
          <p:cNvSpPr txBox="1"/>
          <p:nvPr/>
        </p:nvSpPr>
        <p:spPr>
          <a:xfrm>
            <a:off x="926614" y="1468000"/>
            <a:ext cx="6845786" cy="230828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Ghisliane Echeverry Prieto | Directora General</a:t>
            </a:r>
            <a:endParaRPr sz="1200" b="1"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smtClean="0">
                <a:solidFill>
                  <a:srgbClr val="7F7F7F"/>
                </a:solidFill>
                <a:latin typeface="Verdana"/>
                <a:ea typeface="Verdana"/>
                <a:cs typeface="Verdana"/>
                <a:sym typeface="Verdana"/>
              </a:rPr>
              <a:t>Ingrid Tatiana Sierra Giraldo| Jefe Oficina </a:t>
            </a:r>
            <a:r>
              <a:rPr lang="es-MX" sz="1200" b="1" i="0" u="none" strike="noStrike" cap="none" dirty="0">
                <a:solidFill>
                  <a:srgbClr val="7F7F7F"/>
                </a:solidFill>
                <a:latin typeface="Verdana"/>
                <a:ea typeface="Verdana"/>
                <a:cs typeface="Verdana"/>
                <a:sym typeface="Verdana"/>
              </a:rPr>
              <a:t>del Servicio de Pronóstico y Alertas</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000000"/>
              </a:buClr>
              <a:buSzPts val="1400"/>
              <a:buFont typeface="Calibri"/>
              <a:buNone/>
            </a:pPr>
            <a:endParaRPr sz="1200" b="1"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Elaboró</a:t>
            </a:r>
            <a:r>
              <a:rPr lang="es-MX" sz="1200" b="1" i="0" u="none" strike="noStrike" cap="none" dirty="0" smtClean="0">
                <a:solidFill>
                  <a:srgbClr val="7F7F7F"/>
                </a:solidFill>
                <a:latin typeface="Verdana"/>
                <a:ea typeface="Verdana"/>
                <a:cs typeface="Verdana"/>
                <a:sym typeface="Verdana"/>
              </a:rPr>
              <a:t>:</a:t>
            </a:r>
            <a:r>
              <a:rPr lang="es-MX" sz="1200" dirty="0">
                <a:solidFill>
                  <a:srgbClr val="7F7F7F"/>
                </a:solidFill>
                <a:latin typeface="Verdana"/>
                <a:ea typeface="Verdana"/>
                <a:cs typeface="Verdana"/>
                <a:sym typeface="Verdana"/>
              </a:rPr>
              <a:t> </a:t>
            </a:r>
            <a:endParaRPr lang="es-MX" sz="1200" dirty="0" smtClean="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dirty="0" smtClean="0">
                <a:solidFill>
                  <a:srgbClr val="7F7F7F"/>
                </a:solidFill>
                <a:latin typeface="Verdana"/>
                <a:ea typeface="Verdana"/>
                <a:cs typeface="Verdana"/>
                <a:sym typeface="Verdana"/>
              </a:rPr>
              <a:t>Carolina Valencia Monroy – Yira Fonseca </a:t>
            </a:r>
            <a:r>
              <a:rPr lang="es-MX" sz="1200" b="0" i="0" u="none" strike="noStrike" cap="none" dirty="0" smtClean="0">
                <a:solidFill>
                  <a:srgbClr val="7F7F7F"/>
                </a:solidFill>
                <a:latin typeface="Verdana"/>
                <a:ea typeface="Verdana"/>
                <a:cs typeface="Verdana"/>
                <a:sym typeface="Verdana"/>
              </a:rPr>
              <a:t>(Incendios </a:t>
            </a:r>
            <a:r>
              <a:rPr lang="es-MX" sz="1200" b="0" i="0" u="none" strike="noStrike" cap="none" dirty="0">
                <a:solidFill>
                  <a:srgbClr val="7F7F7F"/>
                </a:solidFill>
                <a:latin typeface="Verdana"/>
                <a:ea typeface="Verdana"/>
                <a:cs typeface="Verdana"/>
                <a:sym typeface="Verdana"/>
              </a:rPr>
              <a:t>de la Cobertura Vegetal).</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r>
              <a:rPr lang="es-MX" sz="1200" b="1" i="0" u="none" strike="noStrike" cap="none" dirty="0">
                <a:solidFill>
                  <a:srgbClr val="7F7F7F"/>
                </a:solidFill>
                <a:latin typeface="Verdana"/>
                <a:ea typeface="Verdana"/>
                <a:cs typeface="Verdana"/>
                <a:sym typeface="Verdana"/>
              </a:rPr>
              <a:t>OFICINA DEL SERVICIO DE PRONÓSTICO Y ALERTAS</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r>
              <a:rPr lang="es-MX" sz="1200" b="0" i="0" u="none" strike="noStrike" cap="none" dirty="0">
                <a:solidFill>
                  <a:srgbClr val="7F7F7F"/>
                </a:solidFill>
                <a:latin typeface="Verdana"/>
                <a:ea typeface="Verdana"/>
                <a:cs typeface="Verdana"/>
                <a:sym typeface="Verdana"/>
              </a:rPr>
              <a:t>http://www.ideam.gov.co</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Correos electrónicos</a:t>
            </a:r>
            <a:r>
              <a:rPr lang="es-MX" sz="1200" b="0" i="0" u="none" strike="noStrike" cap="none" dirty="0">
                <a:solidFill>
                  <a:srgbClr val="7F7F7F"/>
                </a:solidFill>
                <a:latin typeface="Verdana"/>
                <a:ea typeface="Verdana"/>
                <a:cs typeface="Verdana"/>
                <a:sym typeface="Verdana"/>
              </a:rPr>
              <a:t>: servicio@ideam.gov.co, alertas@ideam.gov.co</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Calle 25D N° 96B - 70, piso 3. Bogotá, D.C. </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Teléfono: 3075625 ext. 1334 -1336.</a:t>
            </a:r>
            <a:endParaRPr sz="1200" b="0" i="0" u="none" strike="noStrike" cap="none" dirty="0">
              <a:solidFill>
                <a:srgbClr val="7F7F7F"/>
              </a:solidFill>
              <a:latin typeface="Verdana"/>
              <a:ea typeface="Verdana"/>
              <a:cs typeface="Verdana"/>
              <a:sym typeface="Verdana"/>
            </a:endParaRPr>
          </a:p>
        </p:txBody>
      </p:sp>
      <p:sp>
        <p:nvSpPr>
          <p:cNvPr id="200" name="Google Shape;200;p25"/>
          <p:cNvSpPr/>
          <p:nvPr/>
        </p:nvSpPr>
        <p:spPr>
          <a:xfrm>
            <a:off x="8658570" y="1349741"/>
            <a:ext cx="2096378"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800"/>
              <a:buFont typeface="Calibri"/>
              <a:buNone/>
            </a:pPr>
            <a:r>
              <a:rPr lang="es-MX" sz="1400" b="1" i="0" u="none" strike="noStrike" cap="none" dirty="0">
                <a:solidFill>
                  <a:srgbClr val="C00000"/>
                </a:solidFill>
                <a:latin typeface="Verdana"/>
                <a:ea typeface="Verdana"/>
                <a:cs typeface="Verdana"/>
                <a:sym typeface="Verdana"/>
              </a:rPr>
              <a:t>VISITA NUESTRAS REDES SOCIALES</a:t>
            </a:r>
            <a:endParaRPr sz="1100" b="1" i="0" u="none" strike="noStrike" cap="none" dirty="0">
              <a:solidFill>
                <a:srgbClr val="C00000"/>
              </a:solidFill>
              <a:latin typeface="Verdana"/>
              <a:ea typeface="Verdana"/>
              <a:cs typeface="Verdana"/>
              <a:sym typeface="Verdana"/>
            </a:endParaRPr>
          </a:p>
        </p:txBody>
      </p:sp>
      <p:grpSp>
        <p:nvGrpSpPr>
          <p:cNvPr id="201" name="Google Shape;201;p25"/>
          <p:cNvGrpSpPr/>
          <p:nvPr/>
        </p:nvGrpSpPr>
        <p:grpSpPr>
          <a:xfrm>
            <a:off x="8760760" y="2132261"/>
            <a:ext cx="2092771" cy="2404039"/>
            <a:chOff x="8855817" y="2561633"/>
            <a:chExt cx="1843914" cy="2118168"/>
          </a:xfrm>
        </p:grpSpPr>
        <p:pic>
          <p:nvPicPr>
            <p:cNvPr id="202" name="Google Shape;202;p25"/>
            <p:cNvPicPr preferRelativeResize="0"/>
            <p:nvPr/>
          </p:nvPicPr>
          <p:blipFill rotWithShape="1">
            <a:blip r:embed="rId3">
              <a:alphaModFix/>
            </a:blip>
            <a:srcRect/>
            <a:stretch/>
          </p:blipFill>
          <p:spPr>
            <a:xfrm>
              <a:off x="8855817" y="4349526"/>
              <a:ext cx="330275" cy="330275"/>
            </a:xfrm>
            <a:prstGeom prst="rect">
              <a:avLst/>
            </a:prstGeom>
            <a:noFill/>
            <a:ln>
              <a:noFill/>
            </a:ln>
          </p:spPr>
        </p:pic>
        <p:pic>
          <p:nvPicPr>
            <p:cNvPr id="203" name="Google Shape;203;p25"/>
            <p:cNvPicPr preferRelativeResize="0"/>
            <p:nvPr/>
          </p:nvPicPr>
          <p:blipFill rotWithShape="1">
            <a:blip r:embed="rId4">
              <a:alphaModFix/>
            </a:blip>
            <a:srcRect/>
            <a:stretch/>
          </p:blipFill>
          <p:spPr>
            <a:xfrm>
              <a:off x="8855817" y="3746544"/>
              <a:ext cx="330275" cy="330275"/>
            </a:xfrm>
            <a:prstGeom prst="rect">
              <a:avLst/>
            </a:prstGeom>
            <a:noFill/>
            <a:ln>
              <a:noFill/>
            </a:ln>
          </p:spPr>
        </p:pic>
        <p:pic>
          <p:nvPicPr>
            <p:cNvPr id="204" name="Google Shape;204;p25"/>
            <p:cNvPicPr preferRelativeResize="0"/>
            <p:nvPr/>
          </p:nvPicPr>
          <p:blipFill rotWithShape="1">
            <a:blip r:embed="rId5">
              <a:alphaModFix/>
            </a:blip>
            <a:srcRect/>
            <a:stretch/>
          </p:blipFill>
          <p:spPr>
            <a:xfrm>
              <a:off x="8855817" y="3177616"/>
              <a:ext cx="330275" cy="317572"/>
            </a:xfrm>
            <a:prstGeom prst="rect">
              <a:avLst/>
            </a:prstGeom>
            <a:noFill/>
            <a:ln>
              <a:noFill/>
            </a:ln>
          </p:spPr>
        </p:pic>
        <p:pic>
          <p:nvPicPr>
            <p:cNvPr id="205" name="Google Shape;205;p25"/>
            <p:cNvPicPr preferRelativeResize="0"/>
            <p:nvPr/>
          </p:nvPicPr>
          <p:blipFill rotWithShape="1">
            <a:blip r:embed="rId6">
              <a:alphaModFix/>
            </a:blip>
            <a:srcRect/>
            <a:stretch/>
          </p:blipFill>
          <p:spPr>
            <a:xfrm>
              <a:off x="8855817" y="2561633"/>
              <a:ext cx="330275" cy="330275"/>
            </a:xfrm>
            <a:prstGeom prst="rect">
              <a:avLst/>
            </a:prstGeom>
            <a:noFill/>
            <a:ln>
              <a:noFill/>
            </a:ln>
          </p:spPr>
        </p:pic>
        <p:sp>
          <p:nvSpPr>
            <p:cNvPr id="206" name="Google Shape;206;p25"/>
            <p:cNvSpPr txBox="1"/>
            <p:nvPr/>
          </p:nvSpPr>
          <p:spPr>
            <a:xfrm flipH="1">
              <a:off x="9274870" y="2591831"/>
              <a:ext cx="1275447"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dirty="0">
                  <a:solidFill>
                    <a:srgbClr val="7F7F7F"/>
                  </a:solidFill>
                  <a:latin typeface="Verdana"/>
                  <a:ea typeface="Verdana"/>
                  <a:cs typeface="Verdana"/>
                  <a:sym typeface="Verdana"/>
                </a:rPr>
                <a:t>InstitutoIDEAM</a:t>
              </a:r>
              <a:endParaRPr sz="1200" b="0" i="0" u="none" strike="noStrike" cap="none" dirty="0">
                <a:solidFill>
                  <a:srgbClr val="7F7F7F"/>
                </a:solidFill>
                <a:latin typeface="Verdana"/>
                <a:ea typeface="Verdana"/>
                <a:cs typeface="Verdana"/>
                <a:sym typeface="Verdana"/>
              </a:endParaRPr>
            </a:p>
          </p:txBody>
        </p:sp>
        <p:sp>
          <p:nvSpPr>
            <p:cNvPr id="207" name="Google Shape;207;p25"/>
            <p:cNvSpPr txBox="1"/>
            <p:nvPr/>
          </p:nvSpPr>
          <p:spPr>
            <a:xfrm flipH="1">
              <a:off x="9274870" y="3211968"/>
              <a:ext cx="1424861"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dirty="0">
                  <a:solidFill>
                    <a:srgbClr val="7F7F7F"/>
                  </a:solidFill>
                  <a:latin typeface="Verdana"/>
                  <a:ea typeface="Verdana"/>
                  <a:cs typeface="Verdana"/>
                  <a:sym typeface="Verdana"/>
                </a:rPr>
                <a:t>@IDEAMColombia</a:t>
              </a:r>
              <a:endParaRPr sz="1200" b="0" i="0" u="none" strike="noStrike" cap="none" dirty="0">
                <a:solidFill>
                  <a:srgbClr val="7F7F7F"/>
                </a:solidFill>
                <a:latin typeface="Verdana"/>
                <a:ea typeface="Verdana"/>
                <a:cs typeface="Verdana"/>
                <a:sym typeface="Verdana"/>
              </a:endParaRPr>
            </a:p>
          </p:txBody>
        </p:sp>
        <p:sp>
          <p:nvSpPr>
            <p:cNvPr id="208" name="Google Shape;208;p25"/>
            <p:cNvSpPr txBox="1"/>
            <p:nvPr/>
          </p:nvSpPr>
          <p:spPr>
            <a:xfrm flipH="1">
              <a:off x="9274870" y="3780896"/>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dirty="0">
                  <a:solidFill>
                    <a:srgbClr val="7F7F7F"/>
                  </a:solidFill>
                  <a:latin typeface="Verdana"/>
                  <a:ea typeface="Verdana"/>
                  <a:cs typeface="Verdana"/>
                  <a:sym typeface="Verdana"/>
                </a:rPr>
                <a:t>IdeamColombia</a:t>
              </a:r>
              <a:endParaRPr sz="1200" b="0" i="0" u="none" strike="noStrike" cap="none" dirty="0">
                <a:solidFill>
                  <a:srgbClr val="7F7F7F"/>
                </a:solidFill>
                <a:latin typeface="Verdana"/>
                <a:ea typeface="Verdana"/>
                <a:cs typeface="Verdana"/>
                <a:sym typeface="Verdana"/>
              </a:endParaRPr>
            </a:p>
          </p:txBody>
        </p:sp>
        <p:sp>
          <p:nvSpPr>
            <p:cNvPr id="209" name="Google Shape;209;p25"/>
            <p:cNvSpPr txBox="1"/>
            <p:nvPr/>
          </p:nvSpPr>
          <p:spPr>
            <a:xfrm flipH="1">
              <a:off x="9274870" y="4390230"/>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dirty="0">
                  <a:solidFill>
                    <a:srgbClr val="7F7F7F"/>
                  </a:solidFill>
                  <a:latin typeface="Verdana"/>
                  <a:ea typeface="Verdana"/>
                  <a:cs typeface="Verdana"/>
                  <a:sym typeface="Verdana"/>
                </a:rPr>
                <a:t>Ideam.Instituto</a:t>
              </a:r>
              <a:endParaRPr sz="1200" b="0" i="0" u="none" strike="noStrike" cap="none" dirty="0">
                <a:solidFill>
                  <a:srgbClr val="7F7F7F"/>
                </a:solidFill>
                <a:latin typeface="Verdana"/>
                <a:ea typeface="Verdana"/>
                <a:cs typeface="Verdana"/>
                <a:sym typeface="Verdana"/>
              </a:endParaRPr>
            </a:p>
          </p:txBody>
        </p:sp>
      </p:grpSp>
      <p:sp>
        <p:nvSpPr>
          <p:cNvPr id="210" name="Google Shape;210;p25"/>
          <p:cNvSpPr/>
          <p:nvPr/>
        </p:nvSpPr>
        <p:spPr>
          <a:xfrm>
            <a:off x="0" y="-125343"/>
            <a:ext cx="12192000" cy="707886"/>
          </a:xfrm>
          <a:prstGeom prst="rect">
            <a:avLst/>
          </a:prstGeom>
          <a:no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rgbClr val="FFFFFF"/>
              </a:buClr>
              <a:buSzPts val="1000"/>
              <a:buFont typeface="Arial"/>
              <a:buNone/>
            </a:pPr>
            <a:r>
              <a:rPr lang="es-MX" sz="1000" b="0" i="0" u="none" strike="noStrike" cap="none" dirty="0" smtClean="0">
                <a:solidFill>
                  <a:srgbClr val="FFFFFF"/>
                </a:solidFill>
                <a:latin typeface="Arial"/>
                <a:ea typeface="Arial"/>
                <a:cs typeface="Arial"/>
                <a:sym typeface="Arial"/>
              </a:rPr>
              <a:t>histórico </a:t>
            </a:r>
            <a:r>
              <a:rPr lang="es-MX" sz="1000" b="0" i="0" u="none" strike="noStrike" cap="none" dirty="0">
                <a:solidFill>
                  <a:srgbClr val="FFFFFF"/>
                </a:solidFill>
                <a:latin typeface="Arial"/>
                <a:ea typeface="Arial"/>
                <a:cs typeface="Arial"/>
                <a:sym typeface="Arial"/>
              </a:rPr>
              <a:t>&lt;- </a:t>
            </a:r>
            <a:r>
              <a:rPr lang="es-MX" sz="1000" b="0" i="0" u="none" strike="noStrike" cap="none" dirty="0" smtClean="0">
                <a:solidFill>
                  <a:srgbClr val="FFFFFF"/>
                </a:solidFill>
                <a:latin typeface="Arial"/>
                <a:ea typeface="Arial"/>
                <a:cs typeface="Arial"/>
                <a:sym typeface="Arial"/>
              </a:rPr>
              <a:t>rbind(histórico, evaluación) </a:t>
            </a:r>
            <a:endParaRPr sz="800" b="0" i="0" u="none" strike="noStrike" cap="none" dirty="0">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Arial"/>
              <a:buNone/>
            </a:pPr>
            <a:r>
              <a:rPr lang="es-MX" sz="1800" b="0" i="0" u="none" strike="noStrike" cap="none" dirty="0">
                <a:solidFill>
                  <a:schemeClr val="dk1"/>
                </a:solidFill>
                <a:latin typeface="Arial"/>
                <a:ea typeface="Arial"/>
                <a:cs typeface="Arial"/>
                <a:sym typeface="Arial"/>
              </a:rPr>
              <a:t/>
            </a:r>
            <a:br>
              <a:rPr lang="es-MX" sz="1800" b="0" i="0" u="none" strike="noStrike" cap="none" dirty="0">
                <a:solidFill>
                  <a:schemeClr val="dk1"/>
                </a:solidFill>
                <a:latin typeface="Arial"/>
                <a:ea typeface="Arial"/>
                <a:cs typeface="Arial"/>
                <a:sym typeface="Arial"/>
              </a:rPr>
            </a:br>
            <a:endParaRPr sz="1800" b="0" i="0" u="none" strike="noStrike" cap="none" dirty="0">
              <a:solidFill>
                <a:schemeClr val="dk1"/>
              </a:solidFill>
              <a:latin typeface="Arial"/>
              <a:ea typeface="Arial"/>
              <a:cs typeface="Arial"/>
              <a:sym typeface="Aria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16"/>
          <p:cNvSpPr txBox="1"/>
          <p:nvPr/>
        </p:nvSpPr>
        <p:spPr>
          <a:xfrm>
            <a:off x="1161287" y="2994017"/>
            <a:ext cx="5482772" cy="2031285"/>
          </a:xfrm>
          <a:prstGeom prst="rect">
            <a:avLst/>
          </a:prstGeom>
          <a:noFill/>
          <a:ln>
            <a:noFill/>
          </a:ln>
        </p:spPr>
        <p:txBody>
          <a:bodyPr spcFirstLastPara="1" wrap="square" lIns="91425" tIns="45700" rIns="91425" bIns="45700" anchor="t" anchorCtr="0">
            <a:spAutoFit/>
          </a:bodyPr>
          <a:lstStyle/>
          <a:p>
            <a:pPr lvl="0" algn="just">
              <a:buSzPts val="1800"/>
            </a:pPr>
            <a:r>
              <a:rPr lang="es-MX" sz="1800" b="0" i="0" u="none" strike="noStrike" cap="none" dirty="0">
                <a:solidFill>
                  <a:srgbClr val="7F7F7F"/>
                </a:solidFill>
                <a:latin typeface="Verdana"/>
                <a:ea typeface="Verdana"/>
                <a:cs typeface="Verdana"/>
                <a:sym typeface="Verdana"/>
              </a:rPr>
              <a:t>Debido a la precipitación y temperatura máxima que se han dado en los últimos días, se presentan condiciones de algún tipo de amenaza por probabilidad de ocurrencia de incendios de la cobertura vegetal en algunos sectores de las </a:t>
            </a:r>
            <a:r>
              <a:rPr lang="es-MX" sz="1800" b="0" i="0" u="none" strike="noStrike" cap="none" dirty="0" smtClean="0">
                <a:solidFill>
                  <a:srgbClr val="7F7F7F"/>
                </a:solidFill>
                <a:latin typeface="Verdana"/>
                <a:ea typeface="Verdana"/>
                <a:cs typeface="Verdana"/>
                <a:sym typeface="Verdana"/>
              </a:rPr>
              <a:t>regiones </a:t>
            </a:r>
            <a:r>
              <a:rPr lang="es-MX" sz="1800" dirty="0" smtClean="0">
                <a:solidFill>
                  <a:srgbClr val="7F7F7F"/>
                </a:solidFill>
                <a:latin typeface="Verdana"/>
                <a:ea typeface="Verdana"/>
                <a:cs typeface="Verdana"/>
                <a:sym typeface="Verdana"/>
              </a:rPr>
              <a:t>Caribe,  Andina, Pacífico, Amazonia y Orinoquia</a:t>
            </a:r>
            <a:r>
              <a:rPr lang="es-MX" sz="1800" b="0" i="0" u="none" strike="noStrike" cap="none" dirty="0" smtClean="0">
                <a:solidFill>
                  <a:srgbClr val="7F7F7F"/>
                </a:solidFill>
                <a:latin typeface="Verdana"/>
                <a:ea typeface="Verdana"/>
                <a:cs typeface="Verdana"/>
                <a:sym typeface="Verdana"/>
              </a:rPr>
              <a:t>.</a:t>
            </a:r>
            <a:endParaRPr sz="1800" b="0" i="0" u="none" strike="noStrike" cap="none" dirty="0">
              <a:solidFill>
                <a:srgbClr val="7F7F7F"/>
              </a:solidFill>
              <a:latin typeface="Verdana"/>
              <a:ea typeface="Verdana"/>
              <a:cs typeface="Verdana"/>
              <a:sym typeface="Verdana"/>
            </a:endParaRPr>
          </a:p>
        </p:txBody>
      </p:sp>
      <p:sp>
        <p:nvSpPr>
          <p:cNvPr id="116" name="Google Shape;116;p16"/>
          <p:cNvSpPr txBox="1"/>
          <p:nvPr/>
        </p:nvSpPr>
        <p:spPr>
          <a:xfrm>
            <a:off x="2928423" y="2036064"/>
            <a:ext cx="1948500" cy="46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58441F"/>
              </a:buClr>
              <a:buSzPts val="2400"/>
              <a:buFont typeface="Arial"/>
              <a:buNone/>
            </a:pPr>
            <a:r>
              <a:rPr lang="es-MX" sz="2400" b="1" i="0" u="none" strike="noStrike" cap="none" dirty="0">
                <a:solidFill>
                  <a:srgbClr val="C00000"/>
                </a:solidFill>
                <a:latin typeface="Verdana"/>
                <a:ea typeface="Verdana"/>
                <a:cs typeface="Verdana"/>
                <a:sym typeface="Verdana"/>
              </a:rPr>
              <a:t>RESUMEN</a:t>
            </a:r>
            <a:endParaRPr sz="1400" b="1" i="0" u="none" strike="noStrike" cap="none" dirty="0">
              <a:solidFill>
                <a:srgbClr val="C00000"/>
              </a:solidFill>
              <a:latin typeface="Verdana"/>
              <a:ea typeface="Verdana"/>
              <a:cs typeface="Verdana"/>
              <a:sym typeface="Verdana"/>
            </a:endParaRPr>
          </a:p>
        </p:txBody>
      </p:sp>
      <p:sp>
        <p:nvSpPr>
          <p:cNvPr id="117" name="Google Shape;117;p16"/>
          <p:cNvSpPr/>
          <p:nvPr/>
        </p:nvSpPr>
        <p:spPr>
          <a:xfrm>
            <a:off x="7842142" y="1084183"/>
            <a:ext cx="3828082" cy="5440605"/>
          </a:xfrm>
          <a:prstGeom prst="roundRect">
            <a:avLst>
              <a:gd name="adj" fmla="val 6141"/>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Arial"/>
              <a:ea typeface="Arial"/>
              <a:cs typeface="Arial"/>
              <a:sym typeface="Arial"/>
            </a:endParaRPr>
          </a:p>
        </p:txBody>
      </p:sp>
      <p:sp>
        <p:nvSpPr>
          <p:cNvPr id="118" name="Google Shape;118;p16"/>
          <p:cNvSpPr txBox="1"/>
          <p:nvPr/>
        </p:nvSpPr>
        <p:spPr>
          <a:xfrm>
            <a:off x="8090116" y="1177875"/>
            <a:ext cx="3328298" cy="43088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100" b="1" i="0" u="none" strike="noStrike" cap="none" dirty="0">
                <a:solidFill>
                  <a:srgbClr val="C00000"/>
                </a:solidFill>
                <a:latin typeface="Verdana"/>
                <a:ea typeface="Verdana"/>
                <a:cs typeface="Verdana"/>
                <a:sym typeface="Verdana"/>
              </a:rPr>
              <a:t>Mapa de Pronóstico de la Amenaza por </a:t>
            </a:r>
            <a:r>
              <a:rPr lang="es-MX" sz="1100" b="1" i="0" u="none" strike="noStrike" cap="none" dirty="0">
                <a:solidFill>
                  <a:srgbClr val="C00000"/>
                </a:solidFill>
                <a:latin typeface="Arial Black"/>
                <a:ea typeface="Arial Black"/>
                <a:cs typeface="Arial Black"/>
                <a:sym typeface="Arial Black"/>
              </a:rPr>
              <a:t>Incendios de la Cobertura Vegetal</a:t>
            </a:r>
            <a:endParaRPr sz="1100" b="1" i="0" u="none" strike="noStrike" cap="none" dirty="0">
              <a:solidFill>
                <a:srgbClr val="C00000"/>
              </a:solidFill>
              <a:latin typeface="Arial Black"/>
              <a:ea typeface="Arial Black"/>
              <a:cs typeface="Arial Black"/>
              <a:sym typeface="Arial Black"/>
            </a:endParaRPr>
          </a:p>
        </p:txBody>
      </p:sp>
      <p:pic>
        <p:nvPicPr>
          <p:cNvPr id="119" name="Google Shape;119;p16"/>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8108138" y="1670408"/>
            <a:ext cx="3322737" cy="4706703"/>
          </a:xfrm>
          <a:prstGeom prst="rect">
            <a:avLst/>
          </a:prstGeom>
          <a:noFill/>
          <a:ln>
            <a:noFill/>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5" name="Google Shape;125;p17"/>
          <p:cNvSpPr txBox="1">
            <a:spLocks noGrp="1"/>
          </p:cNvSpPr>
          <p:nvPr>
            <p:ph type="body" idx="2"/>
          </p:nvPr>
        </p:nvSpPr>
        <p:spPr>
          <a:xfrm>
            <a:off x="3569677" y="769938"/>
            <a:ext cx="5002823"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200"/>
              <a:buNone/>
            </a:pPr>
            <a:r>
              <a:rPr lang="es-MX" sz="1200" dirty="0"/>
              <a:t>Actualización | </a:t>
            </a:r>
            <a:r>
              <a:rPr lang="es-MX" sz="1200" dirty="0" smtClean="0"/>
              <a:t>18 de enero del 2024 </a:t>
            </a:r>
            <a:r>
              <a:rPr lang="es-MX" sz="1200" dirty="0"/>
              <a:t>| </a:t>
            </a:r>
            <a:r>
              <a:rPr lang="es-MX" sz="1200" dirty="0" smtClean="0"/>
              <a:t>12:00 </a:t>
            </a:r>
            <a:r>
              <a:rPr lang="es-MX" sz="1200" dirty="0"/>
              <a:t>HLC</a:t>
            </a:r>
            <a:endParaRPr sz="1200" dirty="0"/>
          </a:p>
        </p:txBody>
      </p:sp>
      <p:pic>
        <p:nvPicPr>
          <p:cNvPr id="129" name="Google Shape;129;p17"/>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10525124" y="1146173"/>
            <a:ext cx="1629711" cy="5507176"/>
          </a:xfrm>
          <a:prstGeom prst="rect">
            <a:avLst/>
          </a:prstGeom>
          <a:noFill/>
          <a:ln>
            <a:noFill/>
          </a:ln>
        </p:spPr>
      </p:pic>
      <p:pic>
        <p:nvPicPr>
          <p:cNvPr id="2" name="Imagen 1"/>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413802" y="1028700"/>
            <a:ext cx="3960233" cy="5600354"/>
          </a:xfrm>
          <a:prstGeom prst="rect">
            <a:avLst/>
          </a:prstGeom>
        </p:spPr>
      </p:pic>
      <p:pic>
        <p:nvPicPr>
          <p:cNvPr id="3" name="Imagen 2"/>
          <p:cNvPicPr>
            <a:picLocks noChangeAspect="1"/>
          </p:cNvPicPr>
          <p:nvPr/>
        </p:nvPicPr>
        <p:blipFill>
          <a:blip r:embed="rId7" r:link="rId8">
            <a:extLst>
              <a:ext uri="{28A0092B-C50C-407E-A947-70E740481C1C}">
                <a14:useLocalDpi xmlns:a14="http://schemas.microsoft.com/office/drawing/2010/main" val="0"/>
              </a:ext>
            </a:extLst>
          </a:blip>
          <a:stretch>
            <a:fillRect/>
          </a:stretch>
        </p:blipFill>
        <p:spPr>
          <a:xfrm>
            <a:off x="4380543" y="2601533"/>
            <a:ext cx="1979619" cy="2154855"/>
          </a:xfrm>
          <a:prstGeom prst="rect">
            <a:avLst/>
          </a:prstGeom>
          <a:ln>
            <a:solidFill>
              <a:schemeClr val="tx1"/>
            </a:solidFill>
          </a:ln>
        </p:spPr>
      </p:pic>
      <p:pic>
        <p:nvPicPr>
          <p:cNvPr id="4" name="Imagen 3"/>
          <p:cNvPicPr>
            <a:picLocks noChangeAspect="1"/>
          </p:cNvPicPr>
          <p:nvPr/>
        </p:nvPicPr>
        <p:blipFill>
          <a:blip r:embed="rId9" r:link="rId10">
            <a:extLst>
              <a:ext uri="{28A0092B-C50C-407E-A947-70E740481C1C}">
                <a14:useLocalDpi xmlns:a14="http://schemas.microsoft.com/office/drawing/2010/main" val="0"/>
              </a:ext>
            </a:extLst>
          </a:blip>
          <a:stretch>
            <a:fillRect/>
          </a:stretch>
        </p:blipFill>
        <p:spPr>
          <a:xfrm>
            <a:off x="6418574" y="1170471"/>
            <a:ext cx="1684571" cy="5482878"/>
          </a:xfrm>
          <a:prstGeom prst="rect">
            <a:avLst/>
          </a:prstGeom>
        </p:spPr>
      </p:pic>
      <p:pic>
        <p:nvPicPr>
          <p:cNvPr id="10" name="Google Shape;129;p17"/>
          <p:cNvPicPr preferRelativeResize="0"/>
          <p:nvPr/>
        </p:nvPicPr>
        <p:blipFill>
          <a:blip r:embed="rId11" r:link="rId12">
            <a:extLst>
              <a:ext uri="{28A0092B-C50C-407E-A947-70E740481C1C}">
                <a14:useLocalDpi xmlns:a14="http://schemas.microsoft.com/office/drawing/2010/main" val="0"/>
              </a:ext>
            </a:extLst>
          </a:blip>
          <a:stretch>
            <a:fillRect/>
          </a:stretch>
        </p:blipFill>
        <p:spPr>
          <a:xfrm>
            <a:off x="8161558" y="1170471"/>
            <a:ext cx="2363566" cy="5482878"/>
          </a:xfrm>
          <a:prstGeom prst="rect">
            <a:avLst/>
          </a:prstGeom>
          <a:noFill/>
          <a:ln>
            <a:noFill/>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graphicFrame>
        <p:nvGraphicFramePr>
          <p:cNvPr id="9" name="Google Shape;146;p58"/>
          <p:cNvGraphicFramePr/>
          <p:nvPr>
            <p:extLst>
              <p:ext uri="{D42A27DB-BD31-4B8C-83A1-F6EECF244321}">
                <p14:modId xmlns:p14="http://schemas.microsoft.com/office/powerpoint/2010/main" val="2595105300"/>
              </p:ext>
            </p:extLst>
          </p:nvPr>
        </p:nvGraphicFramePr>
        <p:xfrm>
          <a:off x="4874169" y="1213792"/>
          <a:ext cx="6939280" cy="5293639"/>
        </p:xfrm>
        <a:graphic>
          <a:graphicData uri="http://schemas.openxmlformats.org/drawingml/2006/table">
            <a:tbl>
              <a:tblPr>
                <a:noFill/>
                <a:tableStyleId>{C3B7D27D-7022-48AE-870B-97DEDC28B86A}</a:tableStyleId>
              </a:tblPr>
              <a:tblGrid>
                <a:gridCol w="839876">
                  <a:extLst>
                    <a:ext uri="{9D8B030D-6E8A-4147-A177-3AD203B41FA5}">
                      <a16:colId xmlns:a16="http://schemas.microsoft.com/office/drawing/2014/main" val="20000"/>
                    </a:ext>
                  </a:extLst>
                </a:gridCol>
                <a:gridCol w="6099404">
                  <a:extLst>
                    <a:ext uri="{9D8B030D-6E8A-4147-A177-3AD203B41FA5}">
                      <a16:colId xmlns:a16="http://schemas.microsoft.com/office/drawing/2014/main" val="20001"/>
                    </a:ext>
                  </a:extLst>
                </a:gridCol>
              </a:tblGrid>
              <a:tr h="412343">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2032339">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BOLÍVAR : Achí, Arenal, El Carmen De Bolívar, María La Baja, Montecristo, Morales, Norosí, Río Viejo, San Jacinto, San Pablo, Santa Rosa Del Sur, Simití, Tiquisio.</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CESAR : Aguachica, Agustín Codazzi, Becerril, Chimichagua, Chiriguaná, Curumaní, El Copey, La Gloria, La Jagua De Ibirico, La Paz, Manaure Balcón Del Cesar, Pailitas, Pelaya, Pueblo Bello, Río De Oro, San Alberto, San Diego, San Martín, Valledupar.</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CÓRDOBA : Ciénaga De Oro, Montelíbano, Planeta Rica, Puerto Libertador, San Carlos, San José De </a:t>
                      </a:r>
                      <a:r>
                        <a:rPr lang="es-MX" sz="1000" b="0" i="0" u="none" strike="noStrike" cap="none" dirty="0" err="1" smtClean="0">
                          <a:solidFill>
                            <a:srgbClr val="000000"/>
                          </a:solidFill>
                          <a:latin typeface="+mn-lt"/>
                          <a:ea typeface="Verdana"/>
                          <a:cs typeface="Verdana"/>
                          <a:sym typeface="Verdana"/>
                        </a:rPr>
                        <a:t>Uré</a:t>
                      </a:r>
                      <a:r>
                        <a:rPr lang="es-MX" sz="1000" b="0" i="0" u="none" strike="noStrike" cap="none" dirty="0" smtClean="0">
                          <a:solidFill>
                            <a:srgbClr val="000000"/>
                          </a:solidFill>
                          <a:latin typeface="+mn-lt"/>
                          <a:ea typeface="Verdana"/>
                          <a:cs typeface="Verdana"/>
                          <a:sym typeface="Verdana"/>
                        </a:rPr>
                        <a:t>, Tierralta.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LA GUAJIRA : Barrancas, Dibulla, Distracción, El Molino, Fonseca, La Jagua Del Pilar, Riohacha, San Juan Del Cesar, Urumita, Villanueva.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MAGDALENA : Aracataca, Ciénaga, Fundación, Santa Marta.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SUCRE : Colosó, San José De Toluviejo.</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1040686">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BOLÍVAR : Altos Del Rosario, Barranco De Loba, Cantagallo, El Guamo, Magangué, Mahates, San Juan Nepomuceno, San Martín De Loba, Zambrano.</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CESAR : Bosconia, El Paso.</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CÓRDOBA : Chimá.</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MAGDALENA : Ariguaní, Zona Bananera.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SUCRE : Chalán, Corozal, Ovejas.</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543916814"/>
                  </a:ext>
                </a:extLst>
              </a:tr>
              <a:tr h="1443249">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ATLÁNTICO : Baranoa, Luruaco, Manatí, Palmar De Varela, Piojó, Polonuevo, Ponedera, Sabanalarga, Santo Tomás, Tubará.</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BOLÍVAR : Arjona, Calamar, </a:t>
                      </a:r>
                      <a:r>
                        <a:rPr lang="es-MX" sz="1000" b="0" i="0" u="none" strike="noStrike" cap="none" dirty="0" err="1" smtClean="0">
                          <a:solidFill>
                            <a:srgbClr val="000000"/>
                          </a:solidFill>
                          <a:latin typeface="+mn-lt"/>
                          <a:ea typeface="Verdana"/>
                          <a:cs typeface="Verdana"/>
                          <a:sym typeface="Verdana"/>
                        </a:rPr>
                        <a:t>Cicuco</a:t>
                      </a:r>
                      <a:r>
                        <a:rPr lang="es-MX" sz="1000" b="0" i="0" u="none" strike="noStrike" cap="none" dirty="0" smtClean="0">
                          <a:solidFill>
                            <a:srgbClr val="000000"/>
                          </a:solidFill>
                          <a:latin typeface="+mn-lt"/>
                          <a:ea typeface="Verdana"/>
                          <a:cs typeface="Verdana"/>
                          <a:sym typeface="Verdana"/>
                        </a:rPr>
                        <a:t>, El Peñón, Pinillos, San Jacinto Del Cauca.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CESAR : González.</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CÓRDOBA : Ayapel, Cereté, Lorica, Sahagún, San Bernardo Del Viento.</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LA GUAJIRA : Albania, Hatonuevo, Maicao, Manaure, Uribia.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MAGDALENA : Algarrobo, Cerro De San Antonio, Chivolo, Concordia, El Piñón, Pedraza, Pivijay, Plato, Remolino, Sabanas De San Ángel, Salamina, Sitionuevo, Tenerife, Zapayán.</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SUCRE : Sampués.</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612328882"/>
                  </a:ext>
                </a:extLst>
              </a:tr>
            </a:tbl>
          </a:graphicData>
        </a:graphic>
      </p:graphicFrame>
      <p:sp>
        <p:nvSpPr>
          <p:cNvPr id="134" name="Google Shape;134;p24"/>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CARIBE</a:t>
            </a:r>
            <a:endParaRPr dirty="0"/>
          </a:p>
        </p:txBody>
      </p:sp>
      <p:pic>
        <p:nvPicPr>
          <p:cNvPr id="136" name="Google Shape;136;p24"/>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485081" y="1462996"/>
            <a:ext cx="4161241" cy="4757862"/>
          </a:xfrm>
          <a:prstGeom prst="rect">
            <a:avLst/>
          </a:prstGeom>
          <a:noFill/>
          <a:ln>
            <a:noFill/>
          </a:ln>
        </p:spPr>
      </p:pic>
      <p:pic>
        <p:nvPicPr>
          <p:cNvPr id="138" name="Google Shape;138;p24" descr="Recurso 25.png"/>
          <p:cNvPicPr preferRelativeResize="0"/>
          <p:nvPr/>
        </p:nvPicPr>
        <p:blipFill rotWithShape="1">
          <a:blip r:embed="rId5">
            <a:alphaModFix/>
          </a:blip>
          <a:srcRect/>
          <a:stretch/>
        </p:blipFill>
        <p:spPr>
          <a:xfrm>
            <a:off x="5046656" y="2773159"/>
            <a:ext cx="432711" cy="446694"/>
          </a:xfrm>
          <a:prstGeom prst="rect">
            <a:avLst/>
          </a:prstGeom>
          <a:noFill/>
          <a:ln>
            <a:noFill/>
          </a:ln>
        </p:spPr>
      </p:pic>
      <p:pic>
        <p:nvPicPr>
          <p:cNvPr id="139" name="Google Shape;139;p24"/>
          <p:cNvPicPr preferRelativeResize="0"/>
          <p:nvPr/>
        </p:nvPicPr>
        <p:blipFill rotWithShape="1">
          <a:blip r:embed="rId6">
            <a:alphaModFix/>
          </a:blip>
          <a:srcRect/>
          <a:stretch/>
        </p:blipFill>
        <p:spPr>
          <a:xfrm>
            <a:off x="5047385" y="4220077"/>
            <a:ext cx="451143" cy="445047"/>
          </a:xfrm>
          <a:prstGeom prst="rect">
            <a:avLst/>
          </a:prstGeom>
          <a:noFill/>
          <a:ln>
            <a:noFill/>
          </a:ln>
        </p:spPr>
      </p:pic>
      <p:pic>
        <p:nvPicPr>
          <p:cNvPr id="140" name="Google Shape;140;p24"/>
          <p:cNvPicPr preferRelativeResize="0"/>
          <p:nvPr/>
        </p:nvPicPr>
        <p:blipFill rotWithShape="1">
          <a:blip r:embed="rId7">
            <a:alphaModFix/>
          </a:blip>
          <a:srcRect/>
          <a:stretch/>
        </p:blipFill>
        <p:spPr>
          <a:xfrm>
            <a:off x="12340872" y="1961346"/>
            <a:ext cx="3694496" cy="1042506"/>
          </a:xfrm>
          <a:prstGeom prst="rect">
            <a:avLst/>
          </a:prstGeom>
          <a:noFill/>
          <a:ln>
            <a:noFill/>
          </a:ln>
        </p:spPr>
      </p:pic>
      <p:pic>
        <p:nvPicPr>
          <p:cNvPr id="8" name="Google Shape;137;p24"/>
          <p:cNvPicPr preferRelativeResize="0"/>
          <p:nvPr/>
        </p:nvPicPr>
        <p:blipFill rotWithShape="1">
          <a:blip r:embed="rId8">
            <a:alphaModFix/>
          </a:blip>
          <a:srcRect/>
          <a:stretch/>
        </p:blipFill>
        <p:spPr>
          <a:xfrm>
            <a:off x="5049134" y="5404599"/>
            <a:ext cx="457200" cy="446694"/>
          </a:xfrm>
          <a:prstGeom prst="rect">
            <a:avLst/>
          </a:prstGeom>
          <a:noFill/>
          <a:ln>
            <a:noFill/>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graphicFrame>
        <p:nvGraphicFramePr>
          <p:cNvPr id="9" name="Google Shape;146;p58"/>
          <p:cNvGraphicFramePr/>
          <p:nvPr>
            <p:extLst>
              <p:ext uri="{D42A27DB-BD31-4B8C-83A1-F6EECF244321}">
                <p14:modId xmlns:p14="http://schemas.microsoft.com/office/powerpoint/2010/main" val="1644086178"/>
              </p:ext>
            </p:extLst>
          </p:nvPr>
        </p:nvGraphicFramePr>
        <p:xfrm>
          <a:off x="4480511" y="1040103"/>
          <a:ext cx="7120316" cy="5730200"/>
        </p:xfrm>
        <a:graphic>
          <a:graphicData uri="http://schemas.openxmlformats.org/drawingml/2006/table">
            <a:tbl>
              <a:tblPr>
                <a:noFill/>
                <a:tableStyleId>{C3B7D27D-7022-48AE-870B-97DEDC28B86A}</a:tableStyleId>
              </a:tblPr>
              <a:tblGrid>
                <a:gridCol w="983848">
                  <a:extLst>
                    <a:ext uri="{9D8B030D-6E8A-4147-A177-3AD203B41FA5}">
                      <a16:colId xmlns:a16="http://schemas.microsoft.com/office/drawing/2014/main" val="20000"/>
                    </a:ext>
                  </a:extLst>
                </a:gridCol>
                <a:gridCol w="6136468">
                  <a:extLst>
                    <a:ext uri="{9D8B030D-6E8A-4147-A177-3AD203B41FA5}">
                      <a16:colId xmlns:a16="http://schemas.microsoft.com/office/drawing/2014/main" val="20001"/>
                    </a:ext>
                  </a:extLst>
                </a:gridCol>
              </a:tblGrid>
              <a:tr h="395288">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smtClean="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8934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ANTIOQUIA : Abejorral, Abriaquí, Amalfi, Barbosa, Bello, Belmira, Betania, Briceño, Buriticá, Campamento, Caramanta, Cañasgordas, Copacabana, Ebéjico, El Bagre, Envigado, Giraldo, Girardota, Guadalupe, Guarne, Gómez Plata, Ituango, Jericó, La Pintada, Liborina, Medellín, Olaya, Peque, Pueblorrico, Rionegro, Sabanalarga, San Andrés De Cuerquía, San Jerónimo, San José De La Montaña, San Pedro De Los Milagros, Santa Bárbara, Santa Fé De Antioquia, Sopetrán, Tarazá, Tarso, Toledo, Valdivia, Valparaíso, Yarumal.</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BOGOTÁ, D.C. : Bogotá, D.C..</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BOYACÁ : Belén, Boavita, Chiquinquirá, Chiscas, Chita, Chivor, Chíquiza, Covarachía, Cubará, Duitama, El Cocuy, El Espino, Firavitoba, Gachantivá, Guacamayas, Guateque, Guayatá, Güicán De La Sierra, Jericó, La Uvita, Miraflores, Nobsa, Paipa, Panqueba, Pesca, Páez, Ráquira, Saboyá, Samacá, San Luis De Gaceno, San Mateo, San Miguel De Sema, Santa María, Santa Sofía, Sativanorte, Soatá, Socotá, Somondoco, Sotaquirá, Susacón, Sutamarchán, Tibasosa, Tipacoque, Toca, Tuta, Villa De Leyva, Sogamoso, Tinjacá, Tota.</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CALDAS : Aguadas.</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CUNDINAMARCA : Beltrán, Cabrera, Carmen De Carupa, Chipaque, Chía, Cucunubá, Cáqueza, Fosca, Fómeque, Gachalá, Gachetá, Gama, Guasca, Guataquí, Guatavita, Guayabetal, Gutiérrez, Jerusalén, Junín, La Calera, Lenguazaque, Machetá, Manta, Medina, Pacho, Pandi, Paratebueno, Pulí, Quetame, San Cayetano, Sopó, Sutatausa, Tausa, Tocancipá, Ubalá, Une, Villa De San Diego De Ubaté, Yacopí, Zipaquirá.</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HUILA : Agrado, Baraya, Gigante, Hobo, Neiva, Paicol, Rivera, Tello, Tesalia, Suaza.</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NORTE DE SANTANDER : Arboledas, Bochalema, Bucarasica, Chinácota, Chitagá, Convención, Cucutilla, Cáchira, Durania, El Carmen, El Zulia, Gramalote, Hacarí, La Esperanza, La Playa, Labateca, Los Patios, Lourdes, Ocaña, Pamplonita, Ragonvalia, Salazar, San Calixto, San Cayetano, San José De Cúcuta, Santiago, Sardinata, Teorama, Tibú, Toledo, Villa Caro, Ábrego.</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SANTANDER : Aguada, Aratoca, Barichara, Betulia, Bolívar, Cabrera, Capitanejo, Carcasí, Cepitá, Cerrito, Charalá, Chima, Chipatá, Concepción, Confines, Contratación, Coromoro, Curití, El Carmen De Chucurí, El Guacamayo, El Peñón, Encino, Enciso, Floridablanca, Galán, Girón, Guaca, Guapotá, Gámbita, Hato, Jordán, La Belleza, La Paz, Landázuri, Lebrija, Los Santos, Macaravita, Matanza, Mogotes, Molagavita, Málaga, Ocamonte, Oiba, Onzaga, Palmar, Piedecuesta, Pinchote, Puente Nacional, Páramo, Rionegro, San Andrés, San Gil, San Joaquín, San José De Miranda, San Miguel, San Vicente De Chucurí, Santa Bárbara, Santa Helena Del Opón, Simacota, Socorro, Suaita, Sucre, Suratá, Valle De San José, Villanueva, Vélez, Zapatoca.</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TOLIMA : Icononzo.</a:t>
                      </a: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543916814"/>
                  </a:ext>
                </a:extLst>
              </a:tr>
            </a:tbl>
          </a:graphicData>
        </a:graphic>
      </p:graphicFrame>
      <p:graphicFrame>
        <p:nvGraphicFramePr>
          <p:cNvPr id="145" name="Google Shape;145;p58"/>
          <p:cNvGraphicFramePr/>
          <p:nvPr>
            <p:extLst>
              <p:ext uri="{D42A27DB-BD31-4B8C-83A1-F6EECF244321}">
                <p14:modId xmlns:p14="http://schemas.microsoft.com/office/powerpoint/2010/main" val="4073603816"/>
              </p:ext>
            </p:extLst>
          </p:nvPr>
        </p:nvGraphicFramePr>
        <p:xfrm>
          <a:off x="12743750" y="672005"/>
          <a:ext cx="6426275" cy="2307704"/>
        </p:xfrm>
        <a:graphic>
          <a:graphicData uri="http://schemas.openxmlformats.org/drawingml/2006/table">
            <a:tbl>
              <a:tblPr>
                <a:noFill/>
                <a:tableStyleId>{C3B7D27D-7022-48AE-870B-97DEDC28B86A}</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2">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dirty="0">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lang="es-MX" sz="1000" dirty="0" smtClean="0">
                        <a:solidFill>
                          <a:schemeClr val="dk1"/>
                        </a:solidFill>
                        <a:highlight>
                          <a:srgbClr val="FFFFFF"/>
                        </a:highlight>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extLst>
                  <a:ext uri="{0D108BD9-81ED-4DB2-BD59-A6C34878D82A}">
                    <a16:rowId xmlns:a16="http://schemas.microsoft.com/office/drawing/2014/main" val="10003"/>
                  </a:ext>
                </a:extLst>
              </a:tr>
              <a:tr h="940502">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dirty="0">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lang="es-MX" sz="1000" dirty="0" smtClean="0">
                        <a:solidFill>
                          <a:schemeClr val="dk1"/>
                        </a:solidFill>
                        <a:highlight>
                          <a:srgbClr val="FFFFFF"/>
                        </a:highlight>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2236153956"/>
                  </a:ext>
                </a:extLst>
              </a:tr>
            </a:tbl>
          </a:graphicData>
        </a:graphic>
      </p:graphicFrame>
      <p:sp>
        <p:nvSpPr>
          <p:cNvPr id="147" name="Google Shape;147;p58"/>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ANDINA</a:t>
            </a:r>
            <a:endParaRPr dirty="0"/>
          </a:p>
        </p:txBody>
      </p:sp>
      <p:pic>
        <p:nvPicPr>
          <p:cNvPr id="148" name="Google Shape;148;p58"/>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277906" y="1176524"/>
            <a:ext cx="4097321" cy="5457358"/>
          </a:xfrm>
          <a:prstGeom prst="rect">
            <a:avLst/>
          </a:prstGeom>
          <a:noFill/>
          <a:ln>
            <a:noFill/>
          </a:ln>
        </p:spPr>
      </p:pic>
      <p:pic>
        <p:nvPicPr>
          <p:cNvPr id="10" name="Google Shape;150;p58"/>
          <p:cNvPicPr preferRelativeResize="0"/>
          <p:nvPr/>
        </p:nvPicPr>
        <p:blipFill rotWithShape="1">
          <a:blip r:embed="rId5">
            <a:alphaModFix/>
          </a:blip>
          <a:srcRect/>
          <a:stretch/>
        </p:blipFill>
        <p:spPr>
          <a:xfrm>
            <a:off x="12749807" y="3354235"/>
            <a:ext cx="451143" cy="445047"/>
          </a:xfrm>
          <a:prstGeom prst="rect">
            <a:avLst/>
          </a:prstGeom>
          <a:noFill/>
          <a:ln>
            <a:noFill/>
          </a:ln>
        </p:spPr>
      </p:pic>
      <p:pic>
        <p:nvPicPr>
          <p:cNvPr id="11" name="Google Shape;137;p24"/>
          <p:cNvPicPr preferRelativeResize="0"/>
          <p:nvPr/>
        </p:nvPicPr>
        <p:blipFill rotWithShape="1">
          <a:blip r:embed="rId6">
            <a:alphaModFix/>
          </a:blip>
          <a:srcRect/>
          <a:stretch/>
        </p:blipFill>
        <p:spPr>
          <a:xfrm>
            <a:off x="12743750" y="2456526"/>
            <a:ext cx="457200" cy="446694"/>
          </a:xfrm>
          <a:prstGeom prst="rect">
            <a:avLst/>
          </a:prstGeom>
          <a:noFill/>
          <a:ln>
            <a:noFill/>
          </a:ln>
        </p:spPr>
      </p:pic>
      <p:pic>
        <p:nvPicPr>
          <p:cNvPr id="2" name="Imagen 1"/>
          <p:cNvPicPr>
            <a:picLocks noChangeAspect="1"/>
          </p:cNvPicPr>
          <p:nvPr/>
        </p:nvPicPr>
        <p:blipFill>
          <a:blip r:embed="rId7"/>
          <a:stretch>
            <a:fillRect/>
          </a:stretch>
        </p:blipFill>
        <p:spPr>
          <a:xfrm>
            <a:off x="4730261" y="3849433"/>
            <a:ext cx="432854" cy="445047"/>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graphicFrame>
        <p:nvGraphicFramePr>
          <p:cNvPr id="9" name="Google Shape;146;p58"/>
          <p:cNvGraphicFramePr/>
          <p:nvPr>
            <p:extLst>
              <p:ext uri="{D42A27DB-BD31-4B8C-83A1-F6EECF244321}">
                <p14:modId xmlns:p14="http://schemas.microsoft.com/office/powerpoint/2010/main" val="3151671033"/>
              </p:ext>
            </p:extLst>
          </p:nvPr>
        </p:nvGraphicFramePr>
        <p:xfrm>
          <a:off x="4534881" y="1251606"/>
          <a:ext cx="7110769" cy="3749000"/>
        </p:xfrm>
        <a:graphic>
          <a:graphicData uri="http://schemas.openxmlformats.org/drawingml/2006/table">
            <a:tbl>
              <a:tblPr>
                <a:noFill/>
                <a:tableStyleId>{C3B7D27D-7022-48AE-870B-97DEDC28B86A}</a:tableStyleId>
              </a:tblPr>
              <a:tblGrid>
                <a:gridCol w="982529">
                  <a:extLst>
                    <a:ext uri="{9D8B030D-6E8A-4147-A177-3AD203B41FA5}">
                      <a16:colId xmlns:a16="http://schemas.microsoft.com/office/drawing/2014/main" val="20000"/>
                    </a:ext>
                  </a:extLst>
                </a:gridCol>
                <a:gridCol w="612824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smtClean="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2972231">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chemeClr val="tx1"/>
                      </a:solidFill>
                      <a:prstDash val="solid"/>
                      <a:round/>
                      <a:headEnd type="none" w="med" len="med"/>
                      <a:tailEnd type="none" w="med" len="med"/>
                    </a:lnB>
                  </a:tcPr>
                </a:tc>
                <a:tc>
                  <a:txBody>
                    <a:bodyPr/>
                    <a:lstStyle/>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ANTIOQUIA : Andes, Anorí, Anzá, Armenia, Betulia, Caicedo, Caldas, Carolina, </a:t>
                      </a:r>
                      <a:r>
                        <a:rPr lang="es-MX" sz="1000" b="0" i="0" u="none" strike="noStrike" cap="none" dirty="0" err="1" smtClean="0">
                          <a:solidFill>
                            <a:srgbClr val="000000"/>
                          </a:solidFill>
                          <a:latin typeface="Arial"/>
                          <a:ea typeface="Verdana"/>
                          <a:cs typeface="Verdana"/>
                          <a:sym typeface="Arial"/>
                        </a:rPr>
                        <a:t>Chigorodó</a:t>
                      </a:r>
                      <a:r>
                        <a:rPr lang="es-MX" sz="1000" b="0" i="0" u="none" strike="noStrike" cap="none" dirty="0" smtClean="0">
                          <a:solidFill>
                            <a:srgbClr val="000000"/>
                          </a:solidFill>
                          <a:latin typeface="Arial"/>
                          <a:ea typeface="Verdana"/>
                          <a:cs typeface="Verdana"/>
                          <a:sym typeface="Arial"/>
                        </a:rPr>
                        <a:t>, Ciudad Bolívar, Concordia, Cáceres, Donmatías, Entrerríos, Fredonia, Hispania, Itagüí, Nariño, Nechí, Retiro, Sabaneta, Salgar, San Carlos, San Rafael, San Vicente Ferrer, Sonsón, Titiribí, Támesis, Urrao, Vegachí, Venecia.</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BOYACÁ : Aquitania, Arcabuco, Betéitiva, Briceño, Buenavista, Caldas, Cerinza, Chitaraque, Coper, Cómbita, Floresta, La Capilla, Maripí, Monguí, Moniquirá, Oicatá, Pachavita, Pajarito, Pauna, Paz De Río, Puerto Boyacá, San José De Pare, Santa Rosa De Viterbo, Sativasur, Siachoque, Socha, Sora, Sutatenza, Tenza, Togüí, Tutazá, Ventaquemada, Úmbita.</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CALDAS : Pácora.</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CUNDINAMARCA : Apulo, Arbeláez, Bojacá, Caparrapí, Choachí, Cogua, Cota, Facatativá, Funza, Fusagasugá, Fúquene, Guachetá, La Vega, Madrid, Nariño, Paime, Pasca, San Bernardo, San Francisco, Sasaima, Sibaté, Simijaca, Soacha, Subachoque, Susa, Tenjo, Tibirita, Tocaima, Venecia.</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HUILA : Algeciras, Altamira, Campoalegre, Elías, Garzón, Guadalupe, Pital, Pitalito, San Agustín, Tarqui, Timaná, </a:t>
                      </a:r>
                      <a:r>
                        <a:rPr lang="es-MX" sz="1000" b="0" i="0" u="none" strike="noStrike" cap="none" dirty="0" smtClean="0">
                          <a:solidFill>
                            <a:srgbClr val="000000"/>
                          </a:solidFill>
                          <a:latin typeface="Arial"/>
                          <a:ea typeface="Verdana"/>
                          <a:cs typeface="Verdana"/>
                          <a:sym typeface="Arial"/>
                        </a:rPr>
                        <a:t>Villavieja, Isnos.</a:t>
                      </a:r>
                      <a:endParaRPr lang="es-MX" sz="1000" b="0" i="0" u="none" strike="noStrike" cap="none" dirty="0" smtClean="0">
                        <a:solidFill>
                          <a:srgbClr val="000000"/>
                        </a:solidFill>
                        <a:latin typeface="Arial"/>
                        <a:ea typeface="Verdana"/>
                        <a:cs typeface="Verdana"/>
                        <a:sym typeface="Arial"/>
                      </a:endParaRP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NORTE DE SANTANDER : El Tarra, Herrán, Pamplona, Villa Del Rosario.</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RISARALDA : Belén De Umbría, Pereira.</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SANTANDER : Albania, Bucaramanga, California, Charta, Cimitarra, El Playón, Guadalupe, Palmas Del Socorro, Tona, Vetas.</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TOLIMA : Armero, Cajamarca, Carmen De Apicalá, Cunday, Ibagué, Melgar, Natagaima, Piedras, Rovira, Villarrica.</a:t>
                      </a: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43916814"/>
                  </a:ext>
                </a:extLst>
              </a:tr>
            </a:tbl>
          </a:graphicData>
        </a:graphic>
      </p:graphicFrame>
      <p:graphicFrame>
        <p:nvGraphicFramePr>
          <p:cNvPr id="145" name="Google Shape;145;p58"/>
          <p:cNvGraphicFramePr/>
          <p:nvPr>
            <p:extLst>
              <p:ext uri="{D42A27DB-BD31-4B8C-83A1-F6EECF244321}">
                <p14:modId xmlns:p14="http://schemas.microsoft.com/office/powerpoint/2010/main" val="4073603816"/>
              </p:ext>
            </p:extLst>
          </p:nvPr>
        </p:nvGraphicFramePr>
        <p:xfrm>
          <a:off x="12743750" y="672005"/>
          <a:ext cx="6426275" cy="2307704"/>
        </p:xfrm>
        <a:graphic>
          <a:graphicData uri="http://schemas.openxmlformats.org/drawingml/2006/table">
            <a:tbl>
              <a:tblPr>
                <a:noFill/>
                <a:tableStyleId>{C3B7D27D-7022-48AE-870B-97DEDC28B86A}</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2">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dirty="0">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lang="es-MX" sz="1000" dirty="0" smtClean="0">
                        <a:solidFill>
                          <a:schemeClr val="dk1"/>
                        </a:solidFill>
                        <a:highlight>
                          <a:srgbClr val="FFFFFF"/>
                        </a:highlight>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extLst>
                  <a:ext uri="{0D108BD9-81ED-4DB2-BD59-A6C34878D82A}">
                    <a16:rowId xmlns:a16="http://schemas.microsoft.com/office/drawing/2014/main" val="10003"/>
                  </a:ext>
                </a:extLst>
              </a:tr>
              <a:tr h="940502">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dirty="0">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lang="es-MX" sz="1000" dirty="0" smtClean="0">
                        <a:solidFill>
                          <a:schemeClr val="dk1"/>
                        </a:solidFill>
                        <a:highlight>
                          <a:srgbClr val="FFFFFF"/>
                        </a:highlight>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2236153956"/>
                  </a:ext>
                </a:extLst>
              </a:tr>
            </a:tbl>
          </a:graphicData>
        </a:graphic>
      </p:graphicFrame>
      <p:sp>
        <p:nvSpPr>
          <p:cNvPr id="147" name="Google Shape;147;p58"/>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ANDINA</a:t>
            </a:r>
            <a:endParaRPr dirty="0"/>
          </a:p>
        </p:txBody>
      </p:sp>
      <p:pic>
        <p:nvPicPr>
          <p:cNvPr id="148" name="Google Shape;148;p58"/>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277906" y="1176524"/>
            <a:ext cx="4097321" cy="5457358"/>
          </a:xfrm>
          <a:prstGeom prst="rect">
            <a:avLst/>
          </a:prstGeom>
          <a:noFill/>
          <a:ln>
            <a:noFill/>
          </a:ln>
        </p:spPr>
      </p:pic>
      <p:pic>
        <p:nvPicPr>
          <p:cNvPr id="10" name="Google Shape;150;p58"/>
          <p:cNvPicPr preferRelativeResize="0"/>
          <p:nvPr/>
        </p:nvPicPr>
        <p:blipFill rotWithShape="1">
          <a:blip r:embed="rId5">
            <a:alphaModFix/>
          </a:blip>
          <a:srcRect/>
          <a:stretch/>
        </p:blipFill>
        <p:spPr>
          <a:xfrm>
            <a:off x="4698705" y="3089675"/>
            <a:ext cx="451143" cy="445047"/>
          </a:xfrm>
          <a:prstGeom prst="rect">
            <a:avLst/>
          </a:prstGeom>
          <a:noFill/>
          <a:ln>
            <a:noFill/>
          </a:ln>
        </p:spPr>
      </p:pic>
      <p:pic>
        <p:nvPicPr>
          <p:cNvPr id="11" name="Google Shape;137;p24"/>
          <p:cNvPicPr preferRelativeResize="0"/>
          <p:nvPr/>
        </p:nvPicPr>
        <p:blipFill rotWithShape="1">
          <a:blip r:embed="rId6">
            <a:alphaModFix/>
          </a:blip>
          <a:srcRect/>
          <a:stretch/>
        </p:blipFill>
        <p:spPr>
          <a:xfrm>
            <a:off x="13689063" y="4585457"/>
            <a:ext cx="457200" cy="446694"/>
          </a:xfrm>
          <a:prstGeom prst="rect">
            <a:avLst/>
          </a:prstGeom>
          <a:noFill/>
          <a:ln>
            <a:noFill/>
          </a:ln>
        </p:spPr>
      </p:pic>
      <p:pic>
        <p:nvPicPr>
          <p:cNvPr id="2" name="Imagen 1"/>
          <p:cNvPicPr>
            <a:picLocks noChangeAspect="1"/>
          </p:cNvPicPr>
          <p:nvPr/>
        </p:nvPicPr>
        <p:blipFill>
          <a:blip r:embed="rId7"/>
          <a:stretch>
            <a:fillRect/>
          </a:stretch>
        </p:blipFill>
        <p:spPr>
          <a:xfrm>
            <a:off x="12858784" y="3332500"/>
            <a:ext cx="432854" cy="445047"/>
          </a:xfrm>
          <a:prstGeom prst="rect">
            <a:avLst/>
          </a:prstGeom>
        </p:spPr>
      </p:pic>
    </p:spTree>
    <p:extLst>
      <p:ext uri="{BB962C8B-B14F-4D97-AF65-F5344CB8AC3E}">
        <p14:creationId xmlns:p14="http://schemas.microsoft.com/office/powerpoint/2010/main" val="281374373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graphicFrame>
        <p:nvGraphicFramePr>
          <p:cNvPr id="9" name="Google Shape;146;p58"/>
          <p:cNvGraphicFramePr/>
          <p:nvPr>
            <p:extLst>
              <p:ext uri="{D42A27DB-BD31-4B8C-83A1-F6EECF244321}">
                <p14:modId xmlns:p14="http://schemas.microsoft.com/office/powerpoint/2010/main" val="135136034"/>
              </p:ext>
            </p:extLst>
          </p:nvPr>
        </p:nvGraphicFramePr>
        <p:xfrm>
          <a:off x="4556146" y="1270933"/>
          <a:ext cx="7069804" cy="4113870"/>
        </p:xfrm>
        <a:graphic>
          <a:graphicData uri="http://schemas.openxmlformats.org/drawingml/2006/table">
            <a:tbl>
              <a:tblPr>
                <a:noFill/>
                <a:tableStyleId>{C3B7D27D-7022-48AE-870B-97DEDC28B86A}</a:tableStyleId>
              </a:tblPr>
              <a:tblGrid>
                <a:gridCol w="976868">
                  <a:extLst>
                    <a:ext uri="{9D8B030D-6E8A-4147-A177-3AD203B41FA5}">
                      <a16:colId xmlns:a16="http://schemas.microsoft.com/office/drawing/2014/main" val="20000"/>
                    </a:ext>
                  </a:extLst>
                </a:gridCol>
                <a:gridCol w="6092936">
                  <a:extLst>
                    <a:ext uri="{9D8B030D-6E8A-4147-A177-3AD203B41FA5}">
                      <a16:colId xmlns:a16="http://schemas.microsoft.com/office/drawing/2014/main" val="20001"/>
                    </a:ext>
                  </a:extLst>
                </a:gridCol>
              </a:tblGrid>
              <a:tr h="500149">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smtClean="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3613721">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ANTIOQUIA : Amagá, </a:t>
                      </a:r>
                      <a:r>
                        <a:rPr lang="pt-BR" sz="1000" b="0" i="0" u="none" strike="noStrike" cap="none" dirty="0" err="1" smtClean="0">
                          <a:solidFill>
                            <a:srgbClr val="000000"/>
                          </a:solidFill>
                          <a:latin typeface="Arial"/>
                          <a:ea typeface="Verdana"/>
                          <a:cs typeface="Verdana"/>
                          <a:sym typeface="Verdana"/>
                        </a:rPr>
                        <a:t>Angostura</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Cisneros</a:t>
                      </a:r>
                      <a:r>
                        <a:rPr lang="pt-BR" sz="1000" b="0" i="0" u="none" strike="noStrike" cap="none" dirty="0" smtClean="0">
                          <a:solidFill>
                            <a:srgbClr val="000000"/>
                          </a:solidFill>
                          <a:latin typeface="Arial"/>
                          <a:ea typeface="Verdana"/>
                          <a:cs typeface="Verdana"/>
                          <a:sym typeface="Verdana"/>
                        </a:rPr>
                        <a:t>, Cocorná, Concepción, El Carmen De Viboral, </a:t>
                      </a:r>
                      <a:r>
                        <a:rPr lang="pt-BR" sz="1000" b="0" i="0" u="none" strike="noStrike" cap="none" dirty="0" err="1" smtClean="0">
                          <a:solidFill>
                            <a:srgbClr val="000000"/>
                          </a:solidFill>
                          <a:latin typeface="Arial"/>
                          <a:ea typeface="Verdana"/>
                          <a:cs typeface="Verdana"/>
                          <a:sym typeface="Verdana"/>
                        </a:rPr>
                        <a:t>Jardín</a:t>
                      </a:r>
                      <a:r>
                        <a:rPr lang="pt-BR" sz="1000" b="0" i="0" u="none" strike="noStrike" cap="none" dirty="0" smtClean="0">
                          <a:solidFill>
                            <a:srgbClr val="000000"/>
                          </a:solidFill>
                          <a:latin typeface="Arial"/>
                          <a:ea typeface="Verdana"/>
                          <a:cs typeface="Verdana"/>
                          <a:sym typeface="Verdana"/>
                        </a:rPr>
                        <a:t>, La </a:t>
                      </a:r>
                      <a:r>
                        <a:rPr lang="pt-BR" sz="1000" b="0" i="0" u="none" strike="noStrike" cap="none" dirty="0" err="1" smtClean="0">
                          <a:solidFill>
                            <a:srgbClr val="000000"/>
                          </a:solidFill>
                          <a:latin typeface="Arial"/>
                          <a:ea typeface="Verdana"/>
                          <a:cs typeface="Verdana"/>
                          <a:sym typeface="Verdana"/>
                        </a:rPr>
                        <a:t>Ceja</a:t>
                      </a:r>
                      <a:r>
                        <a:rPr lang="pt-BR" sz="1000" b="0" i="0" u="none" strike="noStrike" cap="none" dirty="0" smtClean="0">
                          <a:solidFill>
                            <a:srgbClr val="000000"/>
                          </a:solidFill>
                          <a:latin typeface="Arial"/>
                          <a:ea typeface="Verdana"/>
                          <a:cs typeface="Verdana"/>
                          <a:sym typeface="Verdana"/>
                        </a:rPr>
                        <a:t>, La </a:t>
                      </a:r>
                      <a:r>
                        <a:rPr lang="pt-BR" sz="1000" b="0" i="0" u="none" strike="noStrike" cap="none" dirty="0" err="1" smtClean="0">
                          <a:solidFill>
                            <a:srgbClr val="000000"/>
                          </a:solidFill>
                          <a:latin typeface="Arial"/>
                          <a:ea typeface="Verdana"/>
                          <a:cs typeface="Verdana"/>
                          <a:sym typeface="Verdana"/>
                        </a:rPr>
                        <a:t>Unión</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Montebello</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Peñol</a:t>
                      </a:r>
                      <a:r>
                        <a:rPr lang="pt-BR" sz="1000" b="0" i="0" u="none" strike="noStrike" cap="none" dirty="0" smtClean="0">
                          <a:solidFill>
                            <a:srgbClr val="000000"/>
                          </a:solidFill>
                          <a:latin typeface="Arial"/>
                          <a:ea typeface="Verdana"/>
                          <a:cs typeface="Verdana"/>
                          <a:sym typeface="Verdana"/>
                        </a:rPr>
                        <a:t>, Puerto </a:t>
                      </a:r>
                      <a:r>
                        <a:rPr lang="pt-BR" sz="1000" b="0" i="0" u="none" strike="noStrike" cap="none" dirty="0" err="1" smtClean="0">
                          <a:solidFill>
                            <a:srgbClr val="000000"/>
                          </a:solidFill>
                          <a:latin typeface="Arial"/>
                          <a:ea typeface="Verdana"/>
                          <a:cs typeface="Verdana"/>
                          <a:sym typeface="Verdana"/>
                        </a:rPr>
                        <a:t>Nare</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Remedios</a:t>
                      </a:r>
                      <a:r>
                        <a:rPr lang="pt-BR" sz="1000" b="0" i="0" u="none" strike="noStrike" cap="none" dirty="0" smtClean="0">
                          <a:solidFill>
                            <a:srgbClr val="000000"/>
                          </a:solidFill>
                          <a:latin typeface="Arial"/>
                          <a:ea typeface="Verdana"/>
                          <a:cs typeface="Verdana"/>
                          <a:sym typeface="Verdana"/>
                        </a:rPr>
                        <a:t>, San Francisco, San </a:t>
                      </a:r>
                      <a:r>
                        <a:rPr lang="pt-BR" sz="1000" b="0" i="0" u="none" strike="noStrike" cap="none" dirty="0" err="1" smtClean="0">
                          <a:solidFill>
                            <a:srgbClr val="000000"/>
                          </a:solidFill>
                          <a:latin typeface="Arial"/>
                          <a:ea typeface="Verdana"/>
                          <a:cs typeface="Verdana"/>
                          <a:sym typeface="Verdana"/>
                        </a:rPr>
                        <a:t>Luis</a:t>
                      </a:r>
                      <a:r>
                        <a:rPr lang="pt-BR" sz="1000" b="0" i="0" u="none" strike="noStrike" cap="none" dirty="0" smtClean="0">
                          <a:solidFill>
                            <a:srgbClr val="000000"/>
                          </a:solidFill>
                          <a:latin typeface="Arial"/>
                          <a:ea typeface="Verdana"/>
                          <a:cs typeface="Verdana"/>
                          <a:sym typeface="Verdana"/>
                        </a:rPr>
                        <a:t>, Santa Rosa De </a:t>
                      </a:r>
                      <a:r>
                        <a:rPr lang="pt-BR" sz="1000" b="0" i="0" u="none" strike="noStrike" cap="none" dirty="0" err="1" smtClean="0">
                          <a:solidFill>
                            <a:srgbClr val="000000"/>
                          </a:solidFill>
                          <a:latin typeface="Arial"/>
                          <a:ea typeface="Verdana"/>
                          <a:cs typeface="Verdana"/>
                          <a:sym typeface="Verdana"/>
                        </a:rPr>
                        <a:t>Osos</a:t>
                      </a:r>
                      <a:r>
                        <a:rPr lang="pt-BR" sz="1000" b="0" i="0" u="none" strike="noStrike" cap="none" dirty="0" smtClean="0">
                          <a:solidFill>
                            <a:srgbClr val="000000"/>
                          </a:solidFill>
                          <a:latin typeface="Arial"/>
                          <a:ea typeface="Verdana"/>
                          <a:cs typeface="Verdana"/>
                          <a:sym typeface="Verdana"/>
                        </a:rPr>
                        <a:t>, Santo Domingo, </a:t>
                      </a:r>
                      <a:r>
                        <a:rPr lang="pt-BR" sz="1000" b="0" i="0" u="none" strike="noStrike" cap="none" dirty="0" err="1" smtClean="0">
                          <a:solidFill>
                            <a:srgbClr val="000000"/>
                          </a:solidFill>
                          <a:latin typeface="Arial"/>
                          <a:ea typeface="Verdana"/>
                          <a:cs typeface="Verdana"/>
                          <a:sym typeface="Verdana"/>
                        </a:rPr>
                        <a:t>Segovia</a:t>
                      </a:r>
                      <a:r>
                        <a:rPr lang="pt-BR" sz="1000" b="0" i="0" u="none" strike="noStrike" cap="none" dirty="0" smtClean="0">
                          <a:solidFill>
                            <a:srgbClr val="000000"/>
                          </a:solidFill>
                          <a:latin typeface="Arial"/>
                          <a:ea typeface="Verdana"/>
                          <a:cs typeface="Verdana"/>
                          <a:sym typeface="Verdana"/>
                        </a:rPr>
                        <a:t>, Yolombó, Zaragoza.</a:t>
                      </a:r>
                    </a:p>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BOYACÁ : Almeida, Campohermoso, Chinavita, Chivatá, </a:t>
                      </a:r>
                      <a:r>
                        <a:rPr lang="pt-BR" sz="1000" b="0" i="0" u="none" strike="noStrike" cap="none" dirty="0" err="1" smtClean="0">
                          <a:solidFill>
                            <a:srgbClr val="000000"/>
                          </a:solidFill>
                          <a:latin typeface="Arial"/>
                          <a:ea typeface="Verdana"/>
                          <a:cs typeface="Verdana"/>
                          <a:sym typeface="Verdana"/>
                        </a:rPr>
                        <a:t>Ciénega</a:t>
                      </a:r>
                      <a:r>
                        <a:rPr lang="pt-BR" sz="1000" b="0" i="0" u="none" strike="noStrike" cap="none" dirty="0" smtClean="0">
                          <a:solidFill>
                            <a:srgbClr val="000000"/>
                          </a:solidFill>
                          <a:latin typeface="Arial"/>
                          <a:ea typeface="Verdana"/>
                          <a:cs typeface="Verdana"/>
                          <a:sym typeface="Verdana"/>
                        </a:rPr>
                        <a:t>, Cucaita, Garagoa, Gámeza, Labranzagrande, Macanal, Mongua, </a:t>
                      </a:r>
                      <a:r>
                        <a:rPr lang="pt-BR" sz="1000" b="0" i="0" u="none" strike="noStrike" cap="none" dirty="0" err="1" smtClean="0">
                          <a:solidFill>
                            <a:srgbClr val="000000"/>
                          </a:solidFill>
                          <a:latin typeface="Arial"/>
                          <a:ea typeface="Verdana"/>
                          <a:cs typeface="Verdana"/>
                          <a:sym typeface="Verdana"/>
                        </a:rPr>
                        <a:t>Muzo</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Nuevo</a:t>
                      </a:r>
                      <a:r>
                        <a:rPr lang="pt-BR" sz="1000" b="0" i="0" u="none" strike="noStrike" cap="none" dirty="0" smtClean="0">
                          <a:solidFill>
                            <a:srgbClr val="000000"/>
                          </a:solidFill>
                          <a:latin typeface="Arial"/>
                          <a:ea typeface="Verdana"/>
                          <a:cs typeface="Verdana"/>
                          <a:sym typeface="Verdana"/>
                        </a:rPr>
                        <a:t> Colón, Otanche, </a:t>
                      </a:r>
                      <a:r>
                        <a:rPr lang="pt-BR" sz="1000" b="0" i="0" u="none" strike="noStrike" cap="none" dirty="0" err="1" smtClean="0">
                          <a:solidFill>
                            <a:srgbClr val="000000"/>
                          </a:solidFill>
                          <a:latin typeface="Arial"/>
                          <a:ea typeface="Verdana"/>
                          <a:cs typeface="Verdana"/>
                          <a:sym typeface="Verdana"/>
                        </a:rPr>
                        <a:t>Paya</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Pisba</a:t>
                      </a:r>
                      <a:r>
                        <a:rPr lang="pt-BR" sz="1000" b="0" i="0" u="none" strike="noStrike" cap="none" dirty="0" smtClean="0">
                          <a:solidFill>
                            <a:srgbClr val="000000"/>
                          </a:solidFill>
                          <a:latin typeface="Arial"/>
                          <a:ea typeface="Verdana"/>
                          <a:cs typeface="Verdana"/>
                          <a:sym typeface="Verdana"/>
                        </a:rPr>
                        <a:t>, Quípama, Ramiriquí, Rondón, San Eduardo, San Pablo De Borbur, Santana, Sáchica, Tasco, Tibaná, </a:t>
                      </a:r>
                      <a:r>
                        <a:rPr lang="pt-BR" sz="1000" b="0" i="0" u="none" strike="noStrike" cap="none" dirty="0" err="1" smtClean="0">
                          <a:solidFill>
                            <a:srgbClr val="000000"/>
                          </a:solidFill>
                          <a:latin typeface="Arial"/>
                          <a:ea typeface="Verdana"/>
                          <a:cs typeface="Verdana"/>
                          <a:sym typeface="Verdana"/>
                        </a:rPr>
                        <a:t>Turmequé</a:t>
                      </a:r>
                      <a:r>
                        <a:rPr lang="pt-BR" sz="1000" b="0" i="0" u="none" strike="noStrike" cap="none" dirty="0" smtClean="0">
                          <a:solidFill>
                            <a:srgbClr val="000000"/>
                          </a:solidFill>
                          <a:latin typeface="Arial"/>
                          <a:ea typeface="Verdana"/>
                          <a:cs typeface="Verdana"/>
                          <a:sym typeface="Verdana"/>
                        </a:rPr>
                        <a:t>, Tópaga, Viracachá, Zetaquira.</a:t>
                      </a:r>
                    </a:p>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CALDAS : Marmato, Riosucio, Supía.</a:t>
                      </a:r>
                    </a:p>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CUNDINAMARCA : </a:t>
                      </a:r>
                      <a:r>
                        <a:rPr lang="pt-BR" sz="1000" b="0" i="0" u="none" strike="noStrike" cap="none" dirty="0" err="1" smtClean="0">
                          <a:solidFill>
                            <a:srgbClr val="000000"/>
                          </a:solidFill>
                          <a:latin typeface="Arial"/>
                          <a:ea typeface="Verdana"/>
                          <a:cs typeface="Verdana"/>
                          <a:sym typeface="Verdana"/>
                        </a:rPr>
                        <a:t>Cajicá</a:t>
                      </a:r>
                      <a:r>
                        <a:rPr lang="pt-BR" sz="1000" b="0" i="0" u="none" strike="noStrike" cap="none" dirty="0" smtClean="0">
                          <a:solidFill>
                            <a:srgbClr val="000000"/>
                          </a:solidFill>
                          <a:latin typeface="Arial"/>
                          <a:ea typeface="Verdana"/>
                          <a:cs typeface="Verdana"/>
                          <a:sym typeface="Verdana"/>
                        </a:rPr>
                        <a:t>, Chocontá, El </a:t>
                      </a:r>
                      <a:r>
                        <a:rPr lang="pt-BR" sz="1000" b="0" i="0" u="none" strike="noStrike" cap="none" dirty="0" err="1" smtClean="0">
                          <a:solidFill>
                            <a:srgbClr val="000000"/>
                          </a:solidFill>
                          <a:latin typeface="Arial"/>
                          <a:ea typeface="Verdana"/>
                          <a:cs typeface="Verdana"/>
                          <a:sym typeface="Verdana"/>
                        </a:rPr>
                        <a:t>Rosal</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Girardot</a:t>
                      </a:r>
                      <a:r>
                        <a:rPr lang="pt-BR" sz="1000" b="0" i="0" u="none" strike="noStrike" cap="none" dirty="0" smtClean="0">
                          <a:solidFill>
                            <a:srgbClr val="000000"/>
                          </a:solidFill>
                          <a:latin typeface="Arial"/>
                          <a:ea typeface="Verdana"/>
                          <a:cs typeface="Verdana"/>
                          <a:sym typeface="Verdana"/>
                        </a:rPr>
                        <a:t>, Granada, </a:t>
                      </a:r>
                      <a:r>
                        <a:rPr lang="pt-BR" sz="1000" b="0" i="0" u="none" strike="noStrike" cap="none" dirty="0" err="1" smtClean="0">
                          <a:solidFill>
                            <a:srgbClr val="000000"/>
                          </a:solidFill>
                          <a:latin typeface="Arial"/>
                          <a:ea typeface="Verdana"/>
                          <a:cs typeface="Verdana"/>
                          <a:sym typeface="Verdana"/>
                        </a:rPr>
                        <a:t>Guaduas</a:t>
                      </a:r>
                      <a:r>
                        <a:rPr lang="pt-BR" sz="1000" b="0" i="0" u="none" strike="noStrike" cap="none" dirty="0" smtClean="0">
                          <a:solidFill>
                            <a:srgbClr val="000000"/>
                          </a:solidFill>
                          <a:latin typeface="Arial"/>
                          <a:ea typeface="Verdana"/>
                          <a:cs typeface="Verdana"/>
                          <a:sym typeface="Verdana"/>
                        </a:rPr>
                        <a:t>, La Palma, La </a:t>
                      </a:r>
                      <a:r>
                        <a:rPr lang="pt-BR" sz="1000" b="0" i="0" u="none" strike="noStrike" cap="none" dirty="0" err="1" smtClean="0">
                          <a:solidFill>
                            <a:srgbClr val="000000"/>
                          </a:solidFill>
                          <a:latin typeface="Arial"/>
                          <a:ea typeface="Verdana"/>
                          <a:cs typeface="Verdana"/>
                          <a:sym typeface="Verdana"/>
                        </a:rPr>
                        <a:t>Peña</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Mosquera</a:t>
                      </a:r>
                      <a:r>
                        <a:rPr lang="pt-BR" sz="1000" b="0" i="0" u="none" strike="noStrike" cap="none" dirty="0" smtClean="0">
                          <a:solidFill>
                            <a:srgbClr val="000000"/>
                          </a:solidFill>
                          <a:latin typeface="Arial"/>
                          <a:ea typeface="Verdana"/>
                          <a:cs typeface="Verdana"/>
                          <a:sym typeface="Verdana"/>
                        </a:rPr>
                        <a:t>, Nilo, Puerto Salgar, Quebradanegra, </a:t>
                      </a:r>
                      <a:r>
                        <a:rPr lang="pt-BR" sz="1000" b="0" i="0" u="none" strike="noStrike" cap="none" dirty="0" err="1" smtClean="0">
                          <a:solidFill>
                            <a:srgbClr val="000000"/>
                          </a:solidFill>
                          <a:latin typeface="Arial"/>
                          <a:ea typeface="Verdana"/>
                          <a:cs typeface="Verdana"/>
                          <a:sym typeface="Verdana"/>
                        </a:rPr>
                        <a:t>Ricaurte</a:t>
                      </a:r>
                      <a:r>
                        <a:rPr lang="pt-BR" sz="1000" b="0" i="0" u="none" strike="noStrike" cap="none" dirty="0" smtClean="0">
                          <a:solidFill>
                            <a:srgbClr val="000000"/>
                          </a:solidFill>
                          <a:latin typeface="Arial"/>
                          <a:ea typeface="Verdana"/>
                          <a:cs typeface="Verdana"/>
                          <a:sym typeface="Verdana"/>
                        </a:rPr>
                        <a:t>, San Antonio Del </a:t>
                      </a:r>
                      <a:r>
                        <a:rPr lang="pt-BR" sz="1000" b="0" i="0" u="none" strike="noStrike" cap="none" dirty="0" err="1" smtClean="0">
                          <a:solidFill>
                            <a:srgbClr val="000000"/>
                          </a:solidFill>
                          <a:latin typeface="Arial"/>
                          <a:ea typeface="Verdana"/>
                          <a:cs typeface="Verdana"/>
                          <a:sym typeface="Verdana"/>
                        </a:rPr>
                        <a:t>Tequendama</a:t>
                      </a:r>
                      <a:r>
                        <a:rPr lang="pt-BR" sz="1000" b="0" i="0" u="none" strike="noStrike" cap="none" dirty="0" smtClean="0">
                          <a:solidFill>
                            <a:srgbClr val="000000"/>
                          </a:solidFill>
                          <a:latin typeface="Arial"/>
                          <a:ea typeface="Verdana"/>
                          <a:cs typeface="Verdana"/>
                          <a:sym typeface="Verdana"/>
                        </a:rPr>
                        <a:t>, Sesquilé, Silvania, Suesca, Supatá, Tabio, </a:t>
                      </a:r>
                      <a:r>
                        <a:rPr lang="pt-BR" sz="1000" b="0" i="0" u="none" strike="noStrike" cap="none" dirty="0" err="1" smtClean="0">
                          <a:solidFill>
                            <a:srgbClr val="000000"/>
                          </a:solidFill>
                          <a:latin typeface="Arial"/>
                          <a:ea typeface="Verdana"/>
                          <a:cs typeface="Verdana"/>
                          <a:sym typeface="Verdana"/>
                        </a:rPr>
                        <a:t>Tena</a:t>
                      </a:r>
                      <a:r>
                        <a:rPr lang="pt-BR" sz="1000" b="0" i="0" u="none" strike="noStrike" cap="none" dirty="0" smtClean="0">
                          <a:solidFill>
                            <a:srgbClr val="000000"/>
                          </a:solidFill>
                          <a:latin typeface="Arial"/>
                          <a:ea typeface="Verdana"/>
                          <a:cs typeface="Verdana"/>
                          <a:sym typeface="Verdana"/>
                        </a:rPr>
                        <a:t>, Tibacuy, </a:t>
                      </a:r>
                      <a:r>
                        <a:rPr lang="pt-BR" sz="1000" b="0" i="0" u="none" strike="noStrike" cap="none" dirty="0" err="1" smtClean="0">
                          <a:solidFill>
                            <a:srgbClr val="000000"/>
                          </a:solidFill>
                          <a:latin typeface="Arial"/>
                          <a:ea typeface="Verdana"/>
                          <a:cs typeface="Verdana"/>
                          <a:sym typeface="Verdana"/>
                        </a:rPr>
                        <a:t>Ubaque</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Villagómez</a:t>
                      </a:r>
                      <a:r>
                        <a:rPr lang="pt-BR" sz="1000" b="0" i="0" u="none" strike="noStrike" cap="none" dirty="0" smtClean="0">
                          <a:solidFill>
                            <a:srgbClr val="000000"/>
                          </a:solidFill>
                          <a:latin typeface="Arial"/>
                          <a:ea typeface="Verdana"/>
                          <a:cs typeface="Verdana"/>
                          <a:sym typeface="Verdana"/>
                        </a:rPr>
                        <a:t>, Villapinzón, Viotá, Útica.</a:t>
                      </a:r>
                    </a:p>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HUILA : Acevedo, La Argentina, La Plata, Nátaga, Palestina, Yaguará, Íquira.</a:t>
                      </a:r>
                    </a:p>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NORTE DE SANTANDER : Cácota, Mutiscua, Silos.</a:t>
                      </a:r>
                    </a:p>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RISARALDA : Apía, Mistrató, Pueblo Rico.</a:t>
                      </a:r>
                    </a:p>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SANTANDER : Barbosa, </a:t>
                      </a:r>
                      <a:r>
                        <a:rPr lang="pt-BR" sz="1000" b="0" i="0" u="none" strike="noStrike" cap="none" dirty="0" err="1" smtClean="0">
                          <a:solidFill>
                            <a:srgbClr val="000000"/>
                          </a:solidFill>
                          <a:latin typeface="Arial"/>
                          <a:ea typeface="Verdana"/>
                          <a:cs typeface="Verdana"/>
                          <a:sym typeface="Verdana"/>
                        </a:rPr>
                        <a:t>Barrancabermeja</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Florián</a:t>
                      </a:r>
                      <a:r>
                        <a:rPr lang="pt-BR" sz="1000" b="0" i="0" u="none" strike="noStrike" cap="none" dirty="0" smtClean="0">
                          <a:solidFill>
                            <a:srgbClr val="000000"/>
                          </a:solidFill>
                          <a:latin typeface="Arial"/>
                          <a:ea typeface="Verdana"/>
                          <a:cs typeface="Verdana"/>
                          <a:sym typeface="Verdana"/>
                        </a:rPr>
                        <a:t>, Guavatá, </a:t>
                      </a:r>
                      <a:r>
                        <a:rPr lang="pt-BR" sz="1000" b="0" i="0" u="none" strike="noStrike" cap="none" dirty="0" err="1" smtClean="0">
                          <a:solidFill>
                            <a:srgbClr val="000000"/>
                          </a:solidFill>
                          <a:latin typeface="Arial"/>
                          <a:ea typeface="Verdana"/>
                          <a:cs typeface="Verdana"/>
                          <a:sym typeface="Verdana"/>
                        </a:rPr>
                        <a:t>Jesús</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María</a:t>
                      </a:r>
                      <a:r>
                        <a:rPr lang="pt-BR" sz="1000" b="0" i="0" u="none" strike="noStrike" cap="none" dirty="0" smtClean="0">
                          <a:solidFill>
                            <a:srgbClr val="000000"/>
                          </a:solidFill>
                          <a:latin typeface="Arial"/>
                          <a:ea typeface="Verdana"/>
                          <a:cs typeface="Verdana"/>
                          <a:sym typeface="Verdana"/>
                        </a:rPr>
                        <a:t>, San Benito.</a:t>
                      </a:r>
                    </a:p>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TOLIMA : Alpujarra, Alvarado, </a:t>
                      </a:r>
                      <a:r>
                        <a:rPr lang="pt-BR" sz="1000" b="0" i="0" u="none" strike="noStrike" cap="none" dirty="0" err="1" smtClean="0">
                          <a:solidFill>
                            <a:srgbClr val="000000"/>
                          </a:solidFill>
                          <a:latin typeface="Arial"/>
                          <a:ea typeface="Verdana"/>
                          <a:cs typeface="Verdana"/>
                          <a:sym typeface="Verdana"/>
                        </a:rPr>
                        <a:t>Anzoátegui</a:t>
                      </a:r>
                      <a:r>
                        <a:rPr lang="pt-BR" sz="1000" b="0" i="0" u="none" strike="noStrike" cap="none" dirty="0" smtClean="0">
                          <a:solidFill>
                            <a:srgbClr val="000000"/>
                          </a:solidFill>
                          <a:latin typeface="Arial"/>
                          <a:ea typeface="Verdana"/>
                          <a:cs typeface="Verdana"/>
                          <a:sym typeface="Verdana"/>
                        </a:rPr>
                        <a:t>, Ataco, </a:t>
                      </a:r>
                      <a:r>
                        <a:rPr lang="pt-BR" sz="1000" b="0" i="0" u="none" strike="noStrike" cap="none" dirty="0" err="1" smtClean="0">
                          <a:solidFill>
                            <a:srgbClr val="000000"/>
                          </a:solidFill>
                          <a:latin typeface="Arial"/>
                          <a:ea typeface="Verdana"/>
                          <a:cs typeface="Verdana"/>
                          <a:sym typeface="Verdana"/>
                        </a:rPr>
                        <a:t>Coello</a:t>
                      </a:r>
                      <a:r>
                        <a:rPr lang="pt-BR" sz="1000" b="0" i="0" u="none" strike="noStrike" cap="none" dirty="0" smtClean="0">
                          <a:solidFill>
                            <a:srgbClr val="000000"/>
                          </a:solidFill>
                          <a:latin typeface="Arial"/>
                          <a:ea typeface="Verdana"/>
                          <a:cs typeface="Verdana"/>
                          <a:sym typeface="Verdana"/>
                        </a:rPr>
                        <a:t>, Espinal, </a:t>
                      </a:r>
                      <a:r>
                        <a:rPr lang="pt-BR" sz="1000" b="0" i="0" u="none" strike="noStrike" cap="none" dirty="0" err="1" smtClean="0">
                          <a:solidFill>
                            <a:srgbClr val="000000"/>
                          </a:solidFill>
                          <a:latin typeface="Arial"/>
                          <a:ea typeface="Verdana"/>
                          <a:cs typeface="Verdana"/>
                          <a:sym typeface="Verdana"/>
                        </a:rPr>
                        <a:t>Guamo</a:t>
                      </a:r>
                      <a:r>
                        <a:rPr lang="pt-BR" sz="1000" b="0" i="0" u="none" strike="noStrike" cap="none" dirty="0" smtClean="0">
                          <a:solidFill>
                            <a:srgbClr val="000000"/>
                          </a:solidFill>
                          <a:latin typeface="Arial"/>
                          <a:ea typeface="Verdana"/>
                          <a:cs typeface="Verdana"/>
                          <a:sym typeface="Verdana"/>
                        </a:rPr>
                        <a:t>, Herveo, Honda, </a:t>
                      </a:r>
                      <a:r>
                        <a:rPr lang="pt-BR" sz="1000" b="0" i="0" u="none" strike="noStrike" cap="none" dirty="0" err="1" smtClean="0">
                          <a:solidFill>
                            <a:srgbClr val="000000"/>
                          </a:solidFill>
                          <a:latin typeface="Arial"/>
                          <a:ea typeface="Verdana"/>
                          <a:cs typeface="Verdana"/>
                          <a:sym typeface="Verdana"/>
                        </a:rPr>
                        <a:t>Lérida</a:t>
                      </a:r>
                      <a:r>
                        <a:rPr lang="pt-BR" sz="1000" b="0" i="0" u="none" strike="noStrike" cap="none" dirty="0" smtClean="0">
                          <a:solidFill>
                            <a:srgbClr val="000000"/>
                          </a:solidFill>
                          <a:latin typeface="Arial"/>
                          <a:ea typeface="Verdana"/>
                          <a:cs typeface="Verdana"/>
                          <a:sym typeface="Verdana"/>
                        </a:rPr>
                        <a:t>, Líbano, Prado, Rioblanco, </a:t>
                      </a:r>
                      <a:r>
                        <a:rPr lang="pt-BR" sz="1000" b="0" i="0" u="none" strike="noStrike" cap="none" dirty="0" err="1" smtClean="0">
                          <a:solidFill>
                            <a:srgbClr val="000000"/>
                          </a:solidFill>
                          <a:latin typeface="Arial"/>
                          <a:ea typeface="Verdana"/>
                          <a:cs typeface="Verdana"/>
                          <a:sym typeface="Verdana"/>
                        </a:rPr>
                        <a:t>Saldaña</a:t>
                      </a:r>
                      <a:r>
                        <a:rPr lang="pt-BR" sz="1000" b="0" i="0" u="none" strike="noStrike" cap="none" dirty="0" smtClean="0">
                          <a:solidFill>
                            <a:srgbClr val="000000"/>
                          </a:solidFill>
                          <a:latin typeface="Arial"/>
                          <a:ea typeface="Verdana"/>
                          <a:cs typeface="Verdana"/>
                          <a:sym typeface="Verdana"/>
                        </a:rPr>
                        <a:t>, San </a:t>
                      </a:r>
                      <a:r>
                        <a:rPr lang="pt-BR" sz="1000" b="0" i="0" u="none" strike="noStrike" cap="none" dirty="0" err="1" smtClean="0">
                          <a:solidFill>
                            <a:srgbClr val="000000"/>
                          </a:solidFill>
                          <a:latin typeface="Arial"/>
                          <a:ea typeface="Verdana"/>
                          <a:cs typeface="Verdana"/>
                          <a:sym typeface="Verdana"/>
                        </a:rPr>
                        <a:t>Luis</a:t>
                      </a:r>
                      <a:r>
                        <a:rPr lang="pt-BR" sz="1000" b="0" i="0" u="none" strike="noStrike" cap="none" dirty="0" smtClean="0">
                          <a:solidFill>
                            <a:srgbClr val="000000"/>
                          </a:solidFill>
                          <a:latin typeface="Arial"/>
                          <a:ea typeface="Verdana"/>
                          <a:cs typeface="Verdana"/>
                          <a:sym typeface="Verdana"/>
                        </a:rPr>
                        <a:t>, San Sebastián De Mariquita, </a:t>
                      </a:r>
                      <a:r>
                        <a:rPr lang="pt-BR" sz="1000" b="0" i="0" u="none" strike="noStrike" cap="none" dirty="0" err="1" smtClean="0">
                          <a:solidFill>
                            <a:srgbClr val="000000"/>
                          </a:solidFill>
                          <a:latin typeface="Arial"/>
                          <a:ea typeface="Verdana"/>
                          <a:cs typeface="Verdana"/>
                          <a:sym typeface="Verdana"/>
                        </a:rPr>
                        <a:t>Suárez</a:t>
                      </a:r>
                      <a:r>
                        <a:rPr lang="pt-BR" sz="1000" b="0" i="0" u="none" strike="noStrike" cap="none" dirty="0" smtClean="0">
                          <a:solidFill>
                            <a:srgbClr val="000000"/>
                          </a:solidFill>
                          <a:latin typeface="Arial"/>
                          <a:ea typeface="Verdana"/>
                          <a:cs typeface="Verdana"/>
                          <a:sym typeface="Verdana"/>
                        </a:rPr>
                        <a:t>, Valle De San Juan, </a:t>
                      </a:r>
                      <a:r>
                        <a:rPr lang="pt-BR" sz="1000" b="0" i="0" u="none" strike="noStrike" cap="none" dirty="0" err="1" smtClean="0">
                          <a:solidFill>
                            <a:srgbClr val="000000"/>
                          </a:solidFill>
                          <a:latin typeface="Arial"/>
                          <a:ea typeface="Verdana"/>
                          <a:cs typeface="Verdana"/>
                          <a:sym typeface="Verdana"/>
                        </a:rPr>
                        <a:t>Villahermosa</a:t>
                      </a:r>
                      <a:r>
                        <a:rPr lang="pt-BR" sz="1000" b="0" i="0" u="none" strike="noStrike" cap="none" dirty="0" smtClean="0">
                          <a:solidFill>
                            <a:srgbClr val="000000"/>
                          </a:solidFill>
                          <a:latin typeface="Arial"/>
                          <a:ea typeface="Verdana"/>
                          <a:cs typeface="Verdana"/>
                          <a:sym typeface="Verdana"/>
                        </a:rPr>
                        <a:t>.</a:t>
                      </a:r>
                      <a:endParaRPr lang="pt-BR" sz="970" b="0" i="0" u="none" strike="noStrike" cap="none" dirty="0">
                        <a:solidFill>
                          <a:srgbClr val="000000"/>
                        </a:solidFill>
                        <a:latin typeface="Arial"/>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727374947"/>
                  </a:ext>
                </a:extLst>
              </a:tr>
            </a:tbl>
          </a:graphicData>
        </a:graphic>
      </p:graphicFrame>
      <p:graphicFrame>
        <p:nvGraphicFramePr>
          <p:cNvPr id="145" name="Google Shape;145;p58"/>
          <p:cNvGraphicFramePr/>
          <p:nvPr>
            <p:extLst>
              <p:ext uri="{D42A27DB-BD31-4B8C-83A1-F6EECF244321}">
                <p14:modId xmlns:p14="http://schemas.microsoft.com/office/powerpoint/2010/main" val="4073603816"/>
              </p:ext>
            </p:extLst>
          </p:nvPr>
        </p:nvGraphicFramePr>
        <p:xfrm>
          <a:off x="12743750" y="672005"/>
          <a:ext cx="6426275" cy="2307704"/>
        </p:xfrm>
        <a:graphic>
          <a:graphicData uri="http://schemas.openxmlformats.org/drawingml/2006/table">
            <a:tbl>
              <a:tblPr>
                <a:noFill/>
                <a:tableStyleId>{C3B7D27D-7022-48AE-870B-97DEDC28B86A}</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2">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dirty="0">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lang="es-MX" sz="1000" dirty="0" smtClean="0">
                        <a:solidFill>
                          <a:schemeClr val="dk1"/>
                        </a:solidFill>
                        <a:highlight>
                          <a:srgbClr val="FFFFFF"/>
                        </a:highlight>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extLst>
                  <a:ext uri="{0D108BD9-81ED-4DB2-BD59-A6C34878D82A}">
                    <a16:rowId xmlns:a16="http://schemas.microsoft.com/office/drawing/2014/main" val="10003"/>
                  </a:ext>
                </a:extLst>
              </a:tr>
              <a:tr h="940502">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dirty="0">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lang="es-MX" sz="1000" dirty="0" smtClean="0">
                        <a:solidFill>
                          <a:schemeClr val="dk1"/>
                        </a:solidFill>
                        <a:highlight>
                          <a:srgbClr val="FFFFFF"/>
                        </a:highlight>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2236153956"/>
                  </a:ext>
                </a:extLst>
              </a:tr>
            </a:tbl>
          </a:graphicData>
        </a:graphic>
      </p:graphicFrame>
      <p:sp>
        <p:nvSpPr>
          <p:cNvPr id="147" name="Google Shape;147;p58"/>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ANDINA</a:t>
            </a:r>
            <a:endParaRPr dirty="0"/>
          </a:p>
        </p:txBody>
      </p:sp>
      <p:pic>
        <p:nvPicPr>
          <p:cNvPr id="148" name="Google Shape;148;p58"/>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277906" y="1176524"/>
            <a:ext cx="4097321" cy="5457358"/>
          </a:xfrm>
          <a:prstGeom prst="rect">
            <a:avLst/>
          </a:prstGeom>
          <a:noFill/>
          <a:ln>
            <a:noFill/>
          </a:ln>
        </p:spPr>
      </p:pic>
      <p:pic>
        <p:nvPicPr>
          <p:cNvPr id="11" name="Google Shape;137;p24"/>
          <p:cNvPicPr preferRelativeResize="0"/>
          <p:nvPr/>
        </p:nvPicPr>
        <p:blipFill rotWithShape="1">
          <a:blip r:embed="rId5">
            <a:alphaModFix/>
          </a:blip>
          <a:srcRect/>
          <a:stretch/>
        </p:blipFill>
        <p:spPr>
          <a:xfrm>
            <a:off x="4719502" y="3182728"/>
            <a:ext cx="457200" cy="446694"/>
          </a:xfrm>
          <a:prstGeom prst="rect">
            <a:avLst/>
          </a:prstGeom>
          <a:noFill/>
          <a:ln>
            <a:noFill/>
          </a:ln>
        </p:spPr>
      </p:pic>
      <p:pic>
        <p:nvPicPr>
          <p:cNvPr id="2" name="Imagen 1"/>
          <p:cNvPicPr>
            <a:picLocks noChangeAspect="1"/>
          </p:cNvPicPr>
          <p:nvPr/>
        </p:nvPicPr>
        <p:blipFill>
          <a:blip r:embed="rId6"/>
          <a:stretch>
            <a:fillRect/>
          </a:stretch>
        </p:blipFill>
        <p:spPr>
          <a:xfrm>
            <a:off x="12858784" y="3332500"/>
            <a:ext cx="432854" cy="445047"/>
          </a:xfrm>
          <a:prstGeom prst="rect">
            <a:avLst/>
          </a:prstGeom>
        </p:spPr>
      </p:pic>
    </p:spTree>
    <p:extLst>
      <p:ext uri="{BB962C8B-B14F-4D97-AF65-F5344CB8AC3E}">
        <p14:creationId xmlns:p14="http://schemas.microsoft.com/office/powerpoint/2010/main" val="344652879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graphicFrame>
        <p:nvGraphicFramePr>
          <p:cNvPr id="13" name="Google Shape;146;p58"/>
          <p:cNvGraphicFramePr/>
          <p:nvPr>
            <p:extLst>
              <p:ext uri="{D42A27DB-BD31-4B8C-83A1-F6EECF244321}">
                <p14:modId xmlns:p14="http://schemas.microsoft.com/office/powerpoint/2010/main" val="1080269051"/>
              </p:ext>
            </p:extLst>
          </p:nvPr>
        </p:nvGraphicFramePr>
        <p:xfrm>
          <a:off x="4568599" y="1695978"/>
          <a:ext cx="6746479" cy="2662388"/>
        </p:xfrm>
        <a:graphic>
          <a:graphicData uri="http://schemas.openxmlformats.org/drawingml/2006/table">
            <a:tbl>
              <a:tblPr>
                <a:noFill/>
                <a:tableStyleId>{C3B7D27D-7022-48AE-870B-97DEDC28B86A}</a:tableStyleId>
              </a:tblPr>
              <a:tblGrid>
                <a:gridCol w="831454">
                  <a:extLst>
                    <a:ext uri="{9D8B030D-6E8A-4147-A177-3AD203B41FA5}">
                      <a16:colId xmlns:a16="http://schemas.microsoft.com/office/drawing/2014/main" val="20000"/>
                    </a:ext>
                  </a:extLst>
                </a:gridCol>
                <a:gridCol w="5915025">
                  <a:extLst>
                    <a:ext uri="{9D8B030D-6E8A-4147-A177-3AD203B41FA5}">
                      <a16:colId xmlns:a16="http://schemas.microsoft.com/office/drawing/2014/main" val="20001"/>
                    </a:ext>
                  </a:extLst>
                </a:gridCol>
              </a:tblGrid>
              <a:tr h="414687">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117844">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CHOCÓ : Acandí, El Carmen De Atrato, Unguía.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VALLE DEL CAUCA : La Victoria, Obando, Ulloa.</a:t>
                      </a:r>
                      <a:endParaRPr lang="es-CO" sz="1000" b="0" i="0" u="none" strike="noStrike" cap="none" dirty="0" smtClean="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785614030"/>
                  </a:ext>
                </a:extLst>
              </a:tr>
              <a:tr h="1117844">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CAUCA : Miranda.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CHOCÓ : Bagadó.</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VALLE DEL CAUCA : Cartago, Florida, Palmira, Pradera, Zarzal.</a:t>
                      </a:r>
                      <a:endParaRPr lang="es-CO" sz="1000" b="0" i="0" u="none" strike="noStrike" cap="none" dirty="0" smtClean="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488046969"/>
                  </a:ext>
                </a:extLst>
              </a:tr>
            </a:tbl>
          </a:graphicData>
        </a:graphic>
      </p:graphicFrame>
      <p:sp>
        <p:nvSpPr>
          <p:cNvPr id="157" name="Google Shape;157;p59"/>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PACÍFICO</a:t>
            </a:r>
            <a:endParaRPr dirty="0"/>
          </a:p>
        </p:txBody>
      </p:sp>
      <p:pic>
        <p:nvPicPr>
          <p:cNvPr id="158" name="Google Shape;158;p59"/>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1106271" y="1237779"/>
            <a:ext cx="2989183" cy="5073802"/>
          </a:xfrm>
          <a:prstGeom prst="rect">
            <a:avLst/>
          </a:prstGeom>
          <a:noFill/>
          <a:ln>
            <a:noFill/>
          </a:ln>
        </p:spPr>
      </p:pic>
      <p:pic>
        <p:nvPicPr>
          <p:cNvPr id="159" name="Google Shape;159;p59"/>
          <p:cNvPicPr preferRelativeResize="0"/>
          <p:nvPr/>
        </p:nvPicPr>
        <p:blipFill rotWithShape="1">
          <a:blip r:embed="rId5">
            <a:alphaModFix/>
          </a:blip>
          <a:srcRect/>
          <a:stretch/>
        </p:blipFill>
        <p:spPr>
          <a:xfrm>
            <a:off x="14499799" y="4186868"/>
            <a:ext cx="457200" cy="446694"/>
          </a:xfrm>
          <a:prstGeom prst="rect">
            <a:avLst/>
          </a:prstGeom>
          <a:noFill/>
          <a:ln>
            <a:noFill/>
          </a:ln>
        </p:spPr>
      </p:pic>
      <p:pic>
        <p:nvPicPr>
          <p:cNvPr id="163" name="Google Shape;163;p59" descr="Recurso 25.png"/>
          <p:cNvPicPr preferRelativeResize="0"/>
          <p:nvPr/>
        </p:nvPicPr>
        <p:blipFill rotWithShape="1">
          <a:blip r:embed="rId6">
            <a:alphaModFix/>
          </a:blip>
          <a:srcRect/>
          <a:stretch/>
        </p:blipFill>
        <p:spPr>
          <a:xfrm>
            <a:off x="3741738" y="7337519"/>
            <a:ext cx="432711" cy="446694"/>
          </a:xfrm>
          <a:prstGeom prst="rect">
            <a:avLst/>
          </a:prstGeom>
          <a:noFill/>
          <a:ln>
            <a:noFill/>
          </a:ln>
        </p:spPr>
      </p:pic>
      <p:pic>
        <p:nvPicPr>
          <p:cNvPr id="10" name="Google Shape;185;p61"/>
          <p:cNvPicPr preferRelativeResize="0"/>
          <p:nvPr/>
        </p:nvPicPr>
        <p:blipFill rotWithShape="1">
          <a:blip r:embed="rId7">
            <a:alphaModFix/>
          </a:blip>
          <a:srcRect/>
          <a:stretch/>
        </p:blipFill>
        <p:spPr>
          <a:xfrm>
            <a:off x="12308730" y="1695978"/>
            <a:ext cx="3694496" cy="1042506"/>
          </a:xfrm>
          <a:prstGeom prst="rect">
            <a:avLst/>
          </a:prstGeom>
          <a:noFill/>
          <a:ln>
            <a:noFill/>
          </a:ln>
        </p:spPr>
      </p:pic>
      <p:pic>
        <p:nvPicPr>
          <p:cNvPr id="2" name="Imagen 1"/>
          <p:cNvPicPr>
            <a:picLocks noChangeAspect="1"/>
          </p:cNvPicPr>
          <p:nvPr/>
        </p:nvPicPr>
        <p:blipFill>
          <a:blip r:embed="rId8"/>
          <a:stretch>
            <a:fillRect/>
          </a:stretch>
        </p:blipFill>
        <p:spPr>
          <a:xfrm>
            <a:off x="13465731" y="3470099"/>
            <a:ext cx="432854" cy="445047"/>
          </a:xfrm>
          <a:prstGeom prst="rect">
            <a:avLst/>
          </a:prstGeom>
        </p:spPr>
      </p:pic>
      <p:pic>
        <p:nvPicPr>
          <p:cNvPr id="15" name="Google Shape;150;p58"/>
          <p:cNvPicPr preferRelativeResize="0"/>
          <p:nvPr/>
        </p:nvPicPr>
        <p:blipFill rotWithShape="1">
          <a:blip r:embed="rId9">
            <a:alphaModFix/>
          </a:blip>
          <a:srcRect/>
          <a:stretch/>
        </p:blipFill>
        <p:spPr>
          <a:xfrm>
            <a:off x="4750434" y="2515960"/>
            <a:ext cx="451143" cy="445047"/>
          </a:xfrm>
          <a:prstGeom prst="rect">
            <a:avLst/>
          </a:prstGeom>
          <a:noFill/>
          <a:ln>
            <a:noFill/>
          </a:ln>
        </p:spPr>
      </p:pic>
      <p:pic>
        <p:nvPicPr>
          <p:cNvPr id="16" name="Google Shape;137;p24"/>
          <p:cNvPicPr preferRelativeResize="0"/>
          <p:nvPr/>
        </p:nvPicPr>
        <p:blipFill rotWithShape="1">
          <a:blip r:embed="rId5">
            <a:alphaModFix/>
          </a:blip>
          <a:srcRect/>
          <a:stretch/>
        </p:blipFill>
        <p:spPr>
          <a:xfrm>
            <a:off x="4750434" y="3551333"/>
            <a:ext cx="457200" cy="446694"/>
          </a:xfrm>
          <a:prstGeom prst="rect">
            <a:avLst/>
          </a:prstGeom>
          <a:noFill/>
          <a:ln>
            <a:noFill/>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graphicFrame>
        <p:nvGraphicFramePr>
          <p:cNvPr id="12" name="Google Shape;146;p58"/>
          <p:cNvGraphicFramePr/>
          <p:nvPr>
            <p:extLst>
              <p:ext uri="{D42A27DB-BD31-4B8C-83A1-F6EECF244321}">
                <p14:modId xmlns:p14="http://schemas.microsoft.com/office/powerpoint/2010/main" val="3531484183"/>
              </p:ext>
            </p:extLst>
          </p:nvPr>
        </p:nvGraphicFramePr>
        <p:xfrm>
          <a:off x="5345167" y="1718598"/>
          <a:ext cx="6746479" cy="4155888"/>
        </p:xfrm>
        <a:graphic>
          <a:graphicData uri="http://schemas.openxmlformats.org/drawingml/2006/table">
            <a:tbl>
              <a:tblPr>
                <a:noFill/>
                <a:tableStyleId>{C3B7D27D-7022-48AE-870B-97DEDC28B86A}</a:tableStyleId>
              </a:tblPr>
              <a:tblGrid>
                <a:gridCol w="831454">
                  <a:extLst>
                    <a:ext uri="{9D8B030D-6E8A-4147-A177-3AD203B41FA5}">
                      <a16:colId xmlns:a16="http://schemas.microsoft.com/office/drawing/2014/main" val="20000"/>
                    </a:ext>
                  </a:extLst>
                </a:gridCol>
                <a:gridCol w="5915025">
                  <a:extLst>
                    <a:ext uri="{9D8B030D-6E8A-4147-A177-3AD203B41FA5}">
                      <a16:colId xmlns:a16="http://schemas.microsoft.com/office/drawing/2014/main" val="20001"/>
                    </a:ext>
                  </a:extLst>
                </a:gridCol>
              </a:tblGrid>
              <a:tr h="414687">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451452">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Font typeface="Arial"/>
                        <a:buNone/>
                      </a:pPr>
                      <a:r>
                        <a:rPr lang="es-CO" sz="1000" b="0" i="0" u="none" strike="noStrike" cap="none" dirty="0" smtClean="0">
                          <a:solidFill>
                            <a:srgbClr val="000000"/>
                          </a:solidFill>
                          <a:latin typeface="+mn-lt"/>
                          <a:ea typeface="Verdana"/>
                          <a:cs typeface="Verdana"/>
                          <a:sym typeface="Arial"/>
                        </a:rPr>
                        <a:t>ARAUCA : Arauca, Cravo Norte, Fortul, Puerto Rondón, Saravena, Tame.</a:t>
                      </a:r>
                    </a:p>
                    <a:p>
                      <a:pPr marL="0" marR="0" lvl="0" indent="0" algn="just" rtl="0">
                        <a:lnSpc>
                          <a:spcPct val="100000"/>
                        </a:lnSpc>
                        <a:spcBef>
                          <a:spcPts val="0"/>
                        </a:spcBef>
                        <a:spcAft>
                          <a:spcPts val="0"/>
                        </a:spcAft>
                        <a:buClr>
                          <a:srgbClr val="000000"/>
                        </a:buClr>
                        <a:buFont typeface="Arial"/>
                        <a:buNone/>
                      </a:pPr>
                      <a:r>
                        <a:rPr lang="es-CO" sz="1000" b="0" i="0" u="none" strike="noStrike" cap="none" dirty="0" smtClean="0">
                          <a:solidFill>
                            <a:srgbClr val="000000"/>
                          </a:solidFill>
                          <a:latin typeface="+mn-lt"/>
                          <a:ea typeface="Verdana"/>
                          <a:cs typeface="Verdana"/>
                          <a:sym typeface="Arial"/>
                        </a:rPr>
                        <a:t>CASANARE : Aguazul, Chámeza, Hato Corozal, Maní, Nunchía, Orocué, Paz De Ariporo, Sabanalarga, San Luis De Palenque, Tauramena, Trinidad, Yopal.</a:t>
                      </a:r>
                    </a:p>
                    <a:p>
                      <a:pPr marL="0" marR="0" lvl="0" indent="0" algn="just" rtl="0">
                        <a:lnSpc>
                          <a:spcPct val="100000"/>
                        </a:lnSpc>
                        <a:spcBef>
                          <a:spcPts val="0"/>
                        </a:spcBef>
                        <a:spcAft>
                          <a:spcPts val="0"/>
                        </a:spcAft>
                        <a:buClr>
                          <a:srgbClr val="000000"/>
                        </a:buClr>
                        <a:buFont typeface="Arial"/>
                        <a:buNone/>
                      </a:pPr>
                      <a:r>
                        <a:rPr lang="es-CO" sz="1000" b="0" i="0" u="none" strike="noStrike" cap="none" dirty="0" smtClean="0">
                          <a:solidFill>
                            <a:srgbClr val="000000"/>
                          </a:solidFill>
                          <a:latin typeface="+mn-lt"/>
                          <a:ea typeface="Verdana"/>
                          <a:cs typeface="Verdana"/>
                          <a:sym typeface="Arial"/>
                        </a:rPr>
                        <a:t>META : Acacías, Barranca De Upía, Cabuyaro, Cumaral, El Calvario, El Castillo, Fuente De Oro, Granada, Lejanías, Mesetas, Puerto Gaitán, Puerto Lleras, Puerto López, Puerto Rico, Restrepo, San Carlos De Guaroa, San Juan De Arama, San Juanito, San Martín, Uribe, Villavicencio, Vistahermosa.</a:t>
                      </a:r>
                    </a:p>
                    <a:p>
                      <a:pPr marL="0" marR="0" lvl="0" indent="0" algn="just" rtl="0">
                        <a:lnSpc>
                          <a:spcPct val="100000"/>
                        </a:lnSpc>
                        <a:spcBef>
                          <a:spcPts val="0"/>
                        </a:spcBef>
                        <a:spcAft>
                          <a:spcPts val="0"/>
                        </a:spcAft>
                        <a:buClr>
                          <a:srgbClr val="000000"/>
                        </a:buClr>
                        <a:buFont typeface="Arial"/>
                        <a:buNone/>
                      </a:pPr>
                      <a:r>
                        <a:rPr lang="es-CO" sz="1000" b="0" i="0" u="none" strike="noStrike" cap="none" dirty="0" smtClean="0">
                          <a:solidFill>
                            <a:srgbClr val="000000"/>
                          </a:solidFill>
                          <a:latin typeface="+mn-lt"/>
                          <a:ea typeface="Verdana"/>
                          <a:cs typeface="Verdana"/>
                          <a:sym typeface="Arial"/>
                        </a:rPr>
                        <a:t>VICHADA : Cumaribo, La Primavera, Puerto Carreño, Santa Rosalía.</a:t>
                      </a:r>
                      <a:endParaRPr lang="es-CO" sz="1000" b="0" i="0" u="none" strike="noStrike" cap="none" dirty="0" smtClean="0">
                        <a:solidFill>
                          <a:srgbClr val="000000"/>
                        </a:solidFill>
                        <a:latin typeface="Arial"/>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543916814"/>
                  </a:ext>
                </a:extLst>
              </a:tr>
              <a:tr h="1117844">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ARAUCA : Arauquita.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CASANARE : Monterrey, Pore, Recetor, Villanueva.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META : Castilla La Nueva, La Macarena, Mapiripán.</a:t>
                      </a:r>
                      <a:endParaRPr lang="es-CO" sz="1000" b="0" i="0" u="none" strike="noStrike" cap="none" dirty="0" smtClean="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785614030"/>
                  </a:ext>
                </a:extLst>
              </a:tr>
              <a:tr h="1117844">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it-IT" sz="1000" b="0" i="0" u="none" strike="noStrike" cap="none" dirty="0" smtClean="0">
                          <a:solidFill>
                            <a:srgbClr val="000000"/>
                          </a:solidFill>
                          <a:latin typeface="+mn-lt"/>
                          <a:ea typeface="Verdana"/>
                          <a:cs typeface="Verdana"/>
                          <a:sym typeface="Verdana"/>
                        </a:rPr>
                        <a:t>CASANARE : La Salina, Támara.</a:t>
                      </a:r>
                    </a:p>
                    <a:p>
                      <a:pPr marL="0" marR="0" lvl="0" indent="0" algn="just" rtl="0">
                        <a:spcBef>
                          <a:spcPts val="0"/>
                        </a:spcBef>
                        <a:spcAft>
                          <a:spcPts val="0"/>
                        </a:spcAft>
                        <a:buNone/>
                      </a:pPr>
                      <a:r>
                        <a:rPr lang="it-IT" sz="1000" b="0" i="0" u="none" strike="noStrike" cap="none" dirty="0" smtClean="0">
                          <a:solidFill>
                            <a:srgbClr val="000000"/>
                          </a:solidFill>
                          <a:latin typeface="+mn-lt"/>
                          <a:ea typeface="Verdana"/>
                          <a:cs typeface="Verdana"/>
                          <a:sym typeface="Verdana"/>
                        </a:rPr>
                        <a:t>META : Guamal.</a:t>
                      </a:r>
                      <a:endParaRPr lang="es-CO" sz="1000" b="0" i="0" u="none" strike="noStrike" cap="none" dirty="0" smtClean="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488046969"/>
                  </a:ext>
                </a:extLst>
              </a:tr>
            </a:tbl>
          </a:graphicData>
        </a:graphic>
      </p:graphicFrame>
      <p:sp>
        <p:nvSpPr>
          <p:cNvPr id="169" name="Google Shape;169;p60"/>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ORINOQUÍA</a:t>
            </a:r>
            <a:endParaRPr dirty="0"/>
          </a:p>
        </p:txBody>
      </p:sp>
      <p:pic>
        <p:nvPicPr>
          <p:cNvPr id="170" name="Google Shape;170;p60"/>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471389" y="1445709"/>
            <a:ext cx="4650200" cy="4860680"/>
          </a:xfrm>
          <a:prstGeom prst="rect">
            <a:avLst/>
          </a:prstGeom>
          <a:noFill/>
          <a:ln>
            <a:noFill/>
          </a:ln>
        </p:spPr>
      </p:pic>
      <p:pic>
        <p:nvPicPr>
          <p:cNvPr id="174" name="Google Shape;174;p60"/>
          <p:cNvPicPr preferRelativeResize="0"/>
          <p:nvPr/>
        </p:nvPicPr>
        <p:blipFill rotWithShape="1">
          <a:blip r:embed="rId5">
            <a:alphaModFix/>
          </a:blip>
          <a:srcRect/>
          <a:stretch/>
        </p:blipFill>
        <p:spPr>
          <a:xfrm>
            <a:off x="13027286" y="958056"/>
            <a:ext cx="3694496" cy="1042506"/>
          </a:xfrm>
          <a:prstGeom prst="rect">
            <a:avLst/>
          </a:prstGeom>
          <a:noFill/>
          <a:ln>
            <a:noFill/>
          </a:ln>
        </p:spPr>
      </p:pic>
      <p:pic>
        <p:nvPicPr>
          <p:cNvPr id="11" name="Imagen 10"/>
          <p:cNvPicPr>
            <a:picLocks noChangeAspect="1"/>
          </p:cNvPicPr>
          <p:nvPr/>
        </p:nvPicPr>
        <p:blipFill>
          <a:blip r:embed="rId6"/>
          <a:stretch>
            <a:fillRect/>
          </a:stretch>
        </p:blipFill>
        <p:spPr>
          <a:xfrm>
            <a:off x="5481476" y="2681022"/>
            <a:ext cx="432854" cy="445047"/>
          </a:xfrm>
          <a:prstGeom prst="rect">
            <a:avLst/>
          </a:prstGeom>
        </p:spPr>
      </p:pic>
      <p:pic>
        <p:nvPicPr>
          <p:cNvPr id="9" name="Google Shape;185;p61"/>
          <p:cNvPicPr preferRelativeResize="0"/>
          <p:nvPr/>
        </p:nvPicPr>
        <p:blipFill rotWithShape="1">
          <a:blip r:embed="rId5">
            <a:alphaModFix/>
          </a:blip>
          <a:srcRect/>
          <a:stretch/>
        </p:blipFill>
        <p:spPr>
          <a:xfrm>
            <a:off x="13243713" y="3852165"/>
            <a:ext cx="3694496" cy="1042506"/>
          </a:xfrm>
          <a:prstGeom prst="rect">
            <a:avLst/>
          </a:prstGeom>
          <a:noFill/>
          <a:ln>
            <a:noFill/>
          </a:ln>
        </p:spPr>
      </p:pic>
      <p:pic>
        <p:nvPicPr>
          <p:cNvPr id="13" name="Google Shape;150;p58"/>
          <p:cNvPicPr preferRelativeResize="0"/>
          <p:nvPr/>
        </p:nvPicPr>
        <p:blipFill rotWithShape="1">
          <a:blip r:embed="rId7">
            <a:alphaModFix/>
          </a:blip>
          <a:srcRect/>
          <a:stretch/>
        </p:blipFill>
        <p:spPr>
          <a:xfrm>
            <a:off x="5494450" y="3928371"/>
            <a:ext cx="451143" cy="445047"/>
          </a:xfrm>
          <a:prstGeom prst="rect">
            <a:avLst/>
          </a:prstGeom>
          <a:noFill/>
          <a:ln>
            <a:noFill/>
          </a:ln>
        </p:spPr>
      </p:pic>
      <p:pic>
        <p:nvPicPr>
          <p:cNvPr id="10" name="Google Shape;137;p24"/>
          <p:cNvPicPr preferRelativeResize="0"/>
          <p:nvPr/>
        </p:nvPicPr>
        <p:blipFill rotWithShape="1">
          <a:blip r:embed="rId8">
            <a:alphaModFix/>
          </a:blip>
          <a:srcRect/>
          <a:stretch/>
        </p:blipFill>
        <p:spPr>
          <a:xfrm>
            <a:off x="5481476" y="5111671"/>
            <a:ext cx="457200" cy="446694"/>
          </a:xfrm>
          <a:prstGeom prst="rect">
            <a:avLst/>
          </a:prstGeom>
          <a:noFill/>
          <a:ln>
            <a:noFill/>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Diseño personalizado">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2610</TotalTime>
  <Words>2708</Words>
  <Application>Microsoft Office PowerPoint</Application>
  <PresentationFormat>Panorámica</PresentationFormat>
  <Paragraphs>141</Paragraphs>
  <Slides>12</Slides>
  <Notes>12</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12</vt:i4>
      </vt:variant>
    </vt:vector>
  </HeadingPairs>
  <TitlesOfParts>
    <vt:vector size="19" baseType="lpstr">
      <vt:lpstr>Verdana</vt:lpstr>
      <vt:lpstr>Arial Narrow</vt:lpstr>
      <vt:lpstr>Arial</vt:lpstr>
      <vt:lpstr>Arial Black</vt:lpstr>
      <vt:lpstr>Calibri</vt:lpstr>
      <vt:lpstr>Helvetica Neue</vt:lpstr>
      <vt:lpstr>Diseño personalizado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CONSULTA SIPROT</dc:creator>
  <cp:lastModifiedBy>Incendios Observador</cp:lastModifiedBy>
  <cp:revision>265</cp:revision>
  <cp:lastPrinted>2024-01-12T21:20:58Z</cp:lastPrinted>
  <dcterms:created xsi:type="dcterms:W3CDTF">2022-10-19T17:32:46Z</dcterms:created>
  <dcterms:modified xsi:type="dcterms:W3CDTF">2024-01-18T20:19:35Z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2022-10-18T00:00:00Z</vt:filetime>
  </property>
  <property fmtid="{D5CDD505-2E9C-101B-9397-08002B2CF9AE}" pid="3" name="Creator">
    <vt:lpwstr>Microsoft® PowerPoint® 2013</vt:lpwstr>
  </property>
  <property fmtid="{D5CDD505-2E9C-101B-9397-08002B2CF9AE}" pid="4" name="LastSaved">
    <vt:filetime>2022-10-19T00:00:00Z</vt:filetime>
  </property>
</Properties>
</file>