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70" r:id="rId7"/>
    <p:sldId id="269" r:id="rId8"/>
    <p:sldId id="261" r:id="rId9"/>
    <p:sldId id="262" r:id="rId10"/>
    <p:sldId id="263" r:id="rId11"/>
    <p:sldId id="264" r:id="rId12"/>
    <p:sldId id="265" r:id="rId13"/>
  </p:sldIdLst>
  <p:sldSz cx="12192000" cy="6858000"/>
  <p:notesSz cx="12192000" cy="6858000"/>
  <p:embeddedFontLst>
    <p:embeddedFont>
      <p:font typeface="Verdana" panose="020B0604030504040204" pitchFamily="34" charset="0"/>
      <p:regular r:id="rId15"/>
      <p:bold r:id="rId16"/>
      <p:italic r:id="rId17"/>
      <p:boldItalic r:id="rId18"/>
    </p:embeddedFont>
    <p:embeddedFont>
      <p:font typeface="Arial Narrow" panose="020B0606020202030204" pitchFamily="34" charset="0"/>
      <p:regular r:id="rId19"/>
      <p:bold r:id="rId20"/>
      <p:italic r:id="rId21"/>
      <p:boldItalic r:id="rId22"/>
    </p:embeddedFont>
    <p:embeddedFont>
      <p:font typeface="Arial Black" panose="020B0A04020102020204" pitchFamily="34" charset="0"/>
      <p:regular r:id="rId23"/>
      <p:bold r:id="rId24"/>
    </p:embeddedFont>
    <p:embeddedFont>
      <p:font typeface="Helvetica Neue" panose="020B0604020202020204" charset="0"/>
      <p:regular r:id="rId25"/>
      <p:bold r:id="rId26"/>
      <p:italic r:id="rId27"/>
      <p:boldItalic r:id="rId28"/>
    </p:embeddedFont>
    <p:embeddedFont>
      <p:font typeface="Calibri" panose="020F0502020204030204" pitchFamily="3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hdBmSMNS8FRpGjo0RIRugI/GyYX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3B7D27D-7022-48AE-870B-97DEDC28B86A}">
  <a:tblStyle styleId="{C3B7D27D-7022-48AE-870B-97DEDC28B86A}"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E8229C89-3208-43F4-AF60-3C30160D25FD}"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422" autoAdjust="0"/>
    <p:restoredTop sz="94660"/>
  </p:normalViewPr>
  <p:slideViewPr>
    <p:cSldViewPr snapToGrid="0">
      <p:cViewPr varScale="1">
        <p:scale>
          <a:sx n="109" d="100"/>
          <a:sy n="109" d="100"/>
        </p:scale>
        <p:origin x="762" y="96"/>
      </p:cViewPr>
      <p:guideLst>
        <p:guide orient="horz" pos="2880"/>
        <p:guide pos="216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21" Type="http://schemas.openxmlformats.org/officeDocument/2006/relationships/font" Target="fonts/font7.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font" Target="fonts/font18.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font" Target="fonts/font1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61: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7" name="Google Shape;177;p6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62: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89" name="Google Shape;189;p62: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2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96" name="Google Shape;196;p2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57754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067055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59: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4" name="Google Shape;15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6" name="Google Shape;166;p6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chemeClr val="lt1"/>
                </a:solidFill>
                <a:latin typeface="Helvetica Neue"/>
                <a:ea typeface="Helvetica Neue"/>
                <a:cs typeface="Helvetica Neue"/>
                <a:sym typeface="Helvetica Neue"/>
              </a:rPr>
              <a:t>www.ideam.gov.co</a:t>
            </a:r>
            <a:endParaRPr dirty="0"/>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5.jpeg"/><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amazonia.jp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modelo_icv\temporales\amenaza_icv.jpg"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torta_regiones_icv.jpg" TargetMode="External"/><Relationship Id="rId3" Type="http://schemas.openxmlformats.org/officeDocument/2006/relationships/image" Target="../media/image10.jpeg"/><Relationship Id="rId7" Type="http://schemas.openxmlformats.org/officeDocument/2006/relationships/image" Target="../media/image12.jpeg"/><Relationship Id="rId12" Type="http://schemas.openxmlformats.org/officeDocument/2006/relationships/image" Target="file:///O:\Mi%20unidad\OSPA\01.%20Tematicas\04.%20Incendios\01.%20Productos\postmodelo_icv\temporales\orange_icv.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O:\Mi%20unidad\OSPA\01.%20Tematicas\04.%20Incendios\01.%20Productos\postmodelo_icv\temporales\icolombia.jpg" TargetMode="External"/><Relationship Id="rId11" Type="http://schemas.openxmlformats.org/officeDocument/2006/relationships/image" Target="../media/image14.jpeg"/><Relationship Id="rId5" Type="http://schemas.openxmlformats.org/officeDocument/2006/relationships/image" Target="../media/image11.jpeg"/><Relationship Id="rId10" Type="http://schemas.openxmlformats.org/officeDocument/2006/relationships/image" Target="file:///O:\Mi%20unidad\OSPA\01.%20Tematicas\04.%20Incendios\01.%20Productos\postmodelo_icv\temporales\red_icv.jpg" TargetMode="External"/><Relationship Id="rId4" Type="http://schemas.openxmlformats.org/officeDocument/2006/relationships/image" Target="file:///O:\Mi%20unidad\OSPA\01.%20Tematicas\04.%20Incendios\01.%20Productos\postmodelo_icv\temporales\yellow_icv.jpg" TargetMode="Externa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jpe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andina.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andina.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9.png"/><Relationship Id="rId4" Type="http://schemas.openxmlformats.org/officeDocument/2006/relationships/image" Target="file:///O:\Mi%20unidad\OSPA\01.%20Tematicas\04.%20Incendios\01.%20Productos\postmodelo_icv\temporales\iandina.jpg"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2.jpeg"/><Relationship Id="rId7"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9.png"/><Relationship Id="rId4" Type="http://schemas.openxmlformats.org/officeDocument/2006/relationships/image" Target="file:///O:\Mi%20unidad\OSPA\01.%20Tematicas\04.%20Incendios\01.%20Productos\postmodelo_icv\temporales\ipacifico.jpg" TargetMode="External"/><Relationship Id="rId9" Type="http://schemas.openxmlformats.org/officeDocument/2006/relationships/image" Target="../media/image17.png"/></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4.jpeg"/><Relationship Id="rId7"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image" Target="file:///O:\Mi%20unidad\OSPA\01.%20Tematicas\04.%20Incendios\01.%20Productos\postmodelo_icv\temporales\iorinoquia.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000" b="1" i="0" u="none" strike="noStrike" cap="none" dirty="0">
                <a:solidFill>
                  <a:srgbClr val="C00000"/>
                </a:solidFill>
                <a:latin typeface="Verdana"/>
                <a:ea typeface="Verdana"/>
                <a:cs typeface="Verdana"/>
                <a:sym typeface="Verdana"/>
              </a:rPr>
              <a:t>Boletín No.</a:t>
            </a:r>
            <a:endParaRPr sz="2000" b="1" i="0" u="none" strike="noStrike" cap="none" dirty="0">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15696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400" b="1" dirty="0" smtClean="0">
                <a:solidFill>
                  <a:schemeClr val="lt1"/>
                </a:solidFill>
                <a:latin typeface="Verdana"/>
                <a:ea typeface="Verdana"/>
                <a:cs typeface="Verdana"/>
                <a:sym typeface="Verdana"/>
              </a:rPr>
              <a:t>016</a:t>
            </a: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793F"/>
                </a:solidFill>
                <a:latin typeface="Verdana"/>
                <a:ea typeface="Verdana"/>
                <a:cs typeface="Verdana"/>
                <a:sym typeface="Verdana"/>
              </a:rPr>
              <a:t>PARA PREPARARSE </a:t>
            </a:r>
            <a:r>
              <a:rPr lang="es-MX" sz="800" b="0" i="0" u="none" strike="noStrike" cap="none" dirty="0">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dirty="0">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BB3F"/>
                </a:solidFill>
                <a:latin typeface="Verdana"/>
                <a:ea typeface="Verdana"/>
                <a:cs typeface="Verdana"/>
                <a:sym typeface="Verdana"/>
              </a:rPr>
              <a:t>PARA  INFORMARSE  </a:t>
            </a:r>
            <a:r>
              <a:rPr lang="es-MX" sz="800" b="0" i="0" u="none" strike="noStrike" cap="none" dirty="0">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dirty="0">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92D050"/>
                </a:solidFill>
                <a:latin typeface="Verdana"/>
                <a:ea typeface="Verdana"/>
                <a:cs typeface="Verdana"/>
                <a:sym typeface="Verdana"/>
              </a:rPr>
              <a:t>CONDICIONES NORMALES </a:t>
            </a:r>
            <a:r>
              <a:rPr lang="es-MX" sz="800" b="0" i="0" u="none" strike="noStrike" cap="none" dirty="0">
                <a:solidFill>
                  <a:srgbClr val="171616"/>
                </a:solidFill>
                <a:latin typeface="Verdana"/>
                <a:ea typeface="Verdana"/>
                <a:cs typeface="Verdana"/>
                <a:sym typeface="Verdana"/>
              </a:rPr>
              <a:t>La información que se suministra se encuentra dentro de los rangos normales.</a:t>
            </a:r>
            <a:endParaRPr sz="800" b="0" i="0" u="none" strike="noStrike" cap="none" dirty="0">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r>
              <a:rPr lang="es-MX" sz="1100" b="1" i="0" u="none" strike="noStrike" cap="none" dirty="0" smtClean="0">
                <a:solidFill>
                  <a:srgbClr val="800000"/>
                </a:solidFill>
                <a:latin typeface="Calibri"/>
                <a:ea typeface="Calibri"/>
                <a:cs typeface="Calibri"/>
                <a:sym typeface="Calibri"/>
              </a:rPr>
              <a:t>16 de enero de 2024</a:t>
            </a:r>
            <a:r>
              <a:rPr lang="es-MX" sz="1100" b="1" dirty="0" smtClean="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 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smtClean="0">
                <a:solidFill>
                  <a:srgbClr val="800000"/>
                </a:solidFill>
                <a:latin typeface="Calibri"/>
                <a:ea typeface="Calibri"/>
                <a:cs typeface="Calibri"/>
                <a:sym typeface="Calibri"/>
              </a:rPr>
              <a:t>17</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dirty="0" smtClean="0">
                <a:solidFill>
                  <a:srgbClr val="800000"/>
                </a:solidFill>
                <a:latin typeface="Calibri"/>
                <a:ea typeface="Calibri"/>
                <a:cs typeface="Calibri"/>
                <a:sym typeface="Calibri"/>
              </a:rPr>
              <a:t>enero</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i="0" u="none" strike="noStrike" cap="none" dirty="0" smtClean="0">
                <a:solidFill>
                  <a:srgbClr val="800000"/>
                </a:solidFill>
                <a:latin typeface="Calibri"/>
                <a:ea typeface="Calibri"/>
                <a:cs typeface="Calibri"/>
                <a:sym typeface="Calibri"/>
              </a:rPr>
              <a:t>2024 </a:t>
            </a:r>
            <a:r>
              <a:rPr lang="es-MX" sz="1100" b="1" i="0" u="none" strike="noStrike" cap="none" dirty="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672339544"/>
              </p:ext>
            </p:extLst>
          </p:nvPr>
        </p:nvGraphicFramePr>
        <p:xfrm>
          <a:off x="5419661" y="1480456"/>
          <a:ext cx="6300943" cy="4285909"/>
        </p:xfrm>
        <a:graphic>
          <a:graphicData uri="http://schemas.openxmlformats.org/drawingml/2006/table">
            <a:tbl>
              <a:tblPr>
                <a:noFill/>
                <a:tableStyleId>{C3B7D27D-7022-48AE-870B-97DEDC28B86A}</a:tableStyleId>
              </a:tblPr>
              <a:tblGrid>
                <a:gridCol w="839864">
                  <a:extLst>
                    <a:ext uri="{9D8B030D-6E8A-4147-A177-3AD203B41FA5}">
                      <a16:colId xmlns:a16="http://schemas.microsoft.com/office/drawing/2014/main" val="20000"/>
                    </a:ext>
                  </a:extLst>
                </a:gridCol>
                <a:gridCol w="5461079">
                  <a:extLst>
                    <a:ext uri="{9D8B030D-6E8A-4147-A177-3AD203B41FA5}">
                      <a16:colId xmlns:a16="http://schemas.microsoft.com/office/drawing/2014/main" val="20001"/>
                    </a:ext>
                  </a:extLst>
                </a:gridCol>
              </a:tblGrid>
              <a:tr h="72970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441113">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Puerto Rico, San Vicente Del Caguán.</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04371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El Paujíl.</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935287167"/>
                  </a:ext>
                </a:extLst>
              </a:tr>
              <a:tr h="1071377">
                <a:tc>
                  <a:txBody>
                    <a:bodyPr/>
                    <a:lstStyle/>
                    <a:p>
                      <a:pPr marL="0" marR="0" lvl="0" indent="0" algn="l" rtl="0">
                        <a:lnSpc>
                          <a:spcPct val="100000"/>
                        </a:lnSpc>
                        <a:spcBef>
                          <a:spcPts val="0"/>
                        </a:spcBef>
                        <a:spcAft>
                          <a:spcPts val="0"/>
                        </a:spcAft>
                        <a:buClr>
                          <a:srgbClr val="000000"/>
                        </a:buClr>
                        <a:buSzPts val="1100"/>
                        <a:buFont typeface="Arial"/>
                        <a:buNone/>
                      </a:pPr>
                      <a:endParaRPr sz="1000" b="1"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El Doncello, La Montañita, Valparaíso.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Inírida.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3" name="Google Shape;146;p58"/>
          <p:cNvGraphicFramePr/>
          <p:nvPr>
            <p:extLst>
              <p:ext uri="{D42A27DB-BD31-4B8C-83A1-F6EECF244321}">
                <p14:modId xmlns:p14="http://schemas.microsoft.com/office/powerpoint/2010/main" val="3707308787"/>
              </p:ext>
            </p:extLst>
          </p:nvPr>
        </p:nvGraphicFramePr>
        <p:xfrm>
          <a:off x="12836461" y="5476214"/>
          <a:ext cx="6426275" cy="2509188"/>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1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738991886"/>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AMAZONAS : La Chorrera.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Solano, Valparaíso.</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Inírida.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 El Retorno, Miraflores, San José Del Guaviare.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0" name="Google Shape;180;p61"/>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AMAZONIA</a:t>
            </a:r>
            <a:endParaRPr dirty="0"/>
          </a:p>
        </p:txBody>
      </p:sp>
      <p:pic>
        <p:nvPicPr>
          <p:cNvPr id="181" name="Google Shape;181;p61"/>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582198" y="1371600"/>
            <a:ext cx="4665619" cy="4876796"/>
          </a:xfrm>
          <a:prstGeom prst="rect">
            <a:avLst/>
          </a:prstGeom>
          <a:noFill/>
          <a:ln>
            <a:noFill/>
          </a:ln>
        </p:spPr>
      </p:pic>
      <p:pic>
        <p:nvPicPr>
          <p:cNvPr id="183" name="Google Shape;183;p61" descr="Recurso 25.png"/>
          <p:cNvPicPr preferRelativeResize="0"/>
          <p:nvPr/>
        </p:nvPicPr>
        <p:blipFill rotWithShape="1">
          <a:blip r:embed="rId5">
            <a:alphaModFix/>
          </a:blip>
          <a:srcRect/>
          <a:stretch/>
        </p:blipFill>
        <p:spPr>
          <a:xfrm>
            <a:off x="5612013" y="2751087"/>
            <a:ext cx="432711" cy="446694"/>
          </a:xfrm>
          <a:prstGeom prst="rect">
            <a:avLst/>
          </a:prstGeom>
          <a:noFill/>
          <a:ln>
            <a:noFill/>
          </a:ln>
        </p:spPr>
      </p:pic>
      <p:pic>
        <p:nvPicPr>
          <p:cNvPr id="185" name="Google Shape;185;p61"/>
          <p:cNvPicPr preferRelativeResize="0"/>
          <p:nvPr/>
        </p:nvPicPr>
        <p:blipFill rotWithShape="1">
          <a:blip r:embed="rId6">
            <a:alphaModFix/>
          </a:blip>
          <a:srcRect/>
          <a:stretch/>
        </p:blipFill>
        <p:spPr>
          <a:xfrm>
            <a:off x="12836461" y="3382253"/>
            <a:ext cx="3694496" cy="1042506"/>
          </a:xfrm>
          <a:prstGeom prst="rect">
            <a:avLst/>
          </a:prstGeom>
          <a:noFill/>
          <a:ln>
            <a:noFill/>
          </a:ln>
        </p:spPr>
      </p:pic>
      <p:pic>
        <p:nvPicPr>
          <p:cNvPr id="186" name="Google Shape;186;p61"/>
          <p:cNvPicPr preferRelativeResize="0"/>
          <p:nvPr/>
        </p:nvPicPr>
        <p:blipFill rotWithShape="1">
          <a:blip r:embed="rId7">
            <a:alphaModFix/>
          </a:blip>
          <a:srcRect/>
          <a:stretch/>
        </p:blipFill>
        <p:spPr>
          <a:xfrm>
            <a:off x="5577145" y="4979271"/>
            <a:ext cx="457200" cy="446694"/>
          </a:xfrm>
          <a:prstGeom prst="rect">
            <a:avLst/>
          </a:prstGeom>
          <a:noFill/>
          <a:ln>
            <a:noFill/>
          </a:ln>
        </p:spPr>
      </p:pic>
      <p:pic>
        <p:nvPicPr>
          <p:cNvPr id="11" name="Google Shape;184;p61"/>
          <p:cNvPicPr preferRelativeResize="0"/>
          <p:nvPr/>
        </p:nvPicPr>
        <p:blipFill rotWithShape="1">
          <a:blip r:embed="rId8">
            <a:alphaModFix/>
          </a:blip>
          <a:srcRect/>
          <a:stretch/>
        </p:blipFill>
        <p:spPr>
          <a:xfrm>
            <a:off x="5593581" y="3866002"/>
            <a:ext cx="451143" cy="445047"/>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62"/>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DEFINICIONES Y RECOMENDACIONES</a:t>
            </a:r>
            <a:endParaRPr dirty="0"/>
          </a:p>
        </p:txBody>
      </p:sp>
      <p:graphicFrame>
        <p:nvGraphicFramePr>
          <p:cNvPr id="192" name="Google Shape;192;p62"/>
          <p:cNvGraphicFramePr/>
          <p:nvPr/>
        </p:nvGraphicFramePr>
        <p:xfrm>
          <a:off x="4758476" y="1497013"/>
          <a:ext cx="6465900" cy="4858445"/>
        </p:xfrm>
        <a:graphic>
          <a:graphicData uri="http://schemas.openxmlformats.org/drawingml/2006/table">
            <a:tbl>
              <a:tblPr firstRow="1" bandRow="1">
                <a:noFill/>
                <a:tableStyleId>{E8229C89-3208-43F4-AF60-3C30160D25FD}</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DEFINICIONES</a:t>
                      </a:r>
                      <a:endParaRPr sz="1400" u="none" strike="noStrike" cap="none" dirty="0">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RECOMENDACIONES</a:t>
                      </a:r>
                      <a:endParaRPr sz="1400" u="none" strike="noStrike" cap="none" dirty="0">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dirty="0">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193" name="Google Shape;193;p62"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197"/>
        <p:cNvGrpSpPr/>
        <p:nvPr/>
      </p:nvGrpSpPr>
      <p:grpSpPr>
        <a:xfrm>
          <a:off x="0" y="0"/>
          <a:ext cx="0" cy="0"/>
          <a:chOff x="0" y="0"/>
          <a:chExt cx="0" cy="0"/>
        </a:xfrm>
      </p:grpSpPr>
      <p:sp>
        <p:nvSpPr>
          <p:cNvPr id="198" name="Google Shape;198;p25"/>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dirty="0">
              <a:solidFill>
                <a:srgbClr val="FFFFFF"/>
              </a:solidFill>
              <a:latin typeface="Calibri"/>
              <a:ea typeface="Calibri"/>
              <a:cs typeface="Calibri"/>
              <a:sym typeface="Calibri"/>
            </a:endParaRPr>
          </a:p>
        </p:txBody>
      </p:sp>
      <p:sp>
        <p:nvSpPr>
          <p:cNvPr id="199" name="Google Shape;199;p25"/>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smtClean="0">
                <a:solidFill>
                  <a:srgbClr val="7F7F7F"/>
                </a:solidFill>
                <a:latin typeface="Verdana"/>
                <a:ea typeface="Verdana"/>
                <a:cs typeface="Verdana"/>
                <a:sym typeface="Verdana"/>
              </a:rPr>
              <a:t>Ingrid Tatiana Sierra Giraldo| Jefe Oficina </a:t>
            </a:r>
            <a:r>
              <a:rPr lang="es-MX" sz="1200" b="1" i="0" u="none" strike="noStrike" cap="none" dirty="0">
                <a:solidFill>
                  <a:srgbClr val="7F7F7F"/>
                </a:solidFill>
                <a:latin typeface="Verdana"/>
                <a:ea typeface="Verdana"/>
                <a:cs typeface="Verdana"/>
                <a:sym typeface="Verdana"/>
              </a:rPr>
              <a:t>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1" i="0" u="none" strike="noStrike" cap="none" dirty="0" smtClean="0">
                <a:solidFill>
                  <a:srgbClr val="7F7F7F"/>
                </a:solidFill>
                <a:latin typeface="Verdana"/>
                <a:ea typeface="Verdana"/>
                <a:cs typeface="Verdana"/>
                <a:sym typeface="Verdana"/>
              </a:rPr>
              <a:t>:</a:t>
            </a:r>
            <a:r>
              <a:rPr lang="es-MX" sz="1200" dirty="0">
                <a:solidFill>
                  <a:srgbClr val="7F7F7F"/>
                </a:solidFill>
                <a:latin typeface="Verdana"/>
                <a:ea typeface="Verdana"/>
                <a:cs typeface="Verdana"/>
                <a:sym typeface="Verdana"/>
              </a:rPr>
              <a:t> </a:t>
            </a:r>
            <a:endParaRPr lang="es-MX" sz="1200" dirty="0" smtClean="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smtClean="0">
                <a:solidFill>
                  <a:srgbClr val="7F7F7F"/>
                </a:solidFill>
                <a:latin typeface="Verdana"/>
                <a:ea typeface="Verdana"/>
                <a:cs typeface="Verdana"/>
                <a:sym typeface="Verdana"/>
              </a:rPr>
              <a:t>Carolina Valencia Monroy </a:t>
            </a:r>
            <a:r>
              <a:rPr lang="es-MX" sz="1200" b="0" i="0" u="none" strike="noStrike" cap="none" dirty="0" smtClean="0">
                <a:solidFill>
                  <a:srgbClr val="7F7F7F"/>
                </a:solidFill>
                <a:latin typeface="Verdana"/>
                <a:ea typeface="Verdana"/>
                <a:cs typeface="Verdana"/>
                <a:sym typeface="Verdana"/>
              </a:rPr>
              <a:t>(Incendios </a:t>
            </a:r>
            <a:r>
              <a:rPr lang="es-MX" sz="1200" b="0" i="0" u="none" strike="noStrike" cap="none" dirty="0">
                <a:solidFill>
                  <a:srgbClr val="7F7F7F"/>
                </a:solidFill>
                <a:latin typeface="Verdana"/>
                <a:ea typeface="Verdana"/>
                <a:cs typeface="Verdana"/>
                <a:sym typeface="Verdana"/>
              </a:rPr>
              <a:t>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00" name="Google Shape;200;p25"/>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dirty="0">
                <a:solidFill>
                  <a:srgbClr val="C00000"/>
                </a:solidFill>
                <a:latin typeface="Verdana"/>
                <a:ea typeface="Verdana"/>
                <a:cs typeface="Verdana"/>
                <a:sym typeface="Verdana"/>
              </a:rPr>
              <a:t>VISITA NUESTRAS REDES SOCIALES</a:t>
            </a:r>
            <a:endParaRPr sz="1100" b="1" i="0" u="none" strike="noStrike" cap="none" dirty="0">
              <a:solidFill>
                <a:srgbClr val="C00000"/>
              </a:solidFill>
              <a:latin typeface="Verdana"/>
              <a:ea typeface="Verdana"/>
              <a:cs typeface="Verdana"/>
              <a:sym typeface="Verdana"/>
            </a:endParaRPr>
          </a:p>
        </p:txBody>
      </p:sp>
      <p:grpSp>
        <p:nvGrpSpPr>
          <p:cNvPr id="201" name="Google Shape;201;p25"/>
          <p:cNvGrpSpPr/>
          <p:nvPr/>
        </p:nvGrpSpPr>
        <p:grpSpPr>
          <a:xfrm>
            <a:off x="8760760" y="2132261"/>
            <a:ext cx="2092771" cy="2404039"/>
            <a:chOff x="8855817" y="2561633"/>
            <a:chExt cx="1843914" cy="2118168"/>
          </a:xfrm>
        </p:grpSpPr>
        <p:pic>
          <p:nvPicPr>
            <p:cNvPr id="202" name="Google Shape;202;p25"/>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03" name="Google Shape;203;p25"/>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04" name="Google Shape;204;p25"/>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05" name="Google Shape;205;p25"/>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06" name="Google Shape;206;p25"/>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InstitutoIDEAM</a:t>
              </a:r>
              <a:endParaRPr sz="1200" b="0" i="0" u="none" strike="noStrike" cap="none" dirty="0">
                <a:solidFill>
                  <a:srgbClr val="7F7F7F"/>
                </a:solidFill>
                <a:latin typeface="Verdana"/>
                <a:ea typeface="Verdana"/>
                <a:cs typeface="Verdana"/>
                <a:sym typeface="Verdana"/>
              </a:endParaRPr>
            </a:p>
          </p:txBody>
        </p:sp>
        <p:sp>
          <p:nvSpPr>
            <p:cNvPr id="207" name="Google Shape;207;p25"/>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8" name="Google Shape;208;p25"/>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9" name="Google Shape;209;p25"/>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Ideam.Instituto</a:t>
              </a:r>
              <a:endParaRPr sz="1200" b="0" i="0" u="none" strike="noStrike" cap="none" dirty="0">
                <a:solidFill>
                  <a:srgbClr val="7F7F7F"/>
                </a:solidFill>
                <a:latin typeface="Verdana"/>
                <a:ea typeface="Verdana"/>
                <a:cs typeface="Verdana"/>
                <a:sym typeface="Verdana"/>
              </a:endParaRPr>
            </a:p>
          </p:txBody>
        </p:sp>
      </p:grpSp>
      <p:sp>
        <p:nvSpPr>
          <p:cNvPr id="210" name="Google Shape;210;p25"/>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dirty="0" smtClean="0">
                <a:solidFill>
                  <a:srgbClr val="FFFFFF"/>
                </a:solidFill>
                <a:latin typeface="Arial"/>
                <a:ea typeface="Arial"/>
                <a:cs typeface="Arial"/>
                <a:sym typeface="Arial"/>
              </a:rPr>
              <a:t>histórico </a:t>
            </a:r>
            <a:r>
              <a:rPr lang="es-MX" sz="1000" b="0" i="0" u="none" strike="noStrike" cap="none" dirty="0">
                <a:solidFill>
                  <a:srgbClr val="FFFFFF"/>
                </a:solidFill>
                <a:latin typeface="Arial"/>
                <a:ea typeface="Arial"/>
                <a:cs typeface="Arial"/>
                <a:sym typeface="Arial"/>
              </a:rPr>
              <a:t>&lt;- </a:t>
            </a:r>
            <a:r>
              <a:rPr lang="es-MX" sz="1000" b="0" i="0" u="none" strike="noStrike" cap="none" dirty="0" smtClean="0">
                <a:solidFill>
                  <a:srgbClr val="FFFFFF"/>
                </a:solidFill>
                <a:latin typeface="Arial"/>
                <a:ea typeface="Arial"/>
                <a:cs typeface="Arial"/>
                <a:sym typeface="Arial"/>
              </a:rPr>
              <a:t>rbind(histórico, evaluación) </a:t>
            </a:r>
            <a:endParaRPr sz="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s-MX" sz="1800" b="0" i="0" u="none" strike="noStrike" cap="none" dirty="0">
                <a:solidFill>
                  <a:schemeClr val="dk1"/>
                </a:solidFill>
                <a:latin typeface="Arial"/>
                <a:ea typeface="Arial"/>
                <a:cs typeface="Arial"/>
                <a:sym typeface="Arial"/>
              </a:rPr>
              <a:t/>
            </a:r>
            <a:br>
              <a:rPr lang="es-MX" sz="18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lvl="0" algn="just">
              <a:buSzPts val="1800"/>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algunos sectores de las </a:t>
            </a:r>
            <a:r>
              <a:rPr lang="es-MX" sz="1800" b="0" i="0" u="none" strike="noStrike" cap="none" dirty="0" smtClean="0">
                <a:solidFill>
                  <a:srgbClr val="7F7F7F"/>
                </a:solidFill>
                <a:latin typeface="Verdana"/>
                <a:ea typeface="Verdana"/>
                <a:cs typeface="Verdana"/>
                <a:sym typeface="Verdana"/>
              </a:rPr>
              <a:t>regiones </a:t>
            </a:r>
            <a:r>
              <a:rPr lang="es-MX" sz="1800" dirty="0" smtClean="0">
                <a:solidFill>
                  <a:srgbClr val="7F7F7F"/>
                </a:solidFill>
                <a:latin typeface="Verdana"/>
                <a:ea typeface="Verdana"/>
                <a:cs typeface="Verdana"/>
                <a:sym typeface="Verdana"/>
              </a:rPr>
              <a:t>Caribe,  Andina, Pacífico, Amazonia y Orinoquia</a:t>
            </a:r>
            <a:r>
              <a:rPr lang="es-MX" sz="1800" b="0" i="0" u="none" strike="noStrike" cap="none" dirty="0" smtClean="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dirty="0">
                <a:solidFill>
                  <a:srgbClr val="C00000"/>
                </a:solidFill>
                <a:latin typeface="Verdana"/>
                <a:ea typeface="Verdana"/>
                <a:cs typeface="Verdana"/>
                <a:sym typeface="Verdana"/>
              </a:rPr>
              <a:t>RESUMEN</a:t>
            </a:r>
            <a:endParaRPr sz="1400" b="1" i="0" u="none" strike="noStrike" cap="none" dirty="0">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rgbClr val="C00000"/>
                </a:solidFill>
                <a:latin typeface="Verdana"/>
                <a:ea typeface="Verdana"/>
                <a:cs typeface="Verdana"/>
                <a:sym typeface="Verdana"/>
              </a:rPr>
              <a:t>Mapa de Pronóstico de la Amenaza por </a:t>
            </a:r>
            <a:r>
              <a:rPr lang="es-MX" sz="1100" b="1" i="0" u="none" strike="noStrike" cap="none" dirty="0">
                <a:solidFill>
                  <a:srgbClr val="C00000"/>
                </a:solidFill>
                <a:latin typeface="Arial Black"/>
                <a:ea typeface="Arial Black"/>
                <a:cs typeface="Arial Black"/>
                <a:sym typeface="Arial Black"/>
              </a:rPr>
              <a:t>Incendios de la Cobertura Vegetal</a:t>
            </a:r>
            <a:endParaRPr sz="1100" b="1" i="0" u="none" strike="noStrike" cap="none" dirty="0">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8108138" y="1670408"/>
            <a:ext cx="3322737" cy="4706703"/>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5" name="Google Shape;125;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200"/>
              <a:buNone/>
            </a:pPr>
            <a:r>
              <a:rPr lang="es-MX" sz="1200" dirty="0"/>
              <a:t>Actualización | </a:t>
            </a:r>
            <a:r>
              <a:rPr lang="es-MX" sz="1200" dirty="0" smtClean="0"/>
              <a:t>16 de enero del 2024 </a:t>
            </a:r>
            <a:r>
              <a:rPr lang="es-MX" sz="1200" dirty="0"/>
              <a:t>| </a:t>
            </a:r>
            <a:r>
              <a:rPr lang="es-MX" sz="1200" dirty="0" smtClean="0"/>
              <a:t>12:00 </a:t>
            </a:r>
            <a:r>
              <a:rPr lang="es-MX" sz="1200" dirty="0"/>
              <a:t>HLC</a:t>
            </a:r>
            <a:endParaRPr sz="1200" dirty="0"/>
          </a:p>
        </p:txBody>
      </p:sp>
      <p:pic>
        <p:nvPicPr>
          <p:cNvPr id="129" name="Google Shape;129;p17"/>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10525124" y="1146173"/>
            <a:ext cx="1629711" cy="5507176"/>
          </a:xfrm>
          <a:prstGeom prst="rect">
            <a:avLst/>
          </a:prstGeom>
          <a:noFill/>
          <a:ln>
            <a:noFill/>
          </a:ln>
        </p:spPr>
      </p:pic>
      <p:pic>
        <p:nvPicPr>
          <p:cNvPr id="2" name="Imagen 1"/>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413802" y="1028700"/>
            <a:ext cx="3960233" cy="5600354"/>
          </a:xfrm>
          <a:prstGeom prst="rect">
            <a:avLst/>
          </a:prstGeom>
        </p:spPr>
      </p:pic>
      <p:pic>
        <p:nvPicPr>
          <p:cNvPr id="3" name="Imagen 2"/>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4380543" y="2601533"/>
            <a:ext cx="1979619" cy="2154855"/>
          </a:xfrm>
          <a:prstGeom prst="rect">
            <a:avLst/>
          </a:prstGeom>
          <a:ln>
            <a:solidFill>
              <a:schemeClr val="tx1"/>
            </a:solidFill>
          </a:ln>
        </p:spPr>
      </p:pic>
      <p:pic>
        <p:nvPicPr>
          <p:cNvPr id="4" name="Imagen 3"/>
          <p:cNvPicPr>
            <a:picLocks noChangeAspect="1"/>
          </p:cNvPicPr>
          <p:nvPr/>
        </p:nvPicPr>
        <p:blipFill>
          <a:blip r:embed="rId9" r:link="rId10">
            <a:extLst>
              <a:ext uri="{28A0092B-C50C-407E-A947-70E740481C1C}">
                <a14:useLocalDpi xmlns:a14="http://schemas.microsoft.com/office/drawing/2010/main" val="0"/>
              </a:ext>
            </a:extLst>
          </a:blip>
          <a:stretch>
            <a:fillRect/>
          </a:stretch>
        </p:blipFill>
        <p:spPr>
          <a:xfrm>
            <a:off x="6418574" y="1170471"/>
            <a:ext cx="1684571" cy="5482878"/>
          </a:xfrm>
          <a:prstGeom prst="rect">
            <a:avLst/>
          </a:prstGeom>
        </p:spPr>
      </p:pic>
      <p:pic>
        <p:nvPicPr>
          <p:cNvPr id="10" name="Google Shape;129;p17"/>
          <p:cNvPicPr preferRelativeResize="0"/>
          <p:nvPr/>
        </p:nvPicPr>
        <p:blipFill>
          <a:blip r:embed="rId11" r:link="rId12">
            <a:extLst>
              <a:ext uri="{28A0092B-C50C-407E-A947-70E740481C1C}">
                <a14:useLocalDpi xmlns:a14="http://schemas.microsoft.com/office/drawing/2010/main" val="0"/>
              </a:ext>
            </a:extLst>
          </a:blip>
          <a:stretch>
            <a:fillRect/>
          </a:stretch>
        </p:blipFill>
        <p:spPr>
          <a:xfrm>
            <a:off x="8161558" y="1170471"/>
            <a:ext cx="2363566" cy="5482878"/>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1124650161"/>
              </p:ext>
            </p:extLst>
          </p:nvPr>
        </p:nvGraphicFramePr>
        <p:xfrm>
          <a:off x="4874169" y="1213792"/>
          <a:ext cx="6939280" cy="5090988"/>
        </p:xfrm>
        <a:graphic>
          <a:graphicData uri="http://schemas.openxmlformats.org/drawingml/2006/table">
            <a:tbl>
              <a:tblPr>
                <a:noFill/>
                <a:tableStyleId>{C3B7D27D-7022-48AE-870B-97DEDC28B86A}</a:tableStyleId>
              </a:tblPr>
              <a:tblGrid>
                <a:gridCol w="839876">
                  <a:extLst>
                    <a:ext uri="{9D8B030D-6E8A-4147-A177-3AD203B41FA5}">
                      <a16:colId xmlns:a16="http://schemas.microsoft.com/office/drawing/2014/main" val="20000"/>
                    </a:ext>
                  </a:extLst>
                </a:gridCol>
                <a:gridCol w="6099404">
                  <a:extLst>
                    <a:ext uri="{9D8B030D-6E8A-4147-A177-3AD203B41FA5}">
                      <a16:colId xmlns:a16="http://schemas.microsoft.com/office/drawing/2014/main" val="20001"/>
                    </a:ext>
                  </a:extLst>
                </a:gridCol>
              </a:tblGrid>
              <a:tr h="412343">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03233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Achí, Arenal, El Carmen De Bolívar, María La Baja, Montecristo, Morales, Norosí, Río Viejo, San Jacinto, San Pablo, Santa Rosa Del Sur, Simití, Tiquisio.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Aguachica, Agustín Codazzi, Becerril, Chimichagua, Chiriguaná, Curumaní, El Copey, La Gloria, La Jagua De Ibirico, La Paz, Manaure Balcón Del Cesar, Pailitas, Pelaya, Pueblo Bello, Río De Oro, San Alberto, San Diego, San Martín, Valledupar.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Montelíbano, Planeta Rica, Puerto Libertador, San José De </a:t>
                      </a:r>
                      <a:r>
                        <a:rPr lang="es-MX" sz="1000" b="0" i="0" u="none" strike="noStrike" cap="none" dirty="0" err="1" smtClean="0">
                          <a:solidFill>
                            <a:srgbClr val="000000"/>
                          </a:solidFill>
                          <a:latin typeface="+mn-lt"/>
                          <a:ea typeface="Verdana"/>
                          <a:cs typeface="Verdana"/>
                          <a:sym typeface="Verdana"/>
                        </a:rPr>
                        <a:t>Uré</a:t>
                      </a:r>
                      <a:r>
                        <a:rPr lang="es-MX" sz="1000" b="0" i="0" u="none" strike="noStrike" cap="none" dirty="0" smtClean="0">
                          <a:solidFill>
                            <a:srgbClr val="000000"/>
                          </a:solidFill>
                          <a:latin typeface="+mn-lt"/>
                          <a:ea typeface="Verdana"/>
                          <a:cs typeface="Verdana"/>
                          <a:sym typeface="Verdana"/>
                        </a:rPr>
                        <a:t>, Tierralta.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Barrancas, Dibulla, Distracción, El Molino, Fonseca, La Jagua Del Pilar, Riohacha, San Juan Del Cesar, Urumita, Villanueva.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Aracataca, Ciénaga, Fundación, Santa Marta.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040686">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ARCHIPIÉLAGO DE SAN ANDRÉS, PROVIDENCIA Y SANTA CATALINA : San Andrés.</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Barranco De Loba, El Guamo, Mahates, San Juan Nepomuceno, San Martín De Loba.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Bosconia, El Paso.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Ciénaga De Oro, Sahagún, San Carlos.</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Ariguaní.</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Colosó, Corozal, Ovejas, San José De Toluviejo.</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44324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ATLÁNTICO : Manatí, Palmar De Varela, Ponedera, Santo Tomás.</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Altos Del Rosario, Arjona, Magangué, Pinillos, San Jacinto Del Cauca, Zambrano.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Ayapel, Cereté, Chimá, Lorica, San Bernardo Del Viento.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Albania, Hatonuevo, Manaure.</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Pivijay, Remolino, Sabanas De San Ángel, Salamina, Zona Bananera.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Chalán, Sampués.</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612328882"/>
                  </a:ext>
                </a:extLst>
              </a:tr>
            </a:tbl>
          </a:graphicData>
        </a:graphic>
      </p:graphicFrame>
      <p:sp>
        <p:nvSpPr>
          <p:cNvPr id="134" name="Google Shape;134;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36" name="Google Shape;136;p2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85081" y="1462996"/>
            <a:ext cx="4161241" cy="4757862"/>
          </a:xfrm>
          <a:prstGeom prst="rect">
            <a:avLst/>
          </a:prstGeom>
          <a:noFill/>
          <a:ln>
            <a:noFill/>
          </a:ln>
        </p:spPr>
      </p:pic>
      <p:pic>
        <p:nvPicPr>
          <p:cNvPr id="138" name="Google Shape;138;p24" descr="Recurso 25.png"/>
          <p:cNvPicPr preferRelativeResize="0"/>
          <p:nvPr/>
        </p:nvPicPr>
        <p:blipFill rotWithShape="1">
          <a:blip r:embed="rId5">
            <a:alphaModFix/>
          </a:blip>
          <a:srcRect/>
          <a:stretch/>
        </p:blipFill>
        <p:spPr>
          <a:xfrm>
            <a:off x="5046656" y="2773159"/>
            <a:ext cx="432711" cy="446694"/>
          </a:xfrm>
          <a:prstGeom prst="rect">
            <a:avLst/>
          </a:prstGeom>
          <a:noFill/>
          <a:ln>
            <a:noFill/>
          </a:ln>
        </p:spPr>
      </p:pic>
      <p:pic>
        <p:nvPicPr>
          <p:cNvPr id="139" name="Google Shape;139;p24"/>
          <p:cNvPicPr preferRelativeResize="0"/>
          <p:nvPr/>
        </p:nvPicPr>
        <p:blipFill rotWithShape="1">
          <a:blip r:embed="rId6">
            <a:alphaModFix/>
          </a:blip>
          <a:srcRect/>
          <a:stretch/>
        </p:blipFill>
        <p:spPr>
          <a:xfrm>
            <a:off x="5047385" y="4220077"/>
            <a:ext cx="451143" cy="445047"/>
          </a:xfrm>
          <a:prstGeom prst="rect">
            <a:avLst/>
          </a:prstGeom>
          <a:noFill/>
          <a:ln>
            <a:noFill/>
          </a:ln>
        </p:spPr>
      </p:pic>
      <p:pic>
        <p:nvPicPr>
          <p:cNvPr id="140" name="Google Shape;140;p24"/>
          <p:cNvPicPr preferRelativeResize="0"/>
          <p:nvPr/>
        </p:nvPicPr>
        <p:blipFill rotWithShape="1">
          <a:blip r:embed="rId7">
            <a:alphaModFix/>
          </a:blip>
          <a:srcRect/>
          <a:stretch/>
        </p:blipFill>
        <p:spPr>
          <a:xfrm>
            <a:off x="12340872" y="1961346"/>
            <a:ext cx="3694496" cy="1042506"/>
          </a:xfrm>
          <a:prstGeom prst="rect">
            <a:avLst/>
          </a:prstGeom>
          <a:noFill/>
          <a:ln>
            <a:noFill/>
          </a:ln>
        </p:spPr>
      </p:pic>
      <p:pic>
        <p:nvPicPr>
          <p:cNvPr id="8" name="Google Shape;137;p24"/>
          <p:cNvPicPr preferRelativeResize="0"/>
          <p:nvPr/>
        </p:nvPicPr>
        <p:blipFill rotWithShape="1">
          <a:blip r:embed="rId8">
            <a:alphaModFix/>
          </a:blip>
          <a:srcRect/>
          <a:stretch/>
        </p:blipFill>
        <p:spPr>
          <a:xfrm>
            <a:off x="5049134" y="5404599"/>
            <a:ext cx="457200" cy="446694"/>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3953334145"/>
              </p:ext>
            </p:extLst>
          </p:nvPr>
        </p:nvGraphicFramePr>
        <p:xfrm>
          <a:off x="4525334" y="1238982"/>
          <a:ext cx="7120316" cy="3596600"/>
        </p:xfrm>
        <a:graphic>
          <a:graphicData uri="http://schemas.openxmlformats.org/drawingml/2006/table">
            <a:tbl>
              <a:tblPr>
                <a:noFill/>
                <a:tableStyleId>{C3B7D27D-7022-48AE-870B-97DEDC28B86A}</a:tableStyleId>
              </a:tblPr>
              <a:tblGrid>
                <a:gridCol w="983848">
                  <a:extLst>
                    <a:ext uri="{9D8B030D-6E8A-4147-A177-3AD203B41FA5}">
                      <a16:colId xmlns:a16="http://schemas.microsoft.com/office/drawing/2014/main" val="20000"/>
                    </a:ext>
                  </a:extLst>
                </a:gridCol>
                <a:gridCol w="6136468">
                  <a:extLst>
                    <a:ext uri="{9D8B030D-6E8A-4147-A177-3AD203B41FA5}">
                      <a16:colId xmlns:a16="http://schemas.microsoft.com/office/drawing/2014/main" val="20001"/>
                    </a:ext>
                  </a:extLst>
                </a:gridCol>
              </a:tblGrid>
              <a:tr h="39528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934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ANTIOQUIA : El Bagre, Ituango, Tarazá, Medellín.</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BOGOTÁ, D.C. : Bogotá, D.C..</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BOYACÁ : Belén, Boavita, Chiscas, Chita, Chivor, Covarachía, Cubará, Duitama, El Cocuy, El Espino, Guacamayas, Guateque, Guayatá, Güicán De La Sierra, Jericó, La Uvita, Nobsa, Paipa, Panqueba, Pesca, Páez, Ráquira, Samacá, San Luis De Gaceno, San Mateo, Santa María, Sativanorte, Soatá, Socotá, Somondoco, Sotaquirá, Susacón, Tibasosa, Tipacoque, Toca, Sogamoso, </a:t>
                      </a:r>
                      <a:r>
                        <a:rPr lang="es-MX" sz="1000" b="0" i="0" u="none" strike="noStrike" cap="none" dirty="0" err="1" smtClean="0">
                          <a:solidFill>
                            <a:srgbClr val="000000"/>
                          </a:solidFill>
                          <a:latin typeface="+mn-lt"/>
                          <a:ea typeface="Verdana"/>
                          <a:cs typeface="Verdana"/>
                          <a:sym typeface="Arial"/>
                        </a:rPr>
                        <a:t>Tinjaca</a:t>
                      </a:r>
                      <a:r>
                        <a:rPr lang="es-MX" sz="1000" b="0" i="0" u="none" strike="noStrike" cap="none" dirty="0" smtClean="0">
                          <a:solidFill>
                            <a:srgbClr val="000000"/>
                          </a:solidFill>
                          <a:latin typeface="+mn-lt"/>
                          <a:ea typeface="Verdana"/>
                          <a:cs typeface="Verdana"/>
                          <a:sym typeface="Arial"/>
                        </a:rPr>
                        <a:t>, Cerinza.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CUNDINAMARCA : Carmen De Carupa, Chipaque, Chía, Cáqueza, Fosca, Fómeque, Gachalá, Gachetá, Gama, Guasca, Guatavita, Guayabetal, Gutiérrez, Jerusalén, Junín, La Calera, Machetá, Manta, Medina, Paratebueno, Quetame, San Cayetano, Sopó, Sutatausa, Tausa, Tocancipá, Ubalá, Une, Tocaima.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HUILA : Altamira, Garzón.</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NORTE DE SANTANDER : Arboledas, Bochalema, Bucarasica, Chinácota, Chitagá, Convención, Cucutilla, Cáchira, Durania, El Carmen, El Zulia, Gramalote, Hacarí, La Playa, Labateca, Los Patios, Lourdes, Ocaña, Pamplonita, Ragonvalia, Salazar, San Calixto, San Cayetano, San José De Cúcuta, Santiago, Sardinata, Teorama, Tibú, Toledo, Villa Caro, Ábrego.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SANTANDER : Cabrera, Capitanejo, Carcasí, Cerrito, Chima, Concepción, Contratación, El Carmen De Chucurí, Enciso, Floridablanca, Galán, Guaca, Hato, Macaravita, Matanza, Molagavita, Málaga, Palmar, Piedecuesta, Rionegro, San Andrés, San José De Miranda, San Miguel, Santa Bárbara, Santa Helena Del Opón, Simacota, Socorro, Suratá.</a:t>
                      </a:r>
                      <a:endParaRPr lang="es-MX" sz="1000" b="0" i="0" u="none" strike="noStrike" cap="none" dirty="0" smtClean="0">
                        <a:solidFill>
                          <a:srgbClr val="000000"/>
                        </a:solidFill>
                        <a:latin typeface="+mn-lt"/>
                        <a:ea typeface="Verdana"/>
                        <a:cs typeface="Verdana"/>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12749807" y="3354235"/>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12743750" y="2456526"/>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4707850" y="3146225"/>
            <a:ext cx="432854" cy="445047"/>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93956504"/>
              </p:ext>
            </p:extLst>
          </p:nvPr>
        </p:nvGraphicFramePr>
        <p:xfrm>
          <a:off x="4534881" y="1251606"/>
          <a:ext cx="7110769" cy="3901400"/>
        </p:xfrm>
        <a:graphic>
          <a:graphicData uri="http://schemas.openxmlformats.org/drawingml/2006/table">
            <a:tbl>
              <a:tblPr>
                <a:noFill/>
                <a:tableStyleId>{C3B7D27D-7022-48AE-870B-97DEDC28B86A}</a:tableStyleId>
              </a:tblPr>
              <a:tblGrid>
                <a:gridCol w="982529">
                  <a:extLst>
                    <a:ext uri="{9D8B030D-6E8A-4147-A177-3AD203B41FA5}">
                      <a16:colId xmlns:a16="http://schemas.microsoft.com/office/drawing/2014/main" val="20000"/>
                    </a:ext>
                  </a:extLst>
                </a:gridCol>
                <a:gridCol w="612824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97223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ANTIOQUIA : Abejorral, Abriaquí, Amalfi, Barbosa, Bello, Belmira, Betania, Briceño, Buriticá, Campamento, Caramanta, Cañasgordas, Ciudad Bolívar, Copacabana, Ebéjico, Envigado, Giraldo, Girardota, Guadalupe, Guarne, Gómez Plata, Jericó, La Pintada, Liborina, Nechí, Olaya, Peque, Pueblorrico, Rionegro, Sabanalarga, San Andrés De Cuerquía, San Jerónimo, San José De La Montaña, San Pedro De Los Milagros, Santa Bárbara, Santa Fé De Antioquia, Sopetrán, Tarso, Toledo, Valdivia, Valparaíso, Yarumal.</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BOYACÁ : Betéitiva, Chíquiza, Firavitoba, La Capilla, Miraflores, Pachavita, Pajarito, Paz De Río, Sativasur, Siachoque, Socha, Sutatenza, Tenza, Tuta, Tutazá, Ventaquemada, Villa De Leyva, Úmbita.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CALDAS : Aguadas.</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CUNDINAMARCA : Beltrán, Choachí, Cucunubá, Guachetá, Guataquí, Lenguazaque, Pacho, Pasca, Pulí, Susa, Tibirita, Villa De San Diego De Ubaté, Zipaquirá.</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HUILA : Agrado, Baraya, Elías, Gigante, Hobo, Neiva, Paicol, Pital, Pitalito, Rivera, Suaza, Tarqui, Tello, Timaná.</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NORTE DE SANTANDER : El Tarra, Herrán, La Esperanza, Pamplona, Villa Del Rosario.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RISARALDA : Belén De Umbría, Mistrató, Pereira.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SANTANDER : Aguada, Aratoca, Barichara, Betulia, Bolívar, Bucaramanga, California, Cepitá, Charalá, Charta, Chipatá, Confines, Coromoro, Curití, El Guacamayo, El Peñón, El Playón, Girón, Jordán, La Paz, Landázuri, Lebrija, Los Santos, Mogotes, Onzaga, Palmas Del Socorro, Pinchote, Páramo, San Gil, San Joaquín, San Vicente De Chucurí, Sucre, Tona, Valle De San José, Vetas, Villanueva, Vélez, Zapatoca.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TOLIMA : Natagaima.</a:t>
                      </a:r>
                      <a:endParaRPr lang="es-MX" sz="1000" b="0" i="0" u="none" strike="noStrike" cap="none" dirty="0" smtClean="0">
                        <a:solidFill>
                          <a:srgbClr val="000000"/>
                        </a:solidFill>
                        <a:latin typeface="Arial"/>
                        <a:ea typeface="Verdana"/>
                        <a:cs typeface="Verdana"/>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3916814"/>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4698705" y="3089675"/>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13689063" y="4585457"/>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12858784" y="3332500"/>
            <a:ext cx="432854" cy="445047"/>
          </a:xfrm>
          <a:prstGeom prst="rect">
            <a:avLst/>
          </a:prstGeom>
        </p:spPr>
      </p:pic>
    </p:spTree>
    <p:extLst>
      <p:ext uri="{BB962C8B-B14F-4D97-AF65-F5344CB8AC3E}">
        <p14:creationId xmlns:p14="http://schemas.microsoft.com/office/powerpoint/2010/main" val="28137437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4275620454"/>
              </p:ext>
            </p:extLst>
          </p:nvPr>
        </p:nvGraphicFramePr>
        <p:xfrm>
          <a:off x="4556146" y="1270933"/>
          <a:ext cx="7069804" cy="4113870"/>
        </p:xfrm>
        <a:graphic>
          <a:graphicData uri="http://schemas.openxmlformats.org/drawingml/2006/table">
            <a:tbl>
              <a:tblPr>
                <a:noFill/>
                <a:tableStyleId>{C3B7D27D-7022-48AE-870B-97DEDC28B86A}</a:tableStyleId>
              </a:tblPr>
              <a:tblGrid>
                <a:gridCol w="976868">
                  <a:extLst>
                    <a:ext uri="{9D8B030D-6E8A-4147-A177-3AD203B41FA5}">
                      <a16:colId xmlns:a16="http://schemas.microsoft.com/office/drawing/2014/main" val="20000"/>
                    </a:ext>
                  </a:extLst>
                </a:gridCol>
                <a:gridCol w="6092936">
                  <a:extLst>
                    <a:ext uri="{9D8B030D-6E8A-4147-A177-3AD203B41FA5}">
                      <a16:colId xmlns:a16="http://schemas.microsoft.com/office/drawing/2014/main" val="20001"/>
                    </a:ext>
                  </a:extLst>
                </a:gridCol>
              </a:tblGrid>
              <a:tr h="500149">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61372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ANTIOQUIA : Anorí, Anzá, Betulia, </a:t>
                      </a:r>
                      <a:r>
                        <a:rPr lang="pt-BR" sz="1000" b="0" i="0" u="none" strike="noStrike" cap="none" dirty="0" err="1" smtClean="0">
                          <a:solidFill>
                            <a:srgbClr val="000000"/>
                          </a:solidFill>
                          <a:latin typeface="Arial"/>
                          <a:ea typeface="Verdana"/>
                          <a:cs typeface="Verdana"/>
                          <a:sym typeface="Verdana"/>
                        </a:rPr>
                        <a:t>Caicedo</a:t>
                      </a:r>
                      <a:r>
                        <a:rPr lang="pt-BR" sz="1000" b="0" i="0" u="none" strike="noStrike" cap="none" dirty="0" smtClean="0">
                          <a:solidFill>
                            <a:srgbClr val="000000"/>
                          </a:solidFill>
                          <a:latin typeface="Arial"/>
                          <a:ea typeface="Verdana"/>
                          <a:cs typeface="Verdana"/>
                          <a:sym typeface="Verdana"/>
                        </a:rPr>
                        <a:t>, Caldas, Carolina, Cáceres, Donmatías, Entrerríos, Fredonia, </a:t>
                      </a:r>
                      <a:r>
                        <a:rPr lang="pt-BR" sz="1000" b="0" i="0" u="none" strike="noStrike" cap="none" dirty="0" err="1" smtClean="0">
                          <a:solidFill>
                            <a:srgbClr val="000000"/>
                          </a:solidFill>
                          <a:latin typeface="Arial"/>
                          <a:ea typeface="Verdana"/>
                          <a:cs typeface="Verdana"/>
                          <a:sym typeface="Verdana"/>
                        </a:rPr>
                        <a:t>Itagüí</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Remedios</a:t>
                      </a:r>
                      <a:r>
                        <a:rPr lang="pt-BR" sz="1000" b="0" i="0" u="none" strike="noStrike" cap="none" dirty="0" smtClean="0">
                          <a:solidFill>
                            <a:srgbClr val="000000"/>
                          </a:solidFill>
                          <a:latin typeface="Arial"/>
                          <a:ea typeface="Verdana"/>
                          <a:cs typeface="Verdana"/>
                          <a:sym typeface="Verdana"/>
                        </a:rPr>
                        <a:t>, Retiro, </a:t>
                      </a:r>
                      <a:r>
                        <a:rPr lang="pt-BR" sz="1000" b="0" i="0" u="none" strike="noStrike" cap="none" dirty="0" err="1" smtClean="0">
                          <a:solidFill>
                            <a:srgbClr val="000000"/>
                          </a:solidFill>
                          <a:latin typeface="Arial"/>
                          <a:ea typeface="Verdana"/>
                          <a:cs typeface="Verdana"/>
                          <a:sym typeface="Verdana"/>
                        </a:rPr>
                        <a:t>Sabaneta</a:t>
                      </a:r>
                      <a:r>
                        <a:rPr lang="pt-BR" sz="1000" b="0" i="0" u="none" strike="noStrike" cap="none" dirty="0" smtClean="0">
                          <a:solidFill>
                            <a:srgbClr val="000000"/>
                          </a:solidFill>
                          <a:latin typeface="Arial"/>
                          <a:ea typeface="Verdana"/>
                          <a:cs typeface="Verdana"/>
                          <a:sym typeface="Verdana"/>
                        </a:rPr>
                        <a:t>, San Carlos, San Rafael, San Vicente Ferrer, Santo Domingo, </a:t>
                      </a:r>
                      <a:r>
                        <a:rPr lang="pt-BR" sz="1000" b="0" i="0" u="none" strike="noStrike" cap="none" dirty="0" err="1" smtClean="0">
                          <a:solidFill>
                            <a:srgbClr val="000000"/>
                          </a:solidFill>
                          <a:latin typeface="Arial"/>
                          <a:ea typeface="Verdana"/>
                          <a:cs typeface="Verdana"/>
                          <a:sym typeface="Verdana"/>
                        </a:rPr>
                        <a:t>Segovia</a:t>
                      </a:r>
                      <a:r>
                        <a:rPr lang="pt-BR" sz="1000" b="0" i="0" u="none" strike="noStrike" cap="none" dirty="0" smtClean="0">
                          <a:solidFill>
                            <a:srgbClr val="000000"/>
                          </a:solidFill>
                          <a:latin typeface="Arial"/>
                          <a:ea typeface="Verdana"/>
                          <a:cs typeface="Verdana"/>
                          <a:sym typeface="Verdana"/>
                        </a:rPr>
                        <a:t>, Sonsón, </a:t>
                      </a:r>
                      <a:r>
                        <a:rPr lang="pt-BR" sz="1000" b="0" i="0" u="none" strike="noStrike" cap="none" dirty="0" err="1" smtClean="0">
                          <a:solidFill>
                            <a:srgbClr val="000000"/>
                          </a:solidFill>
                          <a:latin typeface="Arial"/>
                          <a:ea typeface="Verdana"/>
                          <a:cs typeface="Verdana"/>
                          <a:sym typeface="Verdana"/>
                        </a:rPr>
                        <a:t>Támesis</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Urrao</a:t>
                      </a:r>
                      <a:r>
                        <a:rPr lang="pt-BR" sz="1000" b="0" i="0" u="none" strike="noStrike" cap="none" dirty="0" smtClean="0">
                          <a:solidFill>
                            <a:srgbClr val="000000"/>
                          </a:solidFill>
                          <a:latin typeface="Arial"/>
                          <a:ea typeface="Verdana"/>
                          <a:cs typeface="Verdana"/>
                          <a:sym typeface="Verdana"/>
                        </a:rPr>
                        <a:t>, Vegachí, </a:t>
                      </a:r>
                      <a:r>
                        <a:rPr lang="pt-BR" sz="1000" b="0" i="0" u="none" strike="noStrike" cap="none" dirty="0" err="1" smtClean="0">
                          <a:solidFill>
                            <a:srgbClr val="000000"/>
                          </a:solidFill>
                          <a:latin typeface="Arial"/>
                          <a:ea typeface="Verdana"/>
                          <a:cs typeface="Verdana"/>
                          <a:sym typeface="Verdana"/>
                        </a:rPr>
                        <a:t>Venecia</a:t>
                      </a:r>
                      <a:r>
                        <a:rPr lang="pt-BR" sz="1000" b="0" i="0" u="none" strike="noStrike" cap="none" dirty="0" smtClean="0">
                          <a:solidFill>
                            <a:srgbClr val="000000"/>
                          </a:solidFill>
                          <a:latin typeface="Arial"/>
                          <a:ea typeface="Verdana"/>
                          <a:cs typeface="Verdana"/>
                          <a:sym typeface="Verdana"/>
                        </a:rPr>
                        <a:t>.</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BOYACÁ : Almeida, </a:t>
                      </a:r>
                      <a:r>
                        <a:rPr lang="pt-BR" sz="1000" b="0" i="0" u="none" strike="noStrike" cap="none" dirty="0" err="1" smtClean="0">
                          <a:solidFill>
                            <a:srgbClr val="000000"/>
                          </a:solidFill>
                          <a:latin typeface="Arial"/>
                          <a:ea typeface="Verdana"/>
                          <a:cs typeface="Verdana"/>
                          <a:sym typeface="Verdana"/>
                        </a:rPr>
                        <a:t>Aquitania</a:t>
                      </a:r>
                      <a:r>
                        <a:rPr lang="pt-BR" sz="1000" b="0" i="0" u="none" strike="noStrike" cap="none" dirty="0" smtClean="0">
                          <a:solidFill>
                            <a:srgbClr val="000000"/>
                          </a:solidFill>
                          <a:latin typeface="Arial"/>
                          <a:ea typeface="Verdana"/>
                          <a:cs typeface="Verdana"/>
                          <a:sym typeface="Verdana"/>
                        </a:rPr>
                        <a:t>, Buenavista, Campohermoso, Chinavita, </a:t>
                      </a:r>
                      <a:r>
                        <a:rPr lang="pt-BR" sz="1000" b="0" i="0" u="none" strike="noStrike" cap="none" dirty="0" err="1" smtClean="0">
                          <a:solidFill>
                            <a:srgbClr val="000000"/>
                          </a:solidFill>
                          <a:latin typeface="Arial"/>
                          <a:ea typeface="Verdana"/>
                          <a:cs typeface="Verdana"/>
                          <a:sym typeface="Verdana"/>
                        </a:rPr>
                        <a:t>Chiquinquirá</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Ciénega</a:t>
                      </a:r>
                      <a:r>
                        <a:rPr lang="pt-BR" sz="1000" b="0" i="0" u="none" strike="noStrike" cap="none" dirty="0" smtClean="0">
                          <a:solidFill>
                            <a:srgbClr val="000000"/>
                          </a:solidFill>
                          <a:latin typeface="Arial"/>
                          <a:ea typeface="Verdana"/>
                          <a:cs typeface="Verdana"/>
                          <a:sym typeface="Verdana"/>
                        </a:rPr>
                        <a:t>, Coper, Cómbita, Floresta, Gachantivá, Garagoa, Gámeza, Labranzagrande, Mongua, Monguí, Moniquirá, </a:t>
                      </a:r>
                      <a:r>
                        <a:rPr lang="pt-BR" sz="1000" b="0" i="0" u="none" strike="noStrike" cap="none" dirty="0" err="1" smtClean="0">
                          <a:solidFill>
                            <a:srgbClr val="000000"/>
                          </a:solidFill>
                          <a:latin typeface="Arial"/>
                          <a:ea typeface="Verdana"/>
                          <a:cs typeface="Verdana"/>
                          <a:sym typeface="Verdana"/>
                        </a:rPr>
                        <a:t>Nuevo</a:t>
                      </a:r>
                      <a:r>
                        <a:rPr lang="pt-BR" sz="1000" b="0" i="0" u="none" strike="noStrike" cap="none" dirty="0" smtClean="0">
                          <a:solidFill>
                            <a:srgbClr val="000000"/>
                          </a:solidFill>
                          <a:latin typeface="Arial"/>
                          <a:ea typeface="Verdana"/>
                          <a:cs typeface="Verdana"/>
                          <a:sym typeface="Verdana"/>
                        </a:rPr>
                        <a:t> Colón, </a:t>
                      </a:r>
                      <a:r>
                        <a:rPr lang="pt-BR" sz="1000" b="0" i="0" u="none" strike="noStrike" cap="none" dirty="0" err="1" smtClean="0">
                          <a:solidFill>
                            <a:srgbClr val="000000"/>
                          </a:solidFill>
                          <a:latin typeface="Arial"/>
                          <a:ea typeface="Verdana"/>
                          <a:cs typeface="Verdana"/>
                          <a:sym typeface="Verdana"/>
                        </a:rPr>
                        <a:t>Paya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Pisba</a:t>
                      </a:r>
                      <a:r>
                        <a:rPr lang="pt-BR" sz="1000" b="0" i="0" u="none" strike="noStrike" cap="none" dirty="0" smtClean="0">
                          <a:solidFill>
                            <a:srgbClr val="000000"/>
                          </a:solidFill>
                          <a:latin typeface="Arial"/>
                          <a:ea typeface="Verdana"/>
                          <a:cs typeface="Verdana"/>
                          <a:sym typeface="Verdana"/>
                        </a:rPr>
                        <a:t>, Rondón, Saboyá, San Miguel De Sema, Santa Rosa De Viterbo, Santa </a:t>
                      </a:r>
                      <a:r>
                        <a:rPr lang="pt-BR" sz="1000" b="0" i="0" u="none" strike="noStrike" cap="none" dirty="0" err="1" smtClean="0">
                          <a:solidFill>
                            <a:srgbClr val="000000"/>
                          </a:solidFill>
                          <a:latin typeface="Arial"/>
                          <a:ea typeface="Verdana"/>
                          <a:cs typeface="Verdana"/>
                          <a:sym typeface="Verdana"/>
                        </a:rPr>
                        <a:t>Sofía</a:t>
                      </a:r>
                      <a:r>
                        <a:rPr lang="pt-BR" sz="1000" b="0" i="0" u="none" strike="noStrike" cap="none" dirty="0" smtClean="0">
                          <a:solidFill>
                            <a:srgbClr val="000000"/>
                          </a:solidFill>
                          <a:latin typeface="Arial"/>
                          <a:ea typeface="Verdana"/>
                          <a:cs typeface="Verdana"/>
                          <a:sym typeface="Verdana"/>
                        </a:rPr>
                        <a:t>, Sora, Sutamarchán, Tasco, </a:t>
                      </a:r>
                      <a:r>
                        <a:rPr lang="pt-BR" sz="1000" b="0" i="0" u="none" strike="noStrike" cap="none" dirty="0" err="1" smtClean="0">
                          <a:solidFill>
                            <a:srgbClr val="000000"/>
                          </a:solidFill>
                          <a:latin typeface="Arial"/>
                          <a:ea typeface="Verdana"/>
                          <a:cs typeface="Verdana"/>
                          <a:sym typeface="Verdana"/>
                        </a:rPr>
                        <a:t>Tota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Turmequé</a:t>
                      </a:r>
                      <a:r>
                        <a:rPr lang="pt-BR" sz="1000" b="0" i="0" u="none" strike="noStrike" cap="none" dirty="0" smtClean="0">
                          <a:solidFill>
                            <a:srgbClr val="000000"/>
                          </a:solidFill>
                          <a:latin typeface="Arial"/>
                          <a:ea typeface="Verdana"/>
                          <a:cs typeface="Verdana"/>
                          <a:sym typeface="Verdana"/>
                        </a:rPr>
                        <a:t>, Viracachá.</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CUNDINAMARCA : Apulo, Bojacá, Cabrera, Caparrapí, Chocontá, Cogua, Cota, </a:t>
                      </a:r>
                      <a:r>
                        <a:rPr lang="pt-BR" sz="1000" b="0" i="0" u="none" strike="noStrike" cap="none" dirty="0" err="1" smtClean="0">
                          <a:solidFill>
                            <a:srgbClr val="000000"/>
                          </a:solidFill>
                          <a:latin typeface="Arial"/>
                          <a:ea typeface="Verdana"/>
                          <a:cs typeface="Verdana"/>
                          <a:sym typeface="Verdana"/>
                        </a:rPr>
                        <a:t>Funza</a:t>
                      </a:r>
                      <a:r>
                        <a:rPr lang="pt-BR" sz="1000" b="0" i="0" u="none" strike="noStrike" cap="none" dirty="0" smtClean="0">
                          <a:solidFill>
                            <a:srgbClr val="000000"/>
                          </a:solidFill>
                          <a:latin typeface="Arial"/>
                          <a:ea typeface="Verdana"/>
                          <a:cs typeface="Verdana"/>
                          <a:sym typeface="Verdana"/>
                        </a:rPr>
                        <a:t>, Fúquene, </a:t>
                      </a:r>
                      <a:r>
                        <a:rPr lang="pt-BR" sz="1000" b="0" i="0" u="none" strike="noStrike" cap="none" dirty="0" err="1" smtClean="0">
                          <a:solidFill>
                            <a:srgbClr val="000000"/>
                          </a:solidFill>
                          <a:latin typeface="Arial"/>
                          <a:ea typeface="Verdana"/>
                          <a:cs typeface="Verdana"/>
                          <a:sym typeface="Verdana"/>
                        </a:rPr>
                        <a:t>Nariño</a:t>
                      </a:r>
                      <a:r>
                        <a:rPr lang="pt-BR" sz="1000" b="0" i="0" u="none" strike="noStrike" cap="none" dirty="0" smtClean="0">
                          <a:solidFill>
                            <a:srgbClr val="000000"/>
                          </a:solidFill>
                          <a:latin typeface="Arial"/>
                          <a:ea typeface="Verdana"/>
                          <a:cs typeface="Verdana"/>
                          <a:sym typeface="Verdana"/>
                        </a:rPr>
                        <a:t>, Pandi, San Bernardo, Sesquilé, Sibaté, </a:t>
                      </a:r>
                      <a:r>
                        <a:rPr lang="pt-BR" sz="1000" b="0" i="0" u="none" strike="noStrike" cap="none" dirty="0" err="1" smtClean="0">
                          <a:solidFill>
                            <a:srgbClr val="000000"/>
                          </a:solidFill>
                          <a:latin typeface="Arial"/>
                          <a:ea typeface="Verdana"/>
                          <a:cs typeface="Verdana"/>
                          <a:sym typeface="Verdana"/>
                        </a:rPr>
                        <a:t>Soacha</a:t>
                      </a:r>
                      <a:r>
                        <a:rPr lang="pt-BR" sz="1000" b="0" i="0" u="none" strike="noStrike" cap="none" dirty="0" smtClean="0">
                          <a:solidFill>
                            <a:srgbClr val="000000"/>
                          </a:solidFill>
                          <a:latin typeface="Arial"/>
                          <a:ea typeface="Verdana"/>
                          <a:cs typeface="Verdana"/>
                          <a:sym typeface="Verdana"/>
                        </a:rPr>
                        <a:t>, Tenjo, </a:t>
                      </a:r>
                      <a:r>
                        <a:rPr lang="pt-BR" sz="1000" b="0" i="0" u="none" strike="noStrike" cap="none" dirty="0" err="1" smtClean="0">
                          <a:solidFill>
                            <a:srgbClr val="000000"/>
                          </a:solidFill>
                          <a:latin typeface="Arial"/>
                          <a:ea typeface="Verdana"/>
                          <a:cs typeface="Verdana"/>
                          <a:sym typeface="Verdana"/>
                        </a:rPr>
                        <a:t>Ubaque</a:t>
                      </a:r>
                      <a:r>
                        <a:rPr lang="pt-BR" sz="1000" b="0" i="0" u="none" strike="noStrike" cap="none" dirty="0" smtClean="0">
                          <a:solidFill>
                            <a:srgbClr val="000000"/>
                          </a:solidFill>
                          <a:latin typeface="Arial"/>
                          <a:ea typeface="Verdana"/>
                          <a:cs typeface="Verdana"/>
                          <a:sym typeface="Verdana"/>
                        </a:rPr>
                        <a:t>, Villapinzón, Yacopí.</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HUILA : Algeciras, Campoalegre, Guadalupe, La Argentina, La Plata, Saladoblanco, San Agustín, </a:t>
                      </a:r>
                      <a:r>
                        <a:rPr lang="pt-BR" sz="1000" b="0" i="0" u="none" strike="noStrike" cap="none" dirty="0" err="1" smtClean="0">
                          <a:solidFill>
                            <a:srgbClr val="000000"/>
                          </a:solidFill>
                          <a:latin typeface="Arial"/>
                          <a:ea typeface="Verdana"/>
                          <a:cs typeface="Verdana"/>
                          <a:sym typeface="Verdana"/>
                        </a:rPr>
                        <a:t>Tesalia</a:t>
                      </a:r>
                      <a:r>
                        <a:rPr lang="pt-BR" sz="1000" b="0" i="0" u="none" strike="noStrike" cap="none" dirty="0" smtClean="0">
                          <a:solidFill>
                            <a:srgbClr val="000000"/>
                          </a:solidFill>
                          <a:latin typeface="Arial"/>
                          <a:ea typeface="Verdana"/>
                          <a:cs typeface="Verdana"/>
                          <a:sym typeface="Verdana"/>
                        </a:rPr>
                        <a:t>, Villavieja.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NORTE DE SANTANDER : Cácota, Mutiscua, Silos.</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RISARALDA : Apía, Pueblo Rico.</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SANTANDER : </a:t>
                      </a:r>
                      <a:r>
                        <a:rPr lang="pt-BR" sz="1000" b="0" i="0" u="none" strike="noStrike" cap="none" dirty="0" err="1" smtClean="0">
                          <a:solidFill>
                            <a:srgbClr val="000000"/>
                          </a:solidFill>
                          <a:latin typeface="Arial"/>
                          <a:ea typeface="Verdana"/>
                          <a:cs typeface="Verdana"/>
                          <a:sym typeface="Verdana"/>
                        </a:rPr>
                        <a:t>Barrancabermeja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Encino</a:t>
                      </a:r>
                      <a:r>
                        <a:rPr lang="pt-BR" sz="1000" b="0" i="0" u="none" strike="noStrike" cap="none" dirty="0" smtClean="0">
                          <a:solidFill>
                            <a:srgbClr val="000000"/>
                          </a:solidFill>
                          <a:latin typeface="Arial"/>
                          <a:ea typeface="Verdana"/>
                          <a:cs typeface="Verdana"/>
                          <a:sym typeface="Verdana"/>
                        </a:rPr>
                        <a:t>, Guapotá, Gámbita, La </a:t>
                      </a:r>
                      <a:r>
                        <a:rPr lang="pt-BR" sz="1000" b="0" i="0" u="none" strike="noStrike" cap="none" dirty="0" err="1" smtClean="0">
                          <a:solidFill>
                            <a:srgbClr val="000000"/>
                          </a:solidFill>
                          <a:latin typeface="Arial"/>
                          <a:ea typeface="Verdana"/>
                          <a:cs typeface="Verdana"/>
                          <a:sym typeface="Verdana"/>
                        </a:rPr>
                        <a:t>Belleza</a:t>
                      </a:r>
                      <a:r>
                        <a:rPr lang="pt-BR" sz="1000" b="0" i="0" u="none" strike="noStrike" cap="none" dirty="0" smtClean="0">
                          <a:solidFill>
                            <a:srgbClr val="000000"/>
                          </a:solidFill>
                          <a:latin typeface="Arial"/>
                          <a:ea typeface="Verdana"/>
                          <a:cs typeface="Verdana"/>
                          <a:sym typeface="Verdana"/>
                        </a:rPr>
                        <a:t>, Ocamonte, Oiba, Puente Nacional, Suaita.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TOLIMA : Alpujarra, </a:t>
                      </a:r>
                      <a:r>
                        <a:rPr lang="pt-BR" sz="1000" b="0" i="0" u="none" strike="noStrike" cap="none" dirty="0" err="1" smtClean="0">
                          <a:solidFill>
                            <a:srgbClr val="000000"/>
                          </a:solidFill>
                          <a:latin typeface="Arial"/>
                          <a:ea typeface="Verdana"/>
                          <a:cs typeface="Verdana"/>
                          <a:sym typeface="Verdana"/>
                        </a:rPr>
                        <a:t>Armero</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Cajamarca</a:t>
                      </a:r>
                      <a:r>
                        <a:rPr lang="pt-BR" sz="1000" b="0" i="0" u="none" strike="noStrike" cap="none" dirty="0" smtClean="0">
                          <a:solidFill>
                            <a:srgbClr val="000000"/>
                          </a:solidFill>
                          <a:latin typeface="Arial"/>
                          <a:ea typeface="Verdana"/>
                          <a:cs typeface="Verdana"/>
                          <a:sym typeface="Verdana"/>
                        </a:rPr>
                        <a:t>, Carmen De Apicalá, Herveo, </a:t>
                      </a:r>
                      <a:r>
                        <a:rPr lang="pt-BR" sz="1000" b="0" i="0" u="none" strike="noStrike" cap="none" dirty="0" err="1" smtClean="0">
                          <a:solidFill>
                            <a:srgbClr val="000000"/>
                          </a:solidFill>
                          <a:latin typeface="Arial"/>
                          <a:ea typeface="Verdana"/>
                          <a:cs typeface="Verdana"/>
                          <a:sym typeface="Verdana"/>
                        </a:rPr>
                        <a:t>Ibagué</a:t>
                      </a:r>
                      <a:r>
                        <a:rPr lang="pt-BR" sz="1000" b="0" i="0" u="none" strike="noStrike" cap="none" dirty="0" smtClean="0">
                          <a:solidFill>
                            <a:srgbClr val="000000"/>
                          </a:solidFill>
                          <a:latin typeface="Arial"/>
                          <a:ea typeface="Verdana"/>
                          <a:cs typeface="Verdana"/>
                          <a:sym typeface="Verdana"/>
                        </a:rPr>
                        <a:t>, Icononzo, </a:t>
                      </a:r>
                      <a:r>
                        <a:rPr lang="pt-BR" sz="1000" b="0" i="0" u="none" strike="noStrike" cap="none" dirty="0" err="1" smtClean="0">
                          <a:solidFill>
                            <a:srgbClr val="000000"/>
                          </a:solidFill>
                          <a:latin typeface="Arial"/>
                          <a:ea typeface="Verdana"/>
                          <a:cs typeface="Verdana"/>
                          <a:sym typeface="Verdana"/>
                        </a:rPr>
                        <a:t>Piedras</a:t>
                      </a:r>
                      <a:r>
                        <a:rPr lang="pt-BR" sz="1000" b="0" i="0" u="none" strike="noStrike" cap="none" dirty="0" smtClean="0">
                          <a:solidFill>
                            <a:srgbClr val="000000"/>
                          </a:solidFill>
                          <a:latin typeface="Arial"/>
                          <a:ea typeface="Verdana"/>
                          <a:cs typeface="Verdana"/>
                          <a:sym typeface="Verdana"/>
                        </a:rPr>
                        <a:t>, Prado, </a:t>
                      </a:r>
                      <a:r>
                        <a:rPr lang="pt-BR" sz="1000" b="0" i="0" u="none" strike="noStrike" cap="none" dirty="0" err="1" smtClean="0">
                          <a:solidFill>
                            <a:srgbClr val="000000"/>
                          </a:solidFill>
                          <a:latin typeface="Arial"/>
                          <a:ea typeface="Verdana"/>
                          <a:cs typeface="Verdana"/>
                          <a:sym typeface="Verdana"/>
                        </a:rPr>
                        <a:t>Villahermosa</a:t>
                      </a:r>
                      <a:r>
                        <a:rPr lang="pt-BR" sz="1000" b="0" i="0" u="none" strike="noStrike" cap="none" dirty="0" smtClean="0">
                          <a:solidFill>
                            <a:srgbClr val="000000"/>
                          </a:solidFill>
                          <a:latin typeface="Arial"/>
                          <a:ea typeface="Verdana"/>
                          <a:cs typeface="Verdana"/>
                          <a:sym typeface="Verdana"/>
                        </a:rPr>
                        <a:t>.</a:t>
                      </a:r>
                      <a:endParaRPr lang="pt-BR" sz="970" b="0" i="0" u="none" strike="noStrike" cap="none" dirty="0">
                        <a:solidFill>
                          <a:srgbClr val="000000"/>
                        </a:solidFill>
                        <a:latin typeface="Arial"/>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727374947"/>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1" name="Google Shape;137;p24"/>
          <p:cNvPicPr preferRelativeResize="0"/>
          <p:nvPr/>
        </p:nvPicPr>
        <p:blipFill rotWithShape="1">
          <a:blip r:embed="rId5">
            <a:alphaModFix/>
          </a:blip>
          <a:srcRect/>
          <a:stretch/>
        </p:blipFill>
        <p:spPr>
          <a:xfrm>
            <a:off x="4719502" y="3182728"/>
            <a:ext cx="457200" cy="446694"/>
          </a:xfrm>
          <a:prstGeom prst="rect">
            <a:avLst/>
          </a:prstGeom>
          <a:noFill/>
          <a:ln>
            <a:noFill/>
          </a:ln>
        </p:spPr>
      </p:pic>
      <p:pic>
        <p:nvPicPr>
          <p:cNvPr id="2" name="Imagen 1"/>
          <p:cNvPicPr>
            <a:picLocks noChangeAspect="1"/>
          </p:cNvPicPr>
          <p:nvPr/>
        </p:nvPicPr>
        <p:blipFill>
          <a:blip r:embed="rId6"/>
          <a:stretch>
            <a:fillRect/>
          </a:stretch>
        </p:blipFill>
        <p:spPr>
          <a:xfrm>
            <a:off x="12858784" y="3332500"/>
            <a:ext cx="432854" cy="445047"/>
          </a:xfrm>
          <a:prstGeom prst="rect">
            <a:avLst/>
          </a:prstGeom>
        </p:spPr>
      </p:pic>
    </p:spTree>
    <p:extLst>
      <p:ext uri="{BB962C8B-B14F-4D97-AF65-F5344CB8AC3E}">
        <p14:creationId xmlns:p14="http://schemas.microsoft.com/office/powerpoint/2010/main" val="34465287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graphicFrame>
        <p:nvGraphicFramePr>
          <p:cNvPr id="14" name="Google Shape;146;p58"/>
          <p:cNvGraphicFramePr/>
          <p:nvPr>
            <p:extLst>
              <p:ext uri="{D42A27DB-BD31-4B8C-83A1-F6EECF244321}">
                <p14:modId xmlns:p14="http://schemas.microsoft.com/office/powerpoint/2010/main" val="1314811889"/>
              </p:ext>
            </p:extLst>
          </p:nvPr>
        </p:nvGraphicFramePr>
        <p:xfrm>
          <a:off x="4245371" y="1531628"/>
          <a:ext cx="6746479" cy="3456899"/>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5296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30158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CHOCÓ : Acandí.</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VALLE DEL CAUCA : </a:t>
                      </a:r>
                      <a:r>
                        <a:rPr lang="es-CO" sz="1000" b="0" i="0" u="none" strike="noStrike" cap="none" dirty="0" err="1" smtClean="0">
                          <a:solidFill>
                            <a:srgbClr val="000000"/>
                          </a:solidFill>
                          <a:latin typeface="+mn-lt"/>
                          <a:ea typeface="Verdana"/>
                          <a:cs typeface="Verdana"/>
                          <a:sym typeface="Verdana"/>
                        </a:rPr>
                        <a:t>Dagua</a:t>
                      </a:r>
                      <a:r>
                        <a:rPr lang="es-CO" sz="1000" b="0" i="0" u="none" strike="noStrike" cap="none" dirty="0" smtClean="0">
                          <a:solidFill>
                            <a:srgbClr val="000000"/>
                          </a:solidFill>
                          <a:latin typeface="+mn-lt"/>
                          <a:ea typeface="Verdana"/>
                          <a:cs typeface="Verdana"/>
                          <a:sym typeface="Verdana"/>
                        </a:rPr>
                        <a:t>, Ulloa.</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510598638"/>
                  </a:ext>
                </a:extLst>
              </a:tr>
              <a:tr h="170235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it-IT" sz="1000" b="0" i="0" u="none" strike="noStrike" cap="none" dirty="0" smtClean="0">
                          <a:solidFill>
                            <a:srgbClr val="000000"/>
                          </a:solidFill>
                          <a:latin typeface="+mn-lt"/>
                          <a:ea typeface="Verdana"/>
                          <a:cs typeface="Verdana"/>
                          <a:sym typeface="Verdana"/>
                        </a:rPr>
                        <a:t>VALLE DEL CAUCA : Cartago, La Victoria, Obando, Zarzal.</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30537208"/>
                  </a:ext>
                </a:extLst>
              </a:tr>
            </a:tbl>
          </a:graphicData>
        </a:graphic>
      </p:graphicFrame>
      <p:sp>
        <p:nvSpPr>
          <p:cNvPr id="157" name="Google Shape;15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58" name="Google Shape;158;p59"/>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1106271" y="1237779"/>
            <a:ext cx="2989183" cy="5073802"/>
          </a:xfrm>
          <a:prstGeom prst="rect">
            <a:avLst/>
          </a:prstGeom>
          <a:noFill/>
          <a:ln>
            <a:noFill/>
          </a:ln>
        </p:spPr>
      </p:pic>
      <p:pic>
        <p:nvPicPr>
          <p:cNvPr id="159" name="Google Shape;159;p59"/>
          <p:cNvPicPr preferRelativeResize="0"/>
          <p:nvPr/>
        </p:nvPicPr>
        <p:blipFill rotWithShape="1">
          <a:blip r:embed="rId5">
            <a:alphaModFix/>
          </a:blip>
          <a:srcRect/>
          <a:stretch/>
        </p:blipFill>
        <p:spPr>
          <a:xfrm>
            <a:off x="14499799" y="4186868"/>
            <a:ext cx="457200" cy="446694"/>
          </a:xfrm>
          <a:prstGeom prst="rect">
            <a:avLst/>
          </a:prstGeom>
          <a:noFill/>
          <a:ln>
            <a:noFill/>
          </a:ln>
        </p:spPr>
      </p:pic>
      <p:pic>
        <p:nvPicPr>
          <p:cNvPr id="163" name="Google Shape;163;p59" descr="Recurso 25.png"/>
          <p:cNvPicPr preferRelativeResize="0"/>
          <p:nvPr/>
        </p:nvPicPr>
        <p:blipFill rotWithShape="1">
          <a:blip r:embed="rId6">
            <a:alphaModFix/>
          </a:blip>
          <a:srcRect/>
          <a:stretch/>
        </p:blipFill>
        <p:spPr>
          <a:xfrm>
            <a:off x="3741738" y="7337519"/>
            <a:ext cx="432711" cy="446694"/>
          </a:xfrm>
          <a:prstGeom prst="rect">
            <a:avLst/>
          </a:prstGeom>
          <a:noFill/>
          <a:ln>
            <a:noFill/>
          </a:ln>
        </p:spPr>
      </p:pic>
      <p:pic>
        <p:nvPicPr>
          <p:cNvPr id="11" name="Google Shape;137;p24"/>
          <p:cNvPicPr preferRelativeResize="0"/>
          <p:nvPr/>
        </p:nvPicPr>
        <p:blipFill rotWithShape="1">
          <a:blip r:embed="rId5">
            <a:alphaModFix/>
          </a:blip>
          <a:srcRect/>
          <a:stretch/>
        </p:blipFill>
        <p:spPr>
          <a:xfrm>
            <a:off x="4387167" y="3795153"/>
            <a:ext cx="457200" cy="446694"/>
          </a:xfrm>
          <a:prstGeom prst="rect">
            <a:avLst/>
          </a:prstGeom>
          <a:noFill/>
          <a:ln>
            <a:noFill/>
          </a:ln>
        </p:spPr>
      </p:pic>
      <p:pic>
        <p:nvPicPr>
          <p:cNvPr id="10" name="Google Shape;185;p61"/>
          <p:cNvPicPr preferRelativeResize="0"/>
          <p:nvPr/>
        </p:nvPicPr>
        <p:blipFill rotWithShape="1">
          <a:blip r:embed="rId7">
            <a:alphaModFix/>
          </a:blip>
          <a:srcRect/>
          <a:stretch/>
        </p:blipFill>
        <p:spPr>
          <a:xfrm>
            <a:off x="12308730" y="1695978"/>
            <a:ext cx="3694496" cy="1042506"/>
          </a:xfrm>
          <a:prstGeom prst="rect">
            <a:avLst/>
          </a:prstGeom>
          <a:noFill/>
          <a:ln>
            <a:noFill/>
          </a:ln>
        </p:spPr>
      </p:pic>
      <p:pic>
        <p:nvPicPr>
          <p:cNvPr id="2" name="Imagen 1"/>
          <p:cNvPicPr>
            <a:picLocks noChangeAspect="1"/>
          </p:cNvPicPr>
          <p:nvPr/>
        </p:nvPicPr>
        <p:blipFill>
          <a:blip r:embed="rId8"/>
          <a:stretch>
            <a:fillRect/>
          </a:stretch>
        </p:blipFill>
        <p:spPr>
          <a:xfrm>
            <a:off x="12829237" y="3017628"/>
            <a:ext cx="432854" cy="445047"/>
          </a:xfrm>
          <a:prstGeom prst="rect">
            <a:avLst/>
          </a:prstGeom>
        </p:spPr>
      </p:pic>
      <p:pic>
        <p:nvPicPr>
          <p:cNvPr id="12" name="Google Shape;150;p58"/>
          <p:cNvPicPr preferRelativeResize="0"/>
          <p:nvPr/>
        </p:nvPicPr>
        <p:blipFill rotWithShape="1">
          <a:blip r:embed="rId9">
            <a:alphaModFix/>
          </a:blip>
          <a:srcRect/>
          <a:stretch/>
        </p:blipFill>
        <p:spPr>
          <a:xfrm>
            <a:off x="4393224" y="2440867"/>
            <a:ext cx="451143" cy="445047"/>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1370443008"/>
              </p:ext>
            </p:extLst>
          </p:nvPr>
        </p:nvGraphicFramePr>
        <p:xfrm>
          <a:off x="5345167" y="1718598"/>
          <a:ext cx="6746479" cy="4155888"/>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8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45145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ARAUCA : Arauca, Cravo Norte, Fortul, Puerto Rondón, Saravena, Tame.</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CASANARE : Aguazul, Chámeza, Hato Corozal, Maní, Nunchía, Orocué, Paz De Ariporo, Sabanalarga, San Luis De Palenque, Tauramena, Trinidad, Yopal.</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META : Acacías, Barranca De Upía, Cabuyaro, Cumaral, El Calvario, El Castillo, Fuente De Oro, Granada, Lejanías, Mesetas, Puerto Gaitán, Puerto Lleras, Puerto López, Puerto Rico, Restrepo, San Carlos De Guaroa, San Juan De Arama, San Juanito, San Martín, Uribe, Villavicencio, Vistahermosa.</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VICHADA : Cumaribo, La Primavera, Puerto Carreño, Santa Rosalía.</a:t>
                      </a:r>
                      <a:endParaRPr lang="es-CO" sz="1000" b="0" i="0" u="none" strike="noStrike" cap="none" dirty="0" smtClean="0">
                        <a:solidFill>
                          <a:srgbClr val="000000"/>
                        </a:solidFill>
                        <a:latin typeface="Arial"/>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ARAUCA : Arauquita.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CASANARE : Monterrey, Pore, Recetor, Villanueva.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META : Castilla La Nueva, La Macarena, Mapiripán.</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it-IT" sz="1000" b="0" i="0" u="none" strike="noStrike" cap="none" dirty="0" smtClean="0">
                          <a:solidFill>
                            <a:srgbClr val="000000"/>
                          </a:solidFill>
                          <a:latin typeface="+mn-lt"/>
                          <a:ea typeface="Verdana"/>
                          <a:cs typeface="Verdana"/>
                          <a:sym typeface="Verdana"/>
                        </a:rPr>
                        <a:t>CASANARE : La Salina, Támara.</a:t>
                      </a:r>
                    </a:p>
                    <a:p>
                      <a:pPr marL="0" marR="0" lvl="0" indent="0" algn="just" rtl="0">
                        <a:spcBef>
                          <a:spcPts val="0"/>
                        </a:spcBef>
                        <a:spcAft>
                          <a:spcPts val="0"/>
                        </a:spcAft>
                        <a:buNone/>
                      </a:pPr>
                      <a:r>
                        <a:rPr lang="it-IT" sz="1000" b="0" i="0" u="none" strike="noStrike" cap="none" dirty="0" smtClean="0">
                          <a:solidFill>
                            <a:srgbClr val="000000"/>
                          </a:solidFill>
                          <a:latin typeface="+mn-lt"/>
                          <a:ea typeface="Verdana"/>
                          <a:cs typeface="Verdana"/>
                          <a:sym typeface="Verdana"/>
                        </a:rPr>
                        <a:t>META : Guamal.</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488046969"/>
                  </a:ext>
                </a:extLst>
              </a:tr>
            </a:tbl>
          </a:graphicData>
        </a:graphic>
      </p:graphicFrame>
      <p:sp>
        <p:nvSpPr>
          <p:cNvPr id="169" name="Google Shape;169;p60"/>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ORINOQUÍA</a:t>
            </a:r>
            <a:endParaRPr dirty="0"/>
          </a:p>
        </p:txBody>
      </p:sp>
      <p:pic>
        <p:nvPicPr>
          <p:cNvPr id="170" name="Google Shape;170;p60"/>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71389" y="1445709"/>
            <a:ext cx="4650200" cy="4860680"/>
          </a:xfrm>
          <a:prstGeom prst="rect">
            <a:avLst/>
          </a:prstGeom>
          <a:noFill/>
          <a:ln>
            <a:noFill/>
          </a:ln>
        </p:spPr>
      </p:pic>
      <p:pic>
        <p:nvPicPr>
          <p:cNvPr id="174" name="Google Shape;174;p60"/>
          <p:cNvPicPr preferRelativeResize="0"/>
          <p:nvPr/>
        </p:nvPicPr>
        <p:blipFill rotWithShape="1">
          <a:blip r:embed="rId5">
            <a:alphaModFix/>
          </a:blip>
          <a:srcRect/>
          <a:stretch/>
        </p:blipFill>
        <p:spPr>
          <a:xfrm>
            <a:off x="13027286" y="958056"/>
            <a:ext cx="3694496" cy="1042506"/>
          </a:xfrm>
          <a:prstGeom prst="rect">
            <a:avLst/>
          </a:prstGeom>
          <a:noFill/>
          <a:ln>
            <a:noFill/>
          </a:ln>
        </p:spPr>
      </p:pic>
      <p:pic>
        <p:nvPicPr>
          <p:cNvPr id="11" name="Imagen 10"/>
          <p:cNvPicPr>
            <a:picLocks noChangeAspect="1"/>
          </p:cNvPicPr>
          <p:nvPr/>
        </p:nvPicPr>
        <p:blipFill>
          <a:blip r:embed="rId6"/>
          <a:stretch>
            <a:fillRect/>
          </a:stretch>
        </p:blipFill>
        <p:spPr>
          <a:xfrm>
            <a:off x="5481476" y="2681022"/>
            <a:ext cx="432854" cy="445047"/>
          </a:xfrm>
          <a:prstGeom prst="rect">
            <a:avLst/>
          </a:prstGeom>
        </p:spPr>
      </p:pic>
      <p:pic>
        <p:nvPicPr>
          <p:cNvPr id="9" name="Google Shape;185;p61"/>
          <p:cNvPicPr preferRelativeResize="0"/>
          <p:nvPr/>
        </p:nvPicPr>
        <p:blipFill rotWithShape="1">
          <a:blip r:embed="rId5">
            <a:alphaModFix/>
          </a:blip>
          <a:srcRect/>
          <a:stretch/>
        </p:blipFill>
        <p:spPr>
          <a:xfrm>
            <a:off x="13243713" y="3852165"/>
            <a:ext cx="3694496" cy="1042506"/>
          </a:xfrm>
          <a:prstGeom prst="rect">
            <a:avLst/>
          </a:prstGeom>
          <a:noFill/>
          <a:ln>
            <a:noFill/>
          </a:ln>
        </p:spPr>
      </p:pic>
      <p:pic>
        <p:nvPicPr>
          <p:cNvPr id="13" name="Google Shape;150;p58"/>
          <p:cNvPicPr preferRelativeResize="0"/>
          <p:nvPr/>
        </p:nvPicPr>
        <p:blipFill rotWithShape="1">
          <a:blip r:embed="rId7">
            <a:alphaModFix/>
          </a:blip>
          <a:srcRect/>
          <a:stretch/>
        </p:blipFill>
        <p:spPr>
          <a:xfrm>
            <a:off x="5494450" y="3928371"/>
            <a:ext cx="451143" cy="445047"/>
          </a:xfrm>
          <a:prstGeom prst="rect">
            <a:avLst/>
          </a:prstGeom>
          <a:noFill/>
          <a:ln>
            <a:noFill/>
          </a:ln>
        </p:spPr>
      </p:pic>
      <p:pic>
        <p:nvPicPr>
          <p:cNvPr id="10" name="Google Shape;137;p24"/>
          <p:cNvPicPr preferRelativeResize="0"/>
          <p:nvPr/>
        </p:nvPicPr>
        <p:blipFill rotWithShape="1">
          <a:blip r:embed="rId8">
            <a:alphaModFix/>
          </a:blip>
          <a:srcRect/>
          <a:stretch/>
        </p:blipFill>
        <p:spPr>
          <a:xfrm>
            <a:off x="5481476" y="5111671"/>
            <a:ext cx="457200" cy="446694"/>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2584</TotalTime>
  <Words>2365</Words>
  <Application>Microsoft Office PowerPoint</Application>
  <PresentationFormat>Panorámica</PresentationFormat>
  <Paragraphs>136</Paragraphs>
  <Slides>12</Slides>
  <Notes>12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vt:i4>
      </vt:variant>
    </vt:vector>
  </HeadingPairs>
  <TitlesOfParts>
    <vt:vector size="19" baseType="lpstr">
      <vt:lpstr>Verdana</vt:lpstr>
      <vt:lpstr>Arial Narrow</vt:lpstr>
      <vt:lpstr>Arial</vt:lpstr>
      <vt:lpstr>Arial Black</vt:lpstr>
      <vt:lpstr>Helvetica Neue</vt:lpstr>
      <vt:lpstr>Calibri</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Incendios Observador</cp:lastModifiedBy>
  <cp:revision>258</cp:revision>
  <cp:lastPrinted>2024-01-12T21:20:58Z</cp:lastPrinted>
  <dcterms:created xsi:type="dcterms:W3CDTF">2022-10-19T17:32:46Z</dcterms:created>
  <dcterms:modified xsi:type="dcterms:W3CDTF">2024-01-16T20:23:13Z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ies>
</file>