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8"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Arial Black" panose="020B0A04020102020204" pitchFamily="34" charset="0"/>
      <p:regular r:id="rId23"/>
      <p:bold r:id="rId24"/>
    </p:embeddedFont>
    <p:embeddedFont>
      <p:font typeface="Helvetica Neue"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009</a:t>
            </a: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a:t>
            </a:r>
            <a:fld id="{44056917-EAF9-4C30-907A-8EDE00F7CB87}" type="datetime4">
              <a:rPr lang="es-MX" sz="1100" b="1" smtClean="0">
                <a:solidFill>
                  <a:srgbClr val="800000"/>
                </a:solidFill>
                <a:latin typeface="Calibri"/>
                <a:ea typeface="Calibri"/>
                <a:cs typeface="Calibri"/>
                <a:sym typeface="Calibri"/>
              </a:rPr>
              <a:t>9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10</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634620916"/>
              </p:ext>
            </p:extLst>
          </p:nvPr>
        </p:nvGraphicFramePr>
        <p:xfrm>
          <a:off x="5419661" y="2136717"/>
          <a:ext cx="6300943" cy="3710620"/>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Belén De Los Andaquíes, Cartagena Del Chairá, Curillo, El Doncello, El Paujíl, Florencia, La Montañita, Milán, Morelia, Puerto Rico, San José Del Fragua, San Vicente Del Caguán, Solita,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Mocoa, Puerto Asís, Puerto Guzmán, Puerto Leguízamo, San Francisco, </a:t>
                      </a:r>
                      <a:r>
                        <a:rPr lang="es-MX" sz="1000" b="0" i="0" u="none" strike="noStrike" cap="none" dirty="0" err="1" smtClean="0">
                          <a:solidFill>
                            <a:srgbClr val="000000"/>
                          </a:solidFill>
                          <a:latin typeface="+mn-lt"/>
                          <a:ea typeface="Verdana"/>
                          <a:cs typeface="Verdana"/>
                          <a:sym typeface="Verdana"/>
                        </a:rPr>
                        <a:t>Villagarzón</a:t>
                      </a:r>
                      <a:r>
                        <a:rPr lang="es-MX"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Caicedo.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Papunahua.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La Guadalupe, Pana </a:t>
                      </a:r>
                      <a:r>
                        <a:rPr lang="es-MX" sz="1000" b="0" i="0" u="none" strike="noStrike" cap="none" dirty="0" err="1" smtClean="0">
                          <a:solidFill>
                            <a:srgbClr val="000000"/>
                          </a:solidFill>
                          <a:latin typeface="+mn-lt"/>
                          <a:ea typeface="Verdana"/>
                          <a:cs typeface="Verdana"/>
                          <a:sym typeface="Verdana"/>
                        </a:rPr>
                        <a:t>Pana</a:t>
                      </a:r>
                      <a:r>
                        <a:rPr lang="es-MX" sz="1000" b="0" i="0" u="none" strike="noStrike" cap="none" dirty="0" smtClean="0">
                          <a:solidFill>
                            <a:srgbClr val="000000"/>
                          </a:solidFill>
                          <a:latin typeface="+mn-lt"/>
                          <a:ea typeface="Verdana"/>
                          <a:cs typeface="Verdana"/>
                          <a:sym typeface="Verdana"/>
                        </a:rPr>
                        <a:t>, Puerto Colombia, San Felipe.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Santiago.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Carurú, Mitú, Pacoa.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587524" y="312345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87524" y="517065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03982" y="4230333"/>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09 de enero del 2024 </a:t>
            </a:r>
            <a:r>
              <a:rPr lang="es-MX" sz="1200" dirty="0"/>
              <a:t>| </a:t>
            </a:r>
            <a:r>
              <a:rPr lang="es-MX" sz="1200" dirty="0" smtClean="0"/>
              <a:t>18:00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10049608" y="4063822"/>
            <a:ext cx="2142392" cy="2409052"/>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7119908" y="1268948"/>
            <a:ext cx="2692532" cy="5237332"/>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960719" y="1297088"/>
            <a:ext cx="1580699" cy="276673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853186679"/>
              </p:ext>
            </p:extLst>
          </p:nvPr>
        </p:nvGraphicFramePr>
        <p:xfrm>
          <a:off x="4900295" y="1483758"/>
          <a:ext cx="6939280" cy="4855762"/>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Montecristo, Morales, San Pablo, Simití,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Chimichagua, Chiriguaná, Curumaní, El Copey, La Gloria, La Jagua De Ibirico, La Paz, Manaure Balcón Del Cesar, Pailitas, Pelaya, Pueblo Bello,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Puerto Libertador.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Barranco De Loba, Cantagallo, María La Baja, Norosí, Río Viejo, San Jacinto, San Martín De Loba, Santa Rosa Del Sur,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Bosconia, Río De Oro.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Distracción.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Cartagena De Indias, El Carmen De Bolívar, Magangué, Pinillos, San Juan Nepomuceno.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Chimá, Ciénaga De Oro, Lorica, Montelíbano, Planeta 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Colosó,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61379" y="2326465"/>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65767" y="3978029"/>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009385932"/>
              </p:ext>
            </p:extLst>
          </p:nvPr>
        </p:nvGraphicFramePr>
        <p:xfrm>
          <a:off x="4525334" y="1238982"/>
          <a:ext cx="7120316" cy="51206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Abriaquí, Amagá, Andes, Angelópolis, Anzá, Argelia, Armenia, Barbosa, Bello, Belmira, Betania, Betulia, Briceño, Buriticá, Caicedo, Caldas, Cañasgordas, Ciudad Bolívar, Concordia, Copacabana, </a:t>
                      </a:r>
                      <a:r>
                        <a:rPr lang="es-MX" sz="1000" b="0" i="0" u="none" strike="noStrike" cap="none" dirty="0" err="1" smtClean="0">
                          <a:solidFill>
                            <a:srgbClr val="000000"/>
                          </a:solidFill>
                          <a:latin typeface="+mn-lt"/>
                          <a:ea typeface="Verdana"/>
                          <a:cs typeface="Verdana"/>
                          <a:sym typeface="Arial"/>
                        </a:rPr>
                        <a:t>Dabeiba</a:t>
                      </a:r>
                      <a:r>
                        <a:rPr lang="es-MX" sz="1000" b="0" i="0" u="none" strike="noStrike" cap="none" dirty="0" smtClean="0">
                          <a:solidFill>
                            <a:srgbClr val="000000"/>
                          </a:solidFill>
                          <a:latin typeface="+mn-lt"/>
                          <a:ea typeface="Verdana"/>
                          <a:cs typeface="Verdana"/>
                          <a:sym typeface="Arial"/>
                        </a:rPr>
                        <a:t>, Ebéjico, El Carmen De Viboral, Entrerríos, Envigado, Fredonia, Frontino, Giraldo, Girardota, Guadalupe, Guarne, Heliconia, Itagüí, Ituango, Jericó, La Estrella, La Pintada, Liborina, Medellín, Montebello, Nariño, Olaya, Peque, Pueblorrico, Retiro, Sabanalarga, Sabaneta, Salgar, San Andrés De Cuerquía, San Jerónimo, San José De La Montaña, San Pedro De Los Milagros, Santa Bárbara, Santa Fé De Antioquia, Sonsón, Sopetrán, Tarazá, Tarso, Toledo, Támesis, </a:t>
                      </a:r>
                      <a:r>
                        <a:rPr lang="es-MX" sz="1000" b="0" i="0" u="none" strike="noStrike" cap="none" dirty="0" err="1" smtClean="0">
                          <a:solidFill>
                            <a:srgbClr val="000000"/>
                          </a:solidFill>
                          <a:latin typeface="+mn-lt"/>
                          <a:ea typeface="Verdana"/>
                          <a:cs typeface="Verdana"/>
                          <a:sym typeface="Arial"/>
                        </a:rPr>
                        <a:t>Uramita</a:t>
                      </a:r>
                      <a:r>
                        <a:rPr lang="es-MX" sz="1000" b="0" i="0" u="none" strike="noStrike" cap="none" dirty="0" smtClean="0">
                          <a:solidFill>
                            <a:srgbClr val="000000"/>
                          </a:solidFill>
                          <a:latin typeface="+mn-lt"/>
                          <a:ea typeface="Verdana"/>
                          <a:cs typeface="Verdana"/>
                          <a:sym typeface="Arial"/>
                        </a:rPr>
                        <a:t>, Urrao, La Ceja.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Arcabuco, Belén, Berbeo, Betéitiva, Boavita, Buenavista, Caldas, Cerinza, Chiquinquirá, Chiscas, Chita, Chitaraque, Chivor, Chíquiza, Ciénega, Coper, Covarachía, Cubará, Cómbita, Duitama, El Cocuy, El Espino, Firavitoba, Floresta, Guacamayas, Guateque, Guayatá, Gámeza, Güicán De La Sierra, Jericó, La Capilla, La Uvita, La Victoria, Labranzagrande, Miraflores, Mongua, Moniquirá, Motavita, Nobsa, Pachavita, Paipa, Pajarito, Panqueba, Paya, Paz De Río, Pesca, Pisba, Páez, Rondón, Ráquira, Saboyá, Samacá, San Eduardo, San Luis De Gaceno, San Mateo, San Miguel De Sema, Santa María, Santa Rosa De Viterbo, Santa Sofía, Sativanorte, Sativasur, Siachoque, Soatá, Socotá, Somondoco, Sotaquirá, Susacón, Sutamarchán, Tibasosa, Tinjacá, Tipacoque, Toca, Togüí, Tota, Tuta, Tutazá, Villa De Leyva, Viracachá, Zetaquira, Úmbita, Nuevo Colon.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Aranzazu, Manizales, Marulanda, Neira, Pensilvania, Pácora, Risaralda,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Albán, Apulo, Beltrán, Bituima, Bojacá, Cajicá, Carmen De Carupa, Chaguaní, Chipaque, Choachí, Chocontá, Chía, Cogua, Cota, Cucunubá, Cáqueza, El Colegio, El Rosal, Fosca, Funza, Fusagasugá, Fómeque, Fúquene, Gachalá, Gachetá, Gama, Granada, Guachetá, Guasca, Guataquí, Guatavita, Guayabetal, Gutiérrez, Jerusalén, Junín, La Calera, La Vega, Lenguazaque, Machetá, Madrid, Manta, Medina, Pacho, Paratebueno, Pulí, Quetame, Quipile, San Antonio Del Tequendama, San Cayetano, San Francisco, San Juan De Rioseco, Sibaté, Silvania, Simijaca, Soacha, Sopó, Subachoque, Supatá, Susa, Sutatausa, Tabio, Tausa, Tena, Tenjo, Tibacuy, Tibirita, Tocaima, Tocancipá, Ubalá, Une, Vianí, Villa De San Diego De Ubaté, Villapinzón, Viotá, Yacopí, Zipaquirá, Sesquilé, </a:t>
                      </a:r>
                      <a:r>
                        <a:rPr lang="es-MX" sz="1000" b="0" i="0" u="none" strike="noStrike" cap="none" dirty="0" err="1" smtClean="0">
                          <a:solidFill>
                            <a:srgbClr val="000000"/>
                          </a:solidFill>
                          <a:latin typeface="+mn-lt"/>
                          <a:ea typeface="Verdana"/>
                          <a:cs typeface="Verdana"/>
                          <a:sym typeface="Arial"/>
                        </a:rPr>
                        <a:t>Arbelaez</a:t>
                      </a:r>
                      <a:r>
                        <a:rPr lang="es-MX" sz="1000" b="0" i="0" u="none" strike="noStrike" cap="none" dirty="0" smtClean="0">
                          <a:solidFill>
                            <a:srgbClr val="000000"/>
                          </a:solidFill>
                          <a:latin typeface="+mn-lt"/>
                          <a:ea typeface="Verdana"/>
                          <a:cs typeface="Verdana"/>
                          <a:sym typeface="Arial"/>
                        </a:rPr>
                        <a:t>.</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905203"/>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86428246"/>
              </p:ext>
            </p:extLst>
          </p:nvPr>
        </p:nvGraphicFramePr>
        <p:xfrm>
          <a:off x="4525334" y="1238982"/>
          <a:ext cx="7120316" cy="31394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MX" sz="1000" b="0" i="0" u="none" strike="noStrike" cap="none" dirty="0" smtClean="0">
                          <a:solidFill>
                            <a:srgbClr val="000000"/>
                          </a:solidFill>
                          <a:latin typeface="Arial"/>
                          <a:ea typeface="Verdana"/>
                          <a:cs typeface="Verdana"/>
                          <a:sym typeface="Arial"/>
                        </a:rPr>
                        <a:t>HUILA : Acevedo, Algeciras, Baraya, Colombia, Elías, Garzón, Gigante, Guadalupe, Isnos, La Argentina, La Plata, Oporapa, Pitalito, Saladoblanco, San Agustín, Suaza, Tarqui, Timaná, Villavieja, Agrado.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MX" sz="1000" b="0" i="0" u="none" strike="noStrike" cap="none" dirty="0" smtClean="0">
                          <a:solidFill>
                            <a:srgbClr val="000000"/>
                          </a:solidFill>
                          <a:latin typeface="Arial"/>
                          <a:ea typeface="Verdana"/>
                          <a:cs typeface="Verdana"/>
                          <a:sym typeface="Arial"/>
                        </a:rPr>
                        <a:t>NORTE DE SANTANDER : Arboledas, Chitagá, Convención, Cucutilla, Cáchira, El Carmen, La Esperanza, Labateca, Mutiscua, Ocaña, Salazar, Teorama, Toledo, Villa Caro, Ábrego.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MX" sz="1000" b="0" i="0" u="none" strike="noStrike" cap="none" dirty="0" smtClean="0">
                          <a:solidFill>
                            <a:srgbClr val="000000"/>
                          </a:solidFill>
                          <a:latin typeface="Arial"/>
                          <a:ea typeface="Verdana"/>
                          <a:cs typeface="Verdana"/>
                          <a:sym typeface="Arial"/>
                        </a:rPr>
                        <a:t>QUINDÍO : Buenavista, Calarcá, Córdoba, Génova, Pijao, Salento.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MX" sz="1000" b="0" i="0" u="none" strike="noStrike" cap="none" dirty="0" smtClean="0">
                          <a:solidFill>
                            <a:srgbClr val="000000"/>
                          </a:solidFill>
                          <a:latin typeface="Arial"/>
                          <a:ea typeface="Verdana"/>
                          <a:cs typeface="Verdana"/>
                          <a:sym typeface="Arial"/>
                        </a:rPr>
                        <a:t>RISARALDA : Marsella, Mistrató, Pereira, Santa Rosa De Cabal.</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MX" sz="1000" b="0" i="0" u="none" strike="noStrike" cap="none" dirty="0" smtClean="0">
                          <a:solidFill>
                            <a:srgbClr val="000000"/>
                          </a:solidFill>
                          <a:latin typeface="Arial"/>
                          <a:ea typeface="Verdana"/>
                          <a:cs typeface="Verdana"/>
                          <a:sym typeface="Arial"/>
                        </a:rPr>
                        <a:t>SANTANDER : Aguada, Aratoca, Barichara, Betulia, Bolívar, Cabrera, Capitanejo, Carcasí, Cepitá, Cerrito, Charalá, Chima, Chipatá, Concepción, Confines, Contratación, Coromoro, Curití, El Carmen De Chucurí, El Guacamayo, El Peñón, Encino, Enciso, Florián, Galán, Girón, Guaca, Gámbita, Hato, Jesús María, Jordán, La Belleza, La Paz, Los Santos, Macaravita, Mogotes, Molagavita, Málaga, Ocamonte, Oiba, Onzaga, Palmar, Palmas Del Socorro, Piedecuesta, Pinchote, Páramo, San Andrés, San Gil, San Joaquín, San José De Miranda, San Miguel, San Vicente De Chucurí, Santa Bárbara, Santa Helena Del Opón, Simacota, Socorro, Suaita, Sucre, Suratá, Tona, Valle De San José, Vetas, Villanueva, Vélez, Zapatoca.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MX" sz="1000" b="0" i="0" u="none" strike="noStrike" cap="none" dirty="0" smtClean="0">
                          <a:solidFill>
                            <a:srgbClr val="000000"/>
                          </a:solidFill>
                          <a:latin typeface="Arial"/>
                          <a:ea typeface="Verdana"/>
                          <a:cs typeface="Verdana"/>
                          <a:sym typeface="Arial"/>
                        </a:rPr>
                        <a:t>TOLIMA : Anzoátegui, Armero, Cajamarca, Casabianca, Chaparral, Falan, Herveo, Ibagué, Murillo, Ortega, Rioblanco, Roncesvalles, Rovira, Santa Isabel, Villahermosa.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707850" y="2757185"/>
            <a:ext cx="432854" cy="445047"/>
          </a:xfrm>
          <a:prstGeom prst="rect">
            <a:avLst/>
          </a:prstGeom>
        </p:spPr>
      </p:pic>
    </p:spTree>
    <p:extLst>
      <p:ext uri="{BB962C8B-B14F-4D97-AF65-F5344CB8AC3E}">
        <p14:creationId xmlns:p14="http://schemas.microsoft.com/office/powerpoint/2010/main" val="809317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337876311"/>
              </p:ext>
            </p:extLst>
          </p:nvPr>
        </p:nvGraphicFramePr>
        <p:xfrm>
          <a:off x="4525333" y="1238982"/>
          <a:ext cx="7409491" cy="5547300"/>
        </p:xfrm>
        <a:graphic>
          <a:graphicData uri="http://schemas.openxmlformats.org/drawingml/2006/table">
            <a:tbl>
              <a:tblPr>
                <a:noFill/>
                <a:tableStyleId>{C3B7D27D-7022-48AE-870B-97DEDC28B86A}</a:tableStyleId>
              </a:tblPr>
              <a:tblGrid>
                <a:gridCol w="1023805">
                  <a:extLst>
                    <a:ext uri="{9D8B030D-6E8A-4147-A177-3AD203B41FA5}">
                      <a16:colId xmlns:a16="http://schemas.microsoft.com/office/drawing/2014/main" val="20000"/>
                    </a:ext>
                  </a:extLst>
                </a:gridCol>
                <a:gridCol w="6385686">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Amalfi, Anorí, Campamento, Caramanta, Carolina, Cocorná, Donmatías, El Bagre, Gómez Plata, Hispania, Jardín, La Unión, Rionegro, San Carlos, San Rafael, San Vicente Ferrer, Santa Rosa De Osos, Segovia, Titiribí, Valdivia, Valparaíso, Venecia,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Briceño, Chinavita, Gachantivá, Garagoa, Otanche, Puerto Boyacá, Quípama, San José De Pare, Santana, Turmequé, Ventaquemada.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Anserma, Belalcázar, Chinchiná, Filadelfia, Manzanares, </a:t>
                      </a:r>
                      <a:r>
                        <a:rPr lang="es-MX" sz="1000" b="0" i="0" u="none" strike="noStrike" cap="none" dirty="0" err="1" smtClean="0">
                          <a:solidFill>
                            <a:srgbClr val="000000"/>
                          </a:solidFill>
                          <a:latin typeface="Arial"/>
                          <a:ea typeface="Verdana"/>
                          <a:cs typeface="Verdana"/>
                          <a:sym typeface="Arial"/>
                        </a:rPr>
                        <a:t>Marquetalia</a:t>
                      </a:r>
                      <a:r>
                        <a:rPr lang="es-MX" sz="1000" b="0" i="0" u="none" strike="noStrike" cap="none" dirty="0" smtClean="0">
                          <a:solidFill>
                            <a:srgbClr val="000000"/>
                          </a:solidFill>
                          <a:latin typeface="Arial"/>
                          <a:ea typeface="Verdana"/>
                          <a:cs typeface="Verdana"/>
                          <a:sym typeface="Arial"/>
                        </a:rPr>
                        <a:t>, San José, Viterbo.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Anapoima, Anolaima, Cabrera, Cachipay, Caparrapí, El Peñón, Facatativá, Guaduas, La Mesa, La Palma, La Peña, Mosquera, Nilo, Nimaima, Pandi, Pasca, Sasaima, Topaipí, Vergara, Villagómez, Zipacón,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Aipe, Campoalegre, Hobo, Neiva, Nátaga, Palermo, Palestina, Rivera, Santa María, Teruel,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Bucarasica, Chinácota, El Zulia, Gramalote, Hacarí, La Playa, Los Patios, Lourdes, Pamplona, Pamplonita, Santiago, Silos.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La Tebaida, Montenegro, Quimbaya.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Apía, Balboa, Belén De Umbría, Dosquebradas, La Celia, La Virginia, Pueblo Rico, Santuario.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Albania, California, Charta, El Playón, Floridablanca, Guadalupe, Guapotá, Guavatá, Lebrija, Matanza, Puente Nacional, Rionegro, San Benito.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Alpujarra, Alvarado, Carmen De Apicalá, Coello, Cunday, Dolores, Fresno, Guamo, Icononzo, Lérida, Líbano, Melgar, Natagaima, Palocabildo, Piedras, Planadas, Purificación, San Antonio, San Luis, Suárez, Valle De San Juan.</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Granada, </a:t>
                      </a:r>
                      <a:r>
                        <a:rPr lang="pt-BR" sz="1000" b="0" i="0" u="none" strike="noStrike" cap="none" dirty="0" err="1" smtClean="0">
                          <a:solidFill>
                            <a:srgbClr val="000000"/>
                          </a:solidFill>
                          <a:latin typeface="Arial"/>
                          <a:ea typeface="Verdana"/>
                          <a:cs typeface="Verdana"/>
                          <a:sym typeface="Verdana"/>
                        </a:rPr>
                        <a:t>Mutatá</a:t>
                      </a:r>
                      <a:r>
                        <a:rPr lang="pt-BR" sz="1000" b="0" i="0" u="none" strike="noStrike" cap="none" dirty="0" smtClean="0">
                          <a:solidFill>
                            <a:srgbClr val="000000"/>
                          </a:solidFill>
                          <a:latin typeface="Arial"/>
                          <a:ea typeface="Verdana"/>
                          <a:cs typeface="Verdana"/>
                          <a:sym typeface="Verdana"/>
                        </a:rPr>
                        <a:t>, San Francisco,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Campohermoso, Cucaita, Maripí, Monguí, </a:t>
                      </a:r>
                      <a:r>
                        <a:rPr lang="pt-BR" sz="1000" b="0" i="0" u="none" strike="noStrike" cap="none" dirty="0" err="1" smtClean="0">
                          <a:solidFill>
                            <a:srgbClr val="000000"/>
                          </a:solidFill>
                          <a:latin typeface="Arial"/>
                          <a:ea typeface="Verdana"/>
                          <a:cs typeface="Verdana"/>
                          <a:sym typeface="Verdana"/>
                        </a:rPr>
                        <a:t>Muzo</a:t>
                      </a:r>
                      <a:r>
                        <a:rPr lang="pt-BR" sz="1000" b="0" i="0" u="none" strike="noStrike" cap="none" dirty="0" smtClean="0">
                          <a:solidFill>
                            <a:srgbClr val="000000"/>
                          </a:solidFill>
                          <a:latin typeface="Arial"/>
                          <a:ea typeface="Verdana"/>
                          <a:cs typeface="Verdana"/>
                          <a:sym typeface="Verdana"/>
                        </a:rPr>
                        <a:t>, Pauna, Socha, Sora, Sutatenza, Tasco.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La </a:t>
                      </a:r>
                      <a:r>
                        <a:rPr lang="pt-BR" sz="1000" b="0" i="0" u="none" strike="noStrike" cap="none" dirty="0" err="1" smtClean="0">
                          <a:solidFill>
                            <a:srgbClr val="000000"/>
                          </a:solidFill>
                          <a:latin typeface="Arial"/>
                          <a:ea typeface="Verdana"/>
                          <a:cs typeface="Verdana"/>
                          <a:sym typeface="Verdana"/>
                        </a:rPr>
                        <a:t>Merced</a:t>
                      </a:r>
                      <a:r>
                        <a:rPr lang="pt-BR" sz="1000" b="0" i="0" u="none" strike="noStrike" cap="none" dirty="0" smtClean="0">
                          <a:solidFill>
                            <a:srgbClr val="000000"/>
                          </a:solidFill>
                          <a:latin typeface="Arial"/>
                          <a:ea typeface="Verdana"/>
                          <a:cs typeface="Verdana"/>
                          <a:sym typeface="Verdana"/>
                        </a:rPr>
                        <a:t>, Palestina, Riosucio.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Paime, Quebradanegra, San Bernardo, </a:t>
                      </a:r>
                      <a:r>
                        <a:rPr lang="pt-BR" sz="1000" b="0" i="0" u="none" strike="noStrike" cap="none" dirty="0" err="1" smtClean="0">
                          <a:solidFill>
                            <a:srgbClr val="000000"/>
                          </a:solidFill>
                          <a:latin typeface="Arial"/>
                          <a:ea typeface="Verdana"/>
                          <a:cs typeface="Verdana"/>
                          <a:sym typeface="Verdana"/>
                        </a:rPr>
                        <a:t>Ubaque</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Villeta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t>
                      </a:r>
                      <a:r>
                        <a:rPr lang="pt-BR" sz="1000" b="0" i="0" u="none" strike="noStrike" cap="none" dirty="0" err="1" smtClean="0">
                          <a:solidFill>
                            <a:srgbClr val="000000"/>
                          </a:solidFill>
                          <a:latin typeface="Arial"/>
                          <a:ea typeface="Verdana"/>
                          <a:cs typeface="Verdana"/>
                          <a:sym typeface="Verdana"/>
                        </a:rPr>
                        <a:t>Tello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Tesalia</a:t>
                      </a:r>
                      <a:r>
                        <a:rPr lang="pt-BR" sz="1000" b="0" i="0" u="none" strike="noStrike" cap="none" dirty="0" smtClean="0">
                          <a:solidFill>
                            <a:srgbClr val="000000"/>
                          </a:solidFill>
                          <a:latin typeface="Arial"/>
                          <a:ea typeface="Verdana"/>
                          <a:cs typeface="Verdana"/>
                          <a:sym typeface="Verdana"/>
                        </a:rPr>
                        <a:t>, Yaguará.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Sardinata.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Filandia.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Quinchía.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Ataco, Prado,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 San Sebastián De Mariquita.</a:t>
                      </a:r>
                      <a:endParaRPr lang="pt-BR" sz="100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33010" y="2979709"/>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26953" y="55252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4049839452"/>
              </p:ext>
            </p:extLst>
          </p:nvPr>
        </p:nvGraphicFramePr>
        <p:xfrm>
          <a:off x="4245371" y="1531629"/>
          <a:ext cx="6746479" cy="448253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La Vega, Puracé, San Sebastián, Santa Rosa, Sotará Paispamba.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El Carmen De Atrato, Medio Atrato.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El Rosario, Policarpa.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Ansermanuevo, Argelia, Cartago, El Cerrito, Ginebra, Guadalajara De Buga, Obando, Palmira, Pradera, Sevilla, Toro, Tuluá, Ulloa.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Almaguer, Buenos Aires, La Sierra, Miranda, Piamonte, Páez, Suárez.</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Bagadó, El Litoral Del San Juan, Lloró.</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Alcalá, Bolívar, Caicedonia, El Cairo, El Dovio, El Águila, Florida, La Unión, La Victoria,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Roldanillo, San Pedro, Versalles,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Santander De Quilichao.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Unguía.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Leiva.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Cali, Calima,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Jamundí, Trujillo, Yumbo.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4381755" y="2333920"/>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69512" y="4988528"/>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72540" y="3550374"/>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358467432"/>
              </p:ext>
            </p:extLst>
          </p:nvPr>
        </p:nvGraphicFramePr>
        <p:xfrm>
          <a:off x="5247352" y="2204562"/>
          <a:ext cx="6746479" cy="437240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Recetor,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Cubarral, Cumaral, El Calvario, El Castillo, Fuente De Oro, Granada, La Macarena, Lejanías, Mapiripán, Mesetas, Puerto Gaitán, Puerto Lleras,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Támara.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Guamal, Puerto López.</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46816343"/>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69513" y="2975735"/>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45167" y="5686227"/>
            <a:ext cx="457200" cy="446694"/>
          </a:xfrm>
          <a:prstGeom prst="rect">
            <a:avLst/>
          </a:prstGeom>
          <a:noFill/>
          <a:ln>
            <a:noFill/>
          </a:ln>
        </p:spPr>
      </p:pic>
      <p:pic>
        <p:nvPicPr>
          <p:cNvPr id="13" name="Google Shape;150;p58"/>
          <p:cNvPicPr preferRelativeResize="0"/>
          <p:nvPr/>
        </p:nvPicPr>
        <p:blipFill rotWithShape="1">
          <a:blip r:embed="rId8">
            <a:alphaModFix/>
          </a:blip>
          <a:srcRect/>
          <a:stretch/>
        </p:blipFill>
        <p:spPr>
          <a:xfrm>
            <a:off x="5351224" y="4489463"/>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2204</TotalTime>
  <Words>2901</Words>
  <Application>Microsoft Office PowerPoint</Application>
  <PresentationFormat>Panorámica</PresentationFormat>
  <Paragraphs>153</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vt:lpstr>
      <vt:lpstr>Arial Black</vt:lpstr>
      <vt:lpstr>Helvetica Neue</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219</cp:revision>
  <dcterms:created xsi:type="dcterms:W3CDTF">2022-10-19T17:32:46Z</dcterms:created>
  <dcterms:modified xsi:type="dcterms:W3CDTF">2024-01-09T20:41:56Z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