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8" r:id="rId7"/>
    <p:sldId id="267" r:id="rId8"/>
    <p:sldId id="261" r:id="rId9"/>
    <p:sldId id="262" r:id="rId10"/>
    <p:sldId id="263" r:id="rId11"/>
    <p:sldId id="264" r:id="rId12"/>
    <p:sldId id="265" r:id="rId13"/>
  </p:sldIdLst>
  <p:sldSz cx="12192000" cy="6858000"/>
  <p:notesSz cx="12192000" cy="6858000"/>
  <p:embeddedFontLst>
    <p:embeddedFont>
      <p:font typeface="Verdana" panose="020B0604030504040204" pitchFamily="34" charset="0"/>
      <p:regular r:id="rId15"/>
      <p:bold r:id="rId16"/>
      <p:italic r:id="rId17"/>
      <p:boldItalic r:id="rId18"/>
    </p:embeddedFont>
    <p:embeddedFont>
      <p:font typeface="Arial Narrow" panose="020B0606020202030204" pitchFamily="34" charset="0"/>
      <p:regular r:id="rId19"/>
      <p:bold r:id="rId20"/>
      <p:italic r:id="rId21"/>
      <p:boldItalic r:id="rId22"/>
    </p:embeddedFont>
    <p:embeddedFont>
      <p:font typeface="Helvetica Neue" panose="020B0604020202020204" charset="0"/>
      <p:regular r:id="rId23"/>
      <p:bold r:id="rId24"/>
      <p:italic r:id="rId25"/>
      <p:boldItalic r:id="rId26"/>
    </p:embeddedFont>
    <p:embeddedFont>
      <p:font typeface="Arial Black" panose="020B0A04020102020204" pitchFamily="34" charset="0"/>
      <p:regular r:id="rId27"/>
      <p:bold r:id="rId28"/>
    </p:embeddedFont>
    <p:embeddedFont>
      <p:font typeface="Calibri" panose="020F050202020403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dBmSMNS8FRpGjo0RIRugI/GyY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B7D27D-7022-48AE-870B-97DEDC28B86A}">
  <a:tblStyle styleId="{C3B7D27D-7022-48AE-870B-97DEDC28B86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8229C89-3208-43F4-AF60-3C30160D25F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2" autoAdjust="0"/>
    <p:restoredTop sz="94660"/>
  </p:normalViewPr>
  <p:slideViewPr>
    <p:cSldViewPr snapToGrid="0">
      <p:cViewPr>
        <p:scale>
          <a:sx n="120" d="100"/>
          <a:sy n="120" d="100"/>
        </p:scale>
        <p:origin x="324" y="-378"/>
      </p:cViewPr>
      <p:guideLst>
        <p:guide orient="horz" pos="288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6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097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943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chemeClr val="lt1"/>
                </a:solidFill>
                <a:latin typeface="Helvetica Neue"/>
                <a:ea typeface="Helvetica Neue"/>
                <a:cs typeface="Helvetica Neue"/>
                <a:sym typeface="Helvetica Neue"/>
              </a:rPr>
              <a:t>www.ideam.gov.co</a:t>
            </a:r>
            <a:endParaRPr dirty="0"/>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amazonia.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torta_regiones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O:\Mi%20unidad\OSPA\01.%20Tematicas\04.%20Incendios\01.%20Productos\postmodelo_icv\temporales\orange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icolombia.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O:\Mi%20unidad\OSPA\01.%20Tematicas\04.%20Incendios\01.%20Productos\postmodelo_icv\temporales\red_icv.jpg" TargetMode="External"/><Relationship Id="rId4" Type="http://schemas.openxmlformats.org/officeDocument/2006/relationships/image" Target="file:///O:\Mi%20unidad\OSPA\01.%20Tematicas\04.%20Incendios\01.%20Productos\postmodelo_icv\temporales\yellow_icv.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2.jpe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pacifico.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jpe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file:///O:\Mi%20unidad\OSPA\01.%20Tematicas\04.%20Incendios\01.%20Productos\postmodelo_icv\temporales\iorinoqu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000" b="1" i="0" u="none" strike="noStrike" cap="none" dirty="0">
                <a:solidFill>
                  <a:srgbClr val="C00000"/>
                </a:solidFill>
                <a:latin typeface="Verdana"/>
                <a:ea typeface="Verdana"/>
                <a:cs typeface="Verdana"/>
                <a:sym typeface="Verdana"/>
              </a:rPr>
              <a:t>Boletín No.</a:t>
            </a:r>
            <a:endParaRPr sz="2000" b="1" i="0" u="none" strike="noStrike" cap="none" dirty="0">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400" b="1" i="0" u="none" strike="noStrike" cap="none" dirty="0" smtClean="0">
                <a:solidFill>
                  <a:schemeClr val="lt1"/>
                </a:solidFill>
                <a:latin typeface="Verdana"/>
                <a:ea typeface="Verdana"/>
                <a:cs typeface="Verdana"/>
                <a:sym typeface="Verdana"/>
              </a:rPr>
              <a:t>008</a:t>
            </a: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793F"/>
                </a:solidFill>
                <a:latin typeface="Verdana"/>
                <a:ea typeface="Verdana"/>
                <a:cs typeface="Verdana"/>
                <a:sym typeface="Verdana"/>
              </a:rPr>
              <a:t>PARA PREPARARSE </a:t>
            </a:r>
            <a:r>
              <a:rPr lang="es-MX" sz="800" b="0" i="0" u="none" strike="noStrike" cap="none" dirty="0">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dirty="0">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BB3F"/>
                </a:solidFill>
                <a:latin typeface="Verdana"/>
                <a:ea typeface="Verdana"/>
                <a:cs typeface="Verdana"/>
                <a:sym typeface="Verdana"/>
              </a:rPr>
              <a:t>PARA  INFORMARSE  </a:t>
            </a:r>
            <a:r>
              <a:rPr lang="es-MX" sz="800" b="0" i="0" u="none" strike="noStrike" cap="none" dirty="0">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dirty="0">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92D050"/>
                </a:solidFill>
                <a:latin typeface="Verdana"/>
                <a:ea typeface="Verdana"/>
                <a:cs typeface="Verdana"/>
                <a:sym typeface="Verdana"/>
              </a:rPr>
              <a:t>CONDICIONES NORMALES </a:t>
            </a:r>
            <a:r>
              <a:rPr lang="es-MX" sz="800" b="0" i="0" u="none" strike="noStrike" cap="none" dirty="0">
                <a:solidFill>
                  <a:srgbClr val="171616"/>
                </a:solidFill>
                <a:latin typeface="Verdana"/>
                <a:ea typeface="Verdana"/>
                <a:cs typeface="Verdana"/>
                <a:sym typeface="Verdana"/>
              </a:rPr>
              <a:t>La información que se suministra se encuentra dentro de los rangos normales.</a:t>
            </a:r>
            <a:endParaRPr sz="800" b="0" i="0" u="none" strike="noStrike" cap="none" dirty="0">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i="0" u="none" strike="noStrike" cap="none" dirty="0" smtClean="0">
                <a:solidFill>
                  <a:srgbClr val="800000"/>
                </a:solidFill>
                <a:latin typeface="Calibri"/>
                <a:ea typeface="Calibri"/>
                <a:cs typeface="Calibri"/>
                <a:sym typeface="Calibri"/>
              </a:rPr>
              <a:t>0</a:t>
            </a:r>
            <a:fld id="{44056917-EAF9-4C30-907A-8EDE00F7CB87}" type="datetime4">
              <a:rPr lang="es-MX" sz="1100" b="1" smtClean="0">
                <a:solidFill>
                  <a:srgbClr val="800000"/>
                </a:solidFill>
                <a:latin typeface="Calibri"/>
                <a:ea typeface="Calibri"/>
                <a:cs typeface="Calibri"/>
                <a:sym typeface="Calibri"/>
              </a:rPr>
              <a:t>8 de enero de 2024</a:t>
            </a:fld>
            <a:r>
              <a:rPr lang="es-MX" sz="1100" b="1" dirty="0" smtClean="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 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09</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enero</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2024 </a:t>
            </a:r>
            <a:r>
              <a:rPr lang="es-MX" sz="1100" b="1" i="0" u="none" strike="noStrike" cap="none" dirty="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2059475435"/>
              </p:ext>
            </p:extLst>
          </p:nvPr>
        </p:nvGraphicFramePr>
        <p:xfrm>
          <a:off x="5419661" y="2136717"/>
          <a:ext cx="6300943" cy="3253420"/>
        </p:xfrm>
        <a:graphic>
          <a:graphicData uri="http://schemas.openxmlformats.org/drawingml/2006/table">
            <a:tbl>
              <a:tblPr>
                <a:noFill/>
                <a:tableStyleId>{C3B7D27D-7022-48AE-870B-97DEDC28B86A}</a:tableStyleId>
              </a:tblPr>
              <a:tblGrid>
                <a:gridCol w="839864">
                  <a:extLst>
                    <a:ext uri="{9D8B030D-6E8A-4147-A177-3AD203B41FA5}">
                      <a16:colId xmlns:a16="http://schemas.microsoft.com/office/drawing/2014/main" val="20000"/>
                    </a:ext>
                  </a:extLst>
                </a:gridCol>
                <a:gridCol w="5461079">
                  <a:extLst>
                    <a:ext uri="{9D8B030D-6E8A-4147-A177-3AD203B41FA5}">
                      <a16:colId xmlns:a16="http://schemas.microsoft.com/office/drawing/2014/main" val="20001"/>
                    </a:ext>
                  </a:extLst>
                </a:gridCol>
              </a:tblGrid>
              <a:tr h="601896">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80242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Cartagena Del Chairá, El Doncello, El Paujíl, Florencia, Puerto Rico, San Vicente Del Caguán, Solano.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Barrancominas, Inírida, Morichal.</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80242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Albania, Belén De Los Andaquíes, Curillo, La Montañita, Milán, Morelia, San José Del Fragua, Solita, Valparaíso.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PUTUMAYO : Mocoa, Puerto Asís, Puerto Caicedo, Puerto Guzmán, Puerto Leguízamo, San Francisco, </a:t>
                      </a:r>
                      <a:r>
                        <a:rPr lang="es-MX" sz="1000" b="0" i="0" u="none" strike="noStrike" cap="none" dirty="0" err="1" smtClean="0">
                          <a:solidFill>
                            <a:srgbClr val="000000"/>
                          </a:solidFill>
                          <a:latin typeface="+mn-lt"/>
                          <a:ea typeface="Verdana"/>
                          <a:cs typeface="Verdana"/>
                          <a:sym typeface="Verdana"/>
                        </a:rPr>
                        <a:t>Villagarzón</a:t>
                      </a:r>
                      <a:r>
                        <a:rPr lang="es-MX" sz="1000" b="0" i="0" u="none" strike="noStrike" cap="none" dirty="0" smtClean="0">
                          <a:solidFill>
                            <a:srgbClr val="000000"/>
                          </a:solidFill>
                          <a:latin typeface="+mn-lt"/>
                          <a:ea typeface="Verdana"/>
                          <a:cs typeface="Verdana"/>
                          <a:sym typeface="Verdana"/>
                        </a:rPr>
                        <a:t>.</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935287167"/>
                  </a:ext>
                </a:extLst>
              </a:tr>
              <a:tr h="883724">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Cacahual.</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VAUPÉS : Papunahua.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3" name="Google Shape;146;p58"/>
          <p:cNvGraphicFramePr/>
          <p:nvPr>
            <p:extLst>
              <p:ext uri="{D42A27DB-BD31-4B8C-83A1-F6EECF244321}">
                <p14:modId xmlns:p14="http://schemas.microsoft.com/office/powerpoint/2010/main" val="3707308787"/>
              </p:ext>
            </p:extLst>
          </p:nvPr>
        </p:nvGraphicFramePr>
        <p:xfrm>
          <a:off x="12836461" y="5476214"/>
          <a:ext cx="6426275" cy="2509188"/>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1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738991886"/>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Solano, Valparaíso.</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0" name="Google Shape;180;p6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AMAZONIA</a:t>
            </a:r>
            <a:endParaRPr dirty="0"/>
          </a:p>
        </p:txBody>
      </p:sp>
      <p:pic>
        <p:nvPicPr>
          <p:cNvPr id="181" name="Google Shape;181;p61"/>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9" cy="4876796"/>
          </a:xfrm>
          <a:prstGeom prst="rect">
            <a:avLst/>
          </a:prstGeom>
          <a:noFill/>
          <a:ln>
            <a:noFill/>
          </a:ln>
        </p:spPr>
      </p:pic>
      <p:pic>
        <p:nvPicPr>
          <p:cNvPr id="183" name="Google Shape;183;p61" descr="Recurso 25.png"/>
          <p:cNvPicPr preferRelativeResize="0"/>
          <p:nvPr/>
        </p:nvPicPr>
        <p:blipFill rotWithShape="1">
          <a:blip r:embed="rId5">
            <a:alphaModFix/>
          </a:blip>
          <a:srcRect/>
          <a:stretch/>
        </p:blipFill>
        <p:spPr>
          <a:xfrm>
            <a:off x="5571484" y="2909980"/>
            <a:ext cx="432711" cy="446694"/>
          </a:xfrm>
          <a:prstGeom prst="rect">
            <a:avLst/>
          </a:prstGeom>
          <a:noFill/>
          <a:ln>
            <a:noFill/>
          </a:ln>
        </p:spPr>
      </p:pic>
      <p:pic>
        <p:nvPicPr>
          <p:cNvPr id="185" name="Google Shape;185;p61"/>
          <p:cNvPicPr preferRelativeResize="0"/>
          <p:nvPr/>
        </p:nvPicPr>
        <p:blipFill rotWithShape="1">
          <a:blip r:embed="rId6">
            <a:alphaModFix/>
          </a:blip>
          <a:srcRect/>
          <a:stretch/>
        </p:blipFill>
        <p:spPr>
          <a:xfrm>
            <a:off x="12836461" y="3382253"/>
            <a:ext cx="3694496" cy="1042506"/>
          </a:xfrm>
          <a:prstGeom prst="rect">
            <a:avLst/>
          </a:prstGeom>
          <a:noFill/>
          <a:ln>
            <a:noFill/>
          </a:ln>
        </p:spPr>
      </p:pic>
      <p:pic>
        <p:nvPicPr>
          <p:cNvPr id="186" name="Google Shape;186;p61"/>
          <p:cNvPicPr preferRelativeResize="0"/>
          <p:nvPr/>
        </p:nvPicPr>
        <p:blipFill rotWithShape="1">
          <a:blip r:embed="rId7">
            <a:alphaModFix/>
          </a:blip>
          <a:srcRect/>
          <a:stretch/>
        </p:blipFill>
        <p:spPr>
          <a:xfrm>
            <a:off x="5580174" y="4677592"/>
            <a:ext cx="457200" cy="446694"/>
          </a:xfrm>
          <a:prstGeom prst="rect">
            <a:avLst/>
          </a:prstGeom>
          <a:noFill/>
          <a:ln>
            <a:noFill/>
          </a:ln>
        </p:spPr>
      </p:pic>
      <p:pic>
        <p:nvPicPr>
          <p:cNvPr id="11" name="Google Shape;184;p61"/>
          <p:cNvPicPr preferRelativeResize="0"/>
          <p:nvPr/>
        </p:nvPicPr>
        <p:blipFill rotWithShape="1">
          <a:blip r:embed="rId8">
            <a:alphaModFix/>
          </a:blip>
          <a:srcRect/>
          <a:stretch/>
        </p:blipFill>
        <p:spPr>
          <a:xfrm>
            <a:off x="5587524" y="3841218"/>
            <a:ext cx="451143" cy="445047"/>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2"/>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DEFINICIONES Y RECOMENDACIONES</a:t>
            </a:r>
            <a:endParaRPr dirty="0"/>
          </a:p>
        </p:txBody>
      </p:sp>
      <p:graphicFrame>
        <p:nvGraphicFramePr>
          <p:cNvPr id="192" name="Google Shape;192;p62"/>
          <p:cNvGraphicFramePr/>
          <p:nvPr/>
        </p:nvGraphicFramePr>
        <p:xfrm>
          <a:off x="4758476" y="1497013"/>
          <a:ext cx="6465900" cy="4858445"/>
        </p:xfrm>
        <a:graphic>
          <a:graphicData uri="http://schemas.openxmlformats.org/drawingml/2006/table">
            <a:tbl>
              <a:tblPr firstRow="1" bandRow="1">
                <a:noFill/>
                <a:tableStyleId>{E8229C89-3208-43F4-AF60-3C30160D25FD}</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DEFINICIONES</a:t>
                      </a:r>
                      <a:endParaRPr sz="1400" u="none" strike="noStrike" cap="none" dirty="0">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RECOMENDACIONES</a:t>
                      </a:r>
                      <a:endParaRPr sz="1400" u="none" strike="noStrike" cap="none" dirty="0">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193" name="Google Shape;193;p62"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7"/>
        <p:cNvGrpSpPr/>
        <p:nvPr/>
      </p:nvGrpSpPr>
      <p:grpSpPr>
        <a:xfrm>
          <a:off x="0" y="0"/>
          <a:ext cx="0" cy="0"/>
          <a:chOff x="0" y="0"/>
          <a:chExt cx="0" cy="0"/>
        </a:xfrm>
      </p:grpSpPr>
      <p:sp>
        <p:nvSpPr>
          <p:cNvPr id="198" name="Google Shape;198;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99" name="Google Shape;199;p25"/>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smtClean="0">
                <a:solidFill>
                  <a:srgbClr val="7F7F7F"/>
                </a:solidFill>
                <a:latin typeface="Verdana"/>
                <a:ea typeface="Verdana"/>
                <a:cs typeface="Verdana"/>
                <a:sym typeface="Verdana"/>
              </a:rPr>
              <a:t>Ingrid Tatiana Sierra Giraldo| Jefe Oficina </a:t>
            </a:r>
            <a:r>
              <a:rPr lang="es-MX" sz="1200" b="1" i="0" u="none" strike="noStrike" cap="none" dirty="0">
                <a:solidFill>
                  <a:srgbClr val="7F7F7F"/>
                </a:solidFill>
                <a:latin typeface="Verdana"/>
                <a:ea typeface="Verdana"/>
                <a:cs typeface="Verdana"/>
                <a:sym typeface="Verdana"/>
              </a:rPr>
              <a:t>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1" i="0" u="none" strike="noStrike" cap="none" dirty="0" smtClean="0">
                <a:solidFill>
                  <a:srgbClr val="7F7F7F"/>
                </a:solidFill>
                <a:latin typeface="Verdana"/>
                <a:ea typeface="Verdana"/>
                <a:cs typeface="Verdana"/>
                <a:sym typeface="Verdana"/>
              </a:rPr>
              <a:t>:</a:t>
            </a:r>
            <a:r>
              <a:rPr lang="es-MX" sz="1200" dirty="0">
                <a:solidFill>
                  <a:srgbClr val="7F7F7F"/>
                </a:solidFill>
                <a:latin typeface="Verdana"/>
                <a:ea typeface="Verdana"/>
                <a:cs typeface="Verdana"/>
                <a:sym typeface="Verdana"/>
              </a:rPr>
              <a:t> </a:t>
            </a:r>
            <a:endParaRPr lang="es-MX" sz="1200" dirty="0" smtClean="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smtClean="0">
                <a:solidFill>
                  <a:srgbClr val="7F7F7F"/>
                </a:solidFill>
                <a:latin typeface="Verdana"/>
                <a:ea typeface="Verdana"/>
                <a:cs typeface="Verdana"/>
                <a:sym typeface="Verdana"/>
              </a:rPr>
              <a:t>Carolina Valencia Monroy </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00" name="Google Shape;200;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rgbClr val="C00000"/>
                </a:solidFill>
                <a:latin typeface="Verdana"/>
                <a:ea typeface="Verdana"/>
                <a:cs typeface="Verdana"/>
                <a:sym typeface="Verdana"/>
              </a:rPr>
              <a:t>VISITA NUESTRAS REDES SOCIALES</a:t>
            </a:r>
            <a:endParaRPr sz="1100" b="1" i="0" u="none" strike="noStrike" cap="none" dirty="0">
              <a:solidFill>
                <a:srgbClr val="C00000"/>
              </a:solidFill>
              <a:latin typeface="Verdana"/>
              <a:ea typeface="Verdana"/>
              <a:cs typeface="Verdana"/>
              <a:sym typeface="Verdana"/>
            </a:endParaRPr>
          </a:p>
        </p:txBody>
      </p:sp>
      <p:grpSp>
        <p:nvGrpSpPr>
          <p:cNvPr id="201" name="Google Shape;201;p25"/>
          <p:cNvGrpSpPr/>
          <p:nvPr/>
        </p:nvGrpSpPr>
        <p:grpSpPr>
          <a:xfrm>
            <a:off x="8760760" y="2132261"/>
            <a:ext cx="2092771" cy="2404039"/>
            <a:chOff x="8855817" y="2561633"/>
            <a:chExt cx="1843914" cy="2118168"/>
          </a:xfrm>
        </p:grpSpPr>
        <p:pic>
          <p:nvPicPr>
            <p:cNvPr id="202" name="Google Shape;202;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03" name="Google Shape;203;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04" name="Google Shape;204;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05" name="Google Shape;205;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06" name="Google Shape;206;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InstitutoIDEAM</a:t>
              </a:r>
              <a:endParaRPr sz="1200" b="0" i="0" u="none" strike="noStrike" cap="none" dirty="0">
                <a:solidFill>
                  <a:srgbClr val="7F7F7F"/>
                </a:solidFill>
                <a:latin typeface="Verdana"/>
                <a:ea typeface="Verdana"/>
                <a:cs typeface="Verdana"/>
                <a:sym typeface="Verdana"/>
              </a:endParaRPr>
            </a:p>
          </p:txBody>
        </p:sp>
        <p:sp>
          <p:nvSpPr>
            <p:cNvPr id="207" name="Google Shape;207;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8" name="Google Shape;208;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9" name="Google Shape;209;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sp>
        <p:nvSpPr>
          <p:cNvPr id="210" name="Google Shape;210;p25"/>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dirty="0" smtClean="0">
                <a:solidFill>
                  <a:srgbClr val="FFFFFF"/>
                </a:solidFill>
                <a:latin typeface="Arial"/>
                <a:ea typeface="Arial"/>
                <a:cs typeface="Arial"/>
                <a:sym typeface="Arial"/>
              </a:rPr>
              <a:t>histórico </a:t>
            </a:r>
            <a:r>
              <a:rPr lang="es-MX" sz="1000" b="0" i="0" u="none" strike="noStrike" cap="none" dirty="0">
                <a:solidFill>
                  <a:srgbClr val="FFFFFF"/>
                </a:solidFill>
                <a:latin typeface="Arial"/>
                <a:ea typeface="Arial"/>
                <a:cs typeface="Arial"/>
                <a:sym typeface="Arial"/>
              </a:rPr>
              <a:t>&lt;- </a:t>
            </a:r>
            <a:r>
              <a:rPr lang="es-MX" sz="1000" b="0" i="0" u="none" strike="noStrike" cap="none" dirty="0" smtClean="0">
                <a:solidFill>
                  <a:srgbClr val="FFFFFF"/>
                </a:solidFill>
                <a:latin typeface="Arial"/>
                <a:ea typeface="Arial"/>
                <a:cs typeface="Arial"/>
                <a:sym typeface="Arial"/>
              </a:rPr>
              <a:t>rbind(histórico, evaluación) </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dirty="0">
                <a:solidFill>
                  <a:schemeClr val="dk1"/>
                </a:solidFill>
                <a:latin typeface="Arial"/>
                <a:ea typeface="Arial"/>
                <a:cs typeface="Arial"/>
                <a:sym typeface="Arial"/>
              </a:rPr>
              <a:t/>
            </a:r>
            <a:br>
              <a:rPr lang="es-MX"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lvl="0" algn="just">
              <a:buSzPts val="1800"/>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a:t>
            </a:r>
            <a:r>
              <a:rPr lang="es-MX" sz="1800" b="0" i="0" u="none" strike="noStrike" cap="none" dirty="0" smtClean="0">
                <a:solidFill>
                  <a:srgbClr val="7F7F7F"/>
                </a:solidFill>
                <a:latin typeface="Verdana"/>
                <a:ea typeface="Verdana"/>
                <a:cs typeface="Verdana"/>
                <a:sym typeface="Verdana"/>
              </a:rPr>
              <a:t>regiones </a:t>
            </a:r>
            <a:r>
              <a:rPr lang="es-MX" sz="1800" dirty="0" smtClean="0">
                <a:solidFill>
                  <a:srgbClr val="7F7F7F"/>
                </a:solidFill>
                <a:latin typeface="Verdana"/>
                <a:ea typeface="Verdana"/>
                <a:cs typeface="Verdana"/>
                <a:sym typeface="Verdana"/>
              </a:rPr>
              <a:t>Caribe,  Andina, Pacífica, Amazonia y Orinoquia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rgbClr val="C00000"/>
                </a:solidFill>
                <a:latin typeface="Verdana"/>
                <a:ea typeface="Verdana"/>
                <a:cs typeface="Verdana"/>
                <a:sym typeface="Verdana"/>
              </a:rPr>
              <a:t>Mapa de Pronóstico de la Amenaza por </a:t>
            </a:r>
            <a:r>
              <a:rPr lang="es-MX" sz="1100" b="1" i="0" u="none" strike="noStrike" cap="none" dirty="0">
                <a:solidFill>
                  <a:srgbClr val="C00000"/>
                </a:solidFill>
                <a:latin typeface="Arial Black"/>
                <a:ea typeface="Arial Black"/>
                <a:cs typeface="Arial Black"/>
                <a:sym typeface="Arial Black"/>
              </a:rPr>
              <a:t>Incendios de la Cobertura Vegetal</a:t>
            </a:r>
            <a:endParaRPr sz="1100" b="1" i="0" u="none" strike="noStrike" cap="none" dirty="0">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108138" y="1670408"/>
            <a:ext cx="3322737" cy="470670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2"/>
          </p:nvPr>
        </p:nvSpPr>
        <p:spPr>
          <a:xfrm>
            <a:off x="3569678" y="769938"/>
            <a:ext cx="4880586"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08 de enero del 2024 </a:t>
            </a:r>
            <a:r>
              <a:rPr lang="es-MX" sz="1200" dirty="0"/>
              <a:t>| </a:t>
            </a:r>
            <a:r>
              <a:rPr lang="es-MX" sz="1200" dirty="0" smtClean="0"/>
              <a:t>12:00 </a:t>
            </a:r>
            <a:r>
              <a:rPr lang="es-MX" sz="1200" dirty="0"/>
              <a:t>HLC</a:t>
            </a:r>
            <a:endParaRPr sz="1200" dirty="0"/>
          </a:p>
        </p:txBody>
      </p:sp>
      <p:pic>
        <p:nvPicPr>
          <p:cNvPr id="129" name="Google Shape;129;p17"/>
          <p:cNvPicPr preferRelativeResize="0"/>
          <p:nvPr/>
        </p:nvPicPr>
        <p:blipFill rotWithShape="1">
          <a:blip r:embed="rId3" r:link="rId4">
            <a:extLst>
              <a:ext uri="{28A0092B-C50C-407E-A947-70E740481C1C}">
                <a14:useLocalDpi xmlns:a14="http://schemas.microsoft.com/office/drawing/2010/main" val="0"/>
              </a:ext>
            </a:extLst>
          </a:blip>
          <a:srcRect l="7096"/>
          <a:stretch/>
        </p:blipFill>
        <p:spPr>
          <a:xfrm>
            <a:off x="9705717" y="4195455"/>
            <a:ext cx="1580699" cy="2409052"/>
          </a:xfrm>
          <a:prstGeom prst="rect">
            <a:avLst/>
          </a:prstGeom>
          <a:noFill/>
          <a:ln>
            <a:noFill/>
          </a:ln>
        </p:spPr>
      </p:pic>
      <p:pic>
        <p:nvPicPr>
          <p:cNvPr id="2" name="Imagen 1"/>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413802" y="1028700"/>
            <a:ext cx="3960233" cy="5600354"/>
          </a:xfrm>
          <a:prstGeom prst="rect">
            <a:avLst/>
          </a:prstGeom>
        </p:spPr>
      </p:pic>
      <p:pic>
        <p:nvPicPr>
          <p:cNvPr id="3" name="Imagen 2"/>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4542100" y="2575407"/>
            <a:ext cx="2280160" cy="2482000"/>
          </a:xfrm>
          <a:prstGeom prst="rect">
            <a:avLst/>
          </a:prstGeom>
          <a:ln>
            <a:solidFill>
              <a:schemeClr val="tx1"/>
            </a:solidFill>
          </a:ln>
        </p:spPr>
      </p:pic>
      <p:pic>
        <p:nvPicPr>
          <p:cNvPr id="4" name="Imagen 3"/>
          <p:cNvPicPr>
            <a:picLocks noChangeAspect="1"/>
          </p:cNvPicPr>
          <p:nvPr/>
        </p:nvPicPr>
        <p:blipFill rotWithShape="1">
          <a:blip r:embed="rId9" r:link="rId10">
            <a:extLst>
              <a:ext uri="{28A0092B-C50C-407E-A947-70E740481C1C}">
                <a14:useLocalDpi xmlns:a14="http://schemas.microsoft.com/office/drawing/2010/main" val="0"/>
              </a:ext>
            </a:extLst>
          </a:blip>
          <a:srcRect l="7142"/>
          <a:stretch/>
        </p:blipFill>
        <p:spPr>
          <a:xfrm>
            <a:off x="6909657" y="1402596"/>
            <a:ext cx="2573800" cy="3883411"/>
          </a:xfrm>
          <a:prstGeom prst="rect">
            <a:avLst/>
          </a:prstGeom>
        </p:spPr>
      </p:pic>
      <p:pic>
        <p:nvPicPr>
          <p:cNvPr id="5" name="Imagen 4"/>
          <p:cNvPicPr>
            <a:picLocks noChangeAspect="1"/>
          </p:cNvPicPr>
          <p:nvPr/>
        </p:nvPicPr>
        <p:blipFill>
          <a:blip r:embed="rId11" r:link="rId12">
            <a:extLst>
              <a:ext uri="{28A0092B-C50C-407E-A947-70E740481C1C}">
                <a14:useLocalDpi xmlns:a14="http://schemas.microsoft.com/office/drawing/2010/main" val="0"/>
              </a:ext>
            </a:extLst>
          </a:blip>
          <a:stretch>
            <a:fillRect/>
          </a:stretch>
        </p:blipFill>
        <p:spPr>
          <a:xfrm>
            <a:off x="9705717" y="1402596"/>
            <a:ext cx="1580699" cy="276673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4256090376"/>
              </p:ext>
            </p:extLst>
          </p:nvPr>
        </p:nvGraphicFramePr>
        <p:xfrm>
          <a:off x="4900295" y="1483758"/>
          <a:ext cx="6939280" cy="4957681"/>
        </p:xfrm>
        <a:graphic>
          <a:graphicData uri="http://schemas.openxmlformats.org/drawingml/2006/table">
            <a:tbl>
              <a:tblPr>
                <a:noFill/>
                <a:tableStyleId>{C3B7D27D-7022-48AE-870B-97DEDC28B86A}</a:tableStyleId>
              </a:tblPr>
              <a:tblGrid>
                <a:gridCol w="839876">
                  <a:extLst>
                    <a:ext uri="{9D8B030D-6E8A-4147-A177-3AD203B41FA5}">
                      <a16:colId xmlns:a16="http://schemas.microsoft.com/office/drawing/2014/main" val="20000"/>
                    </a:ext>
                  </a:extLst>
                </a:gridCol>
                <a:gridCol w="6099404">
                  <a:extLst>
                    <a:ext uri="{9D8B030D-6E8A-4147-A177-3AD203B41FA5}">
                      <a16:colId xmlns:a16="http://schemas.microsoft.com/office/drawing/2014/main" val="20001"/>
                    </a:ext>
                  </a:extLst>
                </a:gridCol>
              </a:tblGrid>
              <a:tr h="394136">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00307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ARCHIPIÉLAGO DE SAN ANDRÉS, PROVIDENCIA Y SANTA CATALINA : Providencia.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Montecristo, Morales, San Pablo, Simití.</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Agustín Codazzi, Becerril, Chimichagua, Chiriguaná, Curumaní, El Copey, La Gloria, La Jagua De Ibirico, La Paz, Manaure Balcón Del Cesar, Pailitas, Pelaya, Pueblo Bello, San Alberto, San Diego, San Martín, Valledupar.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Puerto Libertador.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Barrancas, Dibulla, El Molino, Fonseca, La Jagua Del Pilar, Riohacha, San Juan Del Cesar, Urumita,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Aracataca, Ciénaga, Fundación, Santa Marta.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39158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Santa Rosa Del Sur, Tiquisio.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Sahagún.</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Distracción.</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39158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Manatí.</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Arenal, Arjona, Barranco De Loba, Cantagallo, El Carmen De Bolívar, Magangué, María La Baja, Norosí, Pinillos, Río Viejo, San Jacinto, San Martín De Loba.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Aguachica, Bosconia, Río De Oro.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Ayapel, Cereté, Chimá, Ciénaga De Oro, Lorica, Montelíbano, Planeta Rica, San Bernardo Del Viento, San José De </a:t>
                      </a:r>
                      <a:r>
                        <a:rPr lang="es-MX" sz="1000" b="0" i="0" u="none" strike="noStrike" cap="none" dirty="0" err="1" smtClean="0">
                          <a:solidFill>
                            <a:srgbClr val="000000"/>
                          </a:solidFill>
                          <a:latin typeface="+mn-lt"/>
                          <a:ea typeface="Verdana"/>
                          <a:cs typeface="Verdana"/>
                          <a:sym typeface="Verdana"/>
                        </a:rPr>
                        <a:t>Uré</a:t>
                      </a:r>
                      <a:r>
                        <a:rPr lang="es-MX" sz="1000" b="0" i="0" u="none" strike="noStrike" cap="none" dirty="0" smtClean="0">
                          <a:solidFill>
                            <a:srgbClr val="000000"/>
                          </a:solidFill>
                          <a:latin typeface="+mn-lt"/>
                          <a:ea typeface="Verdana"/>
                          <a:cs typeface="Verdana"/>
                          <a:sym typeface="Verdana"/>
                        </a:rPr>
                        <a:t>, Tierralta.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Manaure.</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Corozal, Sampués.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612328882"/>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41" cy="4757862"/>
          </a:xfrm>
          <a:prstGeom prst="rect">
            <a:avLst/>
          </a:prstGeom>
          <a:noFill/>
          <a:ln>
            <a:noFill/>
          </a:ln>
        </p:spPr>
      </p:pic>
      <p:pic>
        <p:nvPicPr>
          <p:cNvPr id="138" name="Google Shape;138;p24" descr="Recurso 25.png"/>
          <p:cNvPicPr preferRelativeResize="0"/>
          <p:nvPr/>
        </p:nvPicPr>
        <p:blipFill rotWithShape="1">
          <a:blip r:embed="rId5">
            <a:alphaModFix/>
          </a:blip>
          <a:srcRect/>
          <a:stretch/>
        </p:blipFill>
        <p:spPr>
          <a:xfrm>
            <a:off x="5061379" y="2326465"/>
            <a:ext cx="432711" cy="446694"/>
          </a:xfrm>
          <a:prstGeom prst="rect">
            <a:avLst/>
          </a:prstGeom>
          <a:noFill/>
          <a:ln>
            <a:noFill/>
          </a:ln>
        </p:spPr>
      </p:pic>
      <p:pic>
        <p:nvPicPr>
          <p:cNvPr id="139" name="Google Shape;139;p24"/>
          <p:cNvPicPr preferRelativeResize="0"/>
          <p:nvPr/>
        </p:nvPicPr>
        <p:blipFill rotWithShape="1">
          <a:blip r:embed="rId6">
            <a:alphaModFix/>
          </a:blip>
          <a:srcRect/>
          <a:stretch/>
        </p:blipFill>
        <p:spPr>
          <a:xfrm>
            <a:off x="5065767" y="3978029"/>
            <a:ext cx="451143" cy="445047"/>
          </a:xfrm>
          <a:prstGeom prst="rect">
            <a:avLst/>
          </a:prstGeom>
          <a:noFill/>
          <a:ln>
            <a:noFill/>
          </a:ln>
        </p:spPr>
      </p:pic>
      <p:pic>
        <p:nvPicPr>
          <p:cNvPr id="140" name="Google Shape;140;p24"/>
          <p:cNvPicPr preferRelativeResize="0"/>
          <p:nvPr/>
        </p:nvPicPr>
        <p:blipFill rotWithShape="1">
          <a:blip r:embed="rId7">
            <a:alphaModFix/>
          </a:blip>
          <a:srcRect/>
          <a:stretch/>
        </p:blipFill>
        <p:spPr>
          <a:xfrm>
            <a:off x="12340872" y="1961346"/>
            <a:ext cx="3694496" cy="1042506"/>
          </a:xfrm>
          <a:prstGeom prst="rect">
            <a:avLst/>
          </a:prstGeom>
          <a:noFill/>
          <a:ln>
            <a:noFill/>
          </a:ln>
        </p:spPr>
      </p:pic>
      <p:pic>
        <p:nvPicPr>
          <p:cNvPr id="8" name="Google Shape;137;p24"/>
          <p:cNvPicPr preferRelativeResize="0"/>
          <p:nvPr/>
        </p:nvPicPr>
        <p:blipFill rotWithShape="1">
          <a:blip r:embed="rId8">
            <a:alphaModFix/>
          </a:blip>
          <a:srcRect/>
          <a:stretch/>
        </p:blipFill>
        <p:spPr>
          <a:xfrm>
            <a:off x="5049134" y="5404599"/>
            <a:ext cx="457200" cy="4466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606781486"/>
              </p:ext>
            </p:extLst>
          </p:nvPr>
        </p:nvGraphicFramePr>
        <p:xfrm>
          <a:off x="4525334" y="1238982"/>
          <a:ext cx="7120316" cy="5273000"/>
        </p:xfrm>
        <a:graphic>
          <a:graphicData uri="http://schemas.openxmlformats.org/drawingml/2006/table">
            <a:tbl>
              <a:tblPr>
                <a:noFill/>
                <a:tableStyleId>{C3B7D27D-7022-48AE-870B-97DEDC28B86A}</a:tableStyleId>
              </a:tblPr>
              <a:tblGrid>
                <a:gridCol w="983848">
                  <a:extLst>
                    <a:ext uri="{9D8B030D-6E8A-4147-A177-3AD203B41FA5}">
                      <a16:colId xmlns:a16="http://schemas.microsoft.com/office/drawing/2014/main" val="20000"/>
                    </a:ext>
                  </a:extLst>
                </a:gridCol>
                <a:gridCol w="6136468">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ANTIOQUIA : Abejorral, Abriaquí, Amagá, Andes, Angelópolis, Anzá, Argelia, Armenia, Barbosa, Bello, Belmira, Betania, Betulia, Briceño, Buriticá, Caicedo, Caldas, Cañasgordas, Ciudad Bolívar, Cocorná, Concordia, Copacabana, </a:t>
                      </a:r>
                      <a:r>
                        <a:rPr lang="es-MX" sz="1000" b="0" i="0" u="none" strike="noStrike" cap="none" dirty="0" err="1" smtClean="0">
                          <a:solidFill>
                            <a:srgbClr val="000000"/>
                          </a:solidFill>
                          <a:latin typeface="+mn-lt"/>
                          <a:ea typeface="Verdana"/>
                          <a:cs typeface="Verdana"/>
                          <a:sym typeface="Arial"/>
                        </a:rPr>
                        <a:t>Dabeiba</a:t>
                      </a:r>
                      <a:r>
                        <a:rPr lang="es-MX" sz="1000" b="0" i="0" u="none" strike="noStrike" cap="none" dirty="0" smtClean="0">
                          <a:solidFill>
                            <a:srgbClr val="000000"/>
                          </a:solidFill>
                          <a:latin typeface="+mn-lt"/>
                          <a:ea typeface="Verdana"/>
                          <a:cs typeface="Verdana"/>
                          <a:sym typeface="Arial"/>
                        </a:rPr>
                        <a:t>, Ebéjico, El Carmen De Viboral, Entrerríos, Envigado, Fredonia, Frontino, Giraldo, Girardota, Guadalupe, Guarne, Heliconia, Itagüí, Ituango, Jericó, La Estrella, La Pintada, Liborina, Medellín, Montebello, Nariño, Olaya, Peque, Pueblorrico, Retiro, Sabanalarga, Sabaneta, Salgar, San Andrés De Cuerquía, San Jerónimo, San José De La Montaña, San Pedro De Los Milagros, Santa Bárbara, Santa Fé De Antioquia, Sonsón, Sopetrán, Tarazá, Tarso, Titiribí, Toledo, Támesis, </a:t>
                      </a:r>
                      <a:r>
                        <a:rPr lang="es-MX" sz="1000" b="0" i="0" u="none" strike="noStrike" cap="none" dirty="0" err="1" smtClean="0">
                          <a:solidFill>
                            <a:srgbClr val="000000"/>
                          </a:solidFill>
                          <a:latin typeface="+mn-lt"/>
                          <a:ea typeface="Verdana"/>
                          <a:cs typeface="Verdana"/>
                          <a:sym typeface="Arial"/>
                        </a:rPr>
                        <a:t>Uramita</a:t>
                      </a:r>
                      <a:r>
                        <a:rPr lang="es-MX" sz="1000" b="0" i="0" u="none" strike="noStrike" cap="none" dirty="0" smtClean="0">
                          <a:solidFill>
                            <a:srgbClr val="000000"/>
                          </a:solidFill>
                          <a:latin typeface="+mn-lt"/>
                          <a:ea typeface="Verdana"/>
                          <a:cs typeface="Verdana"/>
                          <a:sym typeface="Arial"/>
                        </a:rPr>
                        <a:t>, Urrao, Venecia.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BOGOTÁ, D.C. : Bogotá, D.C..</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BOYACÁ : Aquitania, Arcabuco, Belén, Berbeo, Betéitiva, Boavita, Cerinza, Chiquinquirá, Chiscas, Chita, Chivor, Chíquiza, Ciénega, Coper, Covarachía, Cubará, Cómbita, Duitama, El Cocuy, El Espino, Firavitoba, Floresta, Guacamayas, Guateque, Guayatá, Güicán De La Sierra, Jericó, La Uvita, Labranzagrande, Miraflores, Mongua, Nobsa, Pachavita, Paipa, Pajarito, Panqueba, Paya, Paz De Río, Pesca, Pisba, Páez, Rondón, Ráquira, Saboyá, Samacá, San Eduardo, San Luis De Gaceno, San Mateo, Santa María, Santa Rosa De Viterbo, Sativanorte, Sativasur, Siachoque, Soatá, Socotá, Somondoco, Sotaquirá, Susacón, Sutamarchán, Tibasosa, Tipacoque, Toca, Tota, Tuta, Tutazá, Villa De Leyva, Viracachá, Zetaquira, Úmbita.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CALDAS : Aguadas, Aranzazu, Marulanda, Neira, Pensilvania, Pácora, Salamina, Villamaría.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CUNDINAMARCA : Beltrán, Bituima, Bojacá, Carmen De Carupa, Chaguaní, Chipaque, Choachí, Chía, Cogua, Cota, Cucunubá, Cáqueza, El Colegio, El Rosal, Fosca, Fómeque, Gachalá, Gachetá, Gama, Granada, Guaduas, Guasca, Guataquí, Guatavita, Guayabetal, Gutiérrez, Jerusalén, Junín, La Calera, La Vega, Machetá, Madrid, Manta, Medina, Paratebueno, Pulí, Quetame, Quipile, San Antonio Del Tequendama, San Cayetano, San Francisco, San Juan De Rioseco, Sibaté, Soacha, Sopó, Sutatausa, Tausa, Tena, Tocaima, Tocancipá, Ubalá, Une, Vianí, Villa De San Diego De Ubaté, Yacopí, Zipaquirá, Sesquilé.</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HUILA : Algeciras, Colombia, Garzón, Gigante, La Plata, San Agustín.</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NORTE DE SANTANDER : Arboledas, Chitagá, Convención, Cucutilla, Cáchira, El Carmen, La Esperanza, Labateca, Mutiscua, Ocaña, Salazar, Teorama, Toledo, Villa Caro, Ábrego.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QUINDÍO : Buenavista, Calarcá, Córdoba, Génova, Pijao, Salento.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RISARALDA : Marsella, Mistrató, Pereira, Santa Rosa De Cabal.</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13632027" y="6540552"/>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2630184" y="5020432"/>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4707850" y="3905203"/>
            <a:ext cx="432854" cy="44504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3572635813"/>
              </p:ext>
            </p:extLst>
          </p:nvPr>
        </p:nvGraphicFramePr>
        <p:xfrm>
          <a:off x="4525334" y="1238982"/>
          <a:ext cx="7120316" cy="5090100"/>
        </p:xfrm>
        <a:graphic>
          <a:graphicData uri="http://schemas.openxmlformats.org/drawingml/2006/table">
            <a:tbl>
              <a:tblPr>
                <a:noFill/>
                <a:tableStyleId>{C3B7D27D-7022-48AE-870B-97DEDC28B86A}</a:tableStyleId>
              </a:tblPr>
              <a:tblGrid>
                <a:gridCol w="983848">
                  <a:extLst>
                    <a:ext uri="{9D8B030D-6E8A-4147-A177-3AD203B41FA5}">
                      <a16:colId xmlns:a16="http://schemas.microsoft.com/office/drawing/2014/main" val="20000"/>
                    </a:ext>
                  </a:extLst>
                </a:gridCol>
                <a:gridCol w="6136468">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SANTANDER : Aguada, Aratoca, Barichara, Betulia, Bolívar, Cabrera, Capitanejo, Carcasí, Cepitá, Cerrito, Charalá, Chima, Chipatá, Concepción, Confines, Contratación, Coromoro, Curití, El Carmen De Chucurí, El Guacamayo, El Peñón, Encino, Enciso, Galán, Girón, Guaca, Gámbita, Hato, Jordán, La Paz, Los Santos, Macaravita, Mogotes, Molagavita, Málaga, Ocamonte, Oiba, Onzaga, Palmar, Palmas Del Socorro, Piedecuesta, Pinchote, Páramo, San Andrés, San Gil, San Joaquín, San José De Miranda, San Miguel, San Vicente De Chucurí, Santa Bárbara, Santa Helena Del Opón, Simacota, Socorro, Sucre, Suratá, Tona, Valle De San José, Vetas, Villanueva, Vélez, Zapatoca.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TOLIMA : Anzoátegui, Armero, Cajamarca, Casabianca, Chaparral, Falan, Herveo, Ibagué, Murillo, Planadas, Rioblanco, Roncesvalles, Rovira, Santa Isabel, Villahermosa.</a:t>
                      </a:r>
                      <a:endParaRPr lang="es-CO" sz="1000" b="0" i="0" u="none" strike="noStrike" cap="none" dirty="0" smtClean="0">
                        <a:solidFill>
                          <a:srgbClr val="000000"/>
                        </a:solidFill>
                        <a:latin typeface="Arial"/>
                        <a:ea typeface="Verdana"/>
                        <a:cs typeface="Verdana"/>
                        <a:sym typeface="Arial"/>
                      </a:endParaRPr>
                    </a:p>
                    <a:p>
                      <a:pPr marL="0" marR="0" lvl="0" indent="0" algn="just" rtl="0">
                        <a:lnSpc>
                          <a:spcPct val="100000"/>
                        </a:lnSpc>
                        <a:spcBef>
                          <a:spcPts val="0"/>
                        </a:spcBef>
                        <a:spcAft>
                          <a:spcPts val="0"/>
                        </a:spcAft>
                        <a:buClr>
                          <a:srgbClr val="000000"/>
                        </a:buClr>
                        <a:buFont typeface="Arial"/>
                        <a:buNone/>
                      </a:pPr>
                      <a:endParaRPr lang="es-MX" sz="1000" b="0" i="0" u="none" strike="noStrike" cap="none" dirty="0" smtClean="0">
                        <a:solidFill>
                          <a:srgbClr val="000000"/>
                        </a:solidFill>
                        <a:latin typeface="+mn-lt"/>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3916814"/>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ANTIOQUIA : Campamento, Caramanta, Donmatías, Jardín, La Ceja, La Unión, Rionegro, San Carlos, San Rafael, Santa Rosa De Osos, Valdivia, Valparaíso, Yarumal.</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BOYACÁ : Buenavista, Caldas, Chinavita, Chitaraque, Gachantivá, Garagoa, Gámeza, La Capilla, La Victoria, Moniquirá, Motavita, Otanche, Puerto Boyacá, San Miguel De Sema, Santa Sofía, Tinjacá, Togüí, Turmequé, Ventaquemada.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CALDAS : Belalcázar, Filadelfia, Manizales, Risaralda.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CUNDINAMARCA : Albán, Apulo, Cajicá, Caparrapí, Chocontá, Funza, Fusagasugá, Fúquene, Guachetá, Lenguazaque, Mosquera, Pacho, Quebradanegra, Silvania, Simijaca, Subachoque, Supatá, Susa, Tabio, Tenjo, Tibacuy, Tibirita, Ubaque, Villapinzón, Villeta, Viotá.</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HUILA : Acevedo, Baraya, Elías, Guadalupe, Isnos, La Argentina, Oporapa, Pitalito, Saladoblanco, Suaza, Tarqui, Timaná, Villavieja.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NORTE DE SANTANDER : Silos.</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RISARALDA : Belén De Umbría, Dosquebradas, Pueblo Rico.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SANTANDER : Albania, California, Charta, El Playón, Florián, Guapotá, Jesús María, La Belleza, Matanza, Puente Nacional, Suaita.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TOLIMA : Alpujarra, Alvarado, Coello, Guamo, Lérida, Líbano, Natagaima, Ortega, Prado, San Antonio, San Luis, Valle De San Juan.</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727374947"/>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4722227" y="4575385"/>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2630184" y="5020432"/>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4718221" y="2239613"/>
            <a:ext cx="432854" cy="445047"/>
          </a:xfrm>
          <a:prstGeom prst="rect">
            <a:avLst/>
          </a:prstGeom>
        </p:spPr>
      </p:pic>
    </p:spTree>
    <p:extLst>
      <p:ext uri="{BB962C8B-B14F-4D97-AF65-F5344CB8AC3E}">
        <p14:creationId xmlns:p14="http://schemas.microsoft.com/office/powerpoint/2010/main" val="8093175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3204871387"/>
              </p:ext>
            </p:extLst>
          </p:nvPr>
        </p:nvGraphicFramePr>
        <p:xfrm>
          <a:off x="4568622" y="1710077"/>
          <a:ext cx="7120316" cy="3139400"/>
        </p:xfrm>
        <a:graphic>
          <a:graphicData uri="http://schemas.openxmlformats.org/drawingml/2006/table">
            <a:tbl>
              <a:tblPr>
                <a:noFill/>
                <a:tableStyleId>{C3B7D27D-7022-48AE-870B-97DEDC28B86A}</a:tableStyleId>
              </a:tblPr>
              <a:tblGrid>
                <a:gridCol w="983848">
                  <a:extLst>
                    <a:ext uri="{9D8B030D-6E8A-4147-A177-3AD203B41FA5}">
                      <a16:colId xmlns:a16="http://schemas.microsoft.com/office/drawing/2014/main" val="20000"/>
                    </a:ext>
                  </a:extLst>
                </a:gridCol>
                <a:gridCol w="6136468">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60363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ANTIOQUIA : </a:t>
                      </a:r>
                      <a:r>
                        <a:rPr lang="pt-BR" sz="1000" b="0" i="0" u="none" strike="noStrike" cap="none" dirty="0" err="1" smtClean="0">
                          <a:solidFill>
                            <a:srgbClr val="000000"/>
                          </a:solidFill>
                          <a:latin typeface="Arial"/>
                          <a:ea typeface="Verdana"/>
                          <a:cs typeface="Verdana"/>
                          <a:sym typeface="Verdana"/>
                        </a:rPr>
                        <a:t>Amalfi</a:t>
                      </a:r>
                      <a:r>
                        <a:rPr lang="pt-BR" sz="1000" b="0" i="0" u="none" strike="noStrike" cap="none" dirty="0" smtClean="0">
                          <a:solidFill>
                            <a:srgbClr val="000000"/>
                          </a:solidFill>
                          <a:latin typeface="Arial"/>
                          <a:ea typeface="Verdana"/>
                          <a:cs typeface="Verdana"/>
                          <a:sym typeface="Verdana"/>
                        </a:rPr>
                        <a:t>, Anorí, Carolina, El Bagre, Granada, Gómez Plata, </a:t>
                      </a:r>
                      <a:r>
                        <a:rPr lang="pt-BR" sz="1000" b="0" i="0" u="none" strike="noStrike" cap="none" dirty="0" err="1" smtClean="0">
                          <a:solidFill>
                            <a:srgbClr val="000000"/>
                          </a:solidFill>
                          <a:latin typeface="Arial"/>
                          <a:ea typeface="Verdana"/>
                          <a:cs typeface="Verdana"/>
                          <a:sym typeface="Verdana"/>
                        </a:rPr>
                        <a:t>Hispania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Mutatá</a:t>
                      </a:r>
                      <a:r>
                        <a:rPr lang="pt-BR" sz="1000" b="0" i="0" u="none" strike="noStrike" cap="none" dirty="0" smtClean="0">
                          <a:solidFill>
                            <a:srgbClr val="000000"/>
                          </a:solidFill>
                          <a:latin typeface="Arial"/>
                          <a:ea typeface="Verdana"/>
                          <a:cs typeface="Verdana"/>
                          <a:sym typeface="Verdana"/>
                        </a:rPr>
                        <a:t>, San </a:t>
                      </a:r>
                      <a:r>
                        <a:rPr lang="pt-BR" sz="1000" b="0" i="0" u="none" strike="noStrike" cap="none" dirty="0" err="1" smtClean="0">
                          <a:solidFill>
                            <a:srgbClr val="000000"/>
                          </a:solidFill>
                          <a:latin typeface="Arial"/>
                          <a:ea typeface="Verdana"/>
                          <a:cs typeface="Verdana"/>
                          <a:sym typeface="Verdana"/>
                        </a:rPr>
                        <a:t>Luis</a:t>
                      </a:r>
                      <a:r>
                        <a:rPr lang="pt-BR" sz="1000" b="0" i="0" u="none" strike="noStrike" cap="none" dirty="0" smtClean="0">
                          <a:solidFill>
                            <a:srgbClr val="000000"/>
                          </a:solidFill>
                          <a:latin typeface="Arial"/>
                          <a:ea typeface="Verdana"/>
                          <a:cs typeface="Verdana"/>
                          <a:sym typeface="Verdana"/>
                        </a:rPr>
                        <a:t>, San Vicente Ferrer, </a:t>
                      </a:r>
                      <a:r>
                        <a:rPr lang="pt-BR" sz="1000" b="0" i="0" u="none" strike="noStrike" cap="none" dirty="0" err="1" smtClean="0">
                          <a:solidFill>
                            <a:srgbClr val="000000"/>
                          </a:solidFill>
                          <a:latin typeface="Arial"/>
                          <a:ea typeface="Verdana"/>
                          <a:cs typeface="Verdana"/>
                          <a:sym typeface="Verdana"/>
                        </a:rPr>
                        <a:t>Segovia</a:t>
                      </a:r>
                      <a:r>
                        <a:rPr lang="pt-BR" sz="1000" b="0" i="0" u="none" strike="noStrike" cap="none" dirty="0" smtClean="0">
                          <a:solidFill>
                            <a:srgbClr val="000000"/>
                          </a:solidFill>
                          <a:latin typeface="Arial"/>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BOYACÁ : Almeida, </a:t>
                      </a:r>
                      <a:r>
                        <a:rPr lang="pt-BR" sz="1000" b="0" i="0" u="none" strike="noStrike" cap="none" dirty="0" err="1" smtClean="0">
                          <a:solidFill>
                            <a:srgbClr val="000000"/>
                          </a:solidFill>
                          <a:latin typeface="Arial"/>
                          <a:ea typeface="Verdana"/>
                          <a:cs typeface="Verdana"/>
                          <a:sym typeface="Verdana"/>
                        </a:rPr>
                        <a:t>Briceño</a:t>
                      </a:r>
                      <a:r>
                        <a:rPr lang="pt-BR" sz="1000" b="0" i="0" u="none" strike="noStrike" cap="none" dirty="0" smtClean="0">
                          <a:solidFill>
                            <a:srgbClr val="000000"/>
                          </a:solidFill>
                          <a:latin typeface="Arial"/>
                          <a:ea typeface="Verdana"/>
                          <a:cs typeface="Verdana"/>
                          <a:sym typeface="Verdana"/>
                        </a:rPr>
                        <a:t>, Campohermoso, Monguí, Quípama, San José De Pare, Santana, Sutatenza.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CALDAS : Anserma, </a:t>
                      </a:r>
                      <a:r>
                        <a:rPr lang="pt-BR" sz="1000" b="0" i="0" u="none" strike="noStrike" cap="none" dirty="0" err="1" smtClean="0">
                          <a:solidFill>
                            <a:srgbClr val="000000"/>
                          </a:solidFill>
                          <a:latin typeface="Arial"/>
                          <a:ea typeface="Verdana"/>
                          <a:cs typeface="Verdana"/>
                          <a:sym typeface="Verdana"/>
                        </a:rPr>
                        <a:t>Chinchiná</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Manzanares</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Marquetalia</a:t>
                      </a:r>
                      <a:r>
                        <a:rPr lang="pt-BR" sz="1000" b="0" i="0" u="none" strike="noStrike" cap="none" dirty="0" smtClean="0">
                          <a:solidFill>
                            <a:srgbClr val="000000"/>
                          </a:solidFill>
                          <a:latin typeface="Arial"/>
                          <a:ea typeface="Verdana"/>
                          <a:cs typeface="Verdana"/>
                          <a:sym typeface="Verdana"/>
                        </a:rPr>
                        <a:t>, San José, Viterbo.</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CUNDINAMARCA : Anapoima, Anolaima, Cabrera, Cachipay, El </a:t>
                      </a:r>
                      <a:r>
                        <a:rPr lang="pt-BR" sz="1000" b="0" i="0" u="none" strike="noStrike" cap="none" dirty="0" err="1" smtClean="0">
                          <a:solidFill>
                            <a:srgbClr val="000000"/>
                          </a:solidFill>
                          <a:latin typeface="Arial"/>
                          <a:ea typeface="Verdana"/>
                          <a:cs typeface="Verdana"/>
                          <a:sym typeface="Verdana"/>
                        </a:rPr>
                        <a:t>Peñón</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Facatativá</a:t>
                      </a:r>
                      <a:r>
                        <a:rPr lang="pt-BR" sz="1000" b="0" i="0" u="none" strike="noStrike" cap="none" dirty="0" smtClean="0">
                          <a:solidFill>
                            <a:srgbClr val="000000"/>
                          </a:solidFill>
                          <a:latin typeface="Arial"/>
                          <a:ea typeface="Verdana"/>
                          <a:cs typeface="Verdana"/>
                          <a:sym typeface="Verdana"/>
                        </a:rPr>
                        <a:t>, La Mesa, La Palma, La </a:t>
                      </a:r>
                      <a:r>
                        <a:rPr lang="pt-BR" sz="1000" b="0" i="0" u="none" strike="noStrike" cap="none" dirty="0" err="1" smtClean="0">
                          <a:solidFill>
                            <a:srgbClr val="000000"/>
                          </a:solidFill>
                          <a:latin typeface="Arial"/>
                          <a:ea typeface="Verdana"/>
                          <a:cs typeface="Verdana"/>
                          <a:sym typeface="Verdana"/>
                        </a:rPr>
                        <a:t>Peña</a:t>
                      </a:r>
                      <a:r>
                        <a:rPr lang="pt-BR" sz="1000" b="0" i="0" u="none" strike="noStrike" cap="none" dirty="0" smtClean="0">
                          <a:solidFill>
                            <a:srgbClr val="000000"/>
                          </a:solidFill>
                          <a:latin typeface="Arial"/>
                          <a:ea typeface="Verdana"/>
                          <a:cs typeface="Verdana"/>
                          <a:sym typeface="Verdana"/>
                        </a:rPr>
                        <a:t>, Nilo, Nimaima, Pandi, </a:t>
                      </a:r>
                      <a:r>
                        <a:rPr lang="pt-BR" sz="1000" b="0" i="0" u="none" strike="noStrike" cap="none" dirty="0" err="1" smtClean="0">
                          <a:solidFill>
                            <a:srgbClr val="000000"/>
                          </a:solidFill>
                          <a:latin typeface="Arial"/>
                          <a:ea typeface="Verdana"/>
                          <a:cs typeface="Verdana"/>
                          <a:sym typeface="Verdana"/>
                        </a:rPr>
                        <a:t>Pasca</a:t>
                      </a:r>
                      <a:r>
                        <a:rPr lang="pt-BR" sz="1000" b="0" i="0" u="none" strike="noStrike" cap="none" dirty="0" smtClean="0">
                          <a:solidFill>
                            <a:srgbClr val="000000"/>
                          </a:solidFill>
                          <a:latin typeface="Arial"/>
                          <a:ea typeface="Verdana"/>
                          <a:cs typeface="Verdana"/>
                          <a:sym typeface="Verdana"/>
                        </a:rPr>
                        <a:t>, Sasaima, Topaipí, Vergara, </a:t>
                      </a:r>
                      <a:r>
                        <a:rPr lang="pt-BR" sz="1000" b="0" i="0" u="none" strike="noStrike" cap="none" dirty="0" err="1" smtClean="0">
                          <a:solidFill>
                            <a:srgbClr val="000000"/>
                          </a:solidFill>
                          <a:latin typeface="Arial"/>
                          <a:ea typeface="Verdana"/>
                          <a:cs typeface="Verdana"/>
                          <a:sym typeface="Verdana"/>
                        </a:rPr>
                        <a:t>Villagómez</a:t>
                      </a:r>
                      <a:r>
                        <a:rPr lang="pt-BR" sz="1000" b="0" i="0" u="none" strike="noStrike" cap="none" dirty="0" smtClean="0">
                          <a:solidFill>
                            <a:srgbClr val="000000"/>
                          </a:solidFill>
                          <a:latin typeface="Arial"/>
                          <a:ea typeface="Verdana"/>
                          <a:cs typeface="Verdana"/>
                          <a:sym typeface="Verdana"/>
                        </a:rPr>
                        <a:t>, Zipacón, Útica.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HUILA : Aipe, Campoalegre, Hobo, Neiva, Nátaga, Palermo, Palestina, Pital, Rivera, Santa </a:t>
                      </a:r>
                      <a:r>
                        <a:rPr lang="pt-BR" sz="1000" b="0" i="0" u="none" strike="noStrike" cap="none" dirty="0" err="1" smtClean="0">
                          <a:solidFill>
                            <a:srgbClr val="000000"/>
                          </a:solidFill>
                          <a:latin typeface="Arial"/>
                          <a:ea typeface="Verdana"/>
                          <a:cs typeface="Verdana"/>
                          <a:sym typeface="Verdana"/>
                        </a:rPr>
                        <a:t>María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Teruel</a:t>
                      </a:r>
                      <a:r>
                        <a:rPr lang="pt-BR" sz="1000" b="0" i="0" u="none" strike="noStrike" cap="none" dirty="0" smtClean="0">
                          <a:solidFill>
                            <a:srgbClr val="000000"/>
                          </a:solidFill>
                          <a:latin typeface="Arial"/>
                          <a:ea typeface="Verdana"/>
                          <a:cs typeface="Verdana"/>
                          <a:sym typeface="Verdana"/>
                        </a:rPr>
                        <a:t>, Íquira.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NORTE DE SANTANDER : Bucarasica, Chinácota, El </a:t>
                      </a:r>
                      <a:r>
                        <a:rPr lang="pt-BR" sz="1000" b="0" i="0" u="none" strike="noStrike" cap="none" dirty="0" err="1" smtClean="0">
                          <a:solidFill>
                            <a:srgbClr val="000000"/>
                          </a:solidFill>
                          <a:latin typeface="Arial"/>
                          <a:ea typeface="Verdana"/>
                          <a:cs typeface="Verdana"/>
                          <a:sym typeface="Verdana"/>
                        </a:rPr>
                        <a:t>Zulia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Gramalote</a:t>
                      </a:r>
                      <a:r>
                        <a:rPr lang="pt-BR" sz="1000" b="0" i="0" u="none" strike="noStrike" cap="none" dirty="0" smtClean="0">
                          <a:solidFill>
                            <a:srgbClr val="000000"/>
                          </a:solidFill>
                          <a:latin typeface="Arial"/>
                          <a:ea typeface="Verdana"/>
                          <a:cs typeface="Verdana"/>
                          <a:sym typeface="Verdana"/>
                        </a:rPr>
                        <a:t>, Hacarí, La </a:t>
                      </a:r>
                      <a:r>
                        <a:rPr lang="pt-BR" sz="1000" b="0" i="0" u="none" strike="noStrike" cap="none" dirty="0" err="1" smtClean="0">
                          <a:solidFill>
                            <a:srgbClr val="000000"/>
                          </a:solidFill>
                          <a:latin typeface="Arial"/>
                          <a:ea typeface="Verdana"/>
                          <a:cs typeface="Verdana"/>
                          <a:sym typeface="Verdana"/>
                        </a:rPr>
                        <a:t>Playa</a:t>
                      </a:r>
                      <a:r>
                        <a:rPr lang="pt-BR" sz="1000" b="0" i="0" u="none" strike="noStrike" cap="none" dirty="0" smtClean="0">
                          <a:solidFill>
                            <a:srgbClr val="000000"/>
                          </a:solidFill>
                          <a:latin typeface="Arial"/>
                          <a:ea typeface="Verdana"/>
                          <a:cs typeface="Verdana"/>
                          <a:sym typeface="Verdana"/>
                        </a:rPr>
                        <a:t>, Los </a:t>
                      </a:r>
                      <a:r>
                        <a:rPr lang="pt-BR" sz="1000" b="0" i="0" u="none" strike="noStrike" cap="none" dirty="0" err="1" smtClean="0">
                          <a:solidFill>
                            <a:srgbClr val="000000"/>
                          </a:solidFill>
                          <a:latin typeface="Arial"/>
                          <a:ea typeface="Verdana"/>
                          <a:cs typeface="Verdana"/>
                          <a:sym typeface="Verdana"/>
                        </a:rPr>
                        <a:t>Patios</a:t>
                      </a:r>
                      <a:r>
                        <a:rPr lang="pt-BR" sz="1000" b="0" i="0" u="none" strike="noStrike" cap="none" dirty="0" smtClean="0">
                          <a:solidFill>
                            <a:srgbClr val="000000"/>
                          </a:solidFill>
                          <a:latin typeface="Arial"/>
                          <a:ea typeface="Verdana"/>
                          <a:cs typeface="Verdana"/>
                          <a:sym typeface="Verdana"/>
                        </a:rPr>
                        <a:t>, Lourdes, Pamplona, </a:t>
                      </a:r>
                      <a:r>
                        <a:rPr lang="pt-BR" sz="1000" b="0" i="0" u="none" strike="noStrike" cap="none" dirty="0" err="1" smtClean="0">
                          <a:solidFill>
                            <a:srgbClr val="000000"/>
                          </a:solidFill>
                          <a:latin typeface="Arial"/>
                          <a:ea typeface="Verdana"/>
                          <a:cs typeface="Verdana"/>
                          <a:sym typeface="Verdana"/>
                        </a:rPr>
                        <a:t>Pamplonita</a:t>
                      </a:r>
                      <a:r>
                        <a:rPr lang="pt-BR" sz="1000" b="0" i="0" u="none" strike="noStrike" cap="none" dirty="0" smtClean="0">
                          <a:solidFill>
                            <a:srgbClr val="000000"/>
                          </a:solidFill>
                          <a:latin typeface="Arial"/>
                          <a:ea typeface="Verdana"/>
                          <a:cs typeface="Verdana"/>
                          <a:sym typeface="Verdana"/>
                        </a:rPr>
                        <a:t>, San </a:t>
                      </a:r>
                      <a:r>
                        <a:rPr lang="pt-BR" sz="1000" b="0" i="0" u="none" strike="noStrike" cap="none" dirty="0" err="1" smtClean="0">
                          <a:solidFill>
                            <a:srgbClr val="000000"/>
                          </a:solidFill>
                          <a:latin typeface="Arial"/>
                          <a:ea typeface="Verdana"/>
                          <a:cs typeface="Verdana"/>
                          <a:sym typeface="Verdana"/>
                        </a:rPr>
                        <a:t>Cayetano</a:t>
                      </a:r>
                      <a:r>
                        <a:rPr lang="pt-BR" sz="1000" b="0" i="0" u="none" strike="noStrike" cap="none" dirty="0" smtClean="0">
                          <a:solidFill>
                            <a:srgbClr val="000000"/>
                          </a:solidFill>
                          <a:latin typeface="Arial"/>
                          <a:ea typeface="Verdana"/>
                          <a:cs typeface="Verdana"/>
                          <a:sym typeface="Verdana"/>
                        </a:rPr>
                        <a:t>, Santiago.</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QUINDÍO : La </a:t>
                      </a:r>
                      <a:r>
                        <a:rPr lang="pt-BR" sz="1000" b="0" i="0" u="none" strike="noStrike" cap="none" dirty="0" err="1" smtClean="0">
                          <a:solidFill>
                            <a:srgbClr val="000000"/>
                          </a:solidFill>
                          <a:latin typeface="Arial"/>
                          <a:ea typeface="Verdana"/>
                          <a:cs typeface="Verdana"/>
                          <a:sym typeface="Verdana"/>
                        </a:rPr>
                        <a:t>Tebaida</a:t>
                      </a:r>
                      <a:r>
                        <a:rPr lang="pt-BR" sz="1000" b="0" i="0" u="none" strike="noStrike" cap="none" dirty="0" smtClean="0">
                          <a:solidFill>
                            <a:srgbClr val="000000"/>
                          </a:solidFill>
                          <a:latin typeface="Arial"/>
                          <a:ea typeface="Verdana"/>
                          <a:cs typeface="Verdana"/>
                          <a:sym typeface="Verdana"/>
                        </a:rPr>
                        <a:t>, Montenegro, </a:t>
                      </a:r>
                      <a:r>
                        <a:rPr lang="pt-BR" sz="1000" b="0" i="0" u="none" strike="noStrike" cap="none" dirty="0" err="1" smtClean="0">
                          <a:solidFill>
                            <a:srgbClr val="000000"/>
                          </a:solidFill>
                          <a:latin typeface="Arial"/>
                          <a:ea typeface="Verdana"/>
                          <a:cs typeface="Verdana"/>
                          <a:sym typeface="Verdana"/>
                        </a:rPr>
                        <a:t>Quimbaya</a:t>
                      </a:r>
                      <a:r>
                        <a:rPr lang="pt-BR" sz="1000" b="0" i="0" u="none" strike="noStrike" cap="none" dirty="0" smtClean="0">
                          <a:solidFill>
                            <a:srgbClr val="000000"/>
                          </a:solidFill>
                          <a:latin typeface="Arial"/>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RISARALDA : Apía, Balboa, La Celia, La Virginia, </a:t>
                      </a:r>
                      <a:r>
                        <a:rPr lang="pt-BR" sz="1000" b="0" i="0" u="none" strike="noStrike" cap="none" dirty="0" err="1" smtClean="0">
                          <a:solidFill>
                            <a:srgbClr val="000000"/>
                          </a:solidFill>
                          <a:latin typeface="Arial"/>
                          <a:ea typeface="Verdana"/>
                          <a:cs typeface="Verdana"/>
                          <a:sym typeface="Verdana"/>
                        </a:rPr>
                        <a:t>Santuario</a:t>
                      </a:r>
                      <a:r>
                        <a:rPr lang="pt-BR" sz="1000" b="0" i="0" u="none" strike="noStrike" cap="none" dirty="0" smtClean="0">
                          <a:solidFill>
                            <a:srgbClr val="000000"/>
                          </a:solidFill>
                          <a:latin typeface="Arial"/>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SANTANDER : </a:t>
                      </a:r>
                      <a:r>
                        <a:rPr lang="pt-BR" sz="1000" b="0" i="0" u="none" strike="noStrike" cap="none" dirty="0" err="1" smtClean="0">
                          <a:solidFill>
                            <a:srgbClr val="000000"/>
                          </a:solidFill>
                          <a:latin typeface="Arial"/>
                          <a:ea typeface="Verdana"/>
                          <a:cs typeface="Verdana"/>
                          <a:sym typeface="Verdana"/>
                        </a:rPr>
                        <a:t>Barrancabermeja</a:t>
                      </a:r>
                      <a:r>
                        <a:rPr lang="pt-BR" sz="1000" b="0" i="0" u="none" strike="noStrike" cap="none" dirty="0" smtClean="0">
                          <a:solidFill>
                            <a:srgbClr val="000000"/>
                          </a:solidFill>
                          <a:latin typeface="Arial"/>
                          <a:ea typeface="Verdana"/>
                          <a:cs typeface="Verdana"/>
                          <a:sym typeface="Verdana"/>
                        </a:rPr>
                        <a:t>, Floridablanca, Guadalupe, Guavatá, Lebrija, Rionegro, San Benito.</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TOLIMA : Carmen De Apicalá, Cunday, Dolores, Fresno, Icononzo, </a:t>
                      </a:r>
                      <a:r>
                        <a:rPr lang="pt-BR" sz="1000" b="0" i="0" u="none" strike="noStrike" cap="none" dirty="0" err="1" smtClean="0">
                          <a:solidFill>
                            <a:srgbClr val="000000"/>
                          </a:solidFill>
                          <a:latin typeface="Arial"/>
                          <a:ea typeface="Verdana"/>
                          <a:cs typeface="Verdana"/>
                          <a:sym typeface="Verdana"/>
                        </a:rPr>
                        <a:t>Melgar</a:t>
                      </a:r>
                      <a:r>
                        <a:rPr lang="pt-BR" sz="1000" b="0" i="0" u="none" strike="noStrike" cap="none" dirty="0" smtClean="0">
                          <a:solidFill>
                            <a:srgbClr val="000000"/>
                          </a:solidFill>
                          <a:latin typeface="Arial"/>
                          <a:ea typeface="Verdana"/>
                          <a:cs typeface="Verdana"/>
                          <a:sym typeface="Verdana"/>
                        </a:rPr>
                        <a:t>, Palocabildo, </a:t>
                      </a:r>
                      <a:r>
                        <a:rPr lang="pt-BR" sz="1000" b="0" i="0" u="none" strike="noStrike" cap="none" dirty="0" err="1" smtClean="0">
                          <a:solidFill>
                            <a:srgbClr val="000000"/>
                          </a:solidFill>
                          <a:latin typeface="Arial"/>
                          <a:ea typeface="Verdana"/>
                          <a:cs typeface="Verdana"/>
                          <a:sym typeface="Verdana"/>
                        </a:rPr>
                        <a:t>Piedras</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Purificación</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Saldaña</a:t>
                      </a:r>
                      <a:r>
                        <a:rPr lang="pt-BR" sz="1000" b="0" i="0" u="none" strike="noStrike" cap="none" dirty="0" smtClean="0">
                          <a:solidFill>
                            <a:srgbClr val="000000"/>
                          </a:solidFill>
                          <a:latin typeface="Arial"/>
                          <a:ea typeface="Verdana"/>
                          <a:cs typeface="Verdana"/>
                          <a:sym typeface="Verdana"/>
                        </a:rPr>
                        <a:t>, San Sebastián De Mariquita, </a:t>
                      </a:r>
                      <a:r>
                        <a:rPr lang="pt-BR" sz="1000" b="0" i="0" u="none" strike="noStrike" cap="none" dirty="0" err="1" smtClean="0">
                          <a:solidFill>
                            <a:srgbClr val="000000"/>
                          </a:solidFill>
                          <a:latin typeface="Arial"/>
                          <a:ea typeface="Verdana"/>
                          <a:cs typeface="Verdana"/>
                          <a:sym typeface="Verdana"/>
                        </a:rPr>
                        <a:t>Suárez</a:t>
                      </a:r>
                      <a:r>
                        <a:rPr lang="pt-BR" sz="1000" b="0" i="0" u="none" strike="noStrike" cap="none" dirty="0" smtClean="0">
                          <a:solidFill>
                            <a:srgbClr val="000000"/>
                          </a:solidFill>
                          <a:latin typeface="Arial"/>
                          <a:ea typeface="Verdana"/>
                          <a:cs typeface="Verdana"/>
                          <a:sym typeface="Verdana"/>
                        </a:rPr>
                        <a:t>.</a:t>
                      </a:r>
                      <a:endParaRPr lang="pt-BR" sz="1000" b="0" i="0" u="none" strike="noStrike" cap="none" dirty="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30537208"/>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13083724" y="4831547"/>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4745830" y="3355977"/>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12887344" y="3182570"/>
            <a:ext cx="432854" cy="445047"/>
          </a:xfrm>
          <a:prstGeom prst="rect">
            <a:avLst/>
          </a:prstGeom>
        </p:spPr>
      </p:pic>
      <p:pic>
        <p:nvPicPr>
          <p:cNvPr id="12" name="Google Shape;150;p58"/>
          <p:cNvPicPr preferRelativeResize="0"/>
          <p:nvPr/>
        </p:nvPicPr>
        <p:blipFill rotWithShape="1">
          <a:blip r:embed="rId5">
            <a:alphaModFix/>
          </a:blip>
          <a:srcRect/>
          <a:stretch/>
        </p:blipFill>
        <p:spPr>
          <a:xfrm>
            <a:off x="13874929" y="3405093"/>
            <a:ext cx="451143" cy="445047"/>
          </a:xfrm>
          <a:prstGeom prst="rect">
            <a:avLst/>
          </a:prstGeom>
          <a:noFill/>
          <a:ln>
            <a:noFill/>
          </a:ln>
        </p:spPr>
      </p:pic>
    </p:spTree>
    <p:extLst>
      <p:ext uri="{BB962C8B-B14F-4D97-AF65-F5344CB8AC3E}">
        <p14:creationId xmlns:p14="http://schemas.microsoft.com/office/powerpoint/2010/main" val="42004449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14" name="Google Shape;146;p58"/>
          <p:cNvGraphicFramePr/>
          <p:nvPr>
            <p:extLst>
              <p:ext uri="{D42A27DB-BD31-4B8C-83A1-F6EECF244321}">
                <p14:modId xmlns:p14="http://schemas.microsoft.com/office/powerpoint/2010/main" val="2950653167"/>
              </p:ext>
            </p:extLst>
          </p:nvPr>
        </p:nvGraphicFramePr>
        <p:xfrm>
          <a:off x="4245371" y="1531629"/>
          <a:ext cx="6746479" cy="4482538"/>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22610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CAUCA : La Vega, Puracé, San Sebastián, Santa Rosa, Sotará Paispamba.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Acandí, Bagadó, El Carmen De Atrato, Medio Atrato, Quibdó.</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El Cerrito, Florida, Guadalajara De Buga, Obando, Palmira, Pradera, Sevilla, Tuluá.</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22610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CAUCA : Miranda.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CHOCÓ : Lloró, Unguía.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NARIÑO : El Rosario, Policarpa.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VALLE DEL CAUCA : Ansermanuevo, Argelia, Calima, Cartago, Ginebra, La Victoria, Toro, Ulloa.</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510598638"/>
                  </a:ext>
                </a:extLst>
              </a:tr>
              <a:tr h="160363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CAUCA : Almaguer, Buenos Aires, Corinto, La Sierra, Piamonte, Páez, Santander De Quilichao, Suárez.</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CHOCÓ : El Litoral Del San Juan.</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VALLE DEL CAUCA : Alcalá, Bolívar, Caicedonia, Cali, </a:t>
                      </a:r>
                      <a:r>
                        <a:rPr lang="es-CO" sz="1000" b="0" i="0" u="none" strike="noStrike" cap="none" dirty="0" err="1" smtClean="0">
                          <a:solidFill>
                            <a:srgbClr val="000000"/>
                          </a:solidFill>
                          <a:latin typeface="+mn-lt"/>
                          <a:ea typeface="Verdana"/>
                          <a:cs typeface="Verdana"/>
                          <a:sym typeface="Verdana"/>
                        </a:rPr>
                        <a:t>Dagua</a:t>
                      </a:r>
                      <a:r>
                        <a:rPr lang="es-CO" sz="1000" b="0" i="0" u="none" strike="noStrike" cap="none" dirty="0" smtClean="0">
                          <a:solidFill>
                            <a:srgbClr val="000000"/>
                          </a:solidFill>
                          <a:latin typeface="+mn-lt"/>
                          <a:ea typeface="Verdana"/>
                          <a:cs typeface="Verdana"/>
                          <a:sym typeface="Verdana"/>
                        </a:rPr>
                        <a:t>, El Cairo, El Dovio, El Águila, Jamundí, La Unión, </a:t>
                      </a:r>
                      <a:r>
                        <a:rPr lang="es-CO" sz="1000" b="0" i="0" u="none" strike="noStrike" cap="none" dirty="0" err="1" smtClean="0">
                          <a:solidFill>
                            <a:srgbClr val="000000"/>
                          </a:solidFill>
                          <a:latin typeface="+mn-lt"/>
                          <a:ea typeface="Verdana"/>
                          <a:cs typeface="Verdana"/>
                          <a:sym typeface="Verdana"/>
                        </a:rPr>
                        <a:t>Riofrío</a:t>
                      </a:r>
                      <a:r>
                        <a:rPr lang="es-CO" sz="1000" b="0" i="0" u="none" strike="noStrike" cap="none" dirty="0" smtClean="0">
                          <a:solidFill>
                            <a:srgbClr val="000000"/>
                          </a:solidFill>
                          <a:latin typeface="+mn-lt"/>
                          <a:ea typeface="Verdana"/>
                          <a:cs typeface="Verdana"/>
                          <a:sym typeface="Verdana"/>
                        </a:rPr>
                        <a:t>, Roldanillo, San Pedro, Versalles, Yumbo, Zarzal.</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30537208"/>
                  </a:ext>
                </a:extLst>
              </a:tr>
            </a:tbl>
          </a:graphicData>
        </a:graphic>
      </p:graphicFrame>
      <p:sp>
        <p:nvSpPr>
          <p:cNvPr id="157" name="Google Shape;15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58" name="Google Shape;15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106271" y="1237779"/>
            <a:ext cx="2989183" cy="5073802"/>
          </a:xfrm>
          <a:prstGeom prst="rect">
            <a:avLst/>
          </a:prstGeom>
          <a:noFill/>
          <a:ln>
            <a:noFill/>
          </a:ln>
        </p:spPr>
      </p:pic>
      <p:pic>
        <p:nvPicPr>
          <p:cNvPr id="159" name="Google Shape;159;p59"/>
          <p:cNvPicPr preferRelativeResize="0"/>
          <p:nvPr/>
        </p:nvPicPr>
        <p:blipFill rotWithShape="1">
          <a:blip r:embed="rId5">
            <a:alphaModFix/>
          </a:blip>
          <a:srcRect/>
          <a:stretch/>
        </p:blipFill>
        <p:spPr>
          <a:xfrm>
            <a:off x="14499799" y="4186868"/>
            <a:ext cx="457200" cy="446694"/>
          </a:xfrm>
          <a:prstGeom prst="rect">
            <a:avLst/>
          </a:prstGeom>
          <a:noFill/>
          <a:ln>
            <a:noFill/>
          </a:ln>
        </p:spPr>
      </p:pic>
      <p:pic>
        <p:nvPicPr>
          <p:cNvPr id="160" name="Google Shape;160;p59" descr="Recurso 25.png"/>
          <p:cNvPicPr preferRelativeResize="0"/>
          <p:nvPr/>
        </p:nvPicPr>
        <p:blipFill rotWithShape="1">
          <a:blip r:embed="rId6">
            <a:alphaModFix/>
          </a:blip>
          <a:srcRect/>
          <a:stretch/>
        </p:blipFill>
        <p:spPr>
          <a:xfrm>
            <a:off x="4381755" y="2333920"/>
            <a:ext cx="432711" cy="446694"/>
          </a:xfrm>
          <a:prstGeom prst="rect">
            <a:avLst/>
          </a:prstGeom>
          <a:noFill/>
          <a:ln>
            <a:noFill/>
          </a:ln>
        </p:spPr>
      </p:pic>
      <p:pic>
        <p:nvPicPr>
          <p:cNvPr id="163" name="Google Shape;163;p59" descr="Recurso 25.png"/>
          <p:cNvPicPr preferRelativeResize="0"/>
          <p:nvPr/>
        </p:nvPicPr>
        <p:blipFill rotWithShape="1">
          <a:blip r:embed="rId6">
            <a:alphaModFix/>
          </a:blip>
          <a:srcRect/>
          <a:stretch/>
        </p:blipFill>
        <p:spPr>
          <a:xfrm>
            <a:off x="3741738" y="7337519"/>
            <a:ext cx="432711" cy="446694"/>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4369512" y="4988528"/>
            <a:ext cx="457200" cy="446694"/>
          </a:xfrm>
          <a:prstGeom prst="rect">
            <a:avLst/>
          </a:prstGeom>
          <a:noFill/>
          <a:ln>
            <a:noFill/>
          </a:ln>
        </p:spPr>
      </p:pic>
      <p:pic>
        <p:nvPicPr>
          <p:cNvPr id="13" name="Google Shape;150;p58"/>
          <p:cNvPicPr preferRelativeResize="0"/>
          <p:nvPr/>
        </p:nvPicPr>
        <p:blipFill rotWithShape="1">
          <a:blip r:embed="rId7">
            <a:alphaModFix/>
          </a:blip>
          <a:srcRect/>
          <a:stretch/>
        </p:blipFill>
        <p:spPr>
          <a:xfrm>
            <a:off x="4372540" y="3550374"/>
            <a:ext cx="451143" cy="445047"/>
          </a:xfrm>
          <a:prstGeom prst="rect">
            <a:avLst/>
          </a:prstGeom>
          <a:noFill/>
          <a:ln>
            <a:noFill/>
          </a:ln>
        </p:spPr>
      </p:pic>
      <p:pic>
        <p:nvPicPr>
          <p:cNvPr id="10" name="Google Shape;185;p61"/>
          <p:cNvPicPr preferRelativeResize="0"/>
          <p:nvPr/>
        </p:nvPicPr>
        <p:blipFill rotWithShape="1">
          <a:blip r:embed="rId8">
            <a:alphaModFix/>
          </a:blip>
          <a:srcRect/>
          <a:stretch/>
        </p:blipFill>
        <p:spPr>
          <a:xfrm>
            <a:off x="12308730" y="1695978"/>
            <a:ext cx="3694496" cy="1042506"/>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1512161783"/>
              </p:ext>
            </p:extLst>
          </p:nvPr>
        </p:nvGraphicFramePr>
        <p:xfrm>
          <a:off x="5247352" y="2204562"/>
          <a:ext cx="6746479" cy="3146302"/>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ARAUCA : Cravo Norte, Fortul, Puerto Rondón, Saravena, Tame.</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CASANARE : Aguazul, Chámeza, Hato Corozal, La Salina, Maní, Monterrey, Nunchía, Orocué, Paz De Ariporo, Recetor, Sabanalarga, San Luis De Palenque, Tauramena, Trinidad, Yopal.</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META : Acacías, Barranca De Upía, Cabuyaro, Cubarral, Cumaral, El Calvario, El Castillo, Fuente De Oro, Granada, La Macarena, Lejanías, Mapiripán, Mesetas, Puerto Gaitán, Puerto Lleras, Puerto Rico, Restrepo, San Carlos De Guaroa, San Juan De Arama, San Juanito, San Martín, Uribe, Villavicencio, Vistahermosa.</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VICHADA : Cumaribo, La Primavera, Puerto Carreño, Santa Rosalía.</a:t>
                      </a:r>
                      <a:endParaRPr lang="es-CO" sz="1000" b="0" i="0" u="none" strike="noStrike" cap="none" dirty="0" smtClean="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22610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ARAUCA : Arauca.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CASANARE : Támara.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META : Puerto López.</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bl>
          </a:graphicData>
        </a:graphic>
      </p:graphicFrame>
      <p:sp>
        <p:nvSpPr>
          <p:cNvPr id="169" name="Google Shape;169;p60"/>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170" name="Google Shape;170;p60"/>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200" cy="4860680"/>
          </a:xfrm>
          <a:prstGeom prst="rect">
            <a:avLst/>
          </a:prstGeom>
          <a:noFill/>
          <a:ln>
            <a:noFill/>
          </a:ln>
        </p:spPr>
      </p:pic>
      <p:pic>
        <p:nvPicPr>
          <p:cNvPr id="174" name="Google Shape;174;p60"/>
          <p:cNvPicPr preferRelativeResize="0"/>
          <p:nvPr/>
        </p:nvPicPr>
        <p:blipFill rotWithShape="1">
          <a:blip r:embed="rId5">
            <a:alphaModFix/>
          </a:blip>
          <a:srcRect/>
          <a:stretch/>
        </p:blipFill>
        <p:spPr>
          <a:xfrm>
            <a:off x="13027286" y="958056"/>
            <a:ext cx="3694496" cy="1042506"/>
          </a:xfrm>
          <a:prstGeom prst="rect">
            <a:avLst/>
          </a:prstGeom>
          <a:noFill/>
          <a:ln>
            <a:noFill/>
          </a:ln>
        </p:spPr>
      </p:pic>
      <p:pic>
        <p:nvPicPr>
          <p:cNvPr id="11" name="Imagen 10"/>
          <p:cNvPicPr>
            <a:picLocks noChangeAspect="1"/>
          </p:cNvPicPr>
          <p:nvPr/>
        </p:nvPicPr>
        <p:blipFill>
          <a:blip r:embed="rId6"/>
          <a:stretch>
            <a:fillRect/>
          </a:stretch>
        </p:blipFill>
        <p:spPr>
          <a:xfrm>
            <a:off x="5369513" y="2975735"/>
            <a:ext cx="432854" cy="445047"/>
          </a:xfrm>
          <a:prstGeom prst="rect">
            <a:avLst/>
          </a:prstGeom>
        </p:spPr>
      </p:pic>
      <p:pic>
        <p:nvPicPr>
          <p:cNvPr id="9" name="Google Shape;185;p61"/>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10" name="Google Shape;182;p61"/>
          <p:cNvPicPr preferRelativeResize="0"/>
          <p:nvPr/>
        </p:nvPicPr>
        <p:blipFill rotWithShape="1">
          <a:blip r:embed="rId7">
            <a:alphaModFix/>
          </a:blip>
          <a:srcRect/>
          <a:stretch/>
        </p:blipFill>
        <p:spPr>
          <a:xfrm>
            <a:off x="5369513" y="4447977"/>
            <a:ext cx="457200" cy="446694"/>
          </a:xfrm>
          <a:prstGeom prst="rect">
            <a:avLst/>
          </a:prstGeom>
          <a:noFill/>
          <a:ln>
            <a:noFill/>
          </a:ln>
        </p:spPr>
      </p:pic>
      <p:pic>
        <p:nvPicPr>
          <p:cNvPr id="13" name="Google Shape;150;p58"/>
          <p:cNvPicPr preferRelativeResize="0"/>
          <p:nvPr/>
        </p:nvPicPr>
        <p:blipFill rotWithShape="1">
          <a:blip r:embed="rId8">
            <a:alphaModFix/>
          </a:blip>
          <a:srcRect/>
          <a:stretch/>
        </p:blipFill>
        <p:spPr>
          <a:xfrm>
            <a:off x="13630789" y="2869100"/>
            <a:ext cx="451143" cy="445047"/>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2144</TotalTime>
  <Words>2807</Words>
  <Application>Microsoft Office PowerPoint</Application>
  <PresentationFormat>Panorámica</PresentationFormat>
  <Paragraphs>149</Paragraphs>
  <Slides>12</Slides>
  <Notes>12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Verdana</vt:lpstr>
      <vt:lpstr>Arial Narrow</vt:lpstr>
      <vt:lpstr>Helvetica Neue</vt:lpstr>
      <vt:lpstr>Arial</vt:lpstr>
      <vt:lpstr>Arial Black</vt:lpstr>
      <vt:lpstr>Calibri</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212</cp:revision>
  <dcterms:created xsi:type="dcterms:W3CDTF">2022-10-19T17:32:46Z</dcterms:created>
  <dcterms:modified xsi:type="dcterms:W3CDTF">2024-01-08T17:33:46Z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