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12192000" cy="6858000"/>
  <p:embeddedFontLst>
    <p:embeddedFont>
      <p:font typeface="Verdana" panose="020B0604030504040204" pitchFamily="34" charset="0"/>
      <p:regular r:id="rId13"/>
      <p:bold r:id="rId14"/>
      <p:italic r:id="rId15"/>
      <p:boldItalic r:id="rId16"/>
    </p:embeddedFont>
    <p:embeddedFont>
      <p:font typeface="Arial Narrow" panose="020B0606020202030204" pitchFamily="34" charset="0"/>
      <p:regular r:id="rId17"/>
      <p:bold r:id="rId18"/>
      <p:italic r:id="rId19"/>
      <p:boldItalic r:id="rId20"/>
    </p:embeddedFont>
    <p:embeddedFont>
      <p:font typeface="Helvetica Neue" panose="020B0604020202020204" charset="0"/>
      <p:regular r:id="rId21"/>
      <p:bold r:id="rId22"/>
      <p:italic r:id="rId23"/>
      <p:boldItalic r:id="rId24"/>
    </p:embeddedFont>
    <p:embeddedFont>
      <p:font typeface="Arial Black" panose="020B0A04020102020204" pitchFamily="34" charset="0"/>
      <p:regular r:id="rId25"/>
      <p:bold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54" y="61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pn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orinoqui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i="0" u="none" strike="noStrike" cap="none" dirty="0" smtClean="0">
                <a:solidFill>
                  <a:schemeClr val="lt1"/>
                </a:solidFill>
                <a:latin typeface="Verdana"/>
                <a:ea typeface="Verdana"/>
                <a:cs typeface="Verdana"/>
                <a:sym typeface="Verdana"/>
              </a:rPr>
              <a:t>001</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44056917-EAF9-4C30-907A-8EDE00F7CB87}" type="datetime4">
              <a:rPr lang="es-MX" sz="1100" b="1" smtClean="0">
                <a:solidFill>
                  <a:srgbClr val="800000"/>
                </a:solidFill>
                <a:latin typeface="Calibri"/>
                <a:ea typeface="Calibri"/>
                <a:cs typeface="Calibri"/>
                <a:sym typeface="Calibri"/>
              </a:rPr>
              <a:t>1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02</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Sergio Ruiz Castro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t>
            </a:r>
            <a:r>
              <a:rPr lang="es-MX" sz="1800" dirty="0" smtClean="0">
                <a:solidFill>
                  <a:srgbClr val="7F7F7F"/>
                </a:solidFill>
                <a:latin typeface="Verdana"/>
                <a:ea typeface="Verdana"/>
                <a:cs typeface="Verdana"/>
                <a:sym typeface="Verdana"/>
              </a:rPr>
              <a:t>Andina, Amazonia y </a:t>
            </a:r>
            <a:r>
              <a:rPr lang="es-MX" sz="1800" dirty="0" smtClean="0">
                <a:solidFill>
                  <a:srgbClr val="7F7F7F"/>
                </a:solidFill>
                <a:latin typeface="Verdana"/>
                <a:ea typeface="Verdana"/>
                <a:cs typeface="Verdana"/>
                <a:sym typeface="Verdana"/>
              </a:rPr>
              <a:t>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8" y="769938"/>
            <a:ext cx="4880586"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01 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7869115" y="3912578"/>
            <a:ext cx="4076033" cy="2576146"/>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753054" y="1990400"/>
            <a:ext cx="2280160" cy="2482000"/>
          </a:xfrm>
          <a:prstGeom prst="rect">
            <a:avLst/>
          </a:prstGeom>
          <a:ln>
            <a:solidFill>
              <a:schemeClr val="tx1"/>
            </a:solidFill>
          </a:ln>
        </p:spPr>
      </p:pic>
      <p:pic>
        <p:nvPicPr>
          <p:cNvPr id="4" name="Imagen 3"/>
          <p:cNvPicPr>
            <a:picLocks noChangeAspect="1"/>
          </p:cNvPicPr>
          <p:nvPr/>
        </p:nvPicPr>
        <p:blipFill rotWithShape="1">
          <a:blip r:embed="rId9" r:link="rId10">
            <a:extLst>
              <a:ext uri="{28A0092B-C50C-407E-A947-70E740481C1C}">
                <a14:useLocalDpi xmlns:a14="http://schemas.microsoft.com/office/drawing/2010/main" val="0"/>
              </a:ext>
            </a:extLst>
          </a:blip>
          <a:srcRect l="7142"/>
          <a:stretch/>
        </p:blipFill>
        <p:spPr>
          <a:xfrm>
            <a:off x="9619012" y="873140"/>
            <a:ext cx="2326135" cy="1404068"/>
          </a:xfrm>
          <a:prstGeom prst="rect">
            <a:avLst/>
          </a:prstGeom>
        </p:spPr>
      </p:pic>
      <p:pic>
        <p:nvPicPr>
          <p:cNvPr id="5" name="Imagen 4"/>
          <p:cNvPicPr>
            <a:picLocks noChangeAspect="1"/>
          </p:cNvPicPr>
          <p:nvPr/>
        </p:nvPicPr>
        <p:blipFill rotWithShape="1">
          <a:blip r:embed="rId11"/>
          <a:srcRect l="9119"/>
          <a:stretch/>
        </p:blipFill>
        <p:spPr>
          <a:xfrm>
            <a:off x="7869115" y="2277208"/>
            <a:ext cx="4076032" cy="163536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867466092"/>
              </p:ext>
            </p:extLst>
          </p:nvPr>
        </p:nvGraphicFramePr>
        <p:xfrm>
          <a:off x="4900295" y="1483758"/>
          <a:ext cx="6939280" cy="4212933"/>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413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307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Fonseca, Riohacha, San Juan Del Cesar, Urumita, Villanueva.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San Andrés.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Manaure Balcón Del Cesar, Pueblo Bello.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Hatonuevo, La Jagua Del Pilar.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Fundación.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Cartagena De Indias.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Agustín Codazzi, Becerril, La Paz, San Diego.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Cereté, Ciénaga De Oro, Planeta Rica, Sahagún,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Ciénaga.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53653" y="2173526"/>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53653" y="3374420"/>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53653" y="4712167"/>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495330673"/>
              </p:ext>
            </p:extLst>
          </p:nvPr>
        </p:nvGraphicFramePr>
        <p:xfrm>
          <a:off x="4683588" y="1400935"/>
          <a:ext cx="6939280" cy="4245781"/>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pt-BR" sz="1000" b="0" i="0" u="none" strike="noStrike" cap="none" dirty="0" smtClean="0">
                          <a:solidFill>
                            <a:srgbClr val="000000"/>
                          </a:solidFill>
                          <a:latin typeface="+mn-lt"/>
                          <a:ea typeface="Verdana"/>
                          <a:cs typeface="Verdana"/>
                          <a:sym typeface="Arial"/>
                        </a:rPr>
                        <a:t>BOYACÁ : Cubará.</a:t>
                      </a:r>
                    </a:p>
                    <a:p>
                      <a:pPr marL="0" marR="0" lvl="0" indent="0" algn="just" rtl="0">
                        <a:lnSpc>
                          <a:spcPct val="100000"/>
                        </a:lnSpc>
                        <a:spcBef>
                          <a:spcPts val="0"/>
                        </a:spcBef>
                        <a:spcAft>
                          <a:spcPts val="0"/>
                        </a:spcAft>
                        <a:buClr>
                          <a:srgbClr val="000000"/>
                        </a:buClr>
                        <a:buFont typeface="Arial"/>
                        <a:buNone/>
                      </a:pPr>
                      <a:r>
                        <a:rPr lang="pt-BR" sz="1000" b="0" i="0" u="none" strike="noStrike" cap="none" dirty="0" smtClean="0">
                          <a:solidFill>
                            <a:srgbClr val="000000"/>
                          </a:solidFill>
                          <a:latin typeface="+mn-lt"/>
                          <a:ea typeface="Verdana"/>
                          <a:cs typeface="Verdana"/>
                          <a:sym typeface="Arial"/>
                        </a:rPr>
                        <a:t>NORTE DE SANTANDER : Chitagá, Toledo.</a:t>
                      </a:r>
                    </a:p>
                    <a:p>
                      <a:pPr marL="0" marR="0" lvl="0" indent="0" algn="just" rtl="0">
                        <a:lnSpc>
                          <a:spcPct val="100000"/>
                        </a:lnSpc>
                        <a:spcBef>
                          <a:spcPts val="0"/>
                        </a:spcBef>
                        <a:spcAft>
                          <a:spcPts val="0"/>
                        </a:spcAft>
                        <a:buClr>
                          <a:srgbClr val="000000"/>
                        </a:buClr>
                        <a:buFont typeface="Arial"/>
                        <a:buNone/>
                      </a:pPr>
                      <a:r>
                        <a:rPr lang="pt-BR" sz="1000" b="0" i="0" u="none" strike="noStrike" cap="none" dirty="0" smtClean="0">
                          <a:solidFill>
                            <a:srgbClr val="000000"/>
                          </a:solidFill>
                          <a:latin typeface="+mn-lt"/>
                          <a:ea typeface="Verdana"/>
                          <a:cs typeface="Verdana"/>
                          <a:sym typeface="Arial"/>
                        </a:rPr>
                        <a:t>SANTANDER : Cerrito, Concepción.</a:t>
                      </a:r>
                      <a:endParaRPr lang="es-CO" sz="1000" b="0" i="0" u="none" strike="noStrike" cap="none" dirty="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BOYACÁ : </a:t>
                      </a:r>
                      <a:r>
                        <a:rPr lang="pt-BR" sz="1000" b="0" i="0" u="none" strike="noStrike" cap="none" dirty="0" err="1" smtClean="0">
                          <a:solidFill>
                            <a:srgbClr val="000000"/>
                          </a:solidFill>
                          <a:latin typeface="+mn-lt"/>
                          <a:ea typeface="Verdana"/>
                          <a:cs typeface="Verdana"/>
                          <a:sym typeface="Verdana"/>
                        </a:rPr>
                        <a:t>Chiscas</a:t>
                      </a:r>
                      <a:r>
                        <a:rPr lang="pt-BR"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NORTE DE SANTANDER : Labateca, Pamplona, Silos.</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SANTANDER : Guaca.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CUNDINAMARCA : Jerusalén.</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NORTE DE SANTANDER : Arboledas, Cáchira, Cácota, Mutiscua, Salazar, Ábrego.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SANTANDER : Capitanejo, Carcasí, Palmar, San Andrés.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832794" y="3236830"/>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838910" y="463049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851083" y="2184916"/>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189467349"/>
              </p:ext>
            </p:extLst>
          </p:nvPr>
        </p:nvGraphicFramePr>
        <p:xfrm>
          <a:off x="12893396" y="5375347"/>
          <a:ext cx="6435326" cy="1158200"/>
        </p:xfrm>
        <a:graphic>
          <a:graphicData uri="http://schemas.openxmlformats.org/drawingml/2006/table">
            <a:tbl>
              <a:tblPr>
                <a:noFill/>
                <a:tableStyleId>{C3B7D27D-7022-48AE-870B-97DEDC28B86A}</a:tableStyleId>
              </a:tblPr>
              <a:tblGrid>
                <a:gridCol w="857776">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3413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2512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endParaRPr lang="es-MX" sz="1000" b="0" i="0" u="none" strike="noStrike" cap="none" dirty="0" smtClean="0">
                        <a:solidFill>
                          <a:srgbClr val="000000"/>
                        </a:solidFill>
                        <a:latin typeface="+mn-lt"/>
                        <a:ea typeface="Verdana"/>
                        <a:cs typeface="Verdana"/>
                        <a:sym typeface="Verdana"/>
                      </a:endParaRP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a:t>
                      </a:r>
                    </a:p>
                    <a:p>
                      <a:pPr marL="0" marR="0" lvl="0" indent="0" algn="just"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2251625"/>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0" name="Google Shape;160;p59" descr="Recurso 25.png"/>
          <p:cNvPicPr preferRelativeResize="0"/>
          <p:nvPr/>
        </p:nvPicPr>
        <p:blipFill rotWithShape="1">
          <a:blip r:embed="rId6">
            <a:alphaModFix/>
          </a:blip>
          <a:srcRect/>
          <a:stretch/>
        </p:blipFill>
        <p:spPr>
          <a:xfrm>
            <a:off x="12893396" y="4212149"/>
            <a:ext cx="432711"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3398837" y="6088234"/>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13313693" y="3124425"/>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5603130" y="2671687"/>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2" name="Google Shape;172;p60" descr="Recurso 25.png"/>
          <p:cNvPicPr preferRelativeResize="0"/>
          <p:nvPr/>
        </p:nvPicPr>
        <p:blipFill rotWithShape="1">
          <a:blip r:embed="rId5">
            <a:alphaModFix/>
          </a:blip>
          <a:srcRect/>
          <a:stretch/>
        </p:blipFill>
        <p:spPr>
          <a:xfrm>
            <a:off x="3741738" y="7128652"/>
            <a:ext cx="432711" cy="446694"/>
          </a:xfrm>
          <a:prstGeom prst="rect">
            <a:avLst/>
          </a:prstGeom>
          <a:noFill/>
          <a:ln>
            <a:noFill/>
          </a:ln>
        </p:spPr>
      </p:pic>
      <p:pic>
        <p:nvPicPr>
          <p:cNvPr id="174" name="Google Shape;174;p60"/>
          <p:cNvPicPr preferRelativeResize="0"/>
          <p:nvPr/>
        </p:nvPicPr>
        <p:blipFill rotWithShape="1">
          <a:blip r:embed="rId6">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7"/>
          <a:stretch>
            <a:fillRect/>
          </a:stretch>
        </p:blipFill>
        <p:spPr>
          <a:xfrm>
            <a:off x="12810859" y="2566512"/>
            <a:ext cx="432854" cy="445047"/>
          </a:xfrm>
          <a:prstGeom prst="rect">
            <a:avLst/>
          </a:prstGeom>
        </p:spPr>
      </p:pic>
      <p:pic>
        <p:nvPicPr>
          <p:cNvPr id="9" name="Google Shape;185;p61"/>
          <p:cNvPicPr preferRelativeResize="0"/>
          <p:nvPr/>
        </p:nvPicPr>
        <p:blipFill rotWithShape="1">
          <a:blip r:embed="rId6">
            <a:alphaModFix/>
          </a:blip>
          <a:srcRect/>
          <a:stretch/>
        </p:blipFill>
        <p:spPr>
          <a:xfrm>
            <a:off x="13243713" y="3852165"/>
            <a:ext cx="3694496" cy="1042506"/>
          </a:xfrm>
          <a:prstGeom prst="rect">
            <a:avLst/>
          </a:prstGeom>
          <a:noFill/>
          <a:ln>
            <a:noFill/>
          </a:ln>
        </p:spPr>
      </p:pic>
      <p:graphicFrame>
        <p:nvGraphicFramePr>
          <p:cNvPr id="8" name="Google Shape;146;p58"/>
          <p:cNvGraphicFramePr/>
          <p:nvPr>
            <p:extLst>
              <p:ext uri="{D42A27DB-BD31-4B8C-83A1-F6EECF244321}">
                <p14:modId xmlns:p14="http://schemas.microsoft.com/office/powerpoint/2010/main" val="2171514345"/>
              </p:ext>
            </p:extLst>
          </p:nvPr>
        </p:nvGraphicFramePr>
        <p:xfrm>
          <a:off x="5322094" y="3378680"/>
          <a:ext cx="6015831" cy="1017179"/>
        </p:xfrm>
        <a:graphic>
          <a:graphicData uri="http://schemas.openxmlformats.org/drawingml/2006/table">
            <a:tbl>
              <a:tblPr>
                <a:noFill/>
                <a:tableStyleId>{C3B7D27D-7022-48AE-870B-97DEDC28B86A}</a:tableStyleId>
              </a:tblPr>
              <a:tblGrid>
                <a:gridCol w="919956">
                  <a:extLst>
                    <a:ext uri="{9D8B030D-6E8A-4147-A177-3AD203B41FA5}">
                      <a16:colId xmlns:a16="http://schemas.microsoft.com/office/drawing/2014/main" val="20000"/>
                    </a:ext>
                  </a:extLst>
                </a:gridCol>
                <a:gridCol w="5095875">
                  <a:extLst>
                    <a:ext uri="{9D8B030D-6E8A-4147-A177-3AD203B41FA5}">
                      <a16:colId xmlns:a16="http://schemas.microsoft.com/office/drawing/2014/main" val="20001"/>
                    </a:ext>
                  </a:extLst>
                </a:gridCol>
              </a:tblGrid>
              <a:tr h="43807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566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ARAUCA : Arauca, Tame.</a:t>
                      </a:r>
                    </a:p>
                    <a:p>
                      <a:pPr marL="0" marR="0" lvl="0" indent="0" algn="l"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CASANARE : Trinidad.</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0" name="Google Shape;182;p61"/>
          <p:cNvPicPr preferRelativeResize="0"/>
          <p:nvPr/>
        </p:nvPicPr>
        <p:blipFill rotWithShape="1">
          <a:blip r:embed="rId8">
            <a:alphaModFix/>
          </a:blip>
          <a:srcRect/>
          <a:stretch/>
        </p:blipFill>
        <p:spPr>
          <a:xfrm>
            <a:off x="5505541" y="3852165"/>
            <a:ext cx="457200" cy="44669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248761517"/>
              </p:ext>
            </p:extLst>
          </p:nvPr>
        </p:nvGraphicFramePr>
        <p:xfrm>
          <a:off x="5437591" y="3152770"/>
          <a:ext cx="6426275" cy="99473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43807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566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12987609" y="98034"/>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1484" y="3680159"/>
            <a:ext cx="457200" cy="446694"/>
          </a:xfrm>
          <a:prstGeom prst="rect">
            <a:avLst/>
          </a:prstGeom>
          <a:noFill/>
          <a:ln>
            <a:noFill/>
          </a:ln>
        </p:spPr>
      </p:pic>
      <p:graphicFrame>
        <p:nvGraphicFramePr>
          <p:cNvPr id="12" name="Google Shape;146;p58"/>
          <p:cNvGraphicFramePr/>
          <p:nvPr>
            <p:extLst>
              <p:ext uri="{D42A27DB-BD31-4B8C-83A1-F6EECF244321}">
                <p14:modId xmlns:p14="http://schemas.microsoft.com/office/powerpoint/2010/main" val="3357091923"/>
              </p:ext>
            </p:extLst>
          </p:nvPr>
        </p:nvGraphicFramePr>
        <p:xfrm>
          <a:off x="12734861" y="864728"/>
          <a:ext cx="6300943" cy="228804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60189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3724">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pic>
        <p:nvPicPr>
          <p:cNvPr id="11" name="Google Shape;184;p61"/>
          <p:cNvPicPr preferRelativeResize="0"/>
          <p:nvPr/>
        </p:nvPicPr>
        <p:blipFill rotWithShape="1">
          <a:blip r:embed="rId8">
            <a:alphaModFix/>
          </a:blip>
          <a:srcRect/>
          <a:stretch/>
        </p:blipFill>
        <p:spPr>
          <a:xfrm>
            <a:off x="13037857" y="4696469"/>
            <a:ext cx="451143" cy="44504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1728</TotalTime>
  <Words>1078</Words>
  <Application>Microsoft Office PowerPoint</Application>
  <PresentationFormat>Panorámica</PresentationFormat>
  <Paragraphs>93</Paragraphs>
  <Slides>10</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Verdana</vt:lpstr>
      <vt:lpstr>Arial Narrow</vt:lpstr>
      <vt:lpstr>Helvetica Neue</vt:lpstr>
      <vt:lpstr>Arial</vt:lpstr>
      <vt:lpstr>Arial Black</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188</cp:revision>
  <dcterms:created xsi:type="dcterms:W3CDTF">2022-10-19T17:32:46Z</dcterms:created>
  <dcterms:modified xsi:type="dcterms:W3CDTF">2024-01-01T18:33:32Z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