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 id="2147483679" r:id="rId6"/>
    <p:sldMasterId id="2147483705" r:id="rId7"/>
  </p:sldMasterIdLst>
  <p:notesMasterIdLst>
    <p:notesMasterId r:id="rId29"/>
  </p:notesMasterIdLst>
  <p:handoutMasterIdLst>
    <p:handoutMasterId r:id="rId30"/>
  </p:handoutMasterIdLst>
  <p:sldIdLst>
    <p:sldId id="256" r:id="rId8"/>
    <p:sldId id="258" r:id="rId9"/>
    <p:sldId id="257" r:id="rId10"/>
    <p:sldId id="259" r:id="rId11"/>
    <p:sldId id="260" r:id="rId12"/>
    <p:sldId id="261" r:id="rId13"/>
    <p:sldId id="262" r:id="rId14"/>
    <p:sldId id="263" r:id="rId15"/>
    <p:sldId id="264" r:id="rId16"/>
    <p:sldId id="265" r:id="rId17"/>
    <p:sldId id="266" r:id="rId18"/>
    <p:sldId id="267" r:id="rId19"/>
    <p:sldId id="275" r:id="rId20"/>
    <p:sldId id="667" r:id="rId21"/>
    <p:sldId id="668" r:id="rId22"/>
    <p:sldId id="268" r:id="rId23"/>
    <p:sldId id="270" r:id="rId24"/>
    <p:sldId id="271" r:id="rId25"/>
    <p:sldId id="272" r:id="rId26"/>
    <p:sldId id="273" r:id="rId27"/>
    <p:sldId id="274"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75CA9D-0261-AF5B-FF9F-BE7D1A691F5D}" name="Ana María Hernández Hernández" initials="AH" userId="S::amhernandez@ideam.gov.co::e830a226-d9cd-4f5e-ae6d-214b0754b7d3" providerId="AD"/>
  <p188:author id="{B3BC8DDB-283C-4091-E91B-22EE75EA12F8}" name="Ana Maria Hernandez Hernandez" initials="AH" userId="f2b117e2bb2ec3d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1008"/>
    <a:srgbClr val="004070"/>
    <a:srgbClr val="0070C0"/>
    <a:srgbClr val="563A12"/>
    <a:srgbClr val="ED0802"/>
    <a:srgbClr val="000000"/>
    <a:srgbClr val="A10E07"/>
    <a:srgbClr val="6C320A"/>
    <a:srgbClr val="F9652F"/>
    <a:srgbClr val="10A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3" autoAdjust="0"/>
    <p:restoredTop sz="94660"/>
  </p:normalViewPr>
  <p:slideViewPr>
    <p:cSldViewPr snapToGrid="0">
      <p:cViewPr varScale="1">
        <p:scale>
          <a:sx n="96" d="100"/>
          <a:sy n="96" d="100"/>
        </p:scale>
        <p:origin x="466" y="5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Cortina Gomez" userId="1e483f1f405026a7" providerId="LiveId" clId="{EA9B6403-411F-450D-AF87-04659F110D66}"/>
    <pc:docChg chg="undo custSel modSld">
      <pc:chgData name="Marta Cortina Gomez" userId="1e483f1f405026a7" providerId="LiveId" clId="{EA9B6403-411F-450D-AF87-04659F110D66}" dt="2025-08-08T16:35:15.010" v="2389" actId="1076"/>
      <pc:docMkLst>
        <pc:docMk/>
      </pc:docMkLst>
      <pc:sldChg chg="modSp mod">
        <pc:chgData name="Marta Cortina Gomez" userId="1e483f1f405026a7" providerId="LiveId" clId="{EA9B6403-411F-450D-AF87-04659F110D66}" dt="2025-08-04T22:42:16.540" v="35" actId="20577"/>
        <pc:sldMkLst>
          <pc:docMk/>
          <pc:sldMk cId="3996833374" sldId="257"/>
        </pc:sldMkLst>
        <pc:spChg chg="mod">
          <ac:chgData name="Marta Cortina Gomez" userId="1e483f1f405026a7" providerId="LiveId" clId="{EA9B6403-411F-450D-AF87-04659F110D66}" dt="2025-08-04T22:41:58.289" v="22" actId="20577"/>
          <ac:spMkLst>
            <pc:docMk/>
            <pc:sldMk cId="3996833374" sldId="257"/>
            <ac:spMk id="13" creationId="{E3A041B6-DED7-2C42-2435-FB949000DA6E}"/>
          </ac:spMkLst>
        </pc:spChg>
        <pc:spChg chg="mod">
          <ac:chgData name="Marta Cortina Gomez" userId="1e483f1f405026a7" providerId="LiveId" clId="{EA9B6403-411F-450D-AF87-04659F110D66}" dt="2025-08-04T22:42:03.150" v="24" actId="20577"/>
          <ac:spMkLst>
            <pc:docMk/>
            <pc:sldMk cId="3996833374" sldId="257"/>
            <ac:spMk id="16" creationId="{18D542D3-7215-CF66-D536-FCD6BAE873DA}"/>
          </ac:spMkLst>
        </pc:spChg>
        <pc:spChg chg="mod">
          <ac:chgData name="Marta Cortina Gomez" userId="1e483f1f405026a7" providerId="LiveId" clId="{EA9B6403-411F-450D-AF87-04659F110D66}" dt="2025-08-04T22:42:16.540" v="35" actId="20577"/>
          <ac:spMkLst>
            <pc:docMk/>
            <pc:sldMk cId="3996833374" sldId="257"/>
            <ac:spMk id="18" creationId="{7996200F-DA92-36B9-A188-3550F249DE86}"/>
          </ac:spMkLst>
        </pc:spChg>
      </pc:sldChg>
      <pc:sldChg chg="modSp mod">
        <pc:chgData name="Marta Cortina Gomez" userId="1e483f1f405026a7" providerId="LiveId" clId="{EA9B6403-411F-450D-AF87-04659F110D66}" dt="2025-08-04T22:41:40.522" v="16" actId="20577"/>
        <pc:sldMkLst>
          <pc:docMk/>
          <pc:sldMk cId="559973928" sldId="258"/>
        </pc:sldMkLst>
        <pc:spChg chg="mod">
          <ac:chgData name="Marta Cortina Gomez" userId="1e483f1f405026a7" providerId="LiveId" clId="{EA9B6403-411F-450D-AF87-04659F110D66}" dt="2025-08-04T22:41:40.522" v="16" actId="20577"/>
          <ac:spMkLst>
            <pc:docMk/>
            <pc:sldMk cId="559973928" sldId="258"/>
            <ac:spMk id="7" creationId="{674D1613-C5A9-BCEB-DC01-0DE377B41BE8}"/>
          </ac:spMkLst>
        </pc:spChg>
      </pc:sldChg>
      <pc:sldChg chg="addSp delSp modSp mod">
        <pc:chgData name="Marta Cortina Gomez" userId="1e483f1f405026a7" providerId="LiveId" clId="{EA9B6403-411F-450D-AF87-04659F110D66}" dt="2025-08-05T17:10:10.091" v="877" actId="1076"/>
        <pc:sldMkLst>
          <pc:docMk/>
          <pc:sldMk cId="3631943111" sldId="259"/>
        </pc:sldMkLst>
        <pc:spChg chg="mod">
          <ac:chgData name="Marta Cortina Gomez" userId="1e483f1f405026a7" providerId="LiveId" clId="{EA9B6403-411F-450D-AF87-04659F110D66}" dt="2025-08-04T22:42:25.104" v="37" actId="20577"/>
          <ac:spMkLst>
            <pc:docMk/>
            <pc:sldMk cId="3631943111" sldId="259"/>
            <ac:spMk id="2" creationId="{BAB60994-B3F7-3CF6-3DE7-8F926B46F3C0}"/>
          </ac:spMkLst>
        </pc:spChg>
        <pc:spChg chg="mod">
          <ac:chgData name="Marta Cortina Gomez" userId="1e483f1f405026a7" providerId="LiveId" clId="{EA9B6403-411F-450D-AF87-04659F110D66}" dt="2025-08-04T22:42:33.570" v="41" actId="20577"/>
          <ac:spMkLst>
            <pc:docMk/>
            <pc:sldMk cId="3631943111" sldId="259"/>
            <ac:spMk id="15" creationId="{824171EC-C517-5BCD-BC5C-F0D87BDE8551}"/>
          </ac:spMkLst>
        </pc:spChg>
        <pc:spChg chg="mod">
          <ac:chgData name="Marta Cortina Gomez" userId="1e483f1f405026a7" providerId="LiveId" clId="{EA9B6403-411F-450D-AF87-04659F110D66}" dt="2025-08-04T22:42:46.254" v="56" actId="20577"/>
          <ac:spMkLst>
            <pc:docMk/>
            <pc:sldMk cId="3631943111" sldId="259"/>
            <ac:spMk id="21" creationId="{F8FC71F0-F3E3-8959-6DF5-771FF2E0A0D2}"/>
          </ac:spMkLst>
        </pc:spChg>
        <pc:spChg chg="mod">
          <ac:chgData name="Marta Cortina Gomez" userId="1e483f1f405026a7" providerId="LiveId" clId="{EA9B6403-411F-450D-AF87-04659F110D66}" dt="2025-08-04T22:42:57.885" v="69" actId="20577"/>
          <ac:spMkLst>
            <pc:docMk/>
            <pc:sldMk cId="3631943111" sldId="259"/>
            <ac:spMk id="22" creationId="{0E2D8812-AC4E-DF21-3A3A-D13F24E1FF41}"/>
          </ac:spMkLst>
        </pc:spChg>
        <pc:spChg chg="mod">
          <ac:chgData name="Marta Cortina Gomez" userId="1e483f1f405026a7" providerId="LiveId" clId="{EA9B6403-411F-450D-AF87-04659F110D66}" dt="2025-08-05T15:14:42.014" v="273" actId="20577"/>
          <ac:spMkLst>
            <pc:docMk/>
            <pc:sldMk cId="3631943111" sldId="259"/>
            <ac:spMk id="23" creationId="{10DFE67B-29C8-66C5-2A63-EA9A9DE7E05E}"/>
          </ac:spMkLst>
        </pc:spChg>
        <pc:spChg chg="mod">
          <ac:chgData name="Marta Cortina Gomez" userId="1e483f1f405026a7" providerId="LiveId" clId="{EA9B6403-411F-450D-AF87-04659F110D66}" dt="2025-08-05T15:09:47.623" v="167" actId="14100"/>
          <ac:spMkLst>
            <pc:docMk/>
            <pc:sldMk cId="3631943111" sldId="259"/>
            <ac:spMk id="24" creationId="{3E8C392D-6AEB-FF22-0D4E-9B5C39A8B137}"/>
          </ac:spMkLst>
        </pc:spChg>
        <pc:spChg chg="mod">
          <ac:chgData name="Marta Cortina Gomez" userId="1e483f1f405026a7" providerId="LiveId" clId="{EA9B6403-411F-450D-AF87-04659F110D66}" dt="2025-08-05T15:10:22.371" v="179" actId="14100"/>
          <ac:spMkLst>
            <pc:docMk/>
            <pc:sldMk cId="3631943111" sldId="259"/>
            <ac:spMk id="25" creationId="{16A5E1B3-CA5F-37F8-E912-45110C6A34BC}"/>
          </ac:spMkLst>
        </pc:spChg>
        <pc:spChg chg="mod">
          <ac:chgData name="Marta Cortina Gomez" userId="1e483f1f405026a7" providerId="LiveId" clId="{EA9B6403-411F-450D-AF87-04659F110D66}" dt="2025-08-04T22:43:08.103" v="73" actId="20577"/>
          <ac:spMkLst>
            <pc:docMk/>
            <pc:sldMk cId="3631943111" sldId="259"/>
            <ac:spMk id="26" creationId="{26EDCAFD-B49F-7D7D-7677-A8FB3B6AFD0F}"/>
          </ac:spMkLst>
        </pc:spChg>
        <pc:picChg chg="add mod">
          <ac:chgData name="Marta Cortina Gomez" userId="1e483f1f405026a7" providerId="LiveId" clId="{EA9B6403-411F-450D-AF87-04659F110D66}" dt="2025-08-05T17:09:42.657" v="869" actId="14100"/>
          <ac:picMkLst>
            <pc:docMk/>
            <pc:sldMk cId="3631943111" sldId="259"/>
            <ac:picMk id="12" creationId="{21CA351E-E6A0-8DD2-DBAB-34DEE877DEE9}"/>
          </ac:picMkLst>
        </pc:picChg>
        <pc:picChg chg="add mod">
          <ac:chgData name="Marta Cortina Gomez" userId="1e483f1f405026a7" providerId="LiveId" clId="{EA9B6403-411F-450D-AF87-04659F110D66}" dt="2025-08-05T17:10:10.091" v="877" actId="1076"/>
          <ac:picMkLst>
            <pc:docMk/>
            <pc:sldMk cId="3631943111" sldId="259"/>
            <ac:picMk id="14" creationId="{2F5294B0-BE22-B00B-52A4-7549DF8B5642}"/>
          </ac:picMkLst>
        </pc:picChg>
      </pc:sldChg>
      <pc:sldChg chg="addSp delSp modSp mod">
        <pc:chgData name="Marta Cortina Gomez" userId="1e483f1f405026a7" providerId="LiveId" clId="{EA9B6403-411F-450D-AF87-04659F110D66}" dt="2025-08-05T15:57:43.405" v="470" actId="20577"/>
        <pc:sldMkLst>
          <pc:docMk/>
          <pc:sldMk cId="1160733910" sldId="260"/>
        </pc:sldMkLst>
        <pc:spChg chg="mod">
          <ac:chgData name="Marta Cortina Gomez" userId="1e483f1f405026a7" providerId="LiveId" clId="{EA9B6403-411F-450D-AF87-04659F110D66}" dt="2025-08-04T22:43:18.697" v="75" actId="20577"/>
          <ac:spMkLst>
            <pc:docMk/>
            <pc:sldMk cId="1160733910" sldId="260"/>
            <ac:spMk id="5" creationId="{B6A3D6F8-5483-55BC-7E86-8B66C183270A}"/>
          </ac:spMkLst>
        </pc:spChg>
        <pc:spChg chg="mod">
          <ac:chgData name="Marta Cortina Gomez" userId="1e483f1f405026a7" providerId="LiveId" clId="{EA9B6403-411F-450D-AF87-04659F110D66}" dt="2025-08-05T15:57:43.405" v="470" actId="20577"/>
          <ac:spMkLst>
            <pc:docMk/>
            <pc:sldMk cId="1160733910" sldId="260"/>
            <ac:spMk id="11" creationId="{9ACF4770-FE96-0BDF-C516-392F0D8B6CB6}"/>
          </ac:spMkLst>
        </pc:spChg>
        <pc:spChg chg="mod">
          <ac:chgData name="Marta Cortina Gomez" userId="1e483f1f405026a7" providerId="LiveId" clId="{EA9B6403-411F-450D-AF87-04659F110D66}" dt="2025-08-05T15:57:30.369" v="468" actId="20577"/>
          <ac:spMkLst>
            <pc:docMk/>
            <pc:sldMk cId="1160733910" sldId="260"/>
            <ac:spMk id="13" creationId="{A7DBEADA-8E2A-ADBE-863E-7D76859DEC17}"/>
          </ac:spMkLst>
        </pc:spChg>
        <pc:spChg chg="mod">
          <ac:chgData name="Marta Cortina Gomez" userId="1e483f1f405026a7" providerId="LiveId" clId="{EA9B6403-411F-450D-AF87-04659F110D66}" dt="2025-08-05T15:36:45.351" v="297" actId="1076"/>
          <ac:spMkLst>
            <pc:docMk/>
            <pc:sldMk cId="1160733910" sldId="260"/>
            <ac:spMk id="16" creationId="{ECBD3D7E-F0AE-C3C0-B8B9-B9411F91FD11}"/>
          </ac:spMkLst>
        </pc:spChg>
        <pc:picChg chg="add mod">
          <ac:chgData name="Marta Cortina Gomez" userId="1e483f1f405026a7" providerId="LiveId" clId="{EA9B6403-411F-450D-AF87-04659F110D66}" dt="2025-08-05T15:34:04.688" v="281" actId="1076"/>
          <ac:picMkLst>
            <pc:docMk/>
            <pc:sldMk cId="1160733910" sldId="260"/>
            <ac:picMk id="2" creationId="{F4B30EFE-F3D8-9228-5C8E-3E064A7D8ED3}"/>
          </ac:picMkLst>
        </pc:picChg>
        <pc:picChg chg="add mod modCrop">
          <ac:chgData name="Marta Cortina Gomez" userId="1e483f1f405026a7" providerId="LiveId" clId="{EA9B6403-411F-450D-AF87-04659F110D66}" dt="2025-08-05T15:36:41.968" v="296" actId="1076"/>
          <ac:picMkLst>
            <pc:docMk/>
            <pc:sldMk cId="1160733910" sldId="260"/>
            <ac:picMk id="17" creationId="{F1D2C959-AA36-E83C-AF6D-8DA578950CE7}"/>
          </ac:picMkLst>
        </pc:picChg>
      </pc:sldChg>
      <pc:sldChg chg="modSp mod">
        <pc:chgData name="Marta Cortina Gomez" userId="1e483f1f405026a7" providerId="LiveId" clId="{EA9B6403-411F-450D-AF87-04659F110D66}" dt="2025-08-05T16:16:17.453" v="501" actId="20577"/>
        <pc:sldMkLst>
          <pc:docMk/>
          <pc:sldMk cId="3753257180" sldId="261"/>
        </pc:sldMkLst>
        <pc:spChg chg="mod">
          <ac:chgData name="Marta Cortina Gomez" userId="1e483f1f405026a7" providerId="LiveId" clId="{EA9B6403-411F-450D-AF87-04659F110D66}" dt="2025-08-05T16:16:17.453" v="501" actId="20577"/>
          <ac:spMkLst>
            <pc:docMk/>
            <pc:sldMk cId="3753257180" sldId="261"/>
            <ac:spMk id="11" creationId="{A34564C5-4FD0-BC59-CFB9-5A30B287435F}"/>
          </ac:spMkLst>
        </pc:spChg>
      </pc:sldChg>
      <pc:sldChg chg="addSp delSp modSp mod">
        <pc:chgData name="Marta Cortina Gomez" userId="1e483f1f405026a7" providerId="LiveId" clId="{EA9B6403-411F-450D-AF87-04659F110D66}" dt="2025-08-05T16:25:01.544" v="511" actId="14100"/>
        <pc:sldMkLst>
          <pc:docMk/>
          <pc:sldMk cId="2099784641" sldId="262"/>
        </pc:sldMkLst>
        <pc:picChg chg="add mod">
          <ac:chgData name="Marta Cortina Gomez" userId="1e483f1f405026a7" providerId="LiveId" clId="{EA9B6403-411F-450D-AF87-04659F110D66}" dt="2025-08-05T16:25:01.544" v="511" actId="14100"/>
          <ac:picMkLst>
            <pc:docMk/>
            <pc:sldMk cId="2099784641" sldId="262"/>
            <ac:picMk id="5" creationId="{5689F66E-76D3-9E8F-5414-B2459A766327}"/>
          </ac:picMkLst>
        </pc:picChg>
      </pc:sldChg>
      <pc:sldChg chg="addSp delSp modSp mod">
        <pc:chgData name="Marta Cortina Gomez" userId="1e483f1f405026a7" providerId="LiveId" clId="{EA9B6403-411F-450D-AF87-04659F110D66}" dt="2025-08-05T16:49:26.502" v="706" actId="1076"/>
        <pc:sldMkLst>
          <pc:docMk/>
          <pc:sldMk cId="1366771370" sldId="263"/>
        </pc:sldMkLst>
        <pc:spChg chg="mod">
          <ac:chgData name="Marta Cortina Gomez" userId="1e483f1f405026a7" providerId="LiveId" clId="{EA9B6403-411F-450D-AF87-04659F110D66}" dt="2025-08-05T16:49:26.502" v="706" actId="1076"/>
          <ac:spMkLst>
            <pc:docMk/>
            <pc:sldMk cId="1366771370" sldId="263"/>
            <ac:spMk id="5" creationId="{77612507-136F-C9E4-1D8A-F703A1B99E8A}"/>
          </ac:spMkLst>
        </pc:spChg>
        <pc:picChg chg="add mod modCrop">
          <ac:chgData name="Marta Cortina Gomez" userId="1e483f1f405026a7" providerId="LiveId" clId="{EA9B6403-411F-450D-AF87-04659F110D66}" dt="2025-08-05T16:36:26.572" v="557" actId="1076"/>
          <ac:picMkLst>
            <pc:docMk/>
            <pc:sldMk cId="1366771370" sldId="263"/>
            <ac:picMk id="6" creationId="{0D1799A5-16B2-D68B-8CD8-CC71F6688041}"/>
          </ac:picMkLst>
        </pc:picChg>
        <pc:picChg chg="add mod">
          <ac:chgData name="Marta Cortina Gomez" userId="1e483f1f405026a7" providerId="LiveId" clId="{EA9B6403-411F-450D-AF87-04659F110D66}" dt="2025-08-05T16:30:20.506" v="529" actId="1076"/>
          <ac:picMkLst>
            <pc:docMk/>
            <pc:sldMk cId="1366771370" sldId="263"/>
            <ac:picMk id="9" creationId="{8F626D68-7A82-6C33-D949-E0EAF6F77C2B}"/>
          </ac:picMkLst>
        </pc:picChg>
        <pc:picChg chg="add mod">
          <ac:chgData name="Marta Cortina Gomez" userId="1e483f1f405026a7" providerId="LiveId" clId="{EA9B6403-411F-450D-AF87-04659F110D66}" dt="2025-08-05T16:31:31.255" v="541" actId="1076"/>
          <ac:picMkLst>
            <pc:docMk/>
            <pc:sldMk cId="1366771370" sldId="263"/>
            <ac:picMk id="12" creationId="{C02B4C76-E3A0-2B54-E168-7FB744B57297}"/>
          </ac:picMkLst>
        </pc:picChg>
        <pc:picChg chg="add mod">
          <ac:chgData name="Marta Cortina Gomez" userId="1e483f1f405026a7" providerId="LiveId" clId="{EA9B6403-411F-450D-AF87-04659F110D66}" dt="2025-08-05T16:36:17.534" v="556" actId="1076"/>
          <ac:picMkLst>
            <pc:docMk/>
            <pc:sldMk cId="1366771370" sldId="263"/>
            <ac:picMk id="15" creationId="{56D5CCC3-3AEC-E2FA-A744-44898AF61FE9}"/>
          </ac:picMkLst>
        </pc:picChg>
      </pc:sldChg>
      <pc:sldChg chg="modSp mod">
        <pc:chgData name="Marta Cortina Gomez" userId="1e483f1f405026a7" providerId="LiveId" clId="{EA9B6403-411F-450D-AF87-04659F110D66}" dt="2025-08-05T16:52:00.758" v="736" actId="20577"/>
        <pc:sldMkLst>
          <pc:docMk/>
          <pc:sldMk cId="2835503163" sldId="264"/>
        </pc:sldMkLst>
        <pc:spChg chg="mod">
          <ac:chgData name="Marta Cortina Gomez" userId="1e483f1f405026a7" providerId="LiveId" clId="{EA9B6403-411F-450D-AF87-04659F110D66}" dt="2025-08-05T16:52:00.758" v="736" actId="20577"/>
          <ac:spMkLst>
            <pc:docMk/>
            <pc:sldMk cId="2835503163" sldId="264"/>
            <ac:spMk id="7" creationId="{F327AB6C-BC37-227E-04DA-231C1932A6CD}"/>
          </ac:spMkLst>
        </pc:spChg>
      </pc:sldChg>
      <pc:sldChg chg="addSp delSp modSp mod">
        <pc:chgData name="Marta Cortina Gomez" userId="1e483f1f405026a7" providerId="LiveId" clId="{EA9B6403-411F-450D-AF87-04659F110D66}" dt="2025-08-05T17:18:54.827" v="1229" actId="1076"/>
        <pc:sldMkLst>
          <pc:docMk/>
          <pc:sldMk cId="3936769142" sldId="265"/>
        </pc:sldMkLst>
        <pc:spChg chg="mod">
          <ac:chgData name="Marta Cortina Gomez" userId="1e483f1f405026a7" providerId="LiveId" clId="{EA9B6403-411F-450D-AF87-04659F110D66}" dt="2025-08-05T17:18:54.827" v="1229" actId="1076"/>
          <ac:spMkLst>
            <pc:docMk/>
            <pc:sldMk cId="3936769142" sldId="265"/>
            <ac:spMk id="8" creationId="{882CD7EC-D1C7-FE97-F08B-77CB8F61F908}"/>
          </ac:spMkLst>
        </pc:spChg>
        <pc:spChg chg="mod">
          <ac:chgData name="Marta Cortina Gomez" userId="1e483f1f405026a7" providerId="LiveId" clId="{EA9B6403-411F-450D-AF87-04659F110D66}" dt="2025-08-05T16:52:14.865" v="738" actId="20577"/>
          <ac:spMkLst>
            <pc:docMk/>
            <pc:sldMk cId="3936769142" sldId="265"/>
            <ac:spMk id="9" creationId="{5DD6C6FA-CE08-2E7C-83F7-7919A1F46C1E}"/>
          </ac:spMkLst>
        </pc:spChg>
        <pc:picChg chg="add mod">
          <ac:chgData name="Marta Cortina Gomez" userId="1e483f1f405026a7" providerId="LiveId" clId="{EA9B6403-411F-450D-AF87-04659F110D66}" dt="2025-08-05T16:52:50.004" v="746" actId="1076"/>
          <ac:picMkLst>
            <pc:docMk/>
            <pc:sldMk cId="3936769142" sldId="265"/>
            <ac:picMk id="3" creationId="{071AD74D-C323-DA91-3B94-F0770ACE9F26}"/>
          </ac:picMkLst>
        </pc:picChg>
      </pc:sldChg>
      <pc:sldChg chg="addSp delSp modSp mod">
        <pc:chgData name="Marta Cortina Gomez" userId="1e483f1f405026a7" providerId="LiveId" clId="{EA9B6403-411F-450D-AF87-04659F110D66}" dt="2025-08-05T21:22:38.591" v="1244" actId="20577"/>
        <pc:sldMkLst>
          <pc:docMk/>
          <pc:sldMk cId="27296338" sldId="266"/>
        </pc:sldMkLst>
        <pc:spChg chg="mod">
          <ac:chgData name="Marta Cortina Gomez" userId="1e483f1f405026a7" providerId="LiveId" clId="{EA9B6403-411F-450D-AF87-04659F110D66}" dt="2025-08-05T21:22:38.591" v="1244" actId="20577"/>
          <ac:spMkLst>
            <pc:docMk/>
            <pc:sldMk cId="27296338" sldId="266"/>
            <ac:spMk id="17" creationId="{3AADE677-958D-0E90-51D8-6E1143188B43}"/>
          </ac:spMkLst>
        </pc:spChg>
        <pc:picChg chg="add mod">
          <ac:chgData name="Marta Cortina Gomez" userId="1e483f1f405026a7" providerId="LiveId" clId="{EA9B6403-411F-450D-AF87-04659F110D66}" dt="2025-08-05T21:22:18.511" v="1242" actId="1076"/>
          <ac:picMkLst>
            <pc:docMk/>
            <pc:sldMk cId="27296338" sldId="266"/>
            <ac:picMk id="4" creationId="{78496E99-F64A-0A40-966C-4FDC24A3BA69}"/>
          </ac:picMkLst>
        </pc:picChg>
      </pc:sldChg>
      <pc:sldChg chg="addSp delSp modSp mod">
        <pc:chgData name="Marta Cortina Gomez" userId="1e483f1f405026a7" providerId="LiveId" clId="{EA9B6403-411F-450D-AF87-04659F110D66}" dt="2025-08-06T16:24:43.531" v="1276" actId="20577"/>
        <pc:sldMkLst>
          <pc:docMk/>
          <pc:sldMk cId="3801073756" sldId="267"/>
        </pc:sldMkLst>
        <pc:spChg chg="mod">
          <ac:chgData name="Marta Cortina Gomez" userId="1e483f1f405026a7" providerId="LiveId" clId="{EA9B6403-411F-450D-AF87-04659F110D66}" dt="2025-08-06T16:24:43.531" v="1276" actId="20577"/>
          <ac:spMkLst>
            <pc:docMk/>
            <pc:sldMk cId="3801073756" sldId="267"/>
            <ac:spMk id="19" creationId="{D01A6FB7-A5E9-D0F6-4BE3-FAFD80F0C42F}"/>
          </ac:spMkLst>
        </pc:spChg>
        <pc:picChg chg="add mod">
          <ac:chgData name="Marta Cortina Gomez" userId="1e483f1f405026a7" providerId="LiveId" clId="{EA9B6403-411F-450D-AF87-04659F110D66}" dt="2025-08-06T16:17:51.691" v="1255" actId="1076"/>
          <ac:picMkLst>
            <pc:docMk/>
            <pc:sldMk cId="3801073756" sldId="267"/>
            <ac:picMk id="8" creationId="{2ACC45C1-1226-1CC2-A69A-B06158340EDE}"/>
          </ac:picMkLst>
        </pc:picChg>
        <pc:picChg chg="add mod">
          <ac:chgData name="Marta Cortina Gomez" userId="1e483f1f405026a7" providerId="LiveId" clId="{EA9B6403-411F-450D-AF87-04659F110D66}" dt="2025-08-06T16:20:16.612" v="1269" actId="1076"/>
          <ac:picMkLst>
            <pc:docMk/>
            <pc:sldMk cId="3801073756" sldId="267"/>
            <ac:picMk id="1026" creationId="{89B51D3D-180A-7C4F-4D96-5E5F7A200BF9}"/>
          </ac:picMkLst>
        </pc:picChg>
      </pc:sldChg>
      <pc:sldChg chg="addSp delSp modSp mod">
        <pc:chgData name="Marta Cortina Gomez" userId="1e483f1f405026a7" providerId="LiveId" clId="{EA9B6403-411F-450D-AF87-04659F110D66}" dt="2025-08-06T20:33:07.948" v="2115" actId="1076"/>
        <pc:sldMkLst>
          <pc:docMk/>
          <pc:sldMk cId="649479815" sldId="268"/>
        </pc:sldMkLst>
        <pc:spChg chg="mod">
          <ac:chgData name="Marta Cortina Gomez" userId="1e483f1f405026a7" providerId="LiveId" clId="{EA9B6403-411F-450D-AF87-04659F110D66}" dt="2025-08-04T22:44:09.298" v="101" actId="20577"/>
          <ac:spMkLst>
            <pc:docMk/>
            <pc:sldMk cId="649479815" sldId="268"/>
            <ac:spMk id="7" creationId="{C16BDD75-54DC-9FEB-F22A-8B14CFB20FF0}"/>
          </ac:spMkLst>
        </pc:spChg>
        <pc:spChg chg="mod">
          <ac:chgData name="Marta Cortina Gomez" userId="1e483f1f405026a7" providerId="LiveId" clId="{EA9B6403-411F-450D-AF87-04659F110D66}" dt="2025-08-06T20:33:02.287" v="2114" actId="1076"/>
          <ac:spMkLst>
            <pc:docMk/>
            <pc:sldMk cId="649479815" sldId="268"/>
            <ac:spMk id="12" creationId="{D4E0578E-27AF-5DBD-C497-320E6508CC69}"/>
          </ac:spMkLst>
        </pc:spChg>
        <pc:spChg chg="mod">
          <ac:chgData name="Marta Cortina Gomez" userId="1e483f1f405026a7" providerId="LiveId" clId="{EA9B6403-411F-450D-AF87-04659F110D66}" dt="2025-08-06T20:32:41.999" v="2111" actId="1076"/>
          <ac:spMkLst>
            <pc:docMk/>
            <pc:sldMk cId="649479815" sldId="268"/>
            <ac:spMk id="14" creationId="{BF4054BC-6C4B-1277-2A86-BEC9EBD20230}"/>
          </ac:spMkLst>
        </pc:spChg>
        <pc:spChg chg="mod">
          <ac:chgData name="Marta Cortina Gomez" userId="1e483f1f405026a7" providerId="LiveId" clId="{EA9B6403-411F-450D-AF87-04659F110D66}" dt="2025-08-06T20:33:07.948" v="2115" actId="1076"/>
          <ac:spMkLst>
            <pc:docMk/>
            <pc:sldMk cId="649479815" sldId="268"/>
            <ac:spMk id="15" creationId="{62DFC8A0-289F-023D-0394-3C27725FB17B}"/>
          </ac:spMkLst>
        </pc:spChg>
        <pc:picChg chg="add mod">
          <ac:chgData name="Marta Cortina Gomez" userId="1e483f1f405026a7" providerId="LiveId" clId="{EA9B6403-411F-450D-AF87-04659F110D66}" dt="2025-08-06T19:51:28.622" v="1686" actId="14100"/>
          <ac:picMkLst>
            <pc:docMk/>
            <pc:sldMk cId="649479815" sldId="268"/>
            <ac:picMk id="4" creationId="{D697EB4C-2B7E-C2BC-B6C8-60223471CF3E}"/>
          </ac:picMkLst>
        </pc:picChg>
        <pc:picChg chg="add mod">
          <ac:chgData name="Marta Cortina Gomez" userId="1e483f1f405026a7" providerId="LiveId" clId="{EA9B6403-411F-450D-AF87-04659F110D66}" dt="2025-08-06T19:51:34.520" v="1687" actId="14100"/>
          <ac:picMkLst>
            <pc:docMk/>
            <pc:sldMk cId="649479815" sldId="268"/>
            <ac:picMk id="9" creationId="{24956183-9EFA-3DA4-C9C4-F20F0E2B1E65}"/>
          </ac:picMkLst>
        </pc:picChg>
        <pc:picChg chg="mod">
          <ac:chgData name="Marta Cortina Gomez" userId="1e483f1f405026a7" providerId="LiveId" clId="{EA9B6403-411F-450D-AF87-04659F110D66}" dt="2025-08-06T20:31:45.076" v="2097" actId="14100"/>
          <ac:picMkLst>
            <pc:docMk/>
            <pc:sldMk cId="649479815" sldId="268"/>
            <ac:picMk id="11" creationId="{29D05052-F6FA-9B3D-C2BF-A772E9C86ECE}"/>
          </ac:picMkLst>
        </pc:picChg>
      </pc:sldChg>
      <pc:sldChg chg="addSp delSp modSp mod">
        <pc:chgData name="Marta Cortina Gomez" userId="1e483f1f405026a7" providerId="LiveId" clId="{EA9B6403-411F-450D-AF87-04659F110D66}" dt="2025-08-08T16:35:15.010" v="2389" actId="1076"/>
        <pc:sldMkLst>
          <pc:docMk/>
          <pc:sldMk cId="3707111894" sldId="270"/>
        </pc:sldMkLst>
        <pc:spChg chg="mod">
          <ac:chgData name="Marta Cortina Gomez" userId="1e483f1f405026a7" providerId="LiveId" clId="{EA9B6403-411F-450D-AF87-04659F110D66}" dt="2025-08-04T22:44:01.106" v="90" actId="20577"/>
          <ac:spMkLst>
            <pc:docMk/>
            <pc:sldMk cId="3707111894" sldId="270"/>
            <ac:spMk id="5" creationId="{C4DD361F-A469-3539-B156-829229B49BC3}"/>
          </ac:spMkLst>
        </pc:spChg>
        <pc:spChg chg="mod">
          <ac:chgData name="Marta Cortina Gomez" userId="1e483f1f405026a7" providerId="LiveId" clId="{EA9B6403-411F-450D-AF87-04659F110D66}" dt="2025-08-08T16:35:15.010" v="2389" actId="1076"/>
          <ac:spMkLst>
            <pc:docMk/>
            <pc:sldMk cId="3707111894" sldId="270"/>
            <ac:spMk id="15" creationId="{D2A3E58D-E7D9-73A6-5325-8A1E65B17ED3}"/>
          </ac:spMkLst>
        </pc:spChg>
        <pc:spChg chg="mod">
          <ac:chgData name="Marta Cortina Gomez" userId="1e483f1f405026a7" providerId="LiveId" clId="{EA9B6403-411F-450D-AF87-04659F110D66}" dt="2025-08-08T16:13:51.946" v="2117" actId="20577"/>
          <ac:spMkLst>
            <pc:docMk/>
            <pc:sldMk cId="3707111894" sldId="270"/>
            <ac:spMk id="17" creationId="{C6F34D1A-0A75-1B5E-E3DB-20E5000F81DA}"/>
          </ac:spMkLst>
        </pc:spChg>
        <pc:picChg chg="add mod">
          <ac:chgData name="Marta Cortina Gomez" userId="1e483f1f405026a7" providerId="LiveId" clId="{EA9B6403-411F-450D-AF87-04659F110D66}" dt="2025-08-08T16:34:36.677" v="2383" actId="1076"/>
          <ac:picMkLst>
            <pc:docMk/>
            <pc:sldMk cId="3707111894" sldId="270"/>
            <ac:picMk id="3" creationId="{52D1EE85-68F3-4ABC-19CE-10E0CFF828C0}"/>
          </ac:picMkLst>
        </pc:picChg>
        <pc:picChg chg="del">
          <ac:chgData name="Marta Cortina Gomez" userId="1e483f1f405026a7" providerId="LiveId" clId="{EA9B6403-411F-450D-AF87-04659F110D66}" dt="2025-08-08T16:13:57.461" v="2118" actId="478"/>
          <ac:picMkLst>
            <pc:docMk/>
            <pc:sldMk cId="3707111894" sldId="270"/>
            <ac:picMk id="13" creationId="{35530C84-6EE1-FD0F-E3DB-F9B81927E7ED}"/>
          </ac:picMkLst>
        </pc:picChg>
      </pc:sldChg>
      <pc:sldChg chg="addSp delSp modSp mod">
        <pc:chgData name="Marta Cortina Gomez" userId="1e483f1f405026a7" providerId="LiveId" clId="{EA9B6403-411F-450D-AF87-04659F110D66}" dt="2025-08-06T17:10:03.170" v="1391" actId="20577"/>
        <pc:sldMkLst>
          <pc:docMk/>
          <pc:sldMk cId="327804303" sldId="275"/>
        </pc:sldMkLst>
        <pc:spChg chg="mod">
          <ac:chgData name="Marta Cortina Gomez" userId="1e483f1f405026a7" providerId="LiveId" clId="{EA9B6403-411F-450D-AF87-04659F110D66}" dt="2025-08-06T17:10:03.170" v="1391" actId="20577"/>
          <ac:spMkLst>
            <pc:docMk/>
            <pc:sldMk cId="327804303" sldId="275"/>
            <ac:spMk id="17" creationId="{3AADE677-958D-0E90-51D8-6E1143188B43}"/>
          </ac:spMkLst>
        </pc:spChg>
        <pc:picChg chg="add mod">
          <ac:chgData name="Marta Cortina Gomez" userId="1e483f1f405026a7" providerId="LiveId" clId="{EA9B6403-411F-450D-AF87-04659F110D66}" dt="2025-08-06T16:38:18.088" v="1287" actId="1076"/>
          <ac:picMkLst>
            <pc:docMk/>
            <pc:sldMk cId="327804303" sldId="275"/>
            <ac:picMk id="21" creationId="{6035C20F-5684-1960-AC94-FEFEB888008B}"/>
          </ac:picMkLst>
        </pc:picChg>
        <pc:picChg chg="mod">
          <ac:chgData name="Marta Cortina Gomez" userId="1e483f1f405026a7" providerId="LiveId" clId="{EA9B6403-411F-450D-AF87-04659F110D66}" dt="2025-08-06T16:38:20.223" v="1288" actId="1076"/>
          <ac:picMkLst>
            <pc:docMk/>
            <pc:sldMk cId="327804303" sldId="275"/>
            <ac:picMk id="3080" creationId="{EF744F8C-70EA-8526-6852-7768D29A45E3}"/>
          </ac:picMkLst>
        </pc:picChg>
      </pc:sldChg>
      <pc:sldChg chg="modSp mod">
        <pc:chgData name="Marta Cortina Gomez" userId="1e483f1f405026a7" providerId="LiveId" clId="{EA9B6403-411F-450D-AF87-04659F110D66}" dt="2025-08-06T17:24:01.197" v="1563" actId="20577"/>
        <pc:sldMkLst>
          <pc:docMk/>
          <pc:sldMk cId="2849063137" sldId="667"/>
        </pc:sldMkLst>
        <pc:spChg chg="mod">
          <ac:chgData name="Marta Cortina Gomez" userId="1e483f1f405026a7" providerId="LiveId" clId="{EA9B6403-411F-450D-AF87-04659F110D66}" dt="2025-08-06T17:24:01.197" v="1563" actId="20577"/>
          <ac:spMkLst>
            <pc:docMk/>
            <pc:sldMk cId="2849063137" sldId="667"/>
            <ac:spMk id="8" creationId="{69F40104-A6FE-E0A9-C7AF-24DA48E6FA8C}"/>
          </ac:spMkLst>
        </pc:spChg>
        <pc:spChg chg="mod">
          <ac:chgData name="Marta Cortina Gomez" userId="1e483f1f405026a7" providerId="LiveId" clId="{EA9B6403-411F-450D-AF87-04659F110D66}" dt="2025-08-06T17:21:48.758" v="1502" actId="20577"/>
          <ac:spMkLst>
            <pc:docMk/>
            <pc:sldMk cId="2849063137" sldId="667"/>
            <ac:spMk id="20" creationId="{D368E7C7-9EC0-4023-D15B-FB8C888A40FB}"/>
          </ac:spMkLst>
        </pc:spChg>
        <pc:spChg chg="mod">
          <ac:chgData name="Marta Cortina Gomez" userId="1e483f1f405026a7" providerId="LiveId" clId="{EA9B6403-411F-450D-AF87-04659F110D66}" dt="2025-08-06T17:21:43.845" v="1500" actId="1076"/>
          <ac:spMkLst>
            <pc:docMk/>
            <pc:sldMk cId="2849063137" sldId="667"/>
            <ac:spMk id="26" creationId="{85D45DC2-A90F-E87A-A848-90C3200E777C}"/>
          </ac:spMkLst>
        </pc:spChg>
      </pc:sldChg>
      <pc:sldChg chg="addSp delSp modSp mod">
        <pc:chgData name="Marta Cortina Gomez" userId="1e483f1f405026a7" providerId="LiveId" clId="{EA9B6403-411F-450D-AF87-04659F110D66}" dt="2025-08-06T19:31:41.160" v="1669" actId="20577"/>
        <pc:sldMkLst>
          <pc:docMk/>
          <pc:sldMk cId="1135165089" sldId="668"/>
        </pc:sldMkLst>
        <pc:spChg chg="mod">
          <ac:chgData name="Marta Cortina Gomez" userId="1e483f1f405026a7" providerId="LiveId" clId="{EA9B6403-411F-450D-AF87-04659F110D66}" dt="2025-08-06T19:31:41.160" v="1669" actId="20577"/>
          <ac:spMkLst>
            <pc:docMk/>
            <pc:sldMk cId="1135165089" sldId="668"/>
            <ac:spMk id="8" creationId="{69F40104-A6FE-E0A9-C7AF-24DA48E6FA8C}"/>
          </ac:spMkLst>
        </pc:spChg>
        <pc:spChg chg="mod">
          <ac:chgData name="Marta Cortina Gomez" userId="1e483f1f405026a7" providerId="LiveId" clId="{EA9B6403-411F-450D-AF87-04659F110D66}" dt="2025-08-06T17:26:38.275" v="1565" actId="20577"/>
          <ac:spMkLst>
            <pc:docMk/>
            <pc:sldMk cId="1135165089" sldId="668"/>
            <ac:spMk id="20" creationId="{D368E7C7-9EC0-4023-D15B-FB8C888A40FB}"/>
          </ac:spMkLst>
        </pc:spChg>
        <pc:picChg chg="add mod">
          <ac:chgData name="Marta Cortina Gomez" userId="1e483f1f405026a7" providerId="LiveId" clId="{EA9B6403-411F-450D-AF87-04659F110D66}" dt="2025-08-06T17:39:18.087" v="1569" actId="14100"/>
          <ac:picMkLst>
            <pc:docMk/>
            <pc:sldMk cId="1135165089" sldId="668"/>
            <ac:picMk id="3" creationId="{C880A4BD-7671-C255-8299-F267A550ED2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A5A6A-EF40-4D83-9F11-3AF6FE43C542}" type="datetimeFigureOut">
              <a:rPr lang="es-CO" smtClean="0"/>
              <a:t>8/08/2025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0CCEC4-929D-4520-899D-7D1E36ED0D66}" type="slidenum">
              <a:rPr lang="es-CO" smtClean="0"/>
              <a:t>‹Nº›</a:t>
            </a:fld>
            <a:endParaRPr lang="es-CO"/>
          </a:p>
        </p:txBody>
      </p:sp>
    </p:spTree>
    <p:extLst>
      <p:ext uri="{BB962C8B-B14F-4D97-AF65-F5344CB8AC3E}">
        <p14:creationId xmlns:p14="http://schemas.microsoft.com/office/powerpoint/2010/main" val="3725291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339B20-166D-4624-BB22-A74B51DD5675}" type="datetimeFigureOut">
              <a:rPr lang="es-MX" smtClean="0"/>
              <a:t>08/08/2025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280A9-CB00-4B90-9015-F997404898FF}" type="slidenum">
              <a:rPr lang="es-MX" smtClean="0"/>
              <a:t>‹Nº›</a:t>
            </a:fld>
            <a:endParaRPr lang="es-MX"/>
          </a:p>
        </p:txBody>
      </p:sp>
    </p:spTree>
    <p:extLst>
      <p:ext uri="{BB962C8B-B14F-4D97-AF65-F5344CB8AC3E}">
        <p14:creationId xmlns:p14="http://schemas.microsoft.com/office/powerpoint/2010/main" val="9157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2.wdp"/><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3.wdp"/><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5.wdp"/><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6.wdp"/><Relationship Id="rId4" Type="http://schemas.openxmlformats.org/officeDocument/2006/relationships/image" Target="../media/image1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6.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7.wdp"/><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8.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7.jp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8.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png"/><Relationship Id="rId4" Type="http://schemas.openxmlformats.org/officeDocument/2006/relationships/image" Target="../media/image32.png"/><Relationship Id="rId9" Type="http://schemas.openxmlformats.org/officeDocument/2006/relationships/image" Target="../media/image3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7.wdp"/><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g"/><Relationship Id="rId1" Type="http://schemas.openxmlformats.org/officeDocument/2006/relationships/slideMaster" Target="../slideMasters/slideMaster4.xml"/><Relationship Id="rId5" Type="http://schemas.openxmlformats.org/officeDocument/2006/relationships/image" Target="../media/image21.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02B6317-D322-6910-FAE3-4A3D23D5FE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5915" y="2022155"/>
            <a:ext cx="2280170" cy="2813691"/>
          </a:xfrm>
          <a:prstGeom prst="rect">
            <a:avLst/>
          </a:prstGeom>
        </p:spPr>
      </p:pic>
    </p:spTree>
    <p:extLst>
      <p:ext uri="{BB962C8B-B14F-4D97-AF65-F5344CB8AC3E}">
        <p14:creationId xmlns:p14="http://schemas.microsoft.com/office/powerpoint/2010/main" val="1770355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2" name="Imagen 11">
            <a:extLst>
              <a:ext uri="{FF2B5EF4-FFF2-40B4-BE49-F238E27FC236}">
                <a16:creationId xmlns:a16="http://schemas.microsoft.com/office/drawing/2014/main" id="{9B947472-AA8D-E9B0-9E8E-CEC7CE9510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3" name="Imagen 12">
            <a:extLst>
              <a:ext uri="{FF2B5EF4-FFF2-40B4-BE49-F238E27FC236}">
                <a16:creationId xmlns:a16="http://schemas.microsoft.com/office/drawing/2014/main" id="{D1585F5D-2E05-677D-9748-C1D8742609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5937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A75D2D-FF8E-E886-CA68-B24A8FE549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55915" y="2022155"/>
            <a:ext cx="2280170" cy="2813691"/>
          </a:xfrm>
          <a:prstGeom prst="rect">
            <a:avLst/>
          </a:prstGeom>
        </p:spPr>
      </p:pic>
    </p:spTree>
    <p:extLst>
      <p:ext uri="{BB962C8B-B14F-4D97-AF65-F5344CB8AC3E}">
        <p14:creationId xmlns:p14="http://schemas.microsoft.com/office/powerpoint/2010/main" val="615748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5" name="Imagen 4">
            <a:extLst>
              <a:ext uri="{FF2B5EF4-FFF2-40B4-BE49-F238E27FC236}">
                <a16:creationId xmlns:a16="http://schemas.microsoft.com/office/drawing/2014/main" id="{3D82D759-81F9-2F2D-2BE9-6DB2DC21B7E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6" name="Rectángulo: esquinas superiores redondeadas 5">
            <a:extLst>
              <a:ext uri="{FF2B5EF4-FFF2-40B4-BE49-F238E27FC236}">
                <a16:creationId xmlns:a16="http://schemas.microsoft.com/office/drawing/2014/main" id="{3746117A-F2B2-B05A-93EB-9767AF34ECAC}"/>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29" name="CuadroTexto 28"/>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7166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390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7" name="Rectángulo: esquinas superiores redondeadas 6">
            <a:extLst>
              <a:ext uri="{FF2B5EF4-FFF2-40B4-BE49-F238E27FC236}">
                <a16:creationId xmlns:a16="http://schemas.microsoft.com/office/drawing/2014/main" id="{693C2614-2550-AFBB-658C-FFED1C9504EF}"/>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9" name="Imagen 8">
            <a:extLst>
              <a:ext uri="{FF2B5EF4-FFF2-40B4-BE49-F238E27FC236}">
                <a16:creationId xmlns:a16="http://schemas.microsoft.com/office/drawing/2014/main" id="{F79F18CF-1119-F722-55A1-84DB62DEC146}"/>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10" name="CuadroTexto 9">
            <a:extLst>
              <a:ext uri="{FF2B5EF4-FFF2-40B4-BE49-F238E27FC236}">
                <a16:creationId xmlns:a16="http://schemas.microsoft.com/office/drawing/2014/main" id="{8026212B-C652-E810-3945-2F252EB124AA}"/>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F14D66C4-81F0-A4CC-4F00-7FA49F6371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2741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46738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4">
            <a:extLst>
              <a:ext uri="{FF2B5EF4-FFF2-40B4-BE49-F238E27FC236}">
                <a16:creationId xmlns:a16="http://schemas.microsoft.com/office/drawing/2014/main" id="{EFACA062-428F-161E-3600-A15359BFBC5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6" name="Rectángulo: esquinas superiores redondeadas 15">
            <a:extLst>
              <a:ext uri="{FF2B5EF4-FFF2-40B4-BE49-F238E27FC236}">
                <a16:creationId xmlns:a16="http://schemas.microsoft.com/office/drawing/2014/main" id="{CFD59E9F-82FC-7198-95E4-9D7E467ECBD7}"/>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2" name="Imagen 1">
            <a:extLst>
              <a:ext uri="{FF2B5EF4-FFF2-40B4-BE49-F238E27FC236}">
                <a16:creationId xmlns:a16="http://schemas.microsoft.com/office/drawing/2014/main" id="{311A2049-FD33-982B-9930-7B60B48AA66F}"/>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29" name="CuadroTexto 28"/>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3627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a:extLst>
              <a:ext uri="{FF2B5EF4-FFF2-40B4-BE49-F238E27FC236}">
                <a16:creationId xmlns:a16="http://schemas.microsoft.com/office/drawing/2014/main" id="{89FF0EA6-2C93-596F-51C4-5C8B587F3A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6" name="Rectángulo: esquinas superiores redondeadas 5">
            <a:extLst>
              <a:ext uri="{FF2B5EF4-FFF2-40B4-BE49-F238E27FC236}">
                <a16:creationId xmlns:a16="http://schemas.microsoft.com/office/drawing/2014/main" id="{906C133A-C11E-AA31-9A89-C5E9CA6EA473}"/>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CuadroTexto 28"/>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3" name="Imagen 2"/>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842814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2" name="Imagen 1">
            <a:extLst>
              <a:ext uri="{FF2B5EF4-FFF2-40B4-BE49-F238E27FC236}">
                <a16:creationId xmlns:a16="http://schemas.microsoft.com/office/drawing/2014/main" id="{06E80258-6AA2-3ED5-3279-768638CA4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19791D01-1A72-ABB3-DA50-029994C34DEC}"/>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9" name="CuadroTexto 28"/>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4" name="Imagen 3"/>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6"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27452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873742"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17" name="Google Shape;698;p13" descr="Recurso 24.png"/>
          <p:cNvPicPr preferRelativeResize="0"/>
          <p:nvPr userDrawn="1"/>
        </p:nvPicPr>
        <p:blipFill rotWithShape="1">
          <a:blip r:embed="rId3">
            <a:alphaModFix/>
          </a:blip>
          <a:srcRect/>
          <a:stretch/>
        </p:blipFill>
        <p:spPr>
          <a:xfrm>
            <a:off x="10688637" y="4673292"/>
            <a:ext cx="382588" cy="536575"/>
          </a:xfrm>
          <a:prstGeom prst="rect">
            <a:avLst/>
          </a:prstGeom>
          <a:noFill/>
          <a:ln>
            <a:noFill/>
          </a:ln>
        </p:spPr>
      </p:pic>
      <p:cxnSp>
        <p:nvCxnSpPr>
          <p:cNvPr id="21" name="Conector recto 20"/>
          <p:cNvCxnSpPr/>
          <p:nvPr userDrawn="1"/>
        </p:nvCxnSpPr>
        <p:spPr>
          <a:xfrm>
            <a:off x="4873742" y="4464653"/>
            <a:ext cx="6592544"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userDrawn="1"/>
        </p:nvCxnSpPr>
        <p:spPr>
          <a:xfrm>
            <a:off x="4873742" y="5417964"/>
            <a:ext cx="6592544"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4"/>
          <a:stretch>
            <a:fillRect/>
          </a:stretch>
        </p:blipFill>
        <p:spPr>
          <a:xfrm>
            <a:off x="11385290" y="1012617"/>
            <a:ext cx="797392" cy="5668738"/>
          </a:xfrm>
          <a:prstGeom prst="rect">
            <a:avLst/>
          </a:prstGeom>
        </p:spPr>
      </p:pic>
      <p:sp>
        <p:nvSpPr>
          <p:cNvPr id="26" name="Marcador de texto 25"/>
          <p:cNvSpPr>
            <a:spLocks noGrp="1"/>
          </p:cNvSpPr>
          <p:nvPr>
            <p:ph type="body" sz="quarter" idx="10"/>
          </p:nvPr>
        </p:nvSpPr>
        <p:spPr>
          <a:xfrm>
            <a:off x="4994275" y="5503863"/>
            <a:ext cx="6076950" cy="935037"/>
          </a:xfrm>
        </p:spPr>
        <p:txBody>
          <a:bodyPr>
            <a:normAutofit/>
          </a:bodyPr>
          <a:lstStyle>
            <a:lvl1pPr marL="0" indent="0">
              <a:buNone/>
              <a:defRPr sz="9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7" name="Marcador de texto 25"/>
          <p:cNvSpPr>
            <a:spLocks noGrp="1"/>
          </p:cNvSpPr>
          <p:nvPr>
            <p:ph type="body" sz="quarter" idx="11"/>
          </p:nvPr>
        </p:nvSpPr>
        <p:spPr>
          <a:xfrm>
            <a:off x="4994275" y="4061566"/>
            <a:ext cx="6076950" cy="297364"/>
          </a:xfrm>
        </p:spPr>
        <p:txBody>
          <a:bodyPr>
            <a:normAutofit/>
          </a:bodyPr>
          <a:lstStyle>
            <a:lvl1pPr marL="0" indent="0" algn="ctr">
              <a:buNone/>
              <a:defRPr sz="8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8" name="Marcador de texto 25"/>
          <p:cNvSpPr>
            <a:spLocks noGrp="1"/>
          </p:cNvSpPr>
          <p:nvPr>
            <p:ph type="body" sz="quarter" idx="12"/>
          </p:nvPr>
        </p:nvSpPr>
        <p:spPr>
          <a:xfrm>
            <a:off x="7767756" y="4595044"/>
            <a:ext cx="2817866" cy="708271"/>
          </a:xfrm>
        </p:spPr>
        <p:txBody>
          <a:bodyPr>
            <a:normAutofit/>
          </a:bodyPr>
          <a:lstStyle>
            <a:lvl1pPr marL="0" indent="0" algn="l">
              <a:buNone/>
              <a:defRPr sz="8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2" name="Imagen 1">
            <a:extLst>
              <a:ext uri="{FF2B5EF4-FFF2-40B4-BE49-F238E27FC236}">
                <a16:creationId xmlns:a16="http://schemas.microsoft.com/office/drawing/2014/main" id="{E2CE6330-152C-4CD7-EAF1-5F6678E5AF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0F06E2D2-42DF-E131-809F-ED4DA9D75F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68059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a:extLst>
              <a:ext uri="{FF2B5EF4-FFF2-40B4-BE49-F238E27FC236}">
                <a16:creationId xmlns:a16="http://schemas.microsoft.com/office/drawing/2014/main" id="{F9164EFC-3EAF-5D04-435B-8B3EAB0F2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29B353D2-5395-A2D2-3024-94CF6EF82E63}"/>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spTree>
    <p:extLst>
      <p:ext uri="{BB962C8B-B14F-4D97-AF65-F5344CB8AC3E}">
        <p14:creationId xmlns:p14="http://schemas.microsoft.com/office/powerpoint/2010/main" val="1341496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A30E0F68-C2A9-3B46-32A6-A4237E31B7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773849D7-D0DD-CF0D-AAAE-06DD17F5BAF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96298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2BB3979-ED42-DD2F-5A42-1F28544A9D74}"/>
              </a:ext>
            </a:extLst>
          </p:cNvPr>
          <p:cNvSpPr/>
          <p:nvPr userDrawn="1"/>
        </p:nvSpPr>
        <p:spPr>
          <a:xfrm>
            <a:off x="0" y="819253"/>
            <a:ext cx="12192000" cy="5219493"/>
          </a:xfrm>
          <a:prstGeom prst="rect">
            <a:avLst/>
          </a:prstGeom>
          <a:solidFill>
            <a:srgbClr val="93BB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1366923" y="2778853"/>
            <a:ext cx="9458153" cy="1300291"/>
          </a:xfrm>
        </p:spPr>
        <p:txBody>
          <a:bodyPr anchor="b">
            <a:normAutofit/>
          </a:bodyPr>
          <a:lstStyle>
            <a:lvl1pPr algn="ctr" defTabSz="0">
              <a:lnSpc>
                <a:spcPct val="100000"/>
              </a:lnSpc>
              <a:defRPr sz="32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5" name="Imagen 4">
            <a:extLst>
              <a:ext uri="{FF2B5EF4-FFF2-40B4-BE49-F238E27FC236}">
                <a16:creationId xmlns:a16="http://schemas.microsoft.com/office/drawing/2014/main" id="{59ECF0C3-66BE-2733-69BA-597159D6C4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47196" y="5265892"/>
            <a:ext cx="591177" cy="591177"/>
          </a:xfrm>
          <a:prstGeom prst="rect">
            <a:avLst/>
          </a:prstGeom>
        </p:spPr>
      </p:pic>
    </p:spTree>
    <p:extLst>
      <p:ext uri="{BB962C8B-B14F-4D97-AF65-F5344CB8AC3E}">
        <p14:creationId xmlns:p14="http://schemas.microsoft.com/office/powerpoint/2010/main" val="2600876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pic>
        <p:nvPicPr>
          <p:cNvPr id="2" name="Imagen 1">
            <a:extLst>
              <a:ext uri="{FF2B5EF4-FFF2-40B4-BE49-F238E27FC236}">
                <a16:creationId xmlns:a16="http://schemas.microsoft.com/office/drawing/2014/main" id="{AB765217-A815-BE3A-8B25-1075CC3A731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E5BC0015-ADC8-8DF0-4673-8DD67020269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4C8C588C-1394-7A7F-B5CC-96CC7A25F6E9}"/>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409ABC3B-FDA6-5F1B-A625-D631F6A6D55B}"/>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471426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Área Hidrográfica 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7F2DFE8C-FD65-8FC8-3BC7-453D760E39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B718E77E-107A-B7F2-C756-77D6C6A75061}"/>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C9833A77-15BE-AF48-CA2F-6F668AC0DB3F}"/>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78530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Área Hidrográfica 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F4480A92-F905-5278-B17C-45BA8552A2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F5EE3D2D-422D-A7F4-B89F-826871AD06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2172EC98-6F84-E81B-238B-B7E45F173B59}"/>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7125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Área Hidrográfica 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EB2A0B40-0571-657A-81A2-DFA5D13232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C73BF5CB-D6AD-644B-F603-A23BE3850436}"/>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6A40A11-0B9D-40AA-181D-16B97993D35F}"/>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99900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Área Hidrográfica 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44B2D12B-3BC5-17E8-C58C-350E77A6E3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18A9DD4F-9EEE-2308-6B3A-9144259254E9}"/>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0CF1B4D2-4B06-62B9-315E-496FEDEE8BB0}"/>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9283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6312FF33-AA3C-868A-0233-60C4D285DF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E727588D-51FC-E529-011F-C4D5E2AEA12D}"/>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0DED3D7D-93BF-4CEA-C1A5-8A460303E5A5}"/>
              </a:ext>
            </a:extLst>
          </p:cNvPr>
          <p:cNvPicPr>
            <a:picLocks noChangeAspect="1"/>
          </p:cNvPicPr>
          <p:nvPr userDrawn="1"/>
        </p:nvPicPr>
        <p:blipFill>
          <a:blip r:embed="rId4" cstate="hq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096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Rectángulo: esquinas superiores redondeadas 1">
            <a:extLst>
              <a:ext uri="{FF2B5EF4-FFF2-40B4-BE49-F238E27FC236}">
                <a16:creationId xmlns:a16="http://schemas.microsoft.com/office/drawing/2014/main" id="{971500D4-7186-08E4-3C14-3B2714375B1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3" name="Imagen 2">
            <a:extLst>
              <a:ext uri="{FF2B5EF4-FFF2-40B4-BE49-F238E27FC236}">
                <a16:creationId xmlns:a16="http://schemas.microsoft.com/office/drawing/2014/main" id="{BA79CB8E-7110-20E4-B7FD-5EC39CB6981C}"/>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9" name="CuadroTexto 8"/>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C3CC25C9-C197-607B-5148-158EFA2960D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052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3"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6B334709-92B6-4D09-C26E-79CD5F8F69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A5AD9810-73B5-21CA-E822-5089639E52B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spTree>
    <p:extLst>
      <p:ext uri="{BB962C8B-B14F-4D97-AF65-F5344CB8AC3E}">
        <p14:creationId xmlns:p14="http://schemas.microsoft.com/office/powerpoint/2010/main" val="2636727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3"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C377453F-FEE5-6557-7DF5-C92BA814C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722760E1-F7EB-8053-D0F6-F4F8022BF84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spTree>
    <p:extLst>
      <p:ext uri="{BB962C8B-B14F-4D97-AF65-F5344CB8AC3E}">
        <p14:creationId xmlns:p14="http://schemas.microsoft.com/office/powerpoint/2010/main" val="2862468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pic>
        <p:nvPicPr>
          <p:cNvPr id="4" name="Imagen 3">
            <a:extLst>
              <a:ext uri="{FF2B5EF4-FFF2-40B4-BE49-F238E27FC236}">
                <a16:creationId xmlns:a16="http://schemas.microsoft.com/office/drawing/2014/main" id="{6695D158-4A1F-37C2-4BB1-36710F26F38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3" name="Rectángulo: esquinas superiores redondeadas 12">
            <a:extLst>
              <a:ext uri="{FF2B5EF4-FFF2-40B4-BE49-F238E27FC236}">
                <a16:creationId xmlns:a16="http://schemas.microsoft.com/office/drawing/2014/main" id="{1F0951A9-71B4-43A5-1384-F93D06EC0D2C}"/>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Tree>
    <p:extLst>
      <p:ext uri="{BB962C8B-B14F-4D97-AF65-F5344CB8AC3E}">
        <p14:creationId xmlns:p14="http://schemas.microsoft.com/office/powerpoint/2010/main" val="2361751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0" name="Imagen 9"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1" name="CuadroTexto 10">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8" name="Imagen 7">
            <a:extLst>
              <a:ext uri="{FF2B5EF4-FFF2-40B4-BE49-F238E27FC236}">
                <a16:creationId xmlns:a16="http://schemas.microsoft.com/office/drawing/2014/main" id="{64652B8C-014E-C9CE-C76A-435CEA07F7E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3" name="Imagen 12">
            <a:extLst>
              <a:ext uri="{FF2B5EF4-FFF2-40B4-BE49-F238E27FC236}">
                <a16:creationId xmlns:a16="http://schemas.microsoft.com/office/drawing/2014/main" id="{EC57BEE1-149E-EE33-634C-7DC92123963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8940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 name="Imagen 3">
            <a:extLst>
              <a:ext uri="{FF2B5EF4-FFF2-40B4-BE49-F238E27FC236}">
                <a16:creationId xmlns:a16="http://schemas.microsoft.com/office/drawing/2014/main" id="{8711FB72-6EB6-18B9-BC44-366BE25CAA6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1" name="Rectángulo: esquinas superiores redondeadas 10">
            <a:extLst>
              <a:ext uri="{FF2B5EF4-FFF2-40B4-BE49-F238E27FC236}">
                <a16:creationId xmlns:a16="http://schemas.microsoft.com/office/drawing/2014/main" id="{DC8F3D9A-3807-63C4-612B-76F493D41592}"/>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3" name="Imagen 12">
            <a:extLst>
              <a:ext uri="{FF2B5EF4-FFF2-40B4-BE49-F238E27FC236}">
                <a16:creationId xmlns:a16="http://schemas.microsoft.com/office/drawing/2014/main" id="{D6464237-BEF6-68CB-F9FC-AA57177BAFB8}"/>
              </a:ext>
            </a:extLst>
          </p:cNvPr>
          <p:cNvPicPr>
            <a:picLocks noChangeAspect="1"/>
          </p:cNvPicPr>
          <p:nvPr userDrawn="1"/>
        </p:nvPicPr>
        <p:blipFill>
          <a:blip r:embed="rId8">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9" name="CuadroTexto 8"/>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217258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Cerrejó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CDEED43C-EA76-43A5-A968-31F76E99CF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3" name="Rectángulo: esquinas superiores redondeadas 2">
            <a:extLst>
              <a:ext uri="{FF2B5EF4-FFF2-40B4-BE49-F238E27FC236}">
                <a16:creationId xmlns:a16="http://schemas.microsoft.com/office/drawing/2014/main" id="{5166E97C-4384-EF1D-8595-FC6892AC3ED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9" name="CuadroTexto 8"/>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44426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errejon situ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974336"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uadroTexto 11"/>
          <p:cNvSpPr txBox="1"/>
          <p:nvPr userDrawn="1"/>
        </p:nvSpPr>
        <p:spPr>
          <a:xfrm>
            <a:off x="5153981" y="1981114"/>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Condiciones meteorológicas</a:t>
            </a:r>
            <a:r>
              <a:rPr lang="es-CO" sz="1400" b="1" baseline="0" dirty="0">
                <a:solidFill>
                  <a:schemeClr val="tx1">
                    <a:lumMod val="50000"/>
                    <a:lumOff val="50000"/>
                  </a:schemeClr>
                </a:solidFill>
                <a:latin typeface="Verdana" panose="020B0604030504040204" pitchFamily="34" charset="0"/>
                <a:ea typeface="Verdana" panose="020B0604030504040204" pitchFamily="34" charset="0"/>
              </a:rPr>
              <a:t> en las últimas 4 horas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3" name="Rectángulo 12"/>
          <p:cNvSpPr/>
          <p:nvPr userDrawn="1"/>
        </p:nvSpPr>
        <p:spPr>
          <a:xfrm>
            <a:off x="658368" y="1445341"/>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976425" y="1445341"/>
            <a:ext cx="3023420" cy="369332"/>
          </a:xfrm>
          <a:prstGeom prst="rect">
            <a:avLst/>
          </a:prstGeom>
          <a:noFill/>
        </p:spPr>
        <p:txBody>
          <a:bodyPr wrap="square" rtlCol="0">
            <a:spAutoFit/>
          </a:bodyPr>
          <a:lstStyle/>
          <a:p>
            <a:pPr algn="ctr"/>
            <a:r>
              <a:rPr lang="es-CO" b="1" dirty="0">
                <a:solidFill>
                  <a:sysClr val="windowText" lastClr="000000"/>
                </a:solidFill>
                <a:latin typeface="Verdana" panose="020B0604030504040204" pitchFamily="34" charset="0"/>
                <a:ea typeface="Verdana" panose="020B0604030504040204" pitchFamily="34" charset="0"/>
              </a:rPr>
              <a:t>Situación Actual</a:t>
            </a:r>
            <a:endParaRPr lang="es-MX"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744257" y="1434128"/>
            <a:ext cx="3675888"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528907" y="1445341"/>
            <a:ext cx="2106589" cy="369332"/>
          </a:xfrm>
          <a:prstGeom prst="rect">
            <a:avLst/>
          </a:prstGeom>
          <a:noFill/>
        </p:spPr>
        <p:txBody>
          <a:bodyPr wrap="square" rtlCol="0">
            <a:spAutoFit/>
          </a:bodyPr>
          <a:lstStyle/>
          <a:p>
            <a:pPr algn="l"/>
            <a:r>
              <a:rPr lang="es-CO" b="1" dirty="0">
                <a:solidFill>
                  <a:sysClr val="windowText" lastClr="000000"/>
                </a:solidFill>
                <a:latin typeface="Verdana" panose="020B0604030504040204" pitchFamily="34" charset="0"/>
                <a:ea typeface="Verdana" panose="020B0604030504040204" pitchFamily="34" charset="0"/>
              </a:rPr>
              <a:t>Para destacar</a:t>
            </a:r>
            <a:endParaRPr lang="es-MX" b="1" dirty="0">
              <a:solidFill>
                <a:sysClr val="windowText" lastClr="000000"/>
              </a:solidFill>
              <a:latin typeface="Verdana" panose="020B0604030504040204" pitchFamily="34" charset="0"/>
              <a:ea typeface="Verdana" panose="020B0604030504040204" pitchFamily="34" charset="0"/>
            </a:endParaRPr>
          </a:p>
        </p:txBody>
      </p:sp>
      <p:cxnSp>
        <p:nvCxnSpPr>
          <p:cNvPr id="16" name="Conector recto 15"/>
          <p:cNvCxnSpPr/>
          <p:nvPr userDrawn="1"/>
        </p:nvCxnSpPr>
        <p:spPr>
          <a:xfrm>
            <a:off x="4974336" y="3611335"/>
            <a:ext cx="6711696"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CuadroTexto 16"/>
          <p:cNvSpPr txBox="1"/>
          <p:nvPr userDrawn="1"/>
        </p:nvSpPr>
        <p:spPr>
          <a:xfrm>
            <a:off x="5153981" y="3738167"/>
            <a:ext cx="5280697" cy="307777"/>
          </a:xfrm>
          <a:prstGeom prst="rect">
            <a:avLst/>
          </a:prstGeom>
          <a:noFill/>
        </p:spPr>
        <p:txBody>
          <a:bodyPr wrap="square" rtlCol="0">
            <a:spAutoFit/>
          </a:bodyPr>
          <a:lstStyle/>
          <a:p>
            <a:pPr algn="l"/>
            <a:r>
              <a:rPr lang="es-CO" sz="1400" b="1" dirty="0">
                <a:solidFill>
                  <a:schemeClr val="tx1">
                    <a:lumMod val="50000"/>
                    <a:lumOff val="50000"/>
                  </a:schemeClr>
                </a:solidFill>
                <a:latin typeface="Verdana" panose="020B0604030504040204" pitchFamily="34" charset="0"/>
                <a:ea typeface="Verdana" panose="020B0604030504040204" pitchFamily="34" charset="0"/>
              </a:rPr>
              <a:t>Alertas Vigentes</a:t>
            </a:r>
            <a:endParaRPr lang="es-MX" sz="1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8" name="Marcador de texto 12"/>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9" name="Marcador de texto 12"/>
          <p:cNvSpPr>
            <a:spLocks noGrp="1"/>
          </p:cNvSpPr>
          <p:nvPr>
            <p:ph type="body" sz="quarter" idx="11"/>
          </p:nvPr>
        </p:nvSpPr>
        <p:spPr>
          <a:xfrm>
            <a:off x="5241956" y="2429380"/>
            <a:ext cx="6444076" cy="1055124"/>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0" name="Marcador de texto 12"/>
          <p:cNvSpPr>
            <a:spLocks noGrp="1"/>
          </p:cNvSpPr>
          <p:nvPr>
            <p:ph type="body" sz="quarter" idx="12"/>
          </p:nvPr>
        </p:nvSpPr>
        <p:spPr>
          <a:xfrm>
            <a:off x="5241956" y="4172774"/>
            <a:ext cx="6444076" cy="2246313"/>
          </a:xfrm>
        </p:spPr>
        <p:txBody>
          <a:bodyPr>
            <a:noAutofit/>
          </a:bodyPr>
          <a:lstStyle>
            <a:lvl1pPr marL="0" indent="0" algn="l">
              <a:buNone/>
              <a:defRPr sz="1100" b="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3" name="Imagen 2">
            <a:extLst>
              <a:ext uri="{FF2B5EF4-FFF2-40B4-BE49-F238E27FC236}">
                <a16:creationId xmlns:a16="http://schemas.microsoft.com/office/drawing/2014/main" id="{A2DD26B0-D67C-D2DB-41CB-1D53C58A61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79CC1-4A62-3B36-80CE-3733036C327B}"/>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56999F84-4CE1-DF47-2236-E5887E7D06E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32415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errejón precipitaci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4855802"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4117082"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51717" y="1491182"/>
            <a:ext cx="3943506"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Distribución espacial de la precipitación</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5153981" y="1434128"/>
            <a:ext cx="6562680"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5209872" y="1509509"/>
            <a:ext cx="6474705" cy="261610"/>
          </a:xfrm>
          <a:prstGeom prst="rect">
            <a:avLst/>
          </a:prstGeom>
          <a:noFill/>
        </p:spPr>
        <p:txBody>
          <a:bodyPr wrap="square" rtlCol="0">
            <a:spAutoFit/>
          </a:bodyPr>
          <a:lstStyle/>
          <a:p>
            <a:pPr algn="l"/>
            <a:r>
              <a:rPr lang="es-CO" sz="1100" b="1" dirty="0">
                <a:solidFill>
                  <a:sysClr val="windowText" lastClr="000000"/>
                </a:solidFill>
                <a:latin typeface="Verdana" panose="020B0604030504040204" pitchFamily="34" charset="0"/>
                <a:ea typeface="Verdana" panose="020B0604030504040204" pitchFamily="34" charset="0"/>
              </a:rPr>
              <a:t>Precipitación (Estaciones de referencia, comparación mes-década-climatología)</a:t>
            </a:r>
            <a:endParaRPr lang="es-MX" sz="1100" b="1" dirty="0">
              <a:solidFill>
                <a:sysClr val="windowText" lastClr="000000"/>
              </a:solidFill>
              <a:latin typeface="Verdana" panose="020B0604030504040204" pitchFamily="34" charset="0"/>
              <a:ea typeface="Verdana" panose="020B0604030504040204" pitchFamily="34" charset="0"/>
            </a:endParaRPr>
          </a:p>
        </p:txBody>
      </p:sp>
      <p:sp>
        <p:nvSpPr>
          <p:cNvPr id="17" name="CuadroTexto 16"/>
          <p:cNvSpPr txBox="1"/>
          <p:nvPr userDrawn="1"/>
        </p:nvSpPr>
        <p:spPr>
          <a:xfrm>
            <a:off x="5121896" y="6140360"/>
            <a:ext cx="6685093"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Las líneas punteadas de color rojo corresponden a los volúmenes de lluvia del promedio climatológico de la serie 1981 -2010. Las azules muestran el acumulado </a:t>
            </a:r>
            <a:r>
              <a:rPr kumimoji="0" lang="es-CO" sz="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decadal</a:t>
            </a:r>
            <a:r>
              <a:rPr kumimoji="0" lang="es-CO" sz="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de precipitación. Las barras horizontales denotan las lluvia acumulada en 24 horas </a:t>
            </a:r>
          </a:p>
        </p:txBody>
      </p:sp>
      <p:sp>
        <p:nvSpPr>
          <p:cNvPr id="3" name="Marcador de texto 12">
            <a:extLst>
              <a:ext uri="{FF2B5EF4-FFF2-40B4-BE49-F238E27FC236}">
                <a16:creationId xmlns:a16="http://schemas.microsoft.com/office/drawing/2014/main" id="{05D92CCF-F799-C065-F4D4-8F62465F6CD3}"/>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CAC35841-2F13-7644-5536-D2C68F6132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B2E0BBED-4F6F-1C09-A1F0-E36352C27187}"/>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BC3E6299-DDBE-E105-9623-9DE652CF2B49}"/>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98940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errejón Hato Nuev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texto 12">
            <a:extLst>
              <a:ext uri="{FF2B5EF4-FFF2-40B4-BE49-F238E27FC236}">
                <a16:creationId xmlns:a16="http://schemas.microsoft.com/office/drawing/2014/main" id="{DDC79146-2D55-6DFB-ED57-05782CD3AC87}"/>
              </a:ext>
            </a:extLst>
          </p:cNvPr>
          <p:cNvSpPr>
            <a:spLocks noGrp="1"/>
          </p:cNvSpPr>
          <p:nvPr>
            <p:ph type="body" sz="quarter" idx="10" hasCustomPrompt="1"/>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Comportamiento de la temperatura en Hato Nuevo</a:t>
            </a:r>
          </a:p>
        </p:txBody>
      </p:sp>
      <p:pic>
        <p:nvPicPr>
          <p:cNvPr id="3" name="Imagen 2">
            <a:extLst>
              <a:ext uri="{FF2B5EF4-FFF2-40B4-BE49-F238E27FC236}">
                <a16:creationId xmlns:a16="http://schemas.microsoft.com/office/drawing/2014/main" id="{292E4CF4-7D25-1C53-BF8B-0ADBB6073F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2326C9C-34EF-0496-E623-6EC3F16EFE8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4AE39E15-10AB-003C-44EE-CE379F445C2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00255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errejón Precipitación CERREJON">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195" y="1778294"/>
            <a:ext cx="7922063" cy="3960000"/>
          </a:xfrm>
          <a:prstGeom prst="rect">
            <a:avLst/>
          </a:prstGeom>
        </p:spPr>
      </p:pic>
      <p:sp>
        <p:nvSpPr>
          <p:cNvPr id="2" name="Marcador de texto 12">
            <a:extLst>
              <a:ext uri="{FF2B5EF4-FFF2-40B4-BE49-F238E27FC236}">
                <a16:creationId xmlns:a16="http://schemas.microsoft.com/office/drawing/2014/main" id="{9D3D55A8-DAB7-AED4-4790-E370ABDA239D}"/>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037AAF09-C3CF-3F57-4972-D08B52DEE2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0975EE52-435A-E532-1B13-160528A9E01E}"/>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5A0C2E62-CA9F-668A-B752-584E0D1F9F9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537490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errejón Precipitación PUERTO BOLIVAR">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539" y="1778294"/>
            <a:ext cx="7922063" cy="3960000"/>
          </a:xfrm>
          <a:prstGeom prst="rect">
            <a:avLst/>
          </a:prstGeom>
        </p:spPr>
      </p:pic>
      <p:sp>
        <p:nvSpPr>
          <p:cNvPr id="2" name="Marcador de texto 12">
            <a:extLst>
              <a:ext uri="{FF2B5EF4-FFF2-40B4-BE49-F238E27FC236}">
                <a16:creationId xmlns:a16="http://schemas.microsoft.com/office/drawing/2014/main" id="{E7CD38CA-6EC1-AD24-B335-74A71E94FCD6}"/>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B6E1E993-8731-94A1-0E10-870374726E0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719CE06-8618-86C4-5406-2B421D52B402}"/>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5AE7BDCE-BE66-13AF-423A-EB893D874D2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05383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errejón Precipitación ZONA MARITIM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8605" y="1782890"/>
            <a:ext cx="7922063" cy="3960000"/>
          </a:xfrm>
          <a:prstGeom prst="rect">
            <a:avLst/>
          </a:prstGeom>
        </p:spPr>
      </p:pic>
      <p:sp>
        <p:nvSpPr>
          <p:cNvPr id="2" name="Marcador de texto 12">
            <a:extLst>
              <a:ext uri="{FF2B5EF4-FFF2-40B4-BE49-F238E27FC236}">
                <a16:creationId xmlns:a16="http://schemas.microsoft.com/office/drawing/2014/main" id="{6D8285B6-09A1-B3A6-0C45-D704F9C944FF}"/>
              </a:ext>
            </a:extLst>
          </p:cNvPr>
          <p:cNvSpPr>
            <a:spLocks noGrp="1"/>
          </p:cNvSpPr>
          <p:nvPr>
            <p:ph type="body" sz="quarter" idx="10" hasCustomPrompt="1"/>
          </p:nvPr>
        </p:nvSpPr>
        <p:spPr>
          <a:xfrm>
            <a:off x="533431" y="813223"/>
            <a:ext cx="2848125" cy="203659"/>
          </a:xfrm>
        </p:spPr>
        <p:txBody>
          <a:bodyPr>
            <a:noAutofit/>
          </a:bodyPr>
          <a:lstStyle>
            <a:lvl1pPr marL="0" indent="0" algn="l">
              <a:buNone/>
              <a:defRPr sz="11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Pronóstico diario de precipitación</a:t>
            </a:r>
          </a:p>
        </p:txBody>
      </p:sp>
      <p:pic>
        <p:nvPicPr>
          <p:cNvPr id="3" name="Imagen 2">
            <a:extLst>
              <a:ext uri="{FF2B5EF4-FFF2-40B4-BE49-F238E27FC236}">
                <a16:creationId xmlns:a16="http://schemas.microsoft.com/office/drawing/2014/main" id="{F2846AF1-F387-5CDA-B86D-AD23C162D3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1FD85AEC-1CED-E240-2DD7-B472B02DFE26}"/>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0B033F87-02E3-0823-7C9A-1E5101797FD6}"/>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16412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rrejón mapa oleaj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1" name="Conector recto 10"/>
          <p:cNvCxnSpPr/>
          <p:nvPr userDrawn="1"/>
        </p:nvCxnSpPr>
        <p:spPr>
          <a:xfrm>
            <a:off x="6096000" y="1445341"/>
            <a:ext cx="0" cy="497374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userDrawn="1"/>
        </p:nvSpPr>
        <p:spPr>
          <a:xfrm>
            <a:off x="464929" y="1445341"/>
            <a:ext cx="5411664" cy="40649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CuadroTexto 1"/>
          <p:cNvSpPr txBox="1"/>
          <p:nvPr userDrawn="1"/>
        </p:nvSpPr>
        <p:spPr>
          <a:xfrm>
            <a:off x="517850" y="1491182"/>
            <a:ext cx="5290285" cy="292388"/>
          </a:xfrm>
          <a:prstGeom prst="rect">
            <a:avLst/>
          </a:prstGeom>
          <a:noFill/>
        </p:spPr>
        <p:txBody>
          <a:bodyPr wrap="square" rtlCol="0">
            <a:spAutoFit/>
          </a:bodyPr>
          <a:lstStyle/>
          <a:p>
            <a:pPr algn="ctr"/>
            <a:r>
              <a:rPr lang="es-CO" sz="1300" b="1" dirty="0">
                <a:solidFill>
                  <a:sysClr val="windowText" lastClr="000000"/>
                </a:solidFill>
                <a:latin typeface="Verdana" panose="020B0604030504040204" pitchFamily="34" charset="0"/>
                <a:ea typeface="Verdana" panose="020B0604030504040204" pitchFamily="34" charset="0"/>
              </a:rPr>
              <a:t>Mapa</a:t>
            </a:r>
            <a:r>
              <a:rPr lang="es-CO" sz="1300" b="1" baseline="0" dirty="0">
                <a:solidFill>
                  <a:sysClr val="windowText" lastClr="000000"/>
                </a:solidFill>
                <a:latin typeface="Verdana" panose="020B0604030504040204" pitchFamily="34" charset="0"/>
                <a:ea typeface="Verdana" panose="020B0604030504040204" pitchFamily="34" charset="0"/>
              </a:rPr>
              <a:t> de análisis de la situación sinóptica en superficie</a:t>
            </a:r>
            <a:endParaRPr lang="es-MX" sz="1300" b="1" dirty="0">
              <a:solidFill>
                <a:sysClr val="windowText" lastClr="000000"/>
              </a:solidFill>
              <a:latin typeface="Verdana" panose="020B0604030504040204" pitchFamily="34" charset="0"/>
              <a:ea typeface="Verdana" panose="020B0604030504040204" pitchFamily="34" charset="0"/>
            </a:endParaRPr>
          </a:p>
        </p:txBody>
      </p:sp>
      <p:sp>
        <p:nvSpPr>
          <p:cNvPr id="14" name="Rectángulo 13"/>
          <p:cNvSpPr/>
          <p:nvPr userDrawn="1"/>
        </p:nvSpPr>
        <p:spPr>
          <a:xfrm>
            <a:off x="6315409" y="1434128"/>
            <a:ext cx="5401252" cy="40649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userDrawn="1"/>
        </p:nvSpPr>
        <p:spPr>
          <a:xfrm>
            <a:off x="7652974" y="1509509"/>
            <a:ext cx="2760710" cy="261610"/>
          </a:xfrm>
          <a:prstGeom prst="rect">
            <a:avLst/>
          </a:prstGeom>
          <a:noFill/>
        </p:spPr>
        <p:txBody>
          <a:bodyPr wrap="square" rtlCol="0">
            <a:spAutoFit/>
          </a:bodyPr>
          <a:lstStyle/>
          <a:p>
            <a:pPr algn="l"/>
            <a:r>
              <a:rPr lang="es-CO" sz="1100" b="1" dirty="0">
                <a:solidFill>
                  <a:schemeClr val="bg1"/>
                </a:solidFill>
                <a:latin typeface="Verdana" panose="020B0604030504040204" pitchFamily="34" charset="0"/>
                <a:ea typeface="Verdana" panose="020B0604030504040204" pitchFamily="34" charset="0"/>
              </a:rPr>
              <a:t>Comportamiento oleaje y viento</a:t>
            </a:r>
            <a:endParaRPr lang="es-MX" sz="1100" b="1" dirty="0">
              <a:solidFill>
                <a:schemeClr val="bg1"/>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9940E6C4-9C5C-BAA3-D2EA-8FA3C0E4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2" name="Rectángulo: esquinas superiores redondeadas 11">
            <a:extLst>
              <a:ext uri="{FF2B5EF4-FFF2-40B4-BE49-F238E27FC236}">
                <a16:creationId xmlns:a16="http://schemas.microsoft.com/office/drawing/2014/main" id="{636980BB-E744-7EE5-3321-AC37A8FD6C6C}"/>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946FFAD-63D7-9632-3297-31351EC3D85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75676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errejón estado tiemp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378416" y="1319517"/>
            <a:ext cx="6321006" cy="5381922"/>
          </a:xfrm>
          <a:prstGeom prst="rect">
            <a:avLst/>
          </a:prstGeom>
        </p:spPr>
      </p:pic>
      <p:pic>
        <p:nvPicPr>
          <p:cNvPr id="15" name="Imagen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31852" y="1285612"/>
            <a:ext cx="432694" cy="458939"/>
          </a:xfrm>
          <a:prstGeom prst="rect">
            <a:avLst/>
          </a:prstGeom>
        </p:spPr>
      </p:pic>
      <p:sp>
        <p:nvSpPr>
          <p:cNvPr id="16" name="TextBox 102"/>
          <p:cNvSpPr txBox="1"/>
          <p:nvPr userDrawn="1"/>
        </p:nvSpPr>
        <p:spPr>
          <a:xfrm>
            <a:off x="11228240" y="1690024"/>
            <a:ext cx="639919"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Despejado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17" name="Imagen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5561" y="2091051"/>
            <a:ext cx="505274" cy="466285"/>
          </a:xfrm>
          <a:prstGeom prst="rect">
            <a:avLst/>
          </a:prstGeom>
        </p:spPr>
      </p:pic>
      <p:sp>
        <p:nvSpPr>
          <p:cNvPr id="19" name="TextBox 104"/>
          <p:cNvSpPr txBox="1"/>
          <p:nvPr userDrawn="1"/>
        </p:nvSpPr>
        <p:spPr>
          <a:xfrm>
            <a:off x="11091238" y="2498058"/>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Parcialmente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sp>
        <p:nvSpPr>
          <p:cNvPr id="20" name="TextBox 105"/>
          <p:cNvSpPr txBox="1"/>
          <p:nvPr userDrawn="1"/>
        </p:nvSpPr>
        <p:spPr>
          <a:xfrm>
            <a:off x="11091238" y="3468424"/>
            <a:ext cx="913925" cy="276999"/>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Mayormente</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nublado</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1" name="Imagen 1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83861" y="3029567"/>
            <a:ext cx="528678" cy="448255"/>
          </a:xfrm>
          <a:prstGeom prst="rect">
            <a:avLst/>
          </a:prstGeom>
        </p:spPr>
      </p:pic>
      <p:sp>
        <p:nvSpPr>
          <p:cNvPr id="22" name="TextBox 107"/>
          <p:cNvSpPr txBox="1"/>
          <p:nvPr userDrawn="1"/>
        </p:nvSpPr>
        <p:spPr>
          <a:xfrm>
            <a:off x="11146488" y="4294786"/>
            <a:ext cx="80342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ligeras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y/o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lloviznas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3" name="Imagen 1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301271" y="4798749"/>
            <a:ext cx="493855" cy="452236"/>
          </a:xfrm>
          <a:prstGeom prst="rect">
            <a:avLst/>
          </a:prstGeom>
        </p:spPr>
      </p:pic>
      <p:pic>
        <p:nvPicPr>
          <p:cNvPr id="24" name="Imagen 1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305147" y="5625487"/>
            <a:ext cx="486106" cy="478615"/>
          </a:xfrm>
          <a:prstGeom prst="rect">
            <a:avLst/>
          </a:prstGeom>
        </p:spPr>
      </p:pic>
      <p:sp>
        <p:nvSpPr>
          <p:cNvPr id="25" name="TextBox 110"/>
          <p:cNvSpPr txBox="1"/>
          <p:nvPr userDrawn="1"/>
        </p:nvSpPr>
        <p:spPr>
          <a:xfrm>
            <a:off x="11058321" y="6045396"/>
            <a:ext cx="979755" cy="276999"/>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con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tormenta</a:t>
            </a:r>
            <a:r>
              <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 </a:t>
            </a: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eléctrica</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pic>
        <p:nvPicPr>
          <p:cNvPr id="26" name="Imagen 1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01271" y="3944243"/>
            <a:ext cx="493855" cy="452236"/>
          </a:xfrm>
          <a:prstGeom prst="rect">
            <a:avLst/>
          </a:prstGeom>
        </p:spPr>
      </p:pic>
      <p:sp>
        <p:nvSpPr>
          <p:cNvPr id="27" name="TextBox 107"/>
          <p:cNvSpPr txBox="1"/>
          <p:nvPr userDrawn="1"/>
        </p:nvSpPr>
        <p:spPr>
          <a:xfrm>
            <a:off x="11305183" y="5204599"/>
            <a:ext cx="486030" cy="184666"/>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Lluvias</a:t>
            </a:r>
            <a:endParaRPr kumimoji="0" lang="en-US" sz="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endParaRPr>
          </a:p>
        </p:txBody>
      </p:sp>
      <p:cxnSp>
        <p:nvCxnSpPr>
          <p:cNvPr id="28" name="Conector recto 27"/>
          <p:cNvCxnSpPr/>
          <p:nvPr userDrawn="1"/>
        </p:nvCxnSpPr>
        <p:spPr>
          <a:xfrm>
            <a:off x="10949742" y="1163352"/>
            <a:ext cx="0" cy="5182126"/>
          </a:xfrm>
          <a:prstGeom prst="line">
            <a:avLst/>
          </a:prstGeom>
          <a:ln w="12700" cmpd="sng">
            <a:solidFill>
              <a:schemeClr val="accent4">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aphicFrame>
        <p:nvGraphicFramePr>
          <p:cNvPr id="12" name="Tabla 11"/>
          <p:cNvGraphicFramePr>
            <a:graphicFrameLocks noGrp="1"/>
          </p:cNvGraphicFramePr>
          <p:nvPr userDrawn="1">
            <p:extLst>
              <p:ext uri="{D42A27DB-BD31-4B8C-83A1-F6EECF244321}">
                <p14:modId xmlns:p14="http://schemas.microsoft.com/office/powerpoint/2010/main" val="3855769825"/>
              </p:ext>
            </p:extLst>
          </p:nvPr>
        </p:nvGraphicFramePr>
        <p:xfrm>
          <a:off x="7282534" y="1922626"/>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29" name="CuadroTexto 28"/>
          <p:cNvSpPr txBox="1"/>
          <p:nvPr userDrawn="1"/>
        </p:nvSpPr>
        <p:spPr>
          <a:xfrm>
            <a:off x="7282534" y="1515081"/>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Zona Marítima</a:t>
            </a:r>
            <a:endParaRPr lang="es-MX" sz="1600" b="1" dirty="0">
              <a:latin typeface="Verdana" panose="020B0604030504040204" pitchFamily="34" charset="0"/>
              <a:ea typeface="Verdana" panose="020B0604030504040204" pitchFamily="34" charset="0"/>
            </a:endParaRPr>
          </a:p>
        </p:txBody>
      </p:sp>
      <p:graphicFrame>
        <p:nvGraphicFramePr>
          <p:cNvPr id="30" name="Tabla 29"/>
          <p:cNvGraphicFramePr>
            <a:graphicFrameLocks noGrp="1"/>
          </p:cNvGraphicFramePr>
          <p:nvPr userDrawn="1">
            <p:extLst>
              <p:ext uri="{D42A27DB-BD31-4B8C-83A1-F6EECF244321}">
                <p14:modId xmlns:p14="http://schemas.microsoft.com/office/powerpoint/2010/main" val="774538599"/>
              </p:ext>
            </p:extLst>
          </p:nvPr>
        </p:nvGraphicFramePr>
        <p:xfrm>
          <a:off x="7282534" y="3608073"/>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1" name="CuadroTexto 30"/>
          <p:cNvSpPr txBox="1"/>
          <p:nvPr userDrawn="1"/>
        </p:nvSpPr>
        <p:spPr>
          <a:xfrm>
            <a:off x="7282534" y="3200528"/>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Puerto Bolívar</a:t>
            </a:r>
            <a:endParaRPr lang="es-MX" sz="1600" b="1" dirty="0">
              <a:latin typeface="Verdana" panose="020B0604030504040204" pitchFamily="34" charset="0"/>
              <a:ea typeface="Verdana" panose="020B0604030504040204" pitchFamily="34" charset="0"/>
            </a:endParaRPr>
          </a:p>
        </p:txBody>
      </p:sp>
      <p:graphicFrame>
        <p:nvGraphicFramePr>
          <p:cNvPr id="32" name="Tabla 31"/>
          <p:cNvGraphicFramePr>
            <a:graphicFrameLocks noGrp="1"/>
          </p:cNvGraphicFramePr>
          <p:nvPr userDrawn="1">
            <p:extLst>
              <p:ext uri="{D42A27DB-BD31-4B8C-83A1-F6EECF244321}">
                <p14:modId xmlns:p14="http://schemas.microsoft.com/office/powerpoint/2010/main" val="774538599"/>
              </p:ext>
            </p:extLst>
          </p:nvPr>
        </p:nvGraphicFramePr>
        <p:xfrm>
          <a:off x="7282534" y="5265098"/>
          <a:ext cx="3084095" cy="741680"/>
        </p:xfrm>
        <a:graphic>
          <a:graphicData uri="http://schemas.openxmlformats.org/drawingml/2006/table">
            <a:tbl>
              <a:tblPr firstRow="1" bandRow="1">
                <a:tableStyleId>{C4B1156A-380E-4F78-BDF5-A606A8083BF9}</a:tableStyleId>
              </a:tblPr>
              <a:tblGrid>
                <a:gridCol w="616819">
                  <a:extLst>
                    <a:ext uri="{9D8B030D-6E8A-4147-A177-3AD203B41FA5}">
                      <a16:colId xmlns:a16="http://schemas.microsoft.com/office/drawing/2014/main" val="990318631"/>
                    </a:ext>
                  </a:extLst>
                </a:gridCol>
                <a:gridCol w="616819">
                  <a:extLst>
                    <a:ext uri="{9D8B030D-6E8A-4147-A177-3AD203B41FA5}">
                      <a16:colId xmlns:a16="http://schemas.microsoft.com/office/drawing/2014/main" val="3892577929"/>
                    </a:ext>
                  </a:extLst>
                </a:gridCol>
                <a:gridCol w="616819">
                  <a:extLst>
                    <a:ext uri="{9D8B030D-6E8A-4147-A177-3AD203B41FA5}">
                      <a16:colId xmlns:a16="http://schemas.microsoft.com/office/drawing/2014/main" val="3792695044"/>
                    </a:ext>
                  </a:extLst>
                </a:gridCol>
                <a:gridCol w="616819">
                  <a:extLst>
                    <a:ext uri="{9D8B030D-6E8A-4147-A177-3AD203B41FA5}">
                      <a16:colId xmlns:a16="http://schemas.microsoft.com/office/drawing/2014/main" val="511205906"/>
                    </a:ext>
                  </a:extLst>
                </a:gridCol>
                <a:gridCol w="616819">
                  <a:extLst>
                    <a:ext uri="{9D8B030D-6E8A-4147-A177-3AD203B41FA5}">
                      <a16:colId xmlns:a16="http://schemas.microsoft.com/office/drawing/2014/main" val="246043553"/>
                    </a:ext>
                  </a:extLst>
                </a:gridCol>
              </a:tblGrid>
              <a:tr h="370840">
                <a:tc>
                  <a:txBody>
                    <a:bodyPr/>
                    <a:lstStyle/>
                    <a:p>
                      <a:r>
                        <a:rPr lang="es-CO" sz="1200" b="1" dirty="0">
                          <a:latin typeface="Verdana" panose="020B0604030504040204" pitchFamily="34" charset="0"/>
                          <a:ea typeface="Verdana" panose="020B0604030504040204" pitchFamily="34" charset="0"/>
                        </a:rPr>
                        <a:t>a.m.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tc>
                  <a:txBody>
                    <a:bodyPr/>
                    <a:lstStyle/>
                    <a:p>
                      <a:endParaRPr lang="es-MX"/>
                    </a:p>
                  </a:txBody>
                  <a:tcPr>
                    <a:solidFill>
                      <a:schemeClr val="accent4">
                        <a:lumMod val="20000"/>
                        <a:lumOff val="80000"/>
                      </a:schemeClr>
                    </a:solidFill>
                  </a:tcPr>
                </a:tc>
                <a:extLst>
                  <a:ext uri="{0D108BD9-81ED-4DB2-BD59-A6C34878D82A}">
                    <a16:rowId xmlns:a16="http://schemas.microsoft.com/office/drawing/2014/main" val="3316097732"/>
                  </a:ext>
                </a:extLst>
              </a:tr>
              <a:tr h="370840">
                <a:tc>
                  <a:txBody>
                    <a:bodyPr/>
                    <a:lstStyle/>
                    <a:p>
                      <a:r>
                        <a:rPr lang="es-CO" sz="1200" b="1" dirty="0">
                          <a:latin typeface="Verdana" panose="020B0604030504040204" pitchFamily="34" charset="0"/>
                          <a:ea typeface="Verdana" panose="020B0604030504040204" pitchFamily="34" charset="0"/>
                        </a:rPr>
                        <a:t>p.m.</a:t>
                      </a:r>
                      <a:endParaRPr lang="es-MX" sz="1200" b="1" dirty="0">
                        <a:latin typeface="Verdana" panose="020B0604030504040204" pitchFamily="34" charset="0"/>
                        <a:ea typeface="Verdana" panose="020B0604030504040204" pitchFamily="34" charset="0"/>
                      </a:endParaRPr>
                    </a:p>
                  </a:txBody>
                  <a:tcPr>
                    <a:solidFill>
                      <a:schemeClr val="accent4">
                        <a:lumMod val="60000"/>
                        <a:lumOff val="4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tc>
                  <a:txBody>
                    <a:bodyPr/>
                    <a:lstStyle/>
                    <a:p>
                      <a:endParaRPr lang="es-MX" dirty="0"/>
                    </a:p>
                  </a:txBody>
                  <a:tcPr>
                    <a:solidFill>
                      <a:schemeClr val="accent4">
                        <a:lumMod val="20000"/>
                        <a:lumOff val="80000"/>
                      </a:schemeClr>
                    </a:solidFill>
                  </a:tcPr>
                </a:tc>
                <a:extLst>
                  <a:ext uri="{0D108BD9-81ED-4DB2-BD59-A6C34878D82A}">
                    <a16:rowId xmlns:a16="http://schemas.microsoft.com/office/drawing/2014/main" val="259493651"/>
                  </a:ext>
                </a:extLst>
              </a:tr>
            </a:tbl>
          </a:graphicData>
        </a:graphic>
      </p:graphicFrame>
      <p:sp>
        <p:nvSpPr>
          <p:cNvPr id="33" name="CuadroTexto 32"/>
          <p:cNvSpPr txBox="1"/>
          <p:nvPr userDrawn="1"/>
        </p:nvSpPr>
        <p:spPr>
          <a:xfrm>
            <a:off x="7282534" y="4857553"/>
            <a:ext cx="2543391" cy="338554"/>
          </a:xfrm>
          <a:prstGeom prst="rect">
            <a:avLst/>
          </a:prstGeom>
          <a:noFill/>
        </p:spPr>
        <p:txBody>
          <a:bodyPr wrap="square" rtlCol="0">
            <a:spAutoFit/>
          </a:bodyPr>
          <a:lstStyle/>
          <a:p>
            <a:r>
              <a:rPr lang="es-CO" sz="1600" b="1" dirty="0">
                <a:latin typeface="Verdana" panose="020B0604030504040204" pitchFamily="34" charset="0"/>
                <a:ea typeface="Verdana" panose="020B0604030504040204" pitchFamily="34" charset="0"/>
              </a:rPr>
              <a:t>Cerrejón</a:t>
            </a:r>
            <a:endParaRPr lang="es-MX" sz="1600" b="1" dirty="0">
              <a:latin typeface="Verdana" panose="020B0604030504040204" pitchFamily="34" charset="0"/>
              <a:ea typeface="Verdana" panose="020B0604030504040204" pitchFamily="34" charset="0"/>
            </a:endParaRPr>
          </a:p>
        </p:txBody>
      </p:sp>
      <p:sp>
        <p:nvSpPr>
          <p:cNvPr id="2" name="Marcador de texto 12">
            <a:extLst>
              <a:ext uri="{FF2B5EF4-FFF2-40B4-BE49-F238E27FC236}">
                <a16:creationId xmlns:a16="http://schemas.microsoft.com/office/drawing/2014/main" id="{922490D9-18A4-F549-160A-F475ED895D0F}"/>
              </a:ext>
            </a:extLst>
          </p:cNvPr>
          <p:cNvSpPr>
            <a:spLocks noGrp="1"/>
          </p:cNvSpPr>
          <p:nvPr>
            <p:ph type="body" sz="quarter" idx="10"/>
          </p:nvPr>
        </p:nvSpPr>
        <p:spPr>
          <a:xfrm>
            <a:off x="533431" y="813223"/>
            <a:ext cx="2848125" cy="376237"/>
          </a:xfrm>
        </p:spPr>
        <p:txBody>
          <a:bodyPr>
            <a:noAutofit/>
          </a:bodyPr>
          <a:lstStyle>
            <a:lvl1pPr marL="0" indent="0" algn="l">
              <a:buNone/>
              <a:defRPr sz="12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a:extLst>
              <a:ext uri="{FF2B5EF4-FFF2-40B4-BE49-F238E27FC236}">
                <a16:creationId xmlns:a16="http://schemas.microsoft.com/office/drawing/2014/main" id="{DB2AFF86-7277-3F4C-2269-B2FF2B7E86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41F454F1-E935-34F0-234C-13BA74DEA413}"/>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7232BDC3-F428-F51A-3617-416B71B62D23}"/>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35708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1" name="Imagen 10">
            <a:extLst>
              <a:ext uri="{FF2B5EF4-FFF2-40B4-BE49-F238E27FC236}">
                <a16:creationId xmlns:a16="http://schemas.microsoft.com/office/drawing/2014/main" id="{6FEAD162-4DD5-E881-CDB1-657D97BD6B9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293A18F1-F3DE-34DB-D7EA-926B452164F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014181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rrejón Alerta Hidrologic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806337"/>
            <a:ext cx="2867030" cy="338554"/>
          </a:xfrm>
          <a:prstGeom prst="rect">
            <a:avLst/>
          </a:prstGeom>
          <a:solidFill>
            <a:schemeClr val="bg1"/>
          </a:solidFill>
        </p:spPr>
        <p:txBody>
          <a:bodyPr wrap="square" rtlCol="0">
            <a:spAutoFit/>
          </a:bodyPr>
          <a:lstStyle/>
          <a:p>
            <a:pPr algn="l"/>
            <a:r>
              <a:rPr lang="es-CO" sz="1600" b="1" dirty="0">
                <a:solidFill>
                  <a:srgbClr val="0070C0"/>
                </a:solidFill>
                <a:latin typeface="Verdana" panose="020B0604030504040204" pitchFamily="34" charset="0"/>
                <a:ea typeface="Verdana" panose="020B0604030504040204" pitchFamily="34" charset="0"/>
              </a:rPr>
              <a:t>Alertas Hidrológicas</a:t>
            </a:r>
            <a:endParaRPr lang="es-MX" sz="1600" b="1" dirty="0">
              <a:solidFill>
                <a:srgbClr val="0070C0"/>
              </a:solidFill>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533D7312-07EB-C76E-A289-84D299AF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10" name="Rectángulo: esquinas superiores redondeadas 9">
            <a:extLst>
              <a:ext uri="{FF2B5EF4-FFF2-40B4-BE49-F238E27FC236}">
                <a16:creationId xmlns:a16="http://schemas.microsoft.com/office/drawing/2014/main" id="{BC8F69AB-5F31-0F8E-2B90-F65D594677C0}"/>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2651B017-838D-17AB-2D86-C606C587EEB0}"/>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45821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rejón Alerta incendio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787344"/>
            <a:ext cx="3079743" cy="461665"/>
          </a:xfrm>
          <a:prstGeom prst="rect">
            <a:avLst/>
          </a:prstGeom>
          <a:noFill/>
        </p:spPr>
        <p:txBody>
          <a:bodyPr wrap="square" rtlCol="0">
            <a:spAutoFit/>
          </a:bodyPr>
          <a:lstStyle/>
          <a:p>
            <a:pPr algn="l"/>
            <a:r>
              <a:rPr lang="es-CO" sz="1200" b="1" dirty="0">
                <a:solidFill>
                  <a:srgbClr val="ED0802"/>
                </a:solidFill>
                <a:latin typeface="Verdana" panose="020B0604030504040204" pitchFamily="34" charset="0"/>
                <a:ea typeface="Verdana" panose="020B0604030504040204" pitchFamily="34" charset="0"/>
              </a:rPr>
              <a:t>Alertas por amenaza</a:t>
            </a:r>
            <a:r>
              <a:rPr lang="es-CO" sz="1200" b="1" baseline="0" dirty="0">
                <a:solidFill>
                  <a:srgbClr val="ED0802"/>
                </a:solidFill>
                <a:latin typeface="Verdana" panose="020B0604030504040204" pitchFamily="34" charset="0"/>
                <a:ea typeface="Verdana" panose="020B0604030504040204" pitchFamily="34" charset="0"/>
              </a:rPr>
              <a:t> de incendios de la cobertura vegetal</a:t>
            </a:r>
            <a:endParaRPr lang="es-MX" sz="1200" b="1" dirty="0">
              <a:solidFill>
                <a:srgbClr val="ED080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5D2A471E-327A-2FEA-8AC4-51FA1BCC2C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2B5BDC-9A66-5A8F-95F7-53A86CDCAC75}"/>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4359BF00-93C6-104F-496D-AA43C33F06FC}"/>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0713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errejón alerta deslizamient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6" y="787344"/>
            <a:ext cx="2478840" cy="523220"/>
          </a:xfrm>
          <a:prstGeom prst="rect">
            <a:avLst/>
          </a:prstGeom>
          <a:noFill/>
        </p:spPr>
        <p:txBody>
          <a:bodyPr wrap="square" rtlCol="0">
            <a:spAutoFit/>
          </a:bodyPr>
          <a:lstStyle/>
          <a:p>
            <a:pPr algn="l"/>
            <a:r>
              <a:rPr lang="es-CO" sz="1400" b="1" dirty="0">
                <a:solidFill>
                  <a:srgbClr val="563A12"/>
                </a:solidFill>
                <a:latin typeface="Verdana" panose="020B0604030504040204" pitchFamily="34" charset="0"/>
                <a:ea typeface="Verdana" panose="020B0604030504040204" pitchFamily="34" charset="0"/>
              </a:rPr>
              <a:t>Alertas por amenaza</a:t>
            </a:r>
            <a:r>
              <a:rPr lang="es-CO" sz="1400" b="1" baseline="0" dirty="0">
                <a:solidFill>
                  <a:srgbClr val="563A12"/>
                </a:solidFill>
                <a:latin typeface="Verdana" panose="020B0604030504040204" pitchFamily="34" charset="0"/>
                <a:ea typeface="Verdana" panose="020B0604030504040204" pitchFamily="34" charset="0"/>
              </a:rPr>
              <a:t> de deslizamiento</a:t>
            </a:r>
            <a:endParaRPr lang="es-MX" sz="1400" b="1" dirty="0">
              <a:solidFill>
                <a:srgbClr val="563A12"/>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DD77088B-ADB9-A149-7D68-BA8EC4202B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6E43E3DE-2268-405F-1E87-D7405250E58D}"/>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CuadroTexto 10">
            <a:extLst>
              <a:ext uri="{FF2B5EF4-FFF2-40B4-BE49-F238E27FC236}">
                <a16:creationId xmlns:a16="http://schemas.microsoft.com/office/drawing/2014/main" id="{C1C0905A-CA4E-34E0-0E12-FEB030D8C6D5}"/>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47794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errejón alerta meteomarin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CuadroTexto 1"/>
          <p:cNvSpPr txBox="1"/>
          <p:nvPr userDrawn="1"/>
        </p:nvSpPr>
        <p:spPr>
          <a:xfrm>
            <a:off x="514525" y="814630"/>
            <a:ext cx="2565340" cy="307777"/>
          </a:xfrm>
          <a:prstGeom prst="rect">
            <a:avLst/>
          </a:prstGeom>
          <a:noFill/>
        </p:spPr>
        <p:txBody>
          <a:bodyPr wrap="square" rtlCol="0">
            <a:spAutoFit/>
          </a:bodyPr>
          <a:lstStyle/>
          <a:p>
            <a:pPr algn="l"/>
            <a:r>
              <a:rPr lang="es-CO" sz="1400" b="1" dirty="0">
                <a:solidFill>
                  <a:srgbClr val="004070"/>
                </a:solidFill>
                <a:latin typeface="Verdana" panose="020B0604030504040204" pitchFamily="34" charset="0"/>
                <a:ea typeface="Verdana" panose="020B0604030504040204" pitchFamily="34" charset="0"/>
              </a:rPr>
              <a:t>Alertas Meteomarinas</a:t>
            </a:r>
            <a:endParaRPr lang="es-MX" sz="1400" b="1" dirty="0">
              <a:solidFill>
                <a:srgbClr val="004070"/>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18AFD55E-1204-F1F9-C8B2-17426075CD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B99D92E0-0AC3-8F36-16C9-7DDB393A4C8A}"/>
              </a:ext>
            </a:extLst>
          </p:cNvPr>
          <p:cNvSpPr/>
          <p:nvPr userDrawn="1"/>
        </p:nvSpPr>
        <p:spPr>
          <a:xfrm rot="5400000">
            <a:off x="1435511" y="-1207064"/>
            <a:ext cx="510532" cy="3381557"/>
          </a:xfrm>
          <a:prstGeom prst="round2Same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E324354B-C680-CC30-5BD4-7E52417AFC58}"/>
              </a:ext>
            </a:extLst>
          </p:cNvPr>
          <p:cNvSpPr txBox="1"/>
          <p:nvPr userDrawn="1"/>
        </p:nvSpPr>
        <p:spPr>
          <a:xfrm>
            <a:off x="514525" y="202569"/>
            <a:ext cx="2641472" cy="584775"/>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Boletín de pronósticos</a:t>
            </a:r>
          </a:p>
          <a:p>
            <a:pPr algn="l"/>
            <a:r>
              <a:rPr lang="es-ES" sz="1800" b="1" dirty="0">
                <a:solidFill>
                  <a:schemeClr val="accent4"/>
                </a:solidFill>
                <a:latin typeface="Verdana" panose="020B0604030504040204" pitchFamily="34" charset="0"/>
                <a:ea typeface="Verdana" panose="020B0604030504040204" pitchFamily="34" charset="0"/>
              </a:rPr>
              <a:t>Cerrejón</a:t>
            </a:r>
            <a:endParaRPr lang="es-MX" sz="1800" b="1" dirty="0">
              <a:solidFill>
                <a:schemeClr val="accent4"/>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71580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C2018-EF4A-4750-1700-545B6E9D13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9F3EAD1-41D8-644D-1C06-99563D877CF1}"/>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1B80E31-20AF-E5DC-CCBA-B47F051C6BF8}"/>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FC906532-0185-0B67-3EB2-784AFA526EB0}"/>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49E200E7-C6DC-1A56-7D29-94322E7DE30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7" name="Imagen 6" descr="Icono&#10;&#10;Descripción generada automáticamente">
            <a:extLst>
              <a:ext uri="{FF2B5EF4-FFF2-40B4-BE49-F238E27FC236}">
                <a16:creationId xmlns:a16="http://schemas.microsoft.com/office/drawing/2014/main" id="{2D096783-2CEF-821C-6931-068BE7F72C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Tree>
    <p:extLst>
      <p:ext uri="{BB962C8B-B14F-4D97-AF65-F5344CB8AC3E}">
        <p14:creationId xmlns:p14="http://schemas.microsoft.com/office/powerpoint/2010/main" val="4013306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7" name="Imagen 6" descr="Icono&#10;&#10;Descripción generada automáticamente con confianza baja">
            <a:extLst>
              <a:ext uri="{FF2B5EF4-FFF2-40B4-BE49-F238E27FC236}">
                <a16:creationId xmlns:a16="http://schemas.microsoft.com/office/drawing/2014/main" id="{B65432B3-EC26-BCF6-00B5-E55899507B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840090" y="2852452"/>
            <a:ext cx="7027047" cy="1300291"/>
          </a:xfrm>
        </p:spPr>
        <p:txBody>
          <a:bodyPr anchor="b">
            <a:normAutofit/>
          </a:bodyPr>
          <a:lstStyle>
            <a:lvl1pPr defTabSz="0">
              <a:lnSpc>
                <a:spcPct val="100000"/>
              </a:lnSpc>
              <a:defRPr sz="4000" b="0">
                <a:solidFill>
                  <a:schemeClr val="bg1"/>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325147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pic>
        <p:nvPicPr>
          <p:cNvPr id="10" name="Imagen 9"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1" name="CuadroTexto 10">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096130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os objeto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978305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10" name="Imagen 9"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11"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248131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750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11"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5" name="Imagen 14">
            <a:extLst>
              <a:ext uri="{FF2B5EF4-FFF2-40B4-BE49-F238E27FC236}">
                <a16:creationId xmlns:a16="http://schemas.microsoft.com/office/drawing/2014/main" id="{A6336CA5-77AD-D576-1A08-262F2C43941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6" name="Imagen 15">
            <a:extLst>
              <a:ext uri="{FF2B5EF4-FFF2-40B4-BE49-F238E27FC236}">
                <a16:creationId xmlns:a16="http://schemas.microsoft.com/office/drawing/2014/main" id="{6B12E50D-6B51-42DA-6417-618ADD02A0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85858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710429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Contenido con título">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048720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n con título">
    <p:spTree>
      <p:nvGrpSpPr>
        <p:cNvPr id="1" name=""/>
        <p:cNvGrpSpPr/>
        <p:nvPr/>
      </p:nvGrpSpPr>
      <p:grpSpPr>
        <a:xfrm>
          <a:off x="0" y="0"/>
          <a:ext cx="0" cy="0"/>
          <a:chOff x="0" y="0"/>
          <a:chExt cx="0" cy="0"/>
        </a:xfrm>
      </p:grpSpPr>
      <p:pic>
        <p:nvPicPr>
          <p:cNvPr id="11" name="Imagen 10"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CuadroTexto 11">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1140341"/>
            <a:ext cx="6172200" cy="472071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O"/>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8026603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ítulo y texto vertical">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7" name="Imagen 6"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Tree>
    <p:extLst>
      <p:ext uri="{BB962C8B-B14F-4D97-AF65-F5344CB8AC3E}">
        <p14:creationId xmlns:p14="http://schemas.microsoft.com/office/powerpoint/2010/main" val="36712862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3" name="Imagen 2"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497" b="85115"/>
          <a:stretch/>
        </p:blipFill>
        <p:spPr>
          <a:xfrm>
            <a:off x="2426680" y="2425587"/>
            <a:ext cx="3480986" cy="1665766"/>
          </a:xfrm>
          <a:prstGeom prst="rect">
            <a:avLst/>
          </a:prstGeom>
        </p:spPr>
      </p:pic>
      <p:pic>
        <p:nvPicPr>
          <p:cNvPr id="4" name="Imagen 3"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976" b="85286"/>
          <a:stretch/>
        </p:blipFill>
        <p:spPr>
          <a:xfrm>
            <a:off x="6752495" y="2209776"/>
            <a:ext cx="2239106" cy="2054363"/>
          </a:xfrm>
          <a:prstGeom prst="rect">
            <a:avLst/>
          </a:prstGeom>
        </p:spPr>
      </p:pic>
    </p:spTree>
    <p:extLst>
      <p:ext uri="{BB962C8B-B14F-4D97-AF65-F5344CB8AC3E}">
        <p14:creationId xmlns:p14="http://schemas.microsoft.com/office/powerpoint/2010/main" val="1807990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8" name="Imagen 7"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Redondear rectángulo de esquina del mismo lado 1"/>
          <p:cNvSpPr/>
          <p:nvPr userDrawn="1"/>
        </p:nvSpPr>
        <p:spPr>
          <a:xfrm rot="10800000">
            <a:off x="2954405" y="-9676"/>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9" name="CuadroTexto 28"/>
          <p:cNvSpPr txBox="1"/>
          <p:nvPr userDrawn="1"/>
        </p:nvSpPr>
        <p:spPr>
          <a:xfrm>
            <a:off x="4091795" y="29724"/>
            <a:ext cx="4551246"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Alerta por descensos significativos de</a:t>
            </a:r>
          </a:p>
          <a:p>
            <a:pPr algn="ctr"/>
            <a:r>
              <a:rPr lang="es-ES" sz="1600" b="1" dirty="0">
                <a:solidFill>
                  <a:schemeClr val="bg1"/>
                </a:solidFill>
                <a:latin typeface="Verdana" panose="020B0604030504040204" pitchFamily="34" charset="0"/>
                <a:ea typeface="Verdana" panose="020B0604030504040204" pitchFamily="34" charset="0"/>
              </a:rPr>
              <a:t>Las Temperaturas mínimas del aire</a:t>
            </a:r>
            <a:endParaRPr lang="es-MX" sz="1600" b="1" dirty="0">
              <a:solidFill>
                <a:schemeClr val="bg1"/>
              </a:solidFill>
              <a:latin typeface="Verdana" panose="020B0604030504040204" pitchFamily="34" charset="0"/>
              <a:ea typeface="Verdana" panose="020B0604030504040204" pitchFamily="34" charset="0"/>
            </a:endParaRPr>
          </a:p>
        </p:txBody>
      </p:sp>
      <p:pic>
        <p:nvPicPr>
          <p:cNvPr id="3" name="Imagen 2"/>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514161" y="117376"/>
            <a:ext cx="472662" cy="465039"/>
          </a:xfrm>
          <a:prstGeom prst="rect">
            <a:avLst/>
          </a:prstGeom>
        </p:spPr>
      </p:pic>
    </p:spTree>
    <p:extLst>
      <p:ext uri="{BB962C8B-B14F-4D97-AF65-F5344CB8AC3E}">
        <p14:creationId xmlns:p14="http://schemas.microsoft.com/office/powerpoint/2010/main" val="33337682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2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FFFF00"/>
              </a:gs>
              <a:gs pos="36000">
                <a:srgbClr val="FF0000"/>
              </a:gs>
              <a:gs pos="99000">
                <a:srgbClr val="9929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07155" y="39438"/>
            <a:ext cx="4121641"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Pronóstico de la Amenaza por</a:t>
            </a:r>
          </a:p>
          <a:p>
            <a:pPr algn="ctr"/>
            <a:r>
              <a:rPr lang="es-ES" sz="1600" b="1" dirty="0">
                <a:solidFill>
                  <a:schemeClr val="bg1"/>
                </a:solidFill>
                <a:latin typeface="Verdana" panose="020B0604030504040204" pitchFamily="34" charset="0"/>
                <a:ea typeface="Verdana" panose="020B0604030504040204" pitchFamily="34" charset="0"/>
              </a:rPr>
              <a:t>Incendios de la Cobertura Vegetal</a:t>
            </a:r>
            <a:endParaRPr lang="es-MX" sz="1600" b="1" dirty="0">
              <a:solidFill>
                <a:schemeClr val="bg1"/>
              </a:solidFill>
              <a:latin typeface="Verdana" panose="020B0604030504040204" pitchFamily="34" charset="0"/>
              <a:ea typeface="Verdana" panose="020B0604030504040204" pitchFamily="34" charset="0"/>
            </a:endParaRPr>
          </a:p>
        </p:txBody>
      </p:sp>
      <p:pic>
        <p:nvPicPr>
          <p:cNvPr id="10" name="Imagen 9"/>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617487" y="73683"/>
            <a:ext cx="369931" cy="503811"/>
          </a:xfrm>
          <a:prstGeom prst="rect">
            <a:avLst/>
          </a:prstGeom>
        </p:spPr>
      </p:pic>
    </p:spTree>
    <p:extLst>
      <p:ext uri="{BB962C8B-B14F-4D97-AF65-F5344CB8AC3E}">
        <p14:creationId xmlns:p14="http://schemas.microsoft.com/office/powerpoint/2010/main" val="40692516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pic>
        <p:nvPicPr>
          <p:cNvPr id="12" name="Imagen 11"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5" y="6331"/>
            <a:ext cx="12190065" cy="6859089"/>
          </a:xfrm>
          <a:prstGeom prst="rect">
            <a:avLst/>
          </a:prstGeom>
        </p:spPr>
      </p:pic>
      <p:sp>
        <p:nvSpPr>
          <p:cNvPr id="11" name="Redondear rectángulo de esquina del mismo lado 1"/>
          <p:cNvSpPr/>
          <p:nvPr userDrawn="1"/>
        </p:nvSpPr>
        <p:spPr>
          <a:xfrm rot="10800000">
            <a:off x="2954405" y="-7408"/>
            <a:ext cx="6222675" cy="665995"/>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0">
                <a:srgbClr val="FFFF00"/>
              </a:gs>
              <a:gs pos="36000">
                <a:srgbClr val="FF0000"/>
              </a:gs>
              <a:gs pos="99000">
                <a:srgbClr val="99292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9" name="CuadroTexto 8"/>
          <p:cNvSpPr txBox="1"/>
          <p:nvPr userDrawn="1"/>
        </p:nvSpPr>
        <p:spPr>
          <a:xfrm>
            <a:off x="4307155" y="39438"/>
            <a:ext cx="4121641" cy="584775"/>
          </a:xfrm>
          <a:prstGeom prst="rect">
            <a:avLst/>
          </a:prstGeom>
          <a:noFill/>
        </p:spPr>
        <p:txBody>
          <a:bodyPr wrap="none" rtlCol="0">
            <a:spAutoFit/>
          </a:bodyPr>
          <a:lstStyle/>
          <a:p>
            <a:pPr algn="ctr"/>
            <a:r>
              <a:rPr lang="es-ES" sz="1600" b="1" dirty="0">
                <a:solidFill>
                  <a:schemeClr val="bg1"/>
                </a:solidFill>
                <a:latin typeface="Verdana" panose="020B0604030504040204" pitchFamily="34" charset="0"/>
                <a:ea typeface="Verdana" panose="020B0604030504040204" pitchFamily="34" charset="0"/>
              </a:rPr>
              <a:t>Pronóstico de la Amenaza por</a:t>
            </a:r>
          </a:p>
          <a:p>
            <a:pPr algn="ctr"/>
            <a:r>
              <a:rPr lang="es-ES" sz="1600" b="1" dirty="0">
                <a:solidFill>
                  <a:schemeClr val="bg1"/>
                </a:solidFill>
                <a:latin typeface="Verdana" panose="020B0604030504040204" pitchFamily="34" charset="0"/>
                <a:ea typeface="Verdana" panose="020B0604030504040204" pitchFamily="34" charset="0"/>
              </a:rPr>
              <a:t>Incendios de la Cobertura Vegetal</a:t>
            </a:r>
            <a:endParaRPr lang="es-MX" sz="1600" b="1" dirty="0">
              <a:solidFill>
                <a:schemeClr val="bg1"/>
              </a:solidFill>
              <a:latin typeface="Verdana" panose="020B0604030504040204" pitchFamily="34" charset="0"/>
              <a:ea typeface="Verdana" panose="020B0604030504040204" pitchFamily="34" charset="0"/>
            </a:endParaRPr>
          </a:p>
        </p:txBody>
      </p:sp>
      <p:pic>
        <p:nvPicPr>
          <p:cNvPr id="2" name="Imagen 1"/>
          <p:cNvPicPr>
            <a:picLocks noChangeAspect="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a:xfrm>
            <a:off x="3617487" y="73683"/>
            <a:ext cx="369931" cy="503811"/>
          </a:xfrm>
          <a:prstGeom prst="rect">
            <a:avLst/>
          </a:prstGeom>
        </p:spPr>
      </p:pic>
    </p:spTree>
    <p:extLst>
      <p:ext uri="{BB962C8B-B14F-4D97-AF65-F5344CB8AC3E}">
        <p14:creationId xmlns:p14="http://schemas.microsoft.com/office/powerpoint/2010/main" val="3636532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2C2018-EF4A-4750-1700-545B6E9D13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89F3EAD1-41D8-644D-1C06-99563D877C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1B80E31-20AF-E5DC-CCBA-B47F051C6BF8}"/>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FC906532-0185-0B67-3EB2-784AFA526EB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9E200E7-C6DC-1A56-7D29-94322E7DE30B}"/>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561299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6663B-7CE7-BCAA-7248-1402B6F9DED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8E5926E-30E4-EBC2-97A5-22B7D3BBE4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235E2D5-AC69-DF0E-9281-285FB18D09CC}"/>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300CE787-DACE-C79C-761D-3A5A19FA6C2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1013298-6923-3085-7A31-DA1FD65E28D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824998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8" name="Imagen 7"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9" name="CuadroTexto 8">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7" name="Título 1">
            <a:extLst>
              <a:ext uri="{FF2B5EF4-FFF2-40B4-BE49-F238E27FC236}">
                <a16:creationId xmlns:a16="http://schemas.microsoft.com/office/drawing/2014/main" id="{38C6663B-7CE7-BCAA-7248-1402B6F9DED2}"/>
              </a:ext>
            </a:extLst>
          </p:cNvPr>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pic>
        <p:nvPicPr>
          <p:cNvPr id="11" name="Imagen 10">
            <a:extLst>
              <a:ext uri="{FF2B5EF4-FFF2-40B4-BE49-F238E27FC236}">
                <a16:creationId xmlns:a16="http://schemas.microsoft.com/office/drawing/2014/main" id="{8B9BB72C-65DD-1434-A8B5-79167E79EF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2" name="Imagen 11">
            <a:extLst>
              <a:ext uri="{FF2B5EF4-FFF2-40B4-BE49-F238E27FC236}">
                <a16:creationId xmlns:a16="http://schemas.microsoft.com/office/drawing/2014/main" id="{FE5FD859-45BF-9525-DB0B-FF209DCC14F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12182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14FD9B-F460-87A8-F5D0-E06C6971546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A83BF15-485A-1AAC-671E-6D3C293FE6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B4B1E36-6A47-FD12-D1DF-AED81EA7F111}"/>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508822AC-7B0A-C4AC-A022-09B1CEA1FBF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D4349F0-C7C0-3225-828B-2E8084FDB0D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175784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2239C0-CED8-6420-0F8A-D316E882FE8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17927BC-795C-7059-C65D-3ADE221A9C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6423C72-35C2-C627-EAB3-11B183CEAE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B730999-A66F-D476-B3C7-E75BF6C751B0}"/>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D4D91968-CD8A-3BD0-88EB-5E3934EB631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1089FC1-C77E-F6AF-950A-398BE65C1EB8}"/>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295388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AE0C3-96D6-E4B5-C7CF-D376CBF5B19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782756F-3320-1BDD-9F26-F33C25C5D7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950E239-8FC8-FADD-7CB8-977111D00AE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D623AC6C-0E6C-8D3A-441F-5314AB46E2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7A937D4-2802-D166-2A0C-ED77747DF21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0A69B877-A357-7B6E-4932-C5C55949C775}"/>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8" name="Marcador de pie de página 7">
            <a:extLst>
              <a:ext uri="{FF2B5EF4-FFF2-40B4-BE49-F238E27FC236}">
                <a16:creationId xmlns:a16="http://schemas.microsoft.com/office/drawing/2014/main" id="{BABBA54D-8050-21BB-1E38-CE6564716233}"/>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33F69977-F20E-1B9B-CE7C-6E921821E8A3}"/>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060947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03C2C-61DC-960D-DCA3-4817D1FB84C0}"/>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F9BB0D1-C4EE-E089-39A2-A948BC08F6ED}"/>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4" name="Marcador de pie de página 3">
            <a:extLst>
              <a:ext uri="{FF2B5EF4-FFF2-40B4-BE49-F238E27FC236}">
                <a16:creationId xmlns:a16="http://schemas.microsoft.com/office/drawing/2014/main" id="{4E106650-5C2E-3A0B-75B1-25EFC024698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474889F-BE9C-50E0-5577-85885E5A01FB}"/>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30041551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753906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79064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76D421-AC86-1B7D-01CF-7CD3AE12187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31A1DCB-CE0D-E2BA-5DD1-215DE1ACA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153845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3B5DB-F9E8-A116-7F5A-8441165556B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48743B4-32EC-4FB8-39DA-43FAD87E58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B4ADD26-250E-D59C-44D4-29E9114C640C}"/>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4714E331-D95D-C3B1-08DE-44AFB93C89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C34E802-05AD-0EDE-DF6F-5A7678636F24}"/>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16872484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5ABE84-C149-68FD-0851-5EBDB6C736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842F8D6-8318-7ADA-FCA7-551A9D54A35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9B6A06F-6BEA-A581-B2A3-85894A3E2BA0}"/>
              </a:ext>
            </a:extLst>
          </p:cNvPr>
          <p:cNvSpPr>
            <a:spLocks noGrp="1"/>
          </p:cNvSpPr>
          <p:nvPr>
            <p:ph type="dt" sz="half" idx="10"/>
          </p:nvPr>
        </p:nvSpPr>
        <p:spPr/>
        <p:txBody>
          <a:body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642B290F-B52F-104A-37D4-8E37F4FF6D4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C882696-10FA-87EF-567C-C19D38F27B13}"/>
              </a:ext>
            </a:extLst>
          </p:cNvPr>
          <p:cNvSpPr>
            <a:spLocks noGrp="1"/>
          </p:cNvSpPr>
          <p:nvPr>
            <p:ph type="sldNum" sz="quarter" idx="12"/>
          </p:nvPr>
        </p:nvSpPr>
        <p:spPr/>
        <p:txBody>
          <a:bodyPr/>
          <a:lstStyle/>
          <a:p>
            <a:fld id="{177A03DA-489C-4B74-94A6-318826632521}" type="slidenum">
              <a:rPr lang="es-CO" smtClean="0"/>
              <a:t>‹Nº›</a:t>
            </a:fld>
            <a:endParaRPr lang="es-CO"/>
          </a:p>
        </p:txBody>
      </p:sp>
    </p:spTree>
    <p:extLst>
      <p:ext uri="{BB962C8B-B14F-4D97-AF65-F5344CB8AC3E}">
        <p14:creationId xmlns:p14="http://schemas.microsoft.com/office/powerpoint/2010/main" val="24977165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823649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10" name="Imagen 9">
            <a:extLst>
              <a:ext uri="{FF2B5EF4-FFF2-40B4-BE49-F238E27FC236}">
                <a16:creationId xmlns:a16="http://schemas.microsoft.com/office/drawing/2014/main" id="{E4F95BF6-4AF6-295E-AD17-CC4CB7798FB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1" name="Imagen 10">
            <a:extLst>
              <a:ext uri="{FF2B5EF4-FFF2-40B4-BE49-F238E27FC236}">
                <a16:creationId xmlns:a16="http://schemas.microsoft.com/office/drawing/2014/main" id="{A24224FA-9ACF-1F3B-9017-CDBF6ADAF0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78146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78190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9" name="Imagen 8"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0" name="CuadroTexto 9">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1D9CE069-7D79-5D0B-EDCB-42D1CED081C8}"/>
              </a:ext>
            </a:extLst>
          </p:cNvPr>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FFD08BF-32A7-8F6D-ABA4-A41338582E82}"/>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A2029AC4-A08D-E631-174E-58A27C7D5753}"/>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D11830B9-637A-CFAD-9AAF-B5CA6A1A2B71}"/>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pic>
        <p:nvPicPr>
          <p:cNvPr id="13" name="Imagen 12">
            <a:extLst>
              <a:ext uri="{FF2B5EF4-FFF2-40B4-BE49-F238E27FC236}">
                <a16:creationId xmlns:a16="http://schemas.microsoft.com/office/drawing/2014/main" id="{4DDCA6FA-19E8-E71B-0B88-A4EC3C061D2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D46D15F9-D685-B182-C95C-6E692E3727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8863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pic>
        <p:nvPicPr>
          <p:cNvPr id="11" name="Imagen 10"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CuadroTexto 11">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Marcador de posición de imagen 2">
            <a:extLst>
              <a:ext uri="{FF2B5EF4-FFF2-40B4-BE49-F238E27FC236}">
                <a16:creationId xmlns:a16="http://schemas.microsoft.com/office/drawing/2014/main" id="{A770AA19-4CE4-D16F-1325-A1E65BC992AD}"/>
              </a:ext>
            </a:extLst>
          </p:cNvPr>
          <p:cNvSpPr>
            <a:spLocks noGrp="1"/>
          </p:cNvSpPr>
          <p:nvPr>
            <p:ph type="pic" idx="1"/>
          </p:nvPr>
        </p:nvSpPr>
        <p:spPr>
          <a:xfrm>
            <a:off x="5183188" y="1140341"/>
            <a:ext cx="6172200" cy="4720711"/>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CO"/>
          </a:p>
        </p:txBody>
      </p:sp>
      <p:sp>
        <p:nvSpPr>
          <p:cNvPr id="5" name="Marcador de fecha 4">
            <a:extLst>
              <a:ext uri="{FF2B5EF4-FFF2-40B4-BE49-F238E27FC236}">
                <a16:creationId xmlns:a16="http://schemas.microsoft.com/office/drawing/2014/main" id="{28CB4689-EA09-EF4A-843B-2A7A0F720BFC}"/>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8/08/2025</a:t>
            </a:fld>
            <a:endParaRPr lang="es-CO"/>
          </a:p>
        </p:txBody>
      </p:sp>
      <p:sp>
        <p:nvSpPr>
          <p:cNvPr id="6" name="Marcador de pie de página 5">
            <a:extLst>
              <a:ext uri="{FF2B5EF4-FFF2-40B4-BE49-F238E27FC236}">
                <a16:creationId xmlns:a16="http://schemas.microsoft.com/office/drawing/2014/main" id="{7BB86C21-8B50-A1A6-6518-83192006C70B}"/>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7" name="Marcador de número de diapositiva 6">
            <a:extLst>
              <a:ext uri="{FF2B5EF4-FFF2-40B4-BE49-F238E27FC236}">
                <a16:creationId xmlns:a16="http://schemas.microsoft.com/office/drawing/2014/main" id="{C3F1394A-0743-FA96-0EE3-43B1FE98BBE2}"/>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9" name="Título 1">
            <a:extLst>
              <a:ext uri="{FF2B5EF4-FFF2-40B4-BE49-F238E27FC236}">
                <a16:creationId xmlns:a16="http://schemas.microsoft.com/office/drawing/2014/main" id="{E4F6A733-99A2-F5EB-047B-BDEAAB1D74C1}"/>
              </a:ext>
            </a:extLst>
          </p:cNvPr>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10" name="Marcador de texto 3">
            <a:extLst>
              <a:ext uri="{FF2B5EF4-FFF2-40B4-BE49-F238E27FC236}">
                <a16:creationId xmlns:a16="http://schemas.microsoft.com/office/drawing/2014/main" id="{B8BD84B5-1DE6-A22D-CAF9-611745A69195}"/>
              </a:ext>
            </a:extLst>
          </p:cNvPr>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pic>
        <p:nvPicPr>
          <p:cNvPr id="13" name="Imagen 12">
            <a:extLst>
              <a:ext uri="{FF2B5EF4-FFF2-40B4-BE49-F238E27FC236}">
                <a16:creationId xmlns:a16="http://schemas.microsoft.com/office/drawing/2014/main" id="{A7457D53-B5CB-D104-D236-DCC4A9132C8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1607" y="228448"/>
            <a:ext cx="693185" cy="469899"/>
          </a:xfrm>
          <a:prstGeom prst="rect">
            <a:avLst/>
          </a:prstGeom>
        </p:spPr>
      </p:pic>
      <p:pic>
        <p:nvPicPr>
          <p:cNvPr id="14" name="Imagen 13">
            <a:extLst>
              <a:ext uri="{FF2B5EF4-FFF2-40B4-BE49-F238E27FC236}">
                <a16:creationId xmlns:a16="http://schemas.microsoft.com/office/drawing/2014/main" id="{73ADB5BD-4204-219A-545B-A1196C2AE09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35281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D93ECB-BCF0-1E1C-A43A-8219DE2C731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6D8A185-B39C-0D25-4551-25708FF4F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89359907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64" r:id="rId7"/>
    <p:sldLayoutId id="2147483656" r:id="rId8"/>
    <p:sldLayoutId id="2147483657" r:id="rId9"/>
    <p:sldLayoutId id="2147483658" r:id="rId10"/>
    <p:sldLayoutId id="2147483704"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8637424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55"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6242B-E25B-46E0-80E2-968C01D3C142}" type="datetimeFigureOut">
              <a:rPr lang="es-MX" smtClean="0"/>
              <a:t>08/08/2025</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C15A7D-551E-4BDC-992F-33AC8C07A465}" type="slidenum">
              <a:rPr lang="es-MX" smtClean="0"/>
              <a:t>‹Nº›</a:t>
            </a:fld>
            <a:endParaRPr lang="es-MX"/>
          </a:p>
        </p:txBody>
      </p:sp>
    </p:spTree>
    <p:extLst>
      <p:ext uri="{BB962C8B-B14F-4D97-AF65-F5344CB8AC3E}">
        <p14:creationId xmlns:p14="http://schemas.microsoft.com/office/powerpoint/2010/main" val="32120444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D93ECB-BCF0-1E1C-A43A-8219DE2C7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6D8A185-B39C-0D25-4551-25708FF4F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608A145-C7FE-8AD9-0345-C52CA8BFC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02E13E-6C34-4F23-BD5D-8481901CFB85}" type="datetimeFigureOut">
              <a:rPr lang="es-CO" smtClean="0"/>
              <a:t>8/08/2025</a:t>
            </a:fld>
            <a:endParaRPr lang="es-CO"/>
          </a:p>
        </p:txBody>
      </p:sp>
      <p:sp>
        <p:nvSpPr>
          <p:cNvPr id="5" name="Marcador de pie de página 4">
            <a:extLst>
              <a:ext uri="{FF2B5EF4-FFF2-40B4-BE49-F238E27FC236}">
                <a16:creationId xmlns:a16="http://schemas.microsoft.com/office/drawing/2014/main" id="{96B273AC-6F3D-0085-AAD0-F5A4D8FC18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7C1F5EF-64F7-0CCC-50C1-819A39061F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7A03DA-489C-4B74-94A6-318826632521}" type="slidenum">
              <a:rPr lang="es-CO" smtClean="0"/>
              <a:t>‹Nº›</a:t>
            </a:fld>
            <a:endParaRPr lang="es-CO"/>
          </a:p>
        </p:txBody>
      </p:sp>
    </p:spTree>
    <p:extLst>
      <p:ext uri="{BB962C8B-B14F-4D97-AF65-F5344CB8AC3E}">
        <p14:creationId xmlns:p14="http://schemas.microsoft.com/office/powerpoint/2010/main" val="223203831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emf"/><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12.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66.png"/><Relationship Id="rId7" Type="http://schemas.openxmlformats.org/officeDocument/2006/relationships/image" Target="../media/image73.jpeg"/><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7.emf"/><Relationship Id="rId2" Type="http://schemas.openxmlformats.org/officeDocument/2006/relationships/image" Target="../media/image65.png"/><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45.png"/><Relationship Id="rId7" Type="http://schemas.openxmlformats.org/officeDocument/2006/relationships/image" Target="../media/image79.jpeg"/><Relationship Id="rId2" Type="http://schemas.openxmlformats.org/officeDocument/2006/relationships/hyperlink" Target="https://www2.sgc.gov.co/Noticias/boletinesDocumentos/Forms/AllItems.aspx" TargetMode="External"/><Relationship Id="rId1" Type="http://schemas.openxmlformats.org/officeDocument/2006/relationships/slideLayout" Target="../slideLayouts/slideLayout50.xml"/><Relationship Id="rId6" Type="http://schemas.microsoft.com/office/2007/relationships/hdphoto" Target="../media/hdphoto11.wdp"/><Relationship Id="rId5" Type="http://schemas.openxmlformats.org/officeDocument/2006/relationships/image" Target="../media/image78.png"/><Relationship Id="rId4" Type="http://schemas.microsoft.com/office/2007/relationships/hdphoto" Target="../media/hdphoto9.wdp"/><Relationship Id="rId9"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45.png"/><Relationship Id="rId1" Type="http://schemas.openxmlformats.org/officeDocument/2006/relationships/slideLayout" Target="../slideLayouts/slideLayout50.xml"/><Relationship Id="rId6" Type="http://schemas.openxmlformats.org/officeDocument/2006/relationships/image" Target="../media/image78.png"/><Relationship Id="rId5" Type="http://schemas.microsoft.com/office/2007/relationships/hdphoto" Target="../media/hdphoto10.wdp"/><Relationship Id="rId10" Type="http://schemas.openxmlformats.org/officeDocument/2006/relationships/image" Target="../media/image83.emf"/><Relationship Id="rId4" Type="http://schemas.openxmlformats.org/officeDocument/2006/relationships/image" Target="../media/image51.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siata.gov.co/siata_nuevo/" TargetMode="External"/><Relationship Id="rId13" Type="http://schemas.openxmlformats.org/officeDocument/2006/relationships/hyperlink" Target="https://cdiac.manizales.unal.edu.co/geoportal-simac/" TargetMode="External"/><Relationship Id="rId3" Type="http://schemas.openxmlformats.org/officeDocument/2006/relationships/image" Target="../media/image45.png"/><Relationship Id="rId7" Type="http://schemas.openxmlformats.org/officeDocument/2006/relationships/hyperlink" Target="http://190.255.43.62/" TargetMode="External"/><Relationship Id="rId12" Type="http://schemas.openxmlformats.org/officeDocument/2006/relationships/hyperlink" Target="https://suite.ambiensq.com/#!/mapaMonitoreo/cdmb" TargetMode="External"/><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hyperlink" Target="http://iboca.ambientebogota.gov.co/mapa/" TargetMode="External"/><Relationship Id="rId11" Type="http://schemas.openxmlformats.org/officeDocument/2006/relationships/hyperlink" Target="https://geopiragua.corantioquia.gov.co/red-automatica" TargetMode="External"/><Relationship Id="rId5" Type="http://schemas.openxmlformats.org/officeDocument/2006/relationships/image" Target="../media/image91.png"/><Relationship Id="rId15" Type="http://schemas.openxmlformats.org/officeDocument/2006/relationships/image" Target="../media/image92.png"/><Relationship Id="rId10" Type="http://schemas.openxmlformats.org/officeDocument/2006/relationships/hyperlink" Target="https://suite.ambiensq.com/#!/mapaMonitoreo/cpc" TargetMode="External"/><Relationship Id="rId4" Type="http://schemas.microsoft.com/office/2007/relationships/hdphoto" Target="../media/hdphoto9.wdp"/><Relationship Id="rId9" Type="http://schemas.openxmlformats.org/officeDocument/2006/relationships/hyperlink" Target="https://suite.ambiensq.com/#!/mapaMonitoreo/cpg" TargetMode="External"/><Relationship Id="rId14" Type="http://schemas.openxmlformats.org/officeDocument/2006/relationships/hyperlink" Target="https://drive.google.com/drive/folders/1pMltye2lJIMxDBJHvPsD573Va6_FoyNP"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5.png"/><Relationship Id="rId7" Type="http://schemas.openxmlformats.org/officeDocument/2006/relationships/hyperlink" Target="http://www.ideam.gov.co/web/tiempo-y-clima/boletin-clima-y-salud" TargetMode="External"/><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hyperlink" Target="https://www.minsalud.gov.co/" TargetMode="External"/><Relationship Id="rId5" Type="http://schemas.openxmlformats.org/officeDocument/2006/relationships/hyperlink" Target="http://www.ideam.gov.co/web/tiempo-y-clima/recomendaciones-para-la-proteccion-contra-la-radiacion-ultravioleta" TargetMode="Externa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hyperlink" Target="https://www.ideam.gov.co/sala-de-prensa/boletines" TargetMode="External"/><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5.png"/><Relationship Id="rId7" Type="http://schemas.openxmlformats.org/officeDocument/2006/relationships/hyperlink" Target="http://www.ideam.gov.co/web/tiempo-y-clima/boletin-agroclimatico" TargetMode="External"/><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hyperlink" Target="http://www.pronosticosyalertas.gov.co/boletines-e-informes-tecnicos" TargetMode="External"/><Relationship Id="rId4" Type="http://schemas.microsoft.com/office/2007/relationships/hdphoto" Target="../media/hdphoto9.wdp"/><Relationship Id="rId9"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42.jpg"/><Relationship Id="rId1" Type="http://schemas.openxmlformats.org/officeDocument/2006/relationships/slideLayout" Target="../slideLayouts/slideLayout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6.png"/><Relationship Id="rId5" Type="http://schemas.microsoft.com/office/2007/relationships/hdphoto" Target="../media/hdphoto9.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51.png"/><Relationship Id="rId4" Type="http://schemas.microsoft.com/office/2007/relationships/hdphoto" Target="../media/hdphoto9.wdp"/><Relationship Id="rId9" Type="http://schemas.openxmlformats.org/officeDocument/2006/relationships/image" Target="../media/image54.jp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hyperlink" Target="https://www.ideam.gov.co/sala-de-prensa/boletines/Bolet%C3%ADn-de-Alertas-por-Pron%C3%B3stico-de-la-Amenaza-por-Incendios-de-la-Cobertura-Vegetal-(BAICV)" TargetMode="External"/><Relationship Id="rId2" Type="http://schemas.openxmlformats.org/officeDocument/2006/relationships/image" Target="../media/image5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706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rama de flujo: operación manual 29">
            <a:extLst>
              <a:ext uri="{FF2B5EF4-FFF2-40B4-BE49-F238E27FC236}">
                <a16:creationId xmlns:a16="http://schemas.microsoft.com/office/drawing/2014/main" id="{EFDE106B-BF4C-3EC1-9CCE-AEBBBFA2912B}"/>
              </a:ext>
            </a:extLst>
          </p:cNvPr>
          <p:cNvSpPr/>
          <p:nvPr/>
        </p:nvSpPr>
        <p:spPr>
          <a:xfrm>
            <a:off x="2710251"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a:gsLst>
              <a:gs pos="33580">
                <a:srgbClr val="DD0000"/>
              </a:gs>
              <a:gs pos="0">
                <a:srgbClr val="C00000"/>
              </a:gs>
              <a:gs pos="97000">
                <a:srgbClr val="FF0000"/>
              </a:gs>
              <a:gs pos="73000">
                <a:srgbClr val="FF0000"/>
              </a:gs>
              <a:gs pos="100000">
                <a:srgbClr val="FF33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a:t> </a:t>
            </a:r>
            <a:endParaRPr lang="es-CO" dirty="0"/>
          </a:p>
        </p:txBody>
      </p:sp>
      <p:sp>
        <p:nvSpPr>
          <p:cNvPr id="5" name="Título 6">
            <a:extLst>
              <a:ext uri="{FF2B5EF4-FFF2-40B4-BE49-F238E27FC236}">
                <a16:creationId xmlns:a16="http://schemas.microsoft.com/office/drawing/2014/main" id="{FAAEACAA-3008-EE2F-E6B6-B53284276A07}"/>
              </a:ext>
            </a:extLst>
          </p:cNvPr>
          <p:cNvSpPr txBox="1">
            <a:spLocks/>
          </p:cNvSpPr>
          <p:nvPr/>
        </p:nvSpPr>
        <p:spPr>
          <a:xfrm>
            <a:off x="3410676" y="134423"/>
            <a:ext cx="5370647" cy="480131"/>
          </a:xfrm>
          <a:prstGeom prst="rect">
            <a:avLst/>
          </a:prstGeom>
          <a:noFill/>
          <a:ln>
            <a:no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Promedio de la amenaza por incendios de la cobertura vegetal </a:t>
            </a:r>
          </a:p>
        </p:txBody>
      </p:sp>
      <p:pic>
        <p:nvPicPr>
          <p:cNvPr id="6" name="object 3">
            <a:extLst>
              <a:ext uri="{FF2B5EF4-FFF2-40B4-BE49-F238E27FC236}">
                <a16:creationId xmlns:a16="http://schemas.microsoft.com/office/drawing/2014/main" id="{10E261C0-3E43-FF03-A345-ED399533C152}"/>
              </a:ext>
            </a:extLst>
          </p:cNvPr>
          <p:cNvPicPr/>
          <p:nvPr/>
        </p:nvPicPr>
        <p:blipFill>
          <a:blip r:embed="rId2" cstate="print"/>
          <a:stretch>
            <a:fillRect/>
          </a:stretch>
        </p:blipFill>
        <p:spPr>
          <a:xfrm>
            <a:off x="3299527" y="63661"/>
            <a:ext cx="368808" cy="504444"/>
          </a:xfrm>
          <a:prstGeom prst="rect">
            <a:avLst/>
          </a:prstGeom>
        </p:spPr>
      </p:pic>
      <p:sp>
        <p:nvSpPr>
          <p:cNvPr id="7" name="Rectángulo 6">
            <a:extLst>
              <a:ext uri="{FF2B5EF4-FFF2-40B4-BE49-F238E27FC236}">
                <a16:creationId xmlns:a16="http://schemas.microsoft.com/office/drawing/2014/main" id="{D365FC87-38A4-A7A2-6F26-5CFD96415082}"/>
              </a:ext>
            </a:extLst>
          </p:cNvPr>
          <p:cNvSpPr/>
          <p:nvPr/>
        </p:nvSpPr>
        <p:spPr>
          <a:xfrm>
            <a:off x="6674831" y="1137846"/>
            <a:ext cx="5286895" cy="5154328"/>
          </a:xfrm>
          <a:prstGeom prst="rect">
            <a:avLst/>
          </a:prstGeom>
          <a:solidFill>
            <a:srgbClr val="C0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882CD7EC-D1C7-FE97-F08B-77CB8F61F908}"/>
              </a:ext>
            </a:extLst>
          </p:cNvPr>
          <p:cNvSpPr txBox="1"/>
          <p:nvPr/>
        </p:nvSpPr>
        <p:spPr>
          <a:xfrm>
            <a:off x="6875524" y="1164134"/>
            <a:ext cx="4885507" cy="5339923"/>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Promedio mensual de la amenaza por incendios de la cobertura vegetal julio 2025</a:t>
            </a:r>
            <a:endPar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En el mapa se presenta el promedio de la amenaza, entendida como la estimación promedio de la probabilidad para la ocurrencia de incendios de la cobertura vegetal, en relación con las condiciones de humedad en las coberturas vegetales durante el mes de junio de 2025, de acuerdo con el Sistema de Información  Geográfica para Prevención de Incendios (SIGPI).</a:t>
            </a: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endPar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ES"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Debido a las bajas precipitaciones y aumento en las temperaturas que se presentaron a lo largo del mes de julio, las condiciones de amenaza para la ocurrencia de incendios estuvieron muy bajas en sectores de la región Caribe, región Andina y sur de la región Pacífica; condiciones bajas en sectores puntuales del norte de la región Caribe, sectores puntuales de la región Andina y sectores puntuales del su de la región Pacífica; condiciones moderadas, presentándose esta condición en el norte de la región Caribe, sectores puntuales de la región Andina y en sectores puntuales del sur de la región; condición alta en el norte de la región Caribe mas específicamente en el departamento de la Guajira; y por ultimo , para gran parte del resto del territorio se presentó una condición sin amenaza para la ocurrencia de incendios.</a:t>
            </a: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9" name="CuadroTexto 8">
            <a:extLst>
              <a:ext uri="{FF2B5EF4-FFF2-40B4-BE49-F238E27FC236}">
                <a16:creationId xmlns:a16="http://schemas.microsoft.com/office/drawing/2014/main" id="{5DD6C6FA-CE08-2E7C-83F7-7919A1F46C1E}"/>
              </a:ext>
            </a:extLst>
          </p:cNvPr>
          <p:cNvSpPr txBox="1"/>
          <p:nvPr/>
        </p:nvSpPr>
        <p:spPr>
          <a:xfrm>
            <a:off x="900486" y="6150114"/>
            <a:ext cx="5350489" cy="707886"/>
          </a:xfrm>
          <a:prstGeom prst="rect">
            <a:avLst/>
          </a:prstGeom>
          <a:noFill/>
        </p:spPr>
        <p:txBody>
          <a:bodyPr wrap="square" rtlCol="0">
            <a:spAutoFit/>
          </a:bodyPr>
          <a:lstStyle/>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Modelo SIGPI de la OSPA. Este modelo se corre a diario y se extrae el promedio para el mes de julio. </a:t>
            </a:r>
          </a:p>
          <a:p>
            <a:pPr lvl="0" algn="ctr"/>
            <a:r>
              <a:rPr lang="es-ES" sz="1000" i="1"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Fuente: IDEAM, 2025.</a:t>
            </a:r>
          </a:p>
          <a:p>
            <a:endParaRPr lang="en-US" sz="1000" dirty="0">
              <a:solidFill>
                <a:schemeClr val="tx1">
                  <a:lumMod val="50000"/>
                  <a:lumOff val="50000"/>
                </a:schemeClr>
              </a:solidFill>
            </a:endParaRPr>
          </a:p>
        </p:txBody>
      </p:sp>
      <p:pic>
        <p:nvPicPr>
          <p:cNvPr id="3" name="Imagen 2">
            <a:extLst>
              <a:ext uri="{FF2B5EF4-FFF2-40B4-BE49-F238E27FC236}">
                <a16:creationId xmlns:a16="http://schemas.microsoft.com/office/drawing/2014/main" id="{071AD74D-C323-DA91-3B94-F0770ACE9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085" y="811657"/>
            <a:ext cx="4166499" cy="5338457"/>
          </a:xfrm>
          <a:prstGeom prst="rect">
            <a:avLst/>
          </a:prstGeom>
        </p:spPr>
      </p:pic>
    </p:spTree>
    <p:extLst>
      <p:ext uri="{BB962C8B-B14F-4D97-AF65-F5344CB8AC3E}">
        <p14:creationId xmlns:p14="http://schemas.microsoft.com/office/powerpoint/2010/main" val="3936769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6835614" y="1159903"/>
            <a:ext cx="5212532" cy="3133616"/>
          </a:xfrm>
          <a:prstGeom prst="rect">
            <a:avLst/>
          </a:prstGeom>
        </p:spPr>
      </p:pic>
      <p:sp>
        <p:nvSpPr>
          <p:cNvPr id="8" name="CuadroTexto 7">
            <a:extLst>
              <a:ext uri="{FF2B5EF4-FFF2-40B4-BE49-F238E27FC236}">
                <a16:creationId xmlns:a16="http://schemas.microsoft.com/office/drawing/2014/main" id="{0D7E67BD-8040-F0DA-EBB3-8211775F965C}"/>
              </a:ext>
            </a:extLst>
          </p:cNvPr>
          <p:cNvSpPr txBox="1"/>
          <p:nvPr/>
        </p:nvSpPr>
        <p:spPr>
          <a:xfrm>
            <a:off x="7146228" y="1318929"/>
            <a:ext cx="4433752" cy="290848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Aerosoles totales y de combustión de biomasa:</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Los aerosoles atmosféricos son pequeñas partículas o gotitas de líquido que se encuentran suspendidas en la atmósfera. Pueden originarse a partir del polvo del desierto, erupciones volcánicas e incendios forestales, también la actividad humana.</a:t>
            </a:r>
          </a:p>
          <a:p>
            <a:pPr marL="0" marR="0" lvl="0" indent="0" algn="just" rtl="0">
              <a:lnSpc>
                <a:spcPct val="100000"/>
              </a:lnSpc>
              <a:spcBef>
                <a:spcPts val="0"/>
              </a:spcBef>
              <a:spcAft>
                <a:spcPts val="0"/>
              </a:spcAft>
              <a:buClr>
                <a:srgbClr val="000000"/>
              </a:buClr>
              <a:buSzPts val="1000"/>
              <a:buFont typeface="Arial"/>
              <a:buNone/>
            </a:pPr>
            <a:endParaRPr lang="es-MX"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lvl="0" algn="just">
              <a:buClr>
                <a:srgbClr val="000000"/>
              </a:buClr>
              <a:buSzPts val="1000"/>
            </a:pPr>
            <a:r>
              <a:rPr lang="es-CO" sz="1200"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profundidad óptica del aerosol es una medida de la cantidad total de aerosol en una columna vertical de la atmósfera. Los pronósticos de CAMS proporcionan valores para la profundidad óptica del aerosol total, así como individualmente para aerosoles de combustión de biomasa.</a:t>
            </a:r>
            <a:endParaRPr lang="es-CO"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9" name="Título 6">
            <a:extLst>
              <a:ext uri="{FF2B5EF4-FFF2-40B4-BE49-F238E27FC236}">
                <a16:creationId xmlns:a16="http://schemas.microsoft.com/office/drawing/2014/main" id="{5CCDDA3F-AADA-6B46-F41B-D81C704063BF}"/>
              </a:ext>
            </a:extLst>
          </p:cNvPr>
          <p:cNvSpPr txBox="1">
            <a:spLocks/>
          </p:cNvSpPr>
          <p:nvPr/>
        </p:nvSpPr>
        <p:spPr>
          <a:xfrm>
            <a:off x="3160450" y="60720"/>
            <a:ext cx="5019927"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Aerosoles de combustión de biomasa</a:t>
            </a:r>
          </a:p>
        </p:txBody>
      </p:sp>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425821" y="656594"/>
            <a:ext cx="6413565" cy="307777"/>
          </a:xfrm>
          <a:prstGeom prst="rect">
            <a:avLst/>
          </a:prstGeom>
        </p:spPr>
        <p:txBody>
          <a:bodyPr wrap="square">
            <a:spAutoFit/>
          </a:bodyPr>
          <a:lstStyle/>
          <a:p>
            <a:r>
              <a:rPr lang="es-CO" sz="1400" b="1" dirty="0">
                <a:solidFill>
                  <a:srgbClr val="2091C9"/>
                </a:solidFill>
                <a:latin typeface="Verdana" panose="020B0604030504040204" pitchFamily="34" charset="0"/>
                <a:ea typeface="Verdana" panose="020B0604030504040204" pitchFamily="34" charset="0"/>
                <a:cs typeface="Calibri"/>
                <a:sym typeface="Calibri"/>
              </a:rPr>
              <a:t>Pronóstico de aerosoles de combustión de biomasa:</a:t>
            </a:r>
          </a:p>
        </p:txBody>
      </p:sp>
      <p:grpSp>
        <p:nvGrpSpPr>
          <p:cNvPr id="12" name="Grupo 11">
            <a:extLst>
              <a:ext uri="{FF2B5EF4-FFF2-40B4-BE49-F238E27FC236}">
                <a16:creationId xmlns:a16="http://schemas.microsoft.com/office/drawing/2014/main" id="{783CE761-570C-8758-312F-1E213CCD3977}"/>
              </a:ext>
            </a:extLst>
          </p:cNvPr>
          <p:cNvGrpSpPr/>
          <p:nvPr/>
        </p:nvGrpSpPr>
        <p:grpSpPr>
          <a:xfrm>
            <a:off x="5409629" y="1635630"/>
            <a:ext cx="1109822" cy="2275086"/>
            <a:chOff x="5657035" y="1333675"/>
            <a:chExt cx="864000" cy="1730372"/>
          </a:xfrm>
        </p:grpSpPr>
        <p:pic>
          <p:nvPicPr>
            <p:cNvPr id="13" name="Imagen 12">
              <a:extLst>
                <a:ext uri="{FF2B5EF4-FFF2-40B4-BE49-F238E27FC236}">
                  <a16:creationId xmlns:a16="http://schemas.microsoft.com/office/drawing/2014/main" id="{4139EEFD-81DB-B3FD-FE34-758B4C2E4C7A}"/>
                </a:ext>
              </a:extLst>
            </p:cNvPr>
            <p:cNvPicPr>
              <a:picLocks noChangeAspect="1"/>
            </p:cNvPicPr>
            <p:nvPr/>
          </p:nvPicPr>
          <p:blipFill rotWithShape="1">
            <a:blip r:embed="rId5"/>
            <a:srcRect r="87789"/>
            <a:stretch/>
          </p:blipFill>
          <p:spPr>
            <a:xfrm>
              <a:off x="5660357" y="1333675"/>
              <a:ext cx="858979" cy="648000"/>
            </a:xfrm>
            <a:prstGeom prst="rect">
              <a:avLst/>
            </a:prstGeom>
          </p:spPr>
        </p:pic>
        <p:pic>
          <p:nvPicPr>
            <p:cNvPr id="14" name="Imagen 13">
              <a:extLst>
                <a:ext uri="{FF2B5EF4-FFF2-40B4-BE49-F238E27FC236}">
                  <a16:creationId xmlns:a16="http://schemas.microsoft.com/office/drawing/2014/main" id="{2A3598D6-D5C7-20AA-8FD9-3788AED7F060}"/>
                </a:ext>
              </a:extLst>
            </p:cNvPr>
            <p:cNvPicPr>
              <a:picLocks noChangeAspect="1"/>
            </p:cNvPicPr>
            <p:nvPr/>
          </p:nvPicPr>
          <p:blipFill rotWithShape="1">
            <a:blip r:embed="rId5"/>
            <a:srcRect l="11955" r="65492"/>
            <a:stretch/>
          </p:blipFill>
          <p:spPr>
            <a:xfrm>
              <a:off x="5657035" y="2032934"/>
              <a:ext cx="864000" cy="352914"/>
            </a:xfrm>
            <a:prstGeom prst="rect">
              <a:avLst/>
            </a:prstGeom>
          </p:spPr>
        </p:pic>
        <p:pic>
          <p:nvPicPr>
            <p:cNvPr id="15" name="Imagen 14">
              <a:extLst>
                <a:ext uri="{FF2B5EF4-FFF2-40B4-BE49-F238E27FC236}">
                  <a16:creationId xmlns:a16="http://schemas.microsoft.com/office/drawing/2014/main" id="{B5442C42-8274-728A-F8D6-EDBA406A8886}"/>
                </a:ext>
              </a:extLst>
            </p:cNvPr>
            <p:cNvPicPr>
              <a:picLocks noChangeAspect="1"/>
            </p:cNvPicPr>
            <p:nvPr/>
          </p:nvPicPr>
          <p:blipFill rotWithShape="1">
            <a:blip r:embed="rId5"/>
            <a:srcRect l="36017" r="55682" b="2587"/>
            <a:stretch/>
          </p:blipFill>
          <p:spPr>
            <a:xfrm>
              <a:off x="5777981" y="2416047"/>
              <a:ext cx="599404" cy="648000"/>
            </a:xfrm>
            <a:prstGeom prst="rect">
              <a:avLst/>
            </a:prstGeom>
          </p:spPr>
        </p:pic>
      </p:grpSp>
      <p:sp>
        <p:nvSpPr>
          <p:cNvPr id="16" name="CuadroTexto 15">
            <a:extLst>
              <a:ext uri="{FF2B5EF4-FFF2-40B4-BE49-F238E27FC236}">
                <a16:creationId xmlns:a16="http://schemas.microsoft.com/office/drawing/2014/main" id="{CCE3A074-838A-0140-1ED4-E07E7D9AC756}"/>
              </a:ext>
            </a:extLst>
          </p:cNvPr>
          <p:cNvSpPr txBox="1"/>
          <p:nvPr/>
        </p:nvSpPr>
        <p:spPr>
          <a:xfrm>
            <a:off x="518651" y="4286745"/>
            <a:ext cx="5996416" cy="338554"/>
          </a:xfrm>
          <a:prstGeom prst="rect">
            <a:avLst/>
          </a:prstGeom>
          <a:noFill/>
        </p:spPr>
        <p:txBody>
          <a:bodyPr wrap="square" lIns="91440" tIns="45720" rIns="91440" bIns="45720" anchor="t">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800" i="1" dirty="0">
                <a:solidFill>
                  <a:schemeClr val="tx1">
                    <a:lumMod val="50000"/>
                    <a:lumOff val="50000"/>
                  </a:schemeClr>
                </a:solidFill>
                <a:latin typeface="Verdana"/>
                <a:ea typeface="Verdana"/>
              </a:rPr>
              <a:t>Profundidad óptica del aerosol de combustión de biomasa a 550 nm. </a:t>
            </a:r>
          </a:p>
          <a:p>
            <a:r>
              <a:rPr lang="es-CO" sz="800" i="1" dirty="0">
                <a:solidFill>
                  <a:schemeClr val="tx1">
                    <a:lumMod val="50000"/>
                    <a:lumOff val="50000"/>
                  </a:schemeClr>
                </a:solidFill>
                <a:latin typeface="Verdana"/>
                <a:ea typeface="Verdana"/>
              </a:rPr>
              <a:t>Fuente: proporcionada por CAMS (Servicio de Monitoreo de la Atmósfera de </a:t>
            </a:r>
            <a:r>
              <a:rPr lang="es-CO" sz="800" i="1" dirty="0" err="1">
                <a:solidFill>
                  <a:schemeClr val="tx1">
                    <a:lumMod val="50000"/>
                    <a:lumOff val="50000"/>
                  </a:schemeClr>
                </a:solidFill>
                <a:latin typeface="Verdana"/>
                <a:ea typeface="Verdana"/>
              </a:rPr>
              <a:t>Copernicus</a:t>
            </a:r>
            <a:r>
              <a:rPr lang="es-CO" sz="800" i="1" dirty="0">
                <a:solidFill>
                  <a:schemeClr val="tx1">
                    <a:lumMod val="50000"/>
                    <a:lumOff val="50000"/>
                  </a:schemeClr>
                </a:solidFill>
                <a:latin typeface="Verdana"/>
                <a:ea typeface="Verdana"/>
              </a:rPr>
              <a:t>), 2025.</a:t>
            </a:r>
            <a:endParaRPr lang="es-MX" sz="800" i="1" dirty="0">
              <a:solidFill>
                <a:schemeClr val="tx1">
                  <a:lumMod val="50000"/>
                  <a:lumOff val="50000"/>
                </a:schemeClr>
              </a:solidFill>
              <a:latin typeface="Verdana"/>
              <a:ea typeface="Verdana"/>
            </a:endParaRPr>
          </a:p>
        </p:txBody>
      </p:sp>
      <p:sp>
        <p:nvSpPr>
          <p:cNvPr id="17" name="CuadroTexto 16">
            <a:extLst>
              <a:ext uri="{FF2B5EF4-FFF2-40B4-BE49-F238E27FC236}">
                <a16:creationId xmlns:a16="http://schemas.microsoft.com/office/drawing/2014/main" id="{3AADE677-958D-0E90-51D8-6E1143188B43}"/>
              </a:ext>
            </a:extLst>
          </p:cNvPr>
          <p:cNvSpPr txBox="1"/>
          <p:nvPr/>
        </p:nvSpPr>
        <p:spPr>
          <a:xfrm>
            <a:off x="518651" y="4747906"/>
            <a:ext cx="11061329" cy="1615827"/>
          </a:xfrm>
          <a:prstGeom prst="rect">
            <a:avLst/>
          </a:prstGeom>
          <a:noFill/>
        </p:spPr>
        <p:txBody>
          <a:bodyPr wrap="square" lIns="91440" tIns="45720" rIns="91440" bIns="45720" rtlCol="0" anchor="t">
            <a:spAutoFit/>
          </a:bodyPr>
          <a:lstStyle/>
          <a:p>
            <a:pPr algn="just"/>
            <a:r>
              <a:rPr lang="es-MX" sz="1050" dirty="0">
                <a:solidFill>
                  <a:schemeClr val="tx1">
                    <a:lumMod val="50000"/>
                    <a:lumOff val="50000"/>
                  </a:schemeClr>
                </a:solidFill>
                <a:latin typeface="Verdana"/>
                <a:ea typeface="Verdana"/>
              </a:rPr>
              <a:t>De</a:t>
            </a:r>
            <a:r>
              <a:rPr lang="es-MX" sz="1100" dirty="0">
                <a:solidFill>
                  <a:schemeClr val="tx1">
                    <a:lumMod val="50000"/>
                    <a:lumOff val="50000"/>
                  </a:schemeClr>
                </a:solidFill>
                <a:latin typeface="Verdana"/>
                <a:ea typeface="Verdana"/>
              </a:rPr>
              <a:t> acuerdo con el modelo global de pronóstico de aerosoles de combustión de biomasa (efectuado a partir del </a:t>
            </a:r>
            <a:r>
              <a:rPr lang="es-CO" sz="1100" dirty="0">
                <a:solidFill>
                  <a:schemeClr val="tx1">
                    <a:lumMod val="50000"/>
                    <a:lumOff val="50000"/>
                  </a:schemeClr>
                </a:solidFill>
                <a:latin typeface="Verdana"/>
                <a:ea typeface="Verdana"/>
              </a:rPr>
              <a:t>conjunto de satélites </a:t>
            </a:r>
            <a:r>
              <a:rPr lang="es-CO" sz="1100" dirty="0" err="1">
                <a:solidFill>
                  <a:schemeClr val="tx1">
                    <a:lumMod val="50000"/>
                    <a:lumOff val="50000"/>
                  </a:schemeClr>
                </a:solidFill>
                <a:latin typeface="Verdana"/>
                <a:ea typeface="Verdana"/>
              </a:rPr>
              <a:t>Sentinel</a:t>
            </a:r>
            <a:r>
              <a:rPr lang="es-CO" sz="1100" dirty="0">
                <a:solidFill>
                  <a:schemeClr val="tx1">
                    <a:lumMod val="50000"/>
                    <a:lumOff val="50000"/>
                  </a:schemeClr>
                </a:solidFill>
                <a:latin typeface="Verdana"/>
                <a:ea typeface="Verdana"/>
              </a:rPr>
              <a:t> del Programa de Observación de la Tierra</a:t>
            </a:r>
            <a:r>
              <a:rPr lang="es-MX" sz="1100" dirty="0">
                <a:solidFill>
                  <a:schemeClr val="tx1">
                    <a:lumMod val="50000"/>
                    <a:lumOff val="50000"/>
                  </a:schemeClr>
                </a:solidFill>
                <a:latin typeface="Verdana"/>
                <a:ea typeface="Verdana"/>
              </a:rPr>
              <a:t>), proporcionado por </a:t>
            </a:r>
            <a:r>
              <a:rPr lang="es-CO" sz="1100" dirty="0">
                <a:solidFill>
                  <a:schemeClr val="tx1">
                    <a:lumMod val="50000"/>
                    <a:lumOff val="50000"/>
                  </a:schemeClr>
                </a:solidFill>
                <a:latin typeface="Verdana"/>
                <a:ea typeface="Verdana"/>
              </a:rPr>
              <a:t>CAMS, el Servicio de Monitoreo de la Atmósfera de Copernicus,</a:t>
            </a:r>
            <a:r>
              <a:rPr lang="es-MX" sz="1100" dirty="0">
                <a:solidFill>
                  <a:schemeClr val="tx1">
                    <a:lumMod val="50000"/>
                    <a:lumOff val="50000"/>
                  </a:schemeClr>
                </a:solidFill>
                <a:latin typeface="Verdana"/>
                <a:ea typeface="Verdana"/>
              </a:rPr>
              <a:t> durante </a:t>
            </a:r>
            <a:r>
              <a:rPr lang="es-ES" sz="1100" dirty="0">
                <a:solidFill>
                  <a:schemeClr val="tx1">
                    <a:lumMod val="50000"/>
                    <a:lumOff val="50000"/>
                  </a:schemeClr>
                </a:solidFill>
                <a:latin typeface="Verdana"/>
                <a:ea typeface="Verdana"/>
              </a:rPr>
              <a:t>el mes de julio </a:t>
            </a:r>
            <a:r>
              <a:rPr lang="es-MX" sz="1100" dirty="0">
                <a:solidFill>
                  <a:schemeClr val="tx1">
                    <a:lumMod val="50000"/>
                    <a:lumOff val="50000"/>
                  </a:schemeClr>
                </a:solidFill>
                <a:latin typeface="Verdana"/>
                <a:ea typeface="Verdana"/>
              </a:rPr>
              <a:t>no se observaron concentraciones significativas de aerosoles por combustión de biomasa a lo largo del territorio colombiano. </a:t>
            </a:r>
            <a:r>
              <a:rPr lang="es-ES" sz="1100" dirty="0">
                <a:solidFill>
                  <a:schemeClr val="tx1">
                    <a:lumMod val="50000"/>
                    <a:lumOff val="50000"/>
                  </a:schemeClr>
                </a:solidFill>
                <a:latin typeface="Verdana"/>
                <a:ea typeface="Verdana"/>
              </a:rPr>
              <a:t>Es de precisar que los modelos globales de pronóstico proporcionan información indicativa, adecuada para orientar acerca de las tendencias en la distribución global de los contaminantes atmosféricos,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endParaRPr lang="es-MX" sz="1100" dirty="0">
              <a:solidFill>
                <a:schemeClr val="tx1">
                  <a:lumMod val="50000"/>
                  <a:lumOff val="50000"/>
                </a:schemeClr>
              </a:solidFill>
              <a:latin typeface="Verdana"/>
              <a:ea typeface="Verdana"/>
            </a:endParaRPr>
          </a:p>
        </p:txBody>
      </p:sp>
      <p:pic>
        <p:nvPicPr>
          <p:cNvPr id="1026" name="Picture 2">
            <a:extLst>
              <a:ext uri="{FF2B5EF4-FFF2-40B4-BE49-F238E27FC236}">
                <a16:creationId xmlns:a16="http://schemas.microsoft.com/office/drawing/2014/main" id="{D0B20F37-A4A8-1EBD-B68A-A48228994F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3463122" y="2548806"/>
            <a:ext cx="3299465" cy="1899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78496E99-F64A-0A40-966C-4FDC24A3BA69}"/>
              </a:ext>
            </a:extLst>
          </p:cNvPr>
          <p:cNvPicPr>
            <a:picLocks noChangeAspect="1"/>
          </p:cNvPicPr>
          <p:nvPr/>
        </p:nvPicPr>
        <p:blipFill>
          <a:blip r:embed="rId7"/>
          <a:stretch>
            <a:fillRect/>
          </a:stretch>
        </p:blipFill>
        <p:spPr>
          <a:xfrm>
            <a:off x="592248" y="975874"/>
            <a:ext cx="4384290" cy="3310871"/>
          </a:xfrm>
          <a:prstGeom prst="rect">
            <a:avLst/>
          </a:prstGeom>
        </p:spPr>
      </p:pic>
    </p:spTree>
    <p:extLst>
      <p:ext uri="{BB962C8B-B14F-4D97-AF65-F5344CB8AC3E}">
        <p14:creationId xmlns:p14="http://schemas.microsoft.com/office/powerpoint/2010/main" val="27296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7798735" y="1140736"/>
            <a:ext cx="4215631" cy="3440275"/>
          </a:xfrm>
          <a:prstGeom prst="rect">
            <a:avLst/>
          </a:prstGeom>
        </p:spPr>
      </p:pic>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538166" y="900823"/>
            <a:ext cx="6413565" cy="307777"/>
          </a:xfrm>
          <a:prstGeom prst="rect">
            <a:avLst/>
          </a:prstGeom>
        </p:spPr>
        <p:txBody>
          <a:bodyPr wrap="square" lIns="91440" tIns="45720" rIns="91440" bIns="45720" anchor="t">
            <a:spAutoFit/>
          </a:bodyPr>
          <a:lstStyle/>
          <a:p>
            <a:r>
              <a:rPr lang="es-CO" sz="1400" b="1" dirty="0">
                <a:solidFill>
                  <a:srgbClr val="2091C9"/>
                </a:solidFill>
                <a:latin typeface="Verdana"/>
                <a:ea typeface="Verdana"/>
                <a:cs typeface="Calibri"/>
                <a:sym typeface="Calibri"/>
              </a:rPr>
              <a:t>Pronóstico de Carbono Negro:</a:t>
            </a:r>
            <a:endParaRPr lang="es-CO" sz="1400" b="1" dirty="0">
              <a:solidFill>
                <a:srgbClr val="2091C9"/>
              </a:solidFill>
              <a:latin typeface="Verdana" panose="020B0604030504040204" pitchFamily="34" charset="0"/>
              <a:ea typeface="Verdana" panose="020B0604030504040204" pitchFamily="34" charset="0"/>
              <a:cs typeface="Calibri"/>
              <a:sym typeface="Calibri"/>
            </a:endParaRPr>
          </a:p>
        </p:txBody>
      </p:sp>
      <p:sp>
        <p:nvSpPr>
          <p:cNvPr id="2" name="Título 6">
            <a:extLst>
              <a:ext uri="{FF2B5EF4-FFF2-40B4-BE49-F238E27FC236}">
                <a16:creationId xmlns:a16="http://schemas.microsoft.com/office/drawing/2014/main" id="{795C79AA-1FDA-81AB-7A99-22D09727D455}"/>
              </a:ext>
            </a:extLst>
          </p:cNvPr>
          <p:cNvSpPr txBox="1">
            <a:spLocks/>
          </p:cNvSpPr>
          <p:nvPr/>
        </p:nvSpPr>
        <p:spPr>
          <a:xfrm>
            <a:off x="3290150" y="118325"/>
            <a:ext cx="4824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panose="020B0604030504040204" pitchFamily="34" charset="0"/>
                <a:ea typeface="Verdana" panose="020B0604030504040204" pitchFamily="34" charset="0"/>
              </a:rPr>
              <a:t>Carbono Negro</a:t>
            </a:r>
          </a:p>
        </p:txBody>
      </p:sp>
      <p:pic>
        <p:nvPicPr>
          <p:cNvPr id="3" name="Imagen 2">
            <a:extLst>
              <a:ext uri="{FF2B5EF4-FFF2-40B4-BE49-F238E27FC236}">
                <a16:creationId xmlns:a16="http://schemas.microsoft.com/office/drawing/2014/main" id="{E232D557-2CD1-004E-9220-3AADAA8C92DC}"/>
              </a:ext>
            </a:extLst>
          </p:cNvPr>
          <p:cNvPicPr>
            <a:picLocks noChangeAspect="1"/>
          </p:cNvPicPr>
          <p:nvPr/>
        </p:nvPicPr>
        <p:blipFill>
          <a:blip r:embed="rId5"/>
          <a:stretch>
            <a:fillRect/>
          </a:stretch>
        </p:blipFill>
        <p:spPr>
          <a:xfrm>
            <a:off x="4080785" y="1198018"/>
            <a:ext cx="336807" cy="3237945"/>
          </a:xfrm>
          <a:prstGeom prst="rect">
            <a:avLst/>
          </a:prstGeom>
        </p:spPr>
      </p:pic>
      <p:pic>
        <p:nvPicPr>
          <p:cNvPr id="4" name="Picture 4">
            <a:extLst>
              <a:ext uri="{FF2B5EF4-FFF2-40B4-BE49-F238E27FC236}">
                <a16:creationId xmlns:a16="http://schemas.microsoft.com/office/drawing/2014/main" id="{302ADA88-1DE9-7681-31AA-93A047CA6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5266" y="2311188"/>
            <a:ext cx="766722" cy="221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B4382B0-AE23-B8DB-717A-258D097366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r="6058"/>
          <a:stretch/>
        </p:blipFill>
        <p:spPr bwMode="auto">
          <a:xfrm>
            <a:off x="6979158" y="2572519"/>
            <a:ext cx="819577" cy="676579"/>
          </a:xfrm>
          <a:prstGeom prst="rect">
            <a:avLst/>
          </a:prstGeom>
          <a:noFill/>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B69D25D5-DE67-C7F7-7102-5EF800BA01E8}"/>
              </a:ext>
            </a:extLst>
          </p:cNvPr>
          <p:cNvSpPr txBox="1"/>
          <p:nvPr/>
        </p:nvSpPr>
        <p:spPr>
          <a:xfrm>
            <a:off x="84138" y="4405944"/>
            <a:ext cx="6067608" cy="507831"/>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MX" sz="900" i="1" dirty="0">
                <a:solidFill>
                  <a:schemeClr val="tx1">
                    <a:lumMod val="50000"/>
                    <a:lumOff val="50000"/>
                  </a:schemeClr>
                </a:solidFill>
              </a:rPr>
              <a:t>Pronóstico de Carbono negro – Profundidad óptica del aerosol.</a:t>
            </a:r>
          </a:p>
          <a:p>
            <a:r>
              <a:rPr lang="es-MX" sz="900" i="1" dirty="0">
                <a:solidFill>
                  <a:schemeClr val="tx1">
                    <a:lumMod val="50000"/>
                    <a:lumOff val="50000"/>
                  </a:schemeClr>
                </a:solidFill>
              </a:rPr>
              <a:t>Fuente: </a:t>
            </a:r>
            <a:r>
              <a:rPr lang="en-US" sz="900" i="1" dirty="0">
                <a:solidFill>
                  <a:schemeClr val="tx1">
                    <a:lumMod val="50000"/>
                    <a:lumOff val="50000"/>
                  </a:schemeClr>
                </a:solidFill>
              </a:rPr>
              <a:t>Global Modeling and Assimilation Office - GMAO</a:t>
            </a:r>
            <a:r>
              <a:rPr lang="es-MX" sz="900" i="1" dirty="0">
                <a:solidFill>
                  <a:schemeClr val="tx1">
                    <a:lumMod val="50000"/>
                    <a:lumOff val="50000"/>
                  </a:schemeClr>
                </a:solidFill>
              </a:rPr>
              <a:t> de la NASA, 2025</a:t>
            </a:r>
          </a:p>
          <a:p>
            <a:r>
              <a:rPr lang="es-MX" sz="900" i="1" dirty="0">
                <a:solidFill>
                  <a:schemeClr val="tx1">
                    <a:lumMod val="50000"/>
                    <a:lumOff val="50000"/>
                  </a:schemeClr>
                </a:solidFill>
              </a:rPr>
              <a:t> </a:t>
            </a:r>
          </a:p>
        </p:txBody>
      </p:sp>
      <p:sp>
        <p:nvSpPr>
          <p:cNvPr id="19" name="CuadroTexto 18">
            <a:extLst>
              <a:ext uri="{FF2B5EF4-FFF2-40B4-BE49-F238E27FC236}">
                <a16:creationId xmlns:a16="http://schemas.microsoft.com/office/drawing/2014/main" id="{D01A6FB7-A5E9-D0F6-4BE3-FAFD80F0C42F}"/>
              </a:ext>
            </a:extLst>
          </p:cNvPr>
          <p:cNvSpPr txBox="1"/>
          <p:nvPr/>
        </p:nvSpPr>
        <p:spPr>
          <a:xfrm>
            <a:off x="313863" y="4820573"/>
            <a:ext cx="11192704" cy="1446550"/>
          </a:xfrm>
          <a:prstGeom prst="rect">
            <a:avLst/>
          </a:prstGeom>
          <a:noFill/>
        </p:spPr>
        <p:txBody>
          <a:bodyPr wrap="square" lIns="91440" tIns="45720" rIns="91440" bIns="45720" rtlCol="0" anchor="t">
            <a:spAutoFit/>
          </a:bodyPr>
          <a:lstStyle/>
          <a:p>
            <a:pPr algn="just"/>
            <a:r>
              <a:rPr lang="es-MX" sz="1100" dirty="0">
                <a:solidFill>
                  <a:schemeClr val="tx1">
                    <a:lumMod val="50000"/>
                    <a:lumOff val="50000"/>
                  </a:schemeClr>
                </a:solidFill>
                <a:latin typeface="Verdana"/>
                <a:ea typeface="Verdana"/>
              </a:rPr>
              <a:t>De acuerdo con el modelo global de pronóstico de Carbono negro (efectuado a partir del Sistema de Observación de la Tierra Goddard - GEOS-5), proporcionado por GMAO, la Oficina Global de Modelado y Asimilación de la NASA,</a:t>
            </a:r>
            <a:r>
              <a:rPr lang="es-ES" sz="1100" dirty="0">
                <a:solidFill>
                  <a:schemeClr val="tx1">
                    <a:lumMod val="50000"/>
                    <a:lumOff val="50000"/>
                  </a:schemeClr>
                </a:solidFill>
                <a:latin typeface="Verdana"/>
                <a:ea typeface="Verdana"/>
              </a:rPr>
              <a:t> se observan concentraciones levemente aumentadas de este contaminante en lo transcurrido de los últimos días del mes de julio de 2025, principalmente en el sur de la región Caribe, la región Orinoquía, y la región Amazónica. </a:t>
            </a:r>
            <a:r>
              <a:rPr lang="es-MX" sz="1100" dirty="0">
                <a:solidFill>
                  <a:schemeClr val="tx1">
                    <a:lumMod val="50000"/>
                    <a:lumOff val="50000"/>
                  </a:schemeClr>
                </a:solidFill>
                <a:latin typeface="Verdana" panose="020B0604030504040204" pitchFamily="34" charset="0"/>
                <a:ea typeface="Verdana" panose="020B0604030504040204" pitchFamily="34" charset="0"/>
              </a:rPr>
              <a:t>Es de precisar que los modelos globales de pronóstico proporcionan </a:t>
            </a:r>
            <a:r>
              <a:rPr lang="es-MX" sz="1100" b="1" u="sng" dirty="0">
                <a:solidFill>
                  <a:schemeClr val="tx1">
                    <a:lumMod val="50000"/>
                    <a:lumOff val="50000"/>
                  </a:schemeClr>
                </a:solidFill>
                <a:latin typeface="Verdana" panose="020B0604030504040204" pitchFamily="34" charset="0"/>
                <a:ea typeface="Verdana" panose="020B0604030504040204" pitchFamily="34" charset="0"/>
              </a:rPr>
              <a:t>información indicativa</a:t>
            </a:r>
            <a:r>
              <a:rPr lang="es-MX" sz="1100" dirty="0">
                <a:solidFill>
                  <a:schemeClr val="tx1">
                    <a:lumMod val="50000"/>
                    <a:lumOff val="50000"/>
                  </a:schemeClr>
                </a:solidFill>
                <a:latin typeface="Verdana" panose="020B0604030504040204" pitchFamily="34" charset="0"/>
                <a:ea typeface="Verdana" panose="020B0604030504040204" pitchFamily="34" charset="0"/>
              </a:rPr>
              <a:t>,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r>
              <a:rPr lang="es-MX" sz="1050" dirty="0">
                <a:solidFill>
                  <a:schemeClr val="tx1">
                    <a:lumMod val="50000"/>
                    <a:lumOff val="50000"/>
                  </a:schemeClr>
                </a:solidFill>
                <a:latin typeface="Verdana" panose="020B0604030504040204" pitchFamily="34" charset="0"/>
                <a:ea typeface="Verdana" panose="020B0604030504040204" pitchFamily="34" charset="0"/>
              </a:rPr>
              <a:t>.</a:t>
            </a:r>
          </a:p>
        </p:txBody>
      </p:sp>
      <p:sp>
        <p:nvSpPr>
          <p:cNvPr id="20" name="CuadroTexto 19">
            <a:extLst>
              <a:ext uri="{FF2B5EF4-FFF2-40B4-BE49-F238E27FC236}">
                <a16:creationId xmlns:a16="http://schemas.microsoft.com/office/drawing/2014/main" id="{6E02A1AB-3392-9E06-9512-97466CB5C9C2}"/>
              </a:ext>
            </a:extLst>
          </p:cNvPr>
          <p:cNvSpPr txBox="1"/>
          <p:nvPr/>
        </p:nvSpPr>
        <p:spPr>
          <a:xfrm>
            <a:off x="7960211" y="1369334"/>
            <a:ext cx="4027508" cy="3062377"/>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000"/>
              <a:buFont typeface="Arial"/>
              <a:buNone/>
            </a:pPr>
            <a:r>
              <a:rPr lang="es-MX" sz="14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a:t>
            </a:r>
            <a:endParaRPr lang="es-MX" sz="14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endParaRPr lang="es-MX" sz="11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a:t>
            </a:r>
            <a:r>
              <a:rPr lang="es-MX" sz="1200" b="1"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Carbono negro </a:t>
            </a: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es un aerosol que se encuentra contenido en el material particulado fino (PM2,5) y se compone esencialmente por carbón. Su principal fuente de emisión es la combustión incompleta de combustibles fósiles y de biomasa.</a:t>
            </a:r>
          </a:p>
          <a:p>
            <a:pPr marL="0" marR="0" lvl="0" indent="0" algn="just" rtl="0">
              <a:lnSpc>
                <a:spcPct val="100000"/>
              </a:lnSpc>
              <a:spcBef>
                <a:spcPts val="0"/>
              </a:spcBef>
              <a:spcAft>
                <a:spcPts val="0"/>
              </a:spcAft>
              <a:buClr>
                <a:srgbClr val="000000"/>
              </a:buClr>
              <a:buSzPts val="1000"/>
              <a:buFont typeface="Arial"/>
              <a:buNone/>
            </a:pP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Carbono negro se produce al quemar celulosa, por lo que usualmente se emplea como marcador o trazador de la combustión de biomasa generada a partir de los incendios de la cobertura vegetal. La profundidad óptica del aerosol es una medida de la cantidad total del aerosol en una columna vertical de la atmósfera. </a:t>
            </a:r>
            <a:endParaRPr lang="es-CO"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8" name="Imagen 7">
            <a:extLst>
              <a:ext uri="{FF2B5EF4-FFF2-40B4-BE49-F238E27FC236}">
                <a16:creationId xmlns:a16="http://schemas.microsoft.com/office/drawing/2014/main" id="{2ACC45C1-1226-1CC2-A69A-B06158340EDE}"/>
              </a:ext>
            </a:extLst>
          </p:cNvPr>
          <p:cNvPicPr>
            <a:picLocks noChangeAspect="1"/>
          </p:cNvPicPr>
          <p:nvPr/>
        </p:nvPicPr>
        <p:blipFill>
          <a:blip r:embed="rId8"/>
          <a:stretch>
            <a:fillRect/>
          </a:stretch>
        </p:blipFill>
        <p:spPr>
          <a:xfrm>
            <a:off x="61158" y="1253831"/>
            <a:ext cx="4042607" cy="3082056"/>
          </a:xfrm>
          <a:prstGeom prst="rect">
            <a:avLst/>
          </a:prstGeom>
        </p:spPr>
      </p:pic>
      <p:pic>
        <p:nvPicPr>
          <p:cNvPr id="1026" name="Picture 2">
            <a:extLst>
              <a:ext uri="{FF2B5EF4-FFF2-40B4-BE49-F238E27FC236}">
                <a16:creationId xmlns:a16="http://schemas.microsoft.com/office/drawing/2014/main" id="{89B51D3D-180A-7C4F-4D96-5E5F7A200BF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023" r="17772"/>
          <a:stretch>
            <a:fillRect/>
          </a:stretch>
        </p:blipFill>
        <p:spPr bwMode="auto">
          <a:xfrm>
            <a:off x="4392345" y="1301273"/>
            <a:ext cx="2578439" cy="301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073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F69553C-CCB3-6F76-27C7-367B32EA060A}"/>
              </a:ext>
            </a:extLst>
          </p:cNvPr>
          <p:cNvPicPr>
            <a:picLocks noChangeAspect="1"/>
          </p:cNvPicPr>
          <p:nvPr/>
        </p:nvPicPr>
        <p:blipFill>
          <a:blip r:embed="rId2"/>
          <a:stretch>
            <a:fillRect/>
          </a:stretch>
        </p:blipFill>
        <p:spPr>
          <a:xfrm>
            <a:off x="2608786" y="0"/>
            <a:ext cx="6974428" cy="658425"/>
          </a:xfrm>
          <a:prstGeom prst="rect">
            <a:avLst/>
          </a:prstGeom>
        </p:spPr>
      </p:pic>
      <p:pic>
        <p:nvPicPr>
          <p:cNvPr id="7" name="Imagen 6">
            <a:extLst>
              <a:ext uri="{FF2B5EF4-FFF2-40B4-BE49-F238E27FC236}">
                <a16:creationId xmlns:a16="http://schemas.microsoft.com/office/drawing/2014/main" id="{98C63B99-5725-FD34-DEBA-3A7EB1AD7F53}"/>
              </a:ext>
            </a:extLst>
          </p:cNvPr>
          <p:cNvPicPr>
            <a:picLocks noChangeAspect="1"/>
          </p:cNvPicPr>
          <p:nvPr/>
        </p:nvPicPr>
        <p:blipFill>
          <a:blip r:embed="rId3"/>
          <a:stretch>
            <a:fillRect/>
          </a:stretch>
        </p:blipFill>
        <p:spPr>
          <a:xfrm>
            <a:off x="6835614" y="964069"/>
            <a:ext cx="5212532" cy="3133616"/>
          </a:xfrm>
          <a:prstGeom prst="rect">
            <a:avLst/>
          </a:prstGeom>
        </p:spPr>
      </p:pic>
      <p:sp>
        <p:nvSpPr>
          <p:cNvPr id="8" name="CuadroTexto 7">
            <a:extLst>
              <a:ext uri="{FF2B5EF4-FFF2-40B4-BE49-F238E27FC236}">
                <a16:creationId xmlns:a16="http://schemas.microsoft.com/office/drawing/2014/main" id="{0D7E67BD-8040-F0DA-EBB3-8211775F965C}"/>
              </a:ext>
            </a:extLst>
          </p:cNvPr>
          <p:cNvSpPr txBox="1"/>
          <p:nvPr/>
        </p:nvSpPr>
        <p:spPr>
          <a:xfrm>
            <a:off x="7225004" y="1241989"/>
            <a:ext cx="4433752" cy="2677656"/>
          </a:xfrm>
          <a:prstGeom prst="rect">
            <a:avLst/>
          </a:prstGeom>
          <a:noFill/>
        </p:spPr>
        <p:txBody>
          <a:bodyPr wrap="square" lIns="91440" tIns="45720" rIns="91440" bIns="45720" anchor="t">
            <a:spAutoFit/>
          </a:bodyPr>
          <a:lstStyle/>
          <a:p>
            <a:pPr algn="ctr"/>
            <a:r>
              <a:rPr lang="es-MX" sz="1600" b="1" dirty="0">
                <a:solidFill>
                  <a:schemeClr val="bg1"/>
                </a:solidFill>
                <a:latin typeface="Verdana"/>
                <a:ea typeface="Verdana"/>
                <a:cs typeface="Calibri"/>
                <a:sym typeface="Arial"/>
              </a:rPr>
              <a:t>Monóxido de Carbono:</a:t>
            </a:r>
            <a:endParaRPr lang="es-ES" sz="1600" b="1" dirty="0">
              <a:solidFill>
                <a:schemeClr val="bg1"/>
              </a:solidFill>
              <a:latin typeface="Verdana"/>
              <a:ea typeface="Verdana"/>
              <a:cs typeface="Calibri"/>
            </a:endParaRPr>
          </a:p>
          <a:p>
            <a:pPr marL="0" marR="0" lvl="0" indent="0" algn="just" rtl="0">
              <a:lnSpc>
                <a:spcPct val="100000"/>
              </a:lnSpc>
              <a:spcBef>
                <a:spcPts val="0"/>
              </a:spcBef>
              <a:spcAft>
                <a:spcPts val="0"/>
              </a:spcAft>
              <a:buClr>
                <a:srgbClr val="000000"/>
              </a:buClr>
              <a:buSzPts val="1000"/>
              <a:buFont typeface="Arial"/>
              <a:buNone/>
            </a:pP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endParaRPr>
          </a:p>
          <a:p>
            <a:pPr algn="just"/>
            <a:r>
              <a:rPr lang="es-MX" sz="1200" dirty="0">
                <a:solidFill>
                  <a:schemeClr val="bg1"/>
                </a:solidFill>
                <a:latin typeface="Verdana"/>
                <a:ea typeface="Calibri"/>
                <a:cs typeface="Calibri"/>
              </a:rPr>
              <a:t>En la tierra constantemente hay emisiones de gases por procesos de combustión, en la mayoría de las situaciones, la combustión no es completa y los incendios o la quema de combustibles fósiles producen una mezcla de gases, que incluyen dióxido de carbono, metano y monóxido de carbono.</a:t>
            </a:r>
            <a:r>
              <a:rPr lang="es-MX" sz="1400" dirty="0">
                <a:solidFill>
                  <a:schemeClr val="bg1"/>
                </a:solidFill>
                <a:latin typeface="Verdana"/>
                <a:ea typeface="Calibri"/>
                <a:cs typeface="Calibri"/>
              </a:rPr>
              <a:t> </a:t>
            </a:r>
          </a:p>
          <a:p>
            <a:pPr algn="just"/>
            <a:endParaRPr lang="es-MX" sz="1400" dirty="0">
              <a:solidFill>
                <a:schemeClr val="bg1"/>
              </a:solidFill>
              <a:latin typeface="Verdana"/>
              <a:ea typeface="Calibri"/>
              <a:cs typeface="Calibri"/>
            </a:endParaRPr>
          </a:p>
          <a:p>
            <a:pPr algn="just"/>
            <a:r>
              <a:rPr lang="es-CO" sz="1200" dirty="0">
                <a:solidFill>
                  <a:schemeClr val="bg1"/>
                </a:solidFill>
                <a:latin typeface="Verdana"/>
                <a:ea typeface="Verdana"/>
                <a:cs typeface="Calibri"/>
              </a:rPr>
              <a:t>Los pronósticos de CAMS, </a:t>
            </a:r>
            <a:r>
              <a:rPr lang="es-MX" sz="1200" dirty="0">
                <a:solidFill>
                  <a:schemeClr val="bg1"/>
                </a:solidFill>
                <a:latin typeface="Verdana"/>
                <a:ea typeface="Calibri"/>
                <a:cs typeface="Calibri"/>
              </a:rPr>
              <a:t>permite observar de manera global y regional las concentraciones de monóxido de carbono que se encuentran en la atmósfera.</a:t>
            </a:r>
            <a:r>
              <a:rPr lang="es-MX" sz="1400" dirty="0">
                <a:solidFill>
                  <a:srgbClr val="000000"/>
                </a:solidFill>
                <a:latin typeface="Calibri"/>
                <a:ea typeface="Calibri"/>
                <a:cs typeface="Calibri"/>
              </a:rPr>
              <a:t> </a:t>
            </a:r>
            <a:endParaRPr lang="es-MX" dirty="0">
              <a:solidFill>
                <a:srgbClr val="000000"/>
              </a:solidFill>
              <a:latin typeface="Calibri" panose="020F0502020204030204"/>
              <a:ea typeface="Calibri"/>
              <a:cs typeface="Calibri"/>
            </a:endParaRPr>
          </a:p>
          <a:p>
            <a:pPr algn="just"/>
            <a:endParaRPr lang="es-MX" sz="1400" dirty="0">
              <a:solidFill>
                <a:schemeClr val="bg1"/>
              </a:solidFill>
              <a:latin typeface="Verdana"/>
              <a:ea typeface="Calibri"/>
              <a:cs typeface="Calibri"/>
            </a:endParaRPr>
          </a:p>
        </p:txBody>
      </p:sp>
      <p:sp>
        <p:nvSpPr>
          <p:cNvPr id="9" name="Título 6">
            <a:extLst>
              <a:ext uri="{FF2B5EF4-FFF2-40B4-BE49-F238E27FC236}">
                <a16:creationId xmlns:a16="http://schemas.microsoft.com/office/drawing/2014/main" id="{5CCDDA3F-AADA-6B46-F41B-D81C704063BF}"/>
              </a:ext>
            </a:extLst>
          </p:cNvPr>
          <p:cNvSpPr txBox="1">
            <a:spLocks/>
          </p:cNvSpPr>
          <p:nvPr/>
        </p:nvSpPr>
        <p:spPr>
          <a:xfrm>
            <a:off x="3160450" y="60720"/>
            <a:ext cx="5019927"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Pronóstico de material contaminante:</a:t>
            </a:r>
          </a:p>
          <a:p>
            <a:pPr algn="ctr"/>
            <a:r>
              <a:rPr lang="es-MX" sz="1600" b="1" dirty="0">
                <a:solidFill>
                  <a:schemeClr val="bg1"/>
                </a:solidFill>
                <a:latin typeface="Verdana"/>
                <a:ea typeface="Verdana"/>
              </a:rPr>
              <a:t>Monóxido de Carbono</a:t>
            </a:r>
          </a:p>
        </p:txBody>
      </p:sp>
      <p:pic>
        <p:nvPicPr>
          <p:cNvPr id="10" name="Imagen 9">
            <a:extLst>
              <a:ext uri="{FF2B5EF4-FFF2-40B4-BE49-F238E27FC236}">
                <a16:creationId xmlns:a16="http://schemas.microsoft.com/office/drawing/2014/main" id="{5366520A-9E40-06AB-F9A0-52C1D0DC68D8}"/>
              </a:ext>
            </a:extLst>
          </p:cNvPr>
          <p:cNvPicPr>
            <a:picLocks noChangeAspect="1"/>
          </p:cNvPicPr>
          <p:nvPr/>
        </p:nvPicPr>
        <p:blipFill>
          <a:blip r:embed="rId4"/>
          <a:stretch>
            <a:fillRect/>
          </a:stretch>
        </p:blipFill>
        <p:spPr>
          <a:xfrm>
            <a:off x="8114768" y="118917"/>
            <a:ext cx="617273" cy="419136"/>
          </a:xfrm>
          <a:prstGeom prst="rect">
            <a:avLst/>
          </a:prstGeom>
        </p:spPr>
      </p:pic>
      <p:sp>
        <p:nvSpPr>
          <p:cNvPr id="11" name="Rectángulo 10">
            <a:extLst>
              <a:ext uri="{FF2B5EF4-FFF2-40B4-BE49-F238E27FC236}">
                <a16:creationId xmlns:a16="http://schemas.microsoft.com/office/drawing/2014/main" id="{344E5F6B-36D6-52E0-EF89-69A8CB1DE780}"/>
              </a:ext>
            </a:extLst>
          </p:cNvPr>
          <p:cNvSpPr/>
          <p:nvPr/>
        </p:nvSpPr>
        <p:spPr>
          <a:xfrm>
            <a:off x="938894" y="683089"/>
            <a:ext cx="6413565" cy="307777"/>
          </a:xfrm>
          <a:prstGeom prst="rect">
            <a:avLst/>
          </a:prstGeom>
        </p:spPr>
        <p:txBody>
          <a:bodyPr wrap="square" lIns="91440" tIns="45720" rIns="91440" bIns="45720" anchor="t">
            <a:spAutoFit/>
          </a:bodyPr>
          <a:lstStyle/>
          <a:p>
            <a:r>
              <a:rPr lang="es-CO" sz="1400" b="1" dirty="0">
                <a:solidFill>
                  <a:srgbClr val="2091C9"/>
                </a:solidFill>
                <a:latin typeface="Verdana"/>
                <a:ea typeface="Verdana"/>
                <a:cs typeface="Calibri"/>
                <a:sym typeface="Calibri"/>
              </a:rPr>
              <a:t>Pronóstico Monóxido de Carbono:</a:t>
            </a:r>
          </a:p>
        </p:txBody>
      </p:sp>
      <p:grpSp>
        <p:nvGrpSpPr>
          <p:cNvPr id="12" name="Grupo 11">
            <a:extLst>
              <a:ext uri="{FF2B5EF4-FFF2-40B4-BE49-F238E27FC236}">
                <a16:creationId xmlns:a16="http://schemas.microsoft.com/office/drawing/2014/main" id="{783CE761-570C-8758-312F-1E213CCD3977}"/>
              </a:ext>
            </a:extLst>
          </p:cNvPr>
          <p:cNvGrpSpPr/>
          <p:nvPr/>
        </p:nvGrpSpPr>
        <p:grpSpPr>
          <a:xfrm>
            <a:off x="5115502" y="1610386"/>
            <a:ext cx="1109822" cy="2275086"/>
            <a:chOff x="5657035" y="1333675"/>
            <a:chExt cx="864000" cy="1730372"/>
          </a:xfrm>
        </p:grpSpPr>
        <p:pic>
          <p:nvPicPr>
            <p:cNvPr id="13" name="Imagen 12">
              <a:extLst>
                <a:ext uri="{FF2B5EF4-FFF2-40B4-BE49-F238E27FC236}">
                  <a16:creationId xmlns:a16="http://schemas.microsoft.com/office/drawing/2014/main" id="{4139EEFD-81DB-B3FD-FE34-758B4C2E4C7A}"/>
                </a:ext>
              </a:extLst>
            </p:cNvPr>
            <p:cNvPicPr>
              <a:picLocks noChangeAspect="1"/>
            </p:cNvPicPr>
            <p:nvPr/>
          </p:nvPicPr>
          <p:blipFill rotWithShape="1">
            <a:blip r:embed="rId5"/>
            <a:srcRect r="87789"/>
            <a:stretch/>
          </p:blipFill>
          <p:spPr>
            <a:xfrm>
              <a:off x="5660357" y="1333675"/>
              <a:ext cx="858979" cy="648000"/>
            </a:xfrm>
            <a:prstGeom prst="rect">
              <a:avLst/>
            </a:prstGeom>
          </p:spPr>
        </p:pic>
        <p:pic>
          <p:nvPicPr>
            <p:cNvPr id="14" name="Imagen 13">
              <a:extLst>
                <a:ext uri="{FF2B5EF4-FFF2-40B4-BE49-F238E27FC236}">
                  <a16:creationId xmlns:a16="http://schemas.microsoft.com/office/drawing/2014/main" id="{2A3598D6-D5C7-20AA-8FD9-3788AED7F060}"/>
                </a:ext>
              </a:extLst>
            </p:cNvPr>
            <p:cNvPicPr>
              <a:picLocks noChangeAspect="1"/>
            </p:cNvPicPr>
            <p:nvPr/>
          </p:nvPicPr>
          <p:blipFill rotWithShape="1">
            <a:blip r:embed="rId5"/>
            <a:srcRect l="11955" r="65492"/>
            <a:stretch/>
          </p:blipFill>
          <p:spPr>
            <a:xfrm>
              <a:off x="5657035" y="2032934"/>
              <a:ext cx="864000" cy="352914"/>
            </a:xfrm>
            <a:prstGeom prst="rect">
              <a:avLst/>
            </a:prstGeom>
          </p:spPr>
        </p:pic>
        <p:pic>
          <p:nvPicPr>
            <p:cNvPr id="15" name="Imagen 14">
              <a:extLst>
                <a:ext uri="{FF2B5EF4-FFF2-40B4-BE49-F238E27FC236}">
                  <a16:creationId xmlns:a16="http://schemas.microsoft.com/office/drawing/2014/main" id="{B5442C42-8274-728A-F8D6-EDBA406A8886}"/>
                </a:ext>
              </a:extLst>
            </p:cNvPr>
            <p:cNvPicPr>
              <a:picLocks noChangeAspect="1"/>
            </p:cNvPicPr>
            <p:nvPr/>
          </p:nvPicPr>
          <p:blipFill rotWithShape="1">
            <a:blip r:embed="rId5"/>
            <a:srcRect l="36017" r="55682" b="2587"/>
            <a:stretch/>
          </p:blipFill>
          <p:spPr>
            <a:xfrm>
              <a:off x="5777981" y="2416047"/>
              <a:ext cx="599404" cy="648000"/>
            </a:xfrm>
            <a:prstGeom prst="rect">
              <a:avLst/>
            </a:prstGeom>
          </p:spPr>
        </p:pic>
      </p:grpSp>
      <p:sp>
        <p:nvSpPr>
          <p:cNvPr id="16" name="CuadroTexto 15">
            <a:extLst>
              <a:ext uri="{FF2B5EF4-FFF2-40B4-BE49-F238E27FC236}">
                <a16:creationId xmlns:a16="http://schemas.microsoft.com/office/drawing/2014/main" id="{CCE3A074-838A-0140-1ED4-E07E7D9AC756}"/>
              </a:ext>
            </a:extLst>
          </p:cNvPr>
          <p:cNvSpPr txBox="1"/>
          <p:nvPr/>
        </p:nvSpPr>
        <p:spPr>
          <a:xfrm>
            <a:off x="461493" y="4215805"/>
            <a:ext cx="5996416" cy="338554"/>
          </a:xfrm>
          <a:prstGeom prst="rect">
            <a:avLst/>
          </a:prstGeom>
          <a:noFill/>
        </p:spPr>
        <p:txBody>
          <a:bodyPr wrap="square" lIns="91440" tIns="45720" rIns="91440" bIns="45720" anchor="t">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r>
              <a:rPr lang="es-CO" sz="800" i="1" dirty="0">
                <a:solidFill>
                  <a:schemeClr val="tx1">
                    <a:lumMod val="50000"/>
                    <a:lumOff val="50000"/>
                  </a:schemeClr>
                </a:solidFill>
                <a:latin typeface="Verdana"/>
                <a:ea typeface="Verdana"/>
              </a:rPr>
              <a:t>Pronostico Monóxido de Carbono a 850 hPa (PPBV).</a:t>
            </a:r>
          </a:p>
          <a:p>
            <a:r>
              <a:rPr lang="es-CO" sz="800" i="1" dirty="0">
                <a:solidFill>
                  <a:schemeClr val="tx1">
                    <a:lumMod val="50000"/>
                    <a:lumOff val="50000"/>
                  </a:schemeClr>
                </a:solidFill>
                <a:latin typeface="Verdana"/>
                <a:ea typeface="Verdana"/>
              </a:rPr>
              <a:t>Fuente: proporcionada por CAMS (Servicio de Monitoreo de la Atmósfera de </a:t>
            </a:r>
            <a:r>
              <a:rPr lang="es-CO" sz="800" i="1" dirty="0" err="1">
                <a:solidFill>
                  <a:schemeClr val="tx1">
                    <a:lumMod val="50000"/>
                    <a:lumOff val="50000"/>
                  </a:schemeClr>
                </a:solidFill>
                <a:latin typeface="Verdana"/>
                <a:ea typeface="Verdana"/>
              </a:rPr>
              <a:t>Copernicus</a:t>
            </a:r>
            <a:r>
              <a:rPr lang="es-CO" sz="800" i="1" dirty="0">
                <a:solidFill>
                  <a:schemeClr val="tx1">
                    <a:lumMod val="50000"/>
                    <a:lumOff val="50000"/>
                  </a:schemeClr>
                </a:solidFill>
                <a:latin typeface="Verdana"/>
                <a:ea typeface="Verdana"/>
              </a:rPr>
              <a:t>), 2025.</a:t>
            </a:r>
            <a:endParaRPr lang="es-MX" sz="800" i="1" dirty="0">
              <a:solidFill>
                <a:schemeClr val="tx1">
                  <a:lumMod val="50000"/>
                  <a:lumOff val="50000"/>
                </a:schemeClr>
              </a:solidFill>
              <a:latin typeface="Verdana"/>
              <a:ea typeface="Verdana"/>
            </a:endParaRPr>
          </a:p>
        </p:txBody>
      </p:sp>
      <p:sp>
        <p:nvSpPr>
          <p:cNvPr id="17" name="CuadroTexto 16">
            <a:extLst>
              <a:ext uri="{FF2B5EF4-FFF2-40B4-BE49-F238E27FC236}">
                <a16:creationId xmlns:a16="http://schemas.microsoft.com/office/drawing/2014/main" id="{3AADE677-958D-0E90-51D8-6E1143188B43}"/>
              </a:ext>
            </a:extLst>
          </p:cNvPr>
          <p:cNvSpPr txBox="1"/>
          <p:nvPr/>
        </p:nvSpPr>
        <p:spPr>
          <a:xfrm>
            <a:off x="266470" y="4548246"/>
            <a:ext cx="11659059" cy="2031325"/>
          </a:xfrm>
          <a:prstGeom prst="rect">
            <a:avLst/>
          </a:prstGeom>
          <a:noFill/>
        </p:spPr>
        <p:txBody>
          <a:bodyPr wrap="square" lIns="91440" tIns="45720" rIns="91440" bIns="45720" rtlCol="0" anchor="t">
            <a:spAutoFit/>
          </a:bodyPr>
          <a:lstStyle/>
          <a:p>
            <a:pPr algn="just"/>
            <a:r>
              <a:rPr lang="es-MX" sz="1050" dirty="0">
                <a:solidFill>
                  <a:schemeClr val="tx1">
                    <a:lumMod val="50000"/>
                    <a:lumOff val="50000"/>
                  </a:schemeClr>
                </a:solidFill>
                <a:latin typeface="Verdana"/>
                <a:ea typeface="Verdana"/>
              </a:rPr>
              <a:t>De acuerdo con el modelo global de pronóstico de Monóxido de Carbono (efectuado a partir del </a:t>
            </a:r>
            <a:r>
              <a:rPr lang="es-CO" sz="1050" dirty="0">
                <a:solidFill>
                  <a:schemeClr val="tx1">
                    <a:lumMod val="50000"/>
                    <a:lumOff val="50000"/>
                  </a:schemeClr>
                </a:solidFill>
                <a:latin typeface="Verdana"/>
                <a:ea typeface="Verdana"/>
              </a:rPr>
              <a:t>conjunto de satélites </a:t>
            </a:r>
            <a:r>
              <a:rPr lang="es-CO" sz="1050" dirty="0" err="1">
                <a:solidFill>
                  <a:schemeClr val="tx1">
                    <a:lumMod val="50000"/>
                    <a:lumOff val="50000"/>
                  </a:schemeClr>
                </a:solidFill>
                <a:latin typeface="Verdana"/>
                <a:ea typeface="Verdana"/>
              </a:rPr>
              <a:t>Sentinel</a:t>
            </a:r>
            <a:r>
              <a:rPr lang="es-CO" sz="1050" dirty="0">
                <a:solidFill>
                  <a:schemeClr val="tx1">
                    <a:lumMod val="50000"/>
                    <a:lumOff val="50000"/>
                  </a:schemeClr>
                </a:solidFill>
                <a:latin typeface="Verdana"/>
                <a:ea typeface="Verdana"/>
              </a:rPr>
              <a:t> del Programa de Observación de la Tierra</a:t>
            </a:r>
            <a:r>
              <a:rPr lang="es-MX" sz="1050" dirty="0">
                <a:solidFill>
                  <a:schemeClr val="tx1">
                    <a:lumMod val="50000"/>
                    <a:lumOff val="50000"/>
                  </a:schemeClr>
                </a:solidFill>
                <a:latin typeface="Verdana"/>
                <a:ea typeface="Verdana"/>
              </a:rPr>
              <a:t>), proporcionado por </a:t>
            </a:r>
            <a:r>
              <a:rPr lang="es-CO" sz="1050" dirty="0">
                <a:solidFill>
                  <a:schemeClr val="tx1">
                    <a:lumMod val="50000"/>
                    <a:lumOff val="50000"/>
                  </a:schemeClr>
                </a:solidFill>
                <a:latin typeface="Verdana"/>
                <a:ea typeface="Verdana"/>
              </a:rPr>
              <a:t>CAMS, el Servicio de Monitoreo de la Atmósfera de </a:t>
            </a:r>
            <a:r>
              <a:rPr lang="es-CO" sz="1050" dirty="0" err="1">
                <a:solidFill>
                  <a:schemeClr val="tx1">
                    <a:lumMod val="50000"/>
                    <a:lumOff val="50000"/>
                  </a:schemeClr>
                </a:solidFill>
                <a:latin typeface="Verdana"/>
                <a:ea typeface="Verdana"/>
              </a:rPr>
              <a:t>Copernicus</a:t>
            </a:r>
            <a:r>
              <a:rPr lang="es-CO" sz="1050" dirty="0">
                <a:solidFill>
                  <a:schemeClr val="tx1">
                    <a:lumMod val="50000"/>
                    <a:lumOff val="50000"/>
                  </a:schemeClr>
                </a:solidFill>
                <a:latin typeface="Verdana"/>
                <a:ea typeface="Verdana"/>
              </a:rPr>
              <a:t>,</a:t>
            </a:r>
            <a:r>
              <a:rPr lang="es-MX" sz="1050" dirty="0">
                <a:solidFill>
                  <a:schemeClr val="tx1">
                    <a:lumMod val="50000"/>
                    <a:lumOff val="50000"/>
                  </a:schemeClr>
                </a:solidFill>
                <a:latin typeface="Verdana"/>
                <a:ea typeface="Verdana"/>
              </a:rPr>
              <a:t> en lo corrido del mes de julio se ha observado levemente el ingreso al territorio nacional de masas de aire con contenidos de monóxido de carbono. Se observó principalmente en sectores puntuales del norte la región Andina, sur de la región Caribe y sur de la región Amazónica, el cual se evidencia un aumento mayor los días 17 y 22 de julio 2025. Cuando se presenta un aumento en las concentraciones de este contaminante es un indicador de la quema de biomasa. </a:t>
            </a:r>
            <a:r>
              <a:rPr lang="es-ES" sz="1050" dirty="0">
                <a:solidFill>
                  <a:schemeClr val="tx1">
                    <a:lumMod val="50000"/>
                    <a:lumOff val="50000"/>
                  </a:schemeClr>
                </a:solidFill>
                <a:latin typeface="Verdana"/>
                <a:ea typeface="Verdana"/>
              </a:rPr>
              <a:t>Como se observa en las imágenes de pronóstico de monóxido de carbono, la trayectoria de los  contaminantes se dispersó hacia el norte y centro del territorio nacional, sugiriendo un impacto leve de contaminación.</a:t>
            </a:r>
          </a:p>
          <a:p>
            <a:pPr algn="just"/>
            <a:endParaRPr lang="es-MX" sz="1050" dirty="0">
              <a:solidFill>
                <a:schemeClr val="tx1">
                  <a:lumMod val="50000"/>
                  <a:lumOff val="50000"/>
                </a:schemeClr>
              </a:solidFill>
              <a:latin typeface="Verdana"/>
              <a:ea typeface="Verdana"/>
            </a:endParaRPr>
          </a:p>
          <a:p>
            <a:pPr algn="just"/>
            <a:r>
              <a:rPr lang="es-ES" sz="1050" dirty="0">
                <a:solidFill>
                  <a:schemeClr val="tx1">
                    <a:lumMod val="50000"/>
                    <a:lumOff val="50000"/>
                  </a:schemeClr>
                </a:solidFill>
                <a:latin typeface="Verdana"/>
                <a:ea typeface="Verdana"/>
              </a:rPr>
              <a:t>Es de precisar que los modelos globales de pronóstico proporcionan información indicativa, adecuadas para orientar acerca de las tendencias en la distribución global de los contaminantes atmosféricos, por lo cual es muy importante el seguimiento a la calidad del aire a partir del monitoreo mediante estaciones en tierra; así las cosas, se recomienda que las autoridades ambientales en jurisdicción de áreas de amenaza por incendios de la cobertura vegetal,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a:t>
            </a:r>
            <a:endParaRPr lang="es-MX" sz="1050" dirty="0">
              <a:solidFill>
                <a:schemeClr val="tx1">
                  <a:lumMod val="50000"/>
                  <a:lumOff val="50000"/>
                </a:schemeClr>
              </a:solidFill>
              <a:latin typeface="Verdana"/>
              <a:ea typeface="Verdana"/>
            </a:endParaRPr>
          </a:p>
        </p:txBody>
      </p:sp>
      <p:pic>
        <p:nvPicPr>
          <p:cNvPr id="3080" name="Picture 8">
            <a:extLst>
              <a:ext uri="{FF2B5EF4-FFF2-40B4-BE49-F238E27FC236}">
                <a16:creationId xmlns:a16="http://schemas.microsoft.com/office/drawing/2014/main" id="{EF744F8C-70EA-8526-6852-7768D29A45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955329" y="2447691"/>
            <a:ext cx="3133616" cy="311287"/>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6035C20F-5684-1960-AC94-FEFEB888008B}"/>
              </a:ext>
            </a:extLst>
          </p:cNvPr>
          <p:cNvPicPr>
            <a:picLocks noChangeAspect="1"/>
          </p:cNvPicPr>
          <p:nvPr/>
        </p:nvPicPr>
        <p:blipFill>
          <a:blip r:embed="rId7"/>
          <a:stretch>
            <a:fillRect/>
          </a:stretch>
        </p:blipFill>
        <p:spPr>
          <a:xfrm>
            <a:off x="271963" y="1011633"/>
            <a:ext cx="4065122" cy="3218222"/>
          </a:xfrm>
          <a:prstGeom prst="rect">
            <a:avLst/>
          </a:prstGeom>
        </p:spPr>
      </p:pic>
    </p:spTree>
    <p:extLst>
      <p:ext uri="{BB962C8B-B14F-4D97-AF65-F5344CB8AC3E}">
        <p14:creationId xmlns:p14="http://schemas.microsoft.com/office/powerpoint/2010/main" val="32780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0FB73CB-D1F6-FDB4-51D7-A933C11B017B}"/>
              </a:ext>
            </a:extLst>
          </p:cNvPr>
          <p:cNvSpPr txBox="1"/>
          <p:nvPr/>
        </p:nvSpPr>
        <p:spPr>
          <a:xfrm>
            <a:off x="716637" y="3582910"/>
            <a:ext cx="1971604" cy="646331"/>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V</a:t>
            </a:r>
            <a:r>
              <a:rPr kumimoji="0" lang="es-ES" sz="900" b="0" i="1"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olcán</a:t>
            </a:r>
            <a:r>
              <a:rPr kumimoji="0" lang="es-ES" sz="9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Puracé – cadena volcánica de Los Coconucos | Foto: Cortesía: Servicio Geológico Colombiano.</a:t>
            </a:r>
            <a:r>
              <a:rPr kumimoji="0" lang="es-MX" sz="9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p>
        </p:txBody>
      </p:sp>
      <p:sp>
        <p:nvSpPr>
          <p:cNvPr id="8" name="CuadroTexto 7">
            <a:extLst>
              <a:ext uri="{FF2B5EF4-FFF2-40B4-BE49-F238E27FC236}">
                <a16:creationId xmlns:a16="http://schemas.microsoft.com/office/drawing/2014/main" id="{69F40104-A6FE-E0A9-C7AF-24DA48E6FA8C}"/>
              </a:ext>
            </a:extLst>
          </p:cNvPr>
          <p:cNvSpPr txBox="1"/>
          <p:nvPr/>
        </p:nvSpPr>
        <p:spPr>
          <a:xfrm>
            <a:off x="7465006" y="960676"/>
            <a:ext cx="4483719" cy="57092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0F6FC6"/>
                </a:solidFill>
                <a:effectLst/>
                <a:uLnTx/>
                <a:uFillTx/>
                <a:latin typeface="Verdana" panose="020B0604030504040204" pitchFamily="34" charset="0"/>
                <a:ea typeface="Verdana" panose="020B0604030504040204" pitchFamily="34" charset="0"/>
                <a:cs typeface="+mn-cs"/>
                <a:sym typeface="Calibri"/>
              </a:rPr>
              <a:t>Emisiones de contaminantes atmosféricos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100" b="1" i="0" u="none" strike="noStrike" kern="1200" cap="none" spc="0" normalizeH="0" baseline="0" noProof="0" dirty="0">
              <a:ln>
                <a:noFill/>
              </a:ln>
              <a:solidFill>
                <a:srgbClr val="0F6FC6"/>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A través de los instrumentos en campo y de forma satelital, se registraron valores moderados en las emisiones de dióxido de azufre (SO2). Además, persiste el proceso de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deformación lento que fue detectado tras el episodio eruptivo del volcán Curiquinga el 20 de enero de 2025. se continuaron observando procesos de desgasificación y anomalías térmicas al interior del cráter del volcán Puracé y en el campo fumarólico en el borde externo del cráter, respectivamente, con actividad sísmica localizada al sur del cráter del volcán Puracé y deformación lenta del terreno, lo que indica la persistencia de un sistema volcánico activo. (Boletín </a:t>
            </a:r>
            <a:r>
              <a:rPr lang="es-ES" sz="1100" dirty="0">
                <a:solidFill>
                  <a:prstClr val="black">
                    <a:lumMod val="50000"/>
                    <a:lumOff val="50000"/>
                  </a:prstClr>
                </a:solidFill>
                <a:latin typeface="Verdana" panose="020B0604030504040204" pitchFamily="34" charset="0"/>
                <a:ea typeface="Verdana" panose="020B0604030504040204" pitchFamily="34" charset="0"/>
                <a:sym typeface="Calibri"/>
              </a:rPr>
              <a:t>Semanal</a:t>
            </a: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 5/08/2025, SGC).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Entre los contaminantes presentes en las emisiones volcánicas, y que representan los mayores riesgos se encuentran: el dióxido de azufre (SO2), el monóxido de Carbono (CO), el ácido sulfhídrico (H2S), el dióxido de carbono (CO2), el ácido fluorhídrico (HF) y el ácido clorhídrico (</a:t>
            </a:r>
            <a:r>
              <a:rPr kumimoji="0" lang="es-ES" sz="1100" b="0" i="0" u="none" strike="noStrike" kern="1200" cap="none" spc="0" normalizeH="0" baseline="0" noProof="0" dirty="0" err="1">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HCl</a:t>
            </a: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 entro otros.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El SO2 puede ser perjudicial para la salud de los humanos en su forma gaseosa y también porque se oxida formando aerosoles sulfatados. Por su parte, la ceniza puede generar reducción en la visibilidad por la presencia de partículas en suspensión, y afectar a grupos sensibles y personas con problemas respiratorios.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rPr>
              <a:t>Consulte con mayor detalle 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hlinkClick r:id="rId2"/>
              </a:rPr>
              <a:t>https://www2.sgc.gov.co/Noticias/boletinesDocumentos/Forms/AllItems.aspx</a:t>
            </a:r>
            <a:endParaRPr kumimoji="0" lang="es-ES" sz="11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Calibri"/>
            </a:endParaRP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Panorama nacional de posibles afectaciones a la calidad del aire</a:t>
            </a:r>
            <a:endParaRPr kumimoji="0" lang="es-E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2941642" y="38382"/>
            <a:ext cx="5661763"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Panorama nacional de posibles afectaciones a la calidad del aire, asociadas al nivel de actividad del Volcán Puracé, </a:t>
            </a:r>
            <a:r>
              <a:rPr lang="es-ES" sz="1400" b="1" dirty="0">
                <a:solidFill>
                  <a:prstClr val="white"/>
                </a:solidFill>
                <a:latin typeface="Verdana" panose="020B0604030504040204" pitchFamily="34" charset="0"/>
                <a:ea typeface="Verdana" panose="020B0604030504040204" pitchFamily="34" charset="0"/>
              </a:rPr>
              <a:t>julio</a:t>
            </a: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 2025</a:t>
            </a:r>
          </a:p>
        </p:txBody>
      </p:sp>
      <p:sp>
        <p:nvSpPr>
          <p:cNvPr id="6" name="Rectángulo 5">
            <a:extLst>
              <a:ext uri="{FF2B5EF4-FFF2-40B4-BE49-F238E27FC236}">
                <a16:creationId xmlns:a16="http://schemas.microsoft.com/office/drawing/2014/main" id="{E20B25FC-B52A-4080-4CD8-F97465E00A85}"/>
              </a:ext>
            </a:extLst>
          </p:cNvPr>
          <p:cNvSpPr/>
          <p:nvPr/>
        </p:nvSpPr>
        <p:spPr>
          <a:xfrm>
            <a:off x="390575" y="764450"/>
            <a:ext cx="491963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endParaRP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2" name="Rectángulo 21">
            <a:extLst>
              <a:ext uri="{FF2B5EF4-FFF2-40B4-BE49-F238E27FC236}">
                <a16:creationId xmlns:a16="http://schemas.microsoft.com/office/drawing/2014/main" id="{3B48E692-5AA2-C1C1-48A8-23481A9D1B55}"/>
              </a:ext>
            </a:extLst>
          </p:cNvPr>
          <p:cNvSpPr/>
          <p:nvPr/>
        </p:nvSpPr>
        <p:spPr>
          <a:xfrm>
            <a:off x="298660" y="933727"/>
            <a:ext cx="7003553" cy="5441925"/>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100" name="Picture 4" descr="Volcán Puracé – cadena volcánica de Los Coconuco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24053" y="1229392"/>
            <a:ext cx="2729784" cy="169560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85D45DC2-A90F-E87A-A848-90C3200E777C}"/>
              </a:ext>
            </a:extLst>
          </p:cNvPr>
          <p:cNvSpPr txBox="1"/>
          <p:nvPr/>
        </p:nvSpPr>
        <p:spPr>
          <a:xfrm>
            <a:off x="333132" y="2834242"/>
            <a:ext cx="2940067" cy="86177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 typeface="Arial"/>
              <a:buNone/>
              <a:tabLst/>
              <a:defRPr/>
            </a:pP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Volcán Puracé – cadena volcánica de Los Coconucos, se encuentra localizado en el departamento del Cauca.</a:t>
            </a: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Foto: Servicio Geológico Colombiano.</a:t>
            </a: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5" name="CuadroTexto 24">
            <a:extLst>
              <a:ext uri="{FF2B5EF4-FFF2-40B4-BE49-F238E27FC236}">
                <a16:creationId xmlns:a16="http://schemas.microsoft.com/office/drawing/2014/main" id="{85D45DC2-A90F-E87A-A848-90C3200E777C}"/>
              </a:ext>
            </a:extLst>
          </p:cNvPr>
          <p:cNvSpPr txBox="1"/>
          <p:nvPr/>
        </p:nvSpPr>
        <p:spPr>
          <a:xfrm>
            <a:off x="333132" y="3696016"/>
            <a:ext cx="2761636" cy="20928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El volcán Puracé Actual (VPA) se encuentra ubicado al NE del departamento del Cauca en Colombia, geográficamente se localiza 02°18'50'' N y 76°23'50'' W, con una elevación de 4640 msnm; es un estrato volcán activo cuya actividad reciente ha sido principalmente de tipo explosivo, generando una variedad de flujos </a:t>
            </a:r>
            <a:r>
              <a:rPr kumimoji="0" lang="es-ES"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piroclásticos</a:t>
            </a: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 oleadas y caídas de </a:t>
            </a:r>
            <a:r>
              <a:rPr kumimoji="0" lang="es-ES" sz="10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piroclastos</a:t>
            </a: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 a los cuales se han asociado ondas de choque y flujos de lodo. (Servicio Geológico Colombiano).</a:t>
            </a: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4" name="Imagen 3"/>
          <p:cNvPicPr>
            <a:picLocks noChangeAspect="1"/>
          </p:cNvPicPr>
          <p:nvPr/>
        </p:nvPicPr>
        <p:blipFill>
          <a:blip r:embed="rId8"/>
          <a:stretch>
            <a:fillRect/>
          </a:stretch>
        </p:blipFill>
        <p:spPr>
          <a:xfrm>
            <a:off x="4045939" y="1243819"/>
            <a:ext cx="2601884" cy="1697235"/>
          </a:xfrm>
          <a:prstGeom prst="rect">
            <a:avLst/>
          </a:prstGeom>
        </p:spPr>
      </p:pic>
      <p:sp>
        <p:nvSpPr>
          <p:cNvPr id="26" name="CuadroTexto 25">
            <a:extLst>
              <a:ext uri="{FF2B5EF4-FFF2-40B4-BE49-F238E27FC236}">
                <a16:creationId xmlns:a16="http://schemas.microsoft.com/office/drawing/2014/main" id="{85D45DC2-A90F-E87A-A848-90C3200E777C}"/>
              </a:ext>
            </a:extLst>
          </p:cNvPr>
          <p:cNvSpPr txBox="1"/>
          <p:nvPr/>
        </p:nvSpPr>
        <p:spPr>
          <a:xfrm>
            <a:off x="3307671" y="3654689"/>
            <a:ext cx="3877081" cy="240065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De acuerdo con lo informado por el Servicio Geológico Colombiano, en el </a:t>
            </a:r>
            <a:r>
              <a:rPr lang="es-ES" sz="1000" dirty="0">
                <a:solidFill>
                  <a:prstClr val="white"/>
                </a:solidFill>
                <a:latin typeface="Verdana" panose="020B0604030504040204" pitchFamily="34" charset="0"/>
                <a:ea typeface="Verdana" panose="020B0604030504040204" pitchFamily="34" charset="0"/>
                <a:cs typeface="Calibri" panose="020F0502020204030204" pitchFamily="34" charset="0"/>
                <a:sym typeface="Arial"/>
              </a:rPr>
              <a:t>ultimo boletín del 29 de julio al 4 de agosto, indican que el sistema continúa activo y los parámetros de monitoreo se mantienen por encima de su línea base. </a:t>
            </a: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endPar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El estado por actividad volcánica se mantiene en alerta Amarilla : volcán activo con cambios en el comportamiento del nivel base de los parámetros monitoreados y otras manifestaciones. El estado de alerta Amarilla se pueden presentar fenómenos como emisiones esporádicas de ceniza (erupciones menores) cuyo alcance y efectos son restringidos. (Boletín Extraordinario </a:t>
            </a:r>
            <a:r>
              <a:rPr lang="es-ES" sz="1000" dirty="0">
                <a:solidFill>
                  <a:prstClr val="white"/>
                </a:solidFill>
                <a:latin typeface="Verdana" panose="020B0604030504040204" pitchFamily="34" charset="0"/>
                <a:ea typeface="Verdana" panose="020B0604030504040204" pitchFamily="34" charset="0"/>
                <a:cs typeface="Calibri" panose="020F0502020204030204" pitchFamily="34" charset="0"/>
                <a:sym typeface="Arial"/>
              </a:rPr>
              <a:t>5</a:t>
            </a: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/08/2025, SGC).</a:t>
            </a: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7" name="CuadroTexto 26">
            <a:extLst>
              <a:ext uri="{FF2B5EF4-FFF2-40B4-BE49-F238E27FC236}">
                <a16:creationId xmlns:a16="http://schemas.microsoft.com/office/drawing/2014/main" id="{85D45DC2-A90F-E87A-A848-90C3200E777C}"/>
              </a:ext>
            </a:extLst>
          </p:cNvPr>
          <p:cNvSpPr txBox="1"/>
          <p:nvPr/>
        </p:nvSpPr>
        <p:spPr>
          <a:xfrm>
            <a:off x="3584135" y="960676"/>
            <a:ext cx="3525493"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Mapa de amenaza Volcán Puracé </a:t>
            </a:r>
            <a:endParaRPr kumimoji="0" lang="es-MX"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28" name="CuadroTexto 27">
            <a:extLst>
              <a:ext uri="{FF2B5EF4-FFF2-40B4-BE49-F238E27FC236}">
                <a16:creationId xmlns:a16="http://schemas.microsoft.com/office/drawing/2014/main" id="{85D45DC2-A90F-E87A-A848-90C3200E777C}"/>
              </a:ext>
            </a:extLst>
          </p:cNvPr>
          <p:cNvSpPr txBox="1"/>
          <p:nvPr/>
        </p:nvSpPr>
        <p:spPr>
          <a:xfrm>
            <a:off x="3411987" y="2890412"/>
            <a:ext cx="381733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r>
              <a:rPr kumimoji="0" lang="es-ES"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rPr>
              <a:t>El mapa de amenaza del volcán Puracé Actual (VPA) se fundamenta en la evaluación de la amenaza volcánica; producto del análisis de la información geológica de detalle. (SGC).</a:t>
            </a: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000"/>
              <a:buFontTx/>
              <a:buNone/>
              <a:tabLst/>
              <a:defRPr/>
            </a:pPr>
            <a:endParaRPr kumimoji="0" lang="es-MX" sz="10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sym typeface="Arial"/>
            </a:endParaRPr>
          </a:p>
        </p:txBody>
      </p:sp>
      <p:pic>
        <p:nvPicPr>
          <p:cNvPr id="29" name="Imagen 28">
            <a:extLst>
              <a:ext uri="{FF2B5EF4-FFF2-40B4-BE49-F238E27FC236}">
                <a16:creationId xmlns:a16="http://schemas.microsoft.com/office/drawing/2014/main" id="{8C9D86B1-3A7A-4564-90D3-A59D24DE513A}"/>
              </a:ext>
            </a:extLst>
          </p:cNvPr>
          <p:cNvPicPr>
            <a:picLocks noChangeAspect="1"/>
          </p:cNvPicPr>
          <p:nvPr/>
        </p:nvPicPr>
        <p:blipFill rotWithShape="1">
          <a:blip r:embed="rId9"/>
          <a:srcRect t="12854"/>
          <a:stretch/>
        </p:blipFill>
        <p:spPr>
          <a:xfrm>
            <a:off x="243275" y="5946460"/>
            <a:ext cx="1297623" cy="540000"/>
          </a:xfrm>
          <a:prstGeom prst="rect">
            <a:avLst/>
          </a:prstGeom>
        </p:spPr>
      </p:pic>
    </p:spTree>
    <p:extLst>
      <p:ext uri="{BB962C8B-B14F-4D97-AF65-F5344CB8AC3E}">
        <p14:creationId xmlns:p14="http://schemas.microsoft.com/office/powerpoint/2010/main" val="284906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69F40104-A6FE-E0A9-C7AF-24DA48E6FA8C}"/>
              </a:ext>
            </a:extLst>
          </p:cNvPr>
          <p:cNvSpPr txBox="1"/>
          <p:nvPr/>
        </p:nvSpPr>
        <p:spPr>
          <a:xfrm>
            <a:off x="8052319" y="868627"/>
            <a:ext cx="4054158" cy="5786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Uno de los contaminantes que se emite común y mayoritariamente a partir de las emisiones volcánicas es el Dióxido de azufre; el transporte de la pluma volcánica es captado por el conjunto de satélites </a:t>
            </a:r>
            <a:r>
              <a:rPr kumimoji="0" lang="es-ES" sz="1000" b="0" i="0" u="none" strike="noStrike" kern="1200" cap="none" spc="0" normalizeH="0" baseline="0" noProof="0" dirty="0" err="1">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Sentinel</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del Programa de Observación de la Tierra de la Unión Europea (</a:t>
            </a:r>
            <a:r>
              <a:rPr kumimoji="0" lang="es-ES" sz="1000" b="0" i="0" u="none" strike="noStrike" kern="1200" cap="none" spc="0" normalizeH="0" baseline="0" noProof="0" dirty="0" err="1">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Copernicus</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de acuerdo con el modelo global de pronóstico de Dióxido de azufre (efectuado a partir de dichas mediciones satelitales), proporcionado por CAMS, el Servicio de Monitoreo de la Atmósfera de </a:t>
            </a:r>
            <a:r>
              <a:rPr kumimoji="0" lang="es-ES" sz="1000" b="0" i="0" u="none" strike="noStrike" kern="1200" cap="none" spc="0" normalizeH="0" baseline="0" noProof="0" dirty="0" err="1">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Copernicus</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en las capas altas de la atmósfera</a:t>
            </a:r>
            <a:r>
              <a:rPr lang="es-ES" sz="1000" dirty="0">
                <a:solidFill>
                  <a:prstClr val="black">
                    <a:lumMod val="50000"/>
                    <a:lumOff val="50000"/>
                  </a:prstClr>
                </a:solidFill>
                <a:latin typeface="Verdana" panose="020B0604030504040204" pitchFamily="34" charset="0"/>
                <a:ea typeface="Verdana" panose="020B0604030504040204" pitchFamily="34" charset="0"/>
              </a:rPr>
              <a:t>.</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Del seguimiento de la actividad del volcán Puracé - cadena volcánica Los Coconucos, se informa que, durante la última semana</a:t>
            </a:r>
            <a:r>
              <a:rPr lang="es-ES" sz="1000" dirty="0">
                <a:solidFill>
                  <a:prstClr val="black">
                    <a:lumMod val="50000"/>
                    <a:lumOff val="50000"/>
                  </a:prstClr>
                </a:solidFill>
                <a:latin typeface="Verdana" panose="020B0604030504040204" pitchFamily="34" charset="0"/>
                <a:ea typeface="Verdana" panose="020B0604030504040204" pitchFamily="34" charset="0"/>
              </a:rPr>
              <a:t> del mes de julio</a:t>
            </a: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 los valores registrados de flujo de dióxido de azufre (SO2) fueron moderados, mientras que persiste el proceso de deformación lento que fue detectado tras el episodio eruptivo del volcán Curiquinga el 20 de enero de 2025. Se concluye que se continuaron observando procesos de desgasificación y anomalías térmicas al interior del cráter del volcán Puracé y en el campo fumarólico en el borde externo del cráter, respectivamente, con actividad sísmica localizada al sur del cráter del volcán Puracé y deformación lenta del terreno, lo que indica la persistencia de un sistema volcánico activo. (https://www2.sgc.gov.co/Noticias/boletinesDocumentos/Boletin_semanal_de_actividad_del_volcan_Purace_Coconucos_del_29_de_julio_al_4_de_agosto_de_2025.pdf).</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000" dirty="0">
              <a:solidFill>
                <a:prstClr val="black">
                  <a:lumMod val="50000"/>
                  <a:lumOff val="50000"/>
                </a:prstClr>
              </a:solidFill>
              <a:latin typeface="Verdana" panose="020B0604030504040204" pitchFamily="34" charset="0"/>
              <a:ea typeface="Verdana" panose="020B060403050404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No obstante, en las imágenes obtenidas mediante las cámaras web se observaron procesos de desgasificación en la fumarola lateral y al interior del cráter del volcán Puracé. Esta dispersión podría presentarse en mayor medida hacia occidente y norte del país. Sin embargo, es muy importante aclarar que, los mayores impactos se producirían a alturas entre 850 hPa (1500 metros) y 500 hPa (5500 metros). En superficie su impacto sería menor y su dispersión podría darse principalmente hacia los departamentos de Cauca, Huila, Valle del Cauca, Chocó y Nariño. </a:t>
            </a:r>
          </a:p>
        </p:txBody>
      </p:sp>
      <p:sp>
        <p:nvSpPr>
          <p:cNvPr id="14" name="Título 6">
            <a:extLst>
              <a:ext uri="{FF2B5EF4-FFF2-40B4-BE49-F238E27FC236}">
                <a16:creationId xmlns:a16="http://schemas.microsoft.com/office/drawing/2014/main" id="{D368E7C7-9EC0-4023-D15B-FB8C888A40FB}"/>
              </a:ext>
            </a:extLst>
          </p:cNvPr>
          <p:cNvSpPr txBox="1">
            <a:spLocks/>
          </p:cNvSpPr>
          <p:nvPr/>
        </p:nvSpPr>
        <p:spPr>
          <a:xfrm>
            <a:off x="4347556" y="52997"/>
            <a:ext cx="4322618" cy="5355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16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Panorama nacional de posibles afectaciones a la calidad del aire</a:t>
            </a:r>
            <a:endParaRPr kumimoji="0" lang="es-E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endParaRPr>
          </a:p>
        </p:txBody>
      </p:sp>
      <p:pic>
        <p:nvPicPr>
          <p:cNvPr id="15" name="Picture 4" descr="Your Utah, Your Future - Air Quality">
            <a:extLst>
              <a:ext uri="{FF2B5EF4-FFF2-40B4-BE49-F238E27FC236}">
                <a16:creationId xmlns:a16="http://schemas.microsoft.com/office/drawing/2014/main" id="{55E3B06F-004E-5A4E-8DF9-1ABAE7CB66A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303350" y="1721297"/>
            <a:ext cx="408819" cy="556772"/>
          </a:xfrm>
          <a:prstGeom prst="rect">
            <a:avLst/>
          </a:prstGeom>
        </p:spPr>
      </p:pic>
      <p:sp>
        <p:nvSpPr>
          <p:cNvPr id="19" name="Diagrama de flujo: operación manual 29">
            <a:extLst>
              <a:ext uri="{FF2B5EF4-FFF2-40B4-BE49-F238E27FC236}">
                <a16:creationId xmlns:a16="http://schemas.microsoft.com/office/drawing/2014/main" id="{0DFDFAD7-895D-9B09-C5A6-E6B54CEA326B}"/>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flip="none" rotWithShape="1">
            <a:gsLst>
              <a:gs pos="0">
                <a:srgbClr val="2091C9"/>
              </a:gs>
              <a:gs pos="33000">
                <a:schemeClr val="accent2"/>
              </a:gs>
              <a:gs pos="67000">
                <a:schemeClr val="accent1">
                  <a:lumMod val="60000"/>
                  <a:lumOff val="40000"/>
                </a:schemeClr>
              </a:gs>
              <a:gs pos="97000">
                <a:schemeClr val="accent3">
                  <a:lumMod val="60000"/>
                  <a:lumOff val="4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ítulo 6">
            <a:extLst>
              <a:ext uri="{FF2B5EF4-FFF2-40B4-BE49-F238E27FC236}">
                <a16:creationId xmlns:a16="http://schemas.microsoft.com/office/drawing/2014/main" id="{D368E7C7-9EC0-4023-D15B-FB8C888A40FB}"/>
              </a:ext>
            </a:extLst>
          </p:cNvPr>
          <p:cNvSpPr txBox="1">
            <a:spLocks/>
          </p:cNvSpPr>
          <p:nvPr/>
        </p:nvSpPr>
        <p:spPr>
          <a:xfrm>
            <a:off x="2941642" y="38382"/>
            <a:ext cx="5661763"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Panorama nacional de posibles afectaciones a la calidad del aire, asociadas al nivel de actividad del Volcán Puracé, </a:t>
            </a:r>
            <a:r>
              <a:rPr lang="es-ES" sz="1400" b="1" dirty="0">
                <a:solidFill>
                  <a:prstClr val="white"/>
                </a:solidFill>
                <a:latin typeface="Verdana" panose="020B0604030504040204" pitchFamily="34" charset="0"/>
                <a:ea typeface="Verdana" panose="020B0604030504040204" pitchFamily="34" charset="0"/>
              </a:rPr>
              <a:t>julio</a:t>
            </a:r>
            <a:r>
              <a:rPr kumimoji="0" lang="es-E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j-cs"/>
              </a:rPr>
              <a:t> 2025</a:t>
            </a:r>
          </a:p>
        </p:txBody>
      </p:sp>
      <p:sp>
        <p:nvSpPr>
          <p:cNvPr id="6" name="Rectángulo 5">
            <a:extLst>
              <a:ext uri="{FF2B5EF4-FFF2-40B4-BE49-F238E27FC236}">
                <a16:creationId xmlns:a16="http://schemas.microsoft.com/office/drawing/2014/main" id="{E20B25FC-B52A-4080-4CD8-F97465E00A85}"/>
              </a:ext>
            </a:extLst>
          </p:cNvPr>
          <p:cNvSpPr/>
          <p:nvPr/>
        </p:nvSpPr>
        <p:spPr>
          <a:xfrm>
            <a:off x="1447800" y="689700"/>
            <a:ext cx="49196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rPr>
              <a:t>Dióxido de Azufre (SO</a:t>
            </a:r>
            <a:r>
              <a:rPr kumimoji="0" lang="es-CO" sz="11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rPr>
              <a:t>2</a:t>
            </a:r>
            <a:r>
              <a:rPr kumimoji="0" lang="es-CO" sz="16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srgbClr val="2091C9"/>
                </a:solidFill>
                <a:effectLst/>
                <a:uLnTx/>
                <a:uFillTx/>
                <a:latin typeface="Verdana" panose="020B0604030504040204" pitchFamily="34" charset="0"/>
                <a:ea typeface="Verdana" panose="020B0604030504040204" pitchFamily="34" charset="0"/>
                <a:cs typeface="Calibri"/>
                <a:sym typeface="Calibri"/>
              </a:rPr>
              <a:t> </a:t>
            </a:r>
          </a:p>
        </p:txBody>
      </p:sp>
      <p:pic>
        <p:nvPicPr>
          <p:cNvPr id="11" name="Imagen 10">
            <a:extLst>
              <a:ext uri="{FF2B5EF4-FFF2-40B4-BE49-F238E27FC236}">
                <a16:creationId xmlns:a16="http://schemas.microsoft.com/office/drawing/2014/main" id="{B7E51C38-1D36-1F58-778D-22E76AE12CDE}"/>
              </a:ext>
            </a:extLst>
          </p:cNvPr>
          <p:cNvPicPr>
            <a:picLocks noChangeAspect="1"/>
          </p:cNvPicPr>
          <p:nvPr/>
        </p:nvPicPr>
        <p:blipFill rotWithShape="1">
          <a:blip r:embed="rId6">
            <a:lum bright="70000" contrast="-70000"/>
            <a:extLst>
              <a:ext uri="{BEBA8EAE-BF5A-486C-A8C5-ECC9F3942E4B}">
                <a14:imgProps xmlns:a14="http://schemas.microsoft.com/office/drawing/2010/main">
                  <a14:imgLayer r:embed="rId7">
                    <a14:imgEffect>
                      <a14:backgroundRemoval t="2100" b="98688" l="1393" r="98329">
                        <a14:foregroundMark x1="82451" y1="42782" x2="82451" y2="42782"/>
                        <a14:foregroundMark x1="90251" y1="36483" x2="90251" y2="36483"/>
                        <a14:foregroundMark x1="90529" y1="48294" x2="90529" y2="48294"/>
                        <a14:foregroundMark x1="68524" y1="46194" x2="68524" y2="46194"/>
                        <a14:foregroundMark x1="60167" y1="51969" x2="60167" y2="51969"/>
                        <a14:foregroundMark x1="58774" y1="55118" x2="58774" y2="55118"/>
                        <a14:foregroundMark x1="57939" y1="59318" x2="57939" y2="59318"/>
                        <a14:foregroundMark x1="45125" y1="36483" x2="45125" y2="36483"/>
                        <a14:foregroundMark x1="67409" y1="27822" x2="67409" y2="27822"/>
                        <a14:foregroundMark x1="59053" y1="17060" x2="59053" y2="17060"/>
                        <a14:foregroundMark x1="54318" y1="50656" x2="54318" y2="50656"/>
                        <a14:foregroundMark x1="49861" y1="52493" x2="49861" y2="52493"/>
                        <a14:foregroundMark x1="28969" y1="28609" x2="28969" y2="28609"/>
                        <a14:backgroundMark x1="79387" y1="81102" x2="79387" y2="81102"/>
                      </a14:backgroundRemoval>
                    </a14:imgEffect>
                  </a14:imgLayer>
                </a14:imgProps>
              </a:ext>
            </a:extLst>
          </a:blip>
          <a:srcRect l="23370" t="11500" b="26612"/>
          <a:stretch/>
        </p:blipFill>
        <p:spPr>
          <a:xfrm>
            <a:off x="8258888" y="31299"/>
            <a:ext cx="709195" cy="607868"/>
          </a:xfrm>
          <a:prstGeom prst="rect">
            <a:avLst/>
          </a:prstGeom>
        </p:spPr>
      </p:pic>
      <p:sp>
        <p:nvSpPr>
          <p:cNvPr id="25" name="CuadroTexto 24">
            <a:extLst>
              <a:ext uri="{FF2B5EF4-FFF2-40B4-BE49-F238E27FC236}">
                <a16:creationId xmlns:a16="http://schemas.microsoft.com/office/drawing/2014/main" id="{A0FB73CB-D1F6-FDB4-51D7-A933C11B017B}"/>
              </a:ext>
            </a:extLst>
          </p:cNvPr>
          <p:cNvSpPr txBox="1"/>
          <p:nvPr/>
        </p:nvSpPr>
        <p:spPr>
          <a:xfrm>
            <a:off x="133350" y="5134666"/>
            <a:ext cx="8270820" cy="230832"/>
          </a:xfrm>
          <a:prstGeom prst="rect">
            <a:avLst/>
          </a:prstGeom>
          <a:noFill/>
        </p:spPr>
        <p:txBody>
          <a:bodyPr wrap="square">
            <a:spAutoFit/>
          </a:bodyPr>
          <a:lstStyle>
            <a:defPPr>
              <a:defRPr lang="es-CO"/>
            </a:defPPr>
            <a:lvl1pPr>
              <a:defRPr sz="1400">
                <a:solidFill>
                  <a:srgbClr val="96BE53"/>
                </a:solidFill>
                <a:latin typeface="Verdana" panose="020B0604030504040204" pitchFamily="34" charset="0"/>
                <a:ea typeface="Verdana" panose="020B060403050404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0" i="1"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Pronostico dióxido de azufre (SO2). Fuente: proporcionada por CAMS, el Servicio de Monitoreo de la Atmósfera de Copernicus, 2025.</a:t>
            </a:r>
            <a:endParaRPr kumimoji="0" lang="es-MX" sz="900" b="0" i="1"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endParaRPr>
          </a:p>
        </p:txBody>
      </p:sp>
      <p:pic>
        <p:nvPicPr>
          <p:cNvPr id="28"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12750333" y="4233527"/>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0"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11942063" y="1286132"/>
            <a:ext cx="2160000" cy="123701"/>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8"/>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16200000">
            <a:off x="4286972" y="2925965"/>
            <a:ext cx="4045733" cy="231695"/>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upo 32"/>
          <p:cNvGrpSpPr/>
          <p:nvPr/>
        </p:nvGrpSpPr>
        <p:grpSpPr>
          <a:xfrm>
            <a:off x="6685404" y="1931039"/>
            <a:ext cx="1192720" cy="1985001"/>
            <a:chOff x="5657035" y="1333675"/>
            <a:chExt cx="864000" cy="1730372"/>
          </a:xfrm>
        </p:grpSpPr>
        <p:pic>
          <p:nvPicPr>
            <p:cNvPr id="34" name="Imagen 33"/>
            <p:cNvPicPr>
              <a:picLocks noChangeAspect="1"/>
            </p:cNvPicPr>
            <p:nvPr/>
          </p:nvPicPr>
          <p:blipFill rotWithShape="1">
            <a:blip r:embed="rId9"/>
            <a:srcRect r="87789"/>
            <a:stretch/>
          </p:blipFill>
          <p:spPr>
            <a:xfrm>
              <a:off x="5660357" y="1333675"/>
              <a:ext cx="858979" cy="648000"/>
            </a:xfrm>
            <a:prstGeom prst="rect">
              <a:avLst/>
            </a:prstGeom>
          </p:spPr>
        </p:pic>
        <p:pic>
          <p:nvPicPr>
            <p:cNvPr id="35" name="Imagen 34"/>
            <p:cNvPicPr>
              <a:picLocks noChangeAspect="1"/>
            </p:cNvPicPr>
            <p:nvPr/>
          </p:nvPicPr>
          <p:blipFill rotWithShape="1">
            <a:blip r:embed="rId9"/>
            <a:srcRect l="11955" r="65492"/>
            <a:stretch/>
          </p:blipFill>
          <p:spPr>
            <a:xfrm>
              <a:off x="5657035" y="2032934"/>
              <a:ext cx="864000" cy="352914"/>
            </a:xfrm>
            <a:prstGeom prst="rect">
              <a:avLst/>
            </a:prstGeom>
          </p:spPr>
        </p:pic>
        <p:pic>
          <p:nvPicPr>
            <p:cNvPr id="36" name="Imagen 35"/>
            <p:cNvPicPr>
              <a:picLocks noChangeAspect="1"/>
            </p:cNvPicPr>
            <p:nvPr/>
          </p:nvPicPr>
          <p:blipFill rotWithShape="1">
            <a:blip r:embed="rId9"/>
            <a:srcRect l="36017" r="55682" b="2587"/>
            <a:stretch/>
          </p:blipFill>
          <p:spPr>
            <a:xfrm>
              <a:off x="5777981" y="2416047"/>
              <a:ext cx="599404" cy="648000"/>
            </a:xfrm>
            <a:prstGeom prst="rect">
              <a:avLst/>
            </a:prstGeom>
          </p:spPr>
        </p:pic>
      </p:grpSp>
      <p:sp>
        <p:nvSpPr>
          <p:cNvPr id="50" name="CuadroTexto 49">
            <a:extLst>
              <a:ext uri="{FF2B5EF4-FFF2-40B4-BE49-F238E27FC236}">
                <a16:creationId xmlns:a16="http://schemas.microsoft.com/office/drawing/2014/main" id="{69F40104-A6FE-E0A9-C7AF-24DA48E6FA8C}"/>
              </a:ext>
            </a:extLst>
          </p:cNvPr>
          <p:cNvSpPr txBox="1"/>
          <p:nvPr/>
        </p:nvSpPr>
        <p:spPr>
          <a:xfrm>
            <a:off x="133351" y="5222408"/>
            <a:ext cx="7918968" cy="13311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05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rPr>
              <a:t>Es de precisar que los modelos globales de pronóstico proporcionan información indicativa, por lo cual es muy importante hacer seguimiento al comportamiento de este contaminante, a partir del monitoreo mediante estaciones en tierra; así las cosas, se recomienda que las autoridades ambientales en jurisdicción del área de amenaza volcánica (CRC y CAM), refuercen y/o continúen con el monitoreo y seguimiento, con el fin de detectar variaciones anómalas en superficie que puedan representar algún tipo de afectación sobre la salud de la población expuesta, y en dado caso, declaren oportunamente los estados excepcionales de prevención, alerta o emergencia ante eventuales episodios de contaminación atmosférica. </a:t>
            </a:r>
          </a:p>
        </p:txBody>
      </p:sp>
      <p:pic>
        <p:nvPicPr>
          <p:cNvPr id="3" name="Imagen 2">
            <a:extLst>
              <a:ext uri="{FF2B5EF4-FFF2-40B4-BE49-F238E27FC236}">
                <a16:creationId xmlns:a16="http://schemas.microsoft.com/office/drawing/2014/main" id="{C880A4BD-7671-C255-8299-F267A550ED20}"/>
              </a:ext>
            </a:extLst>
          </p:cNvPr>
          <p:cNvPicPr>
            <a:picLocks noChangeAspect="1"/>
          </p:cNvPicPr>
          <p:nvPr/>
        </p:nvPicPr>
        <p:blipFill>
          <a:blip r:embed="rId10"/>
          <a:stretch>
            <a:fillRect/>
          </a:stretch>
        </p:blipFill>
        <p:spPr>
          <a:xfrm>
            <a:off x="573437" y="1054606"/>
            <a:ext cx="5548536" cy="4087577"/>
          </a:xfrm>
          <a:prstGeom prst="rect">
            <a:avLst/>
          </a:prstGeom>
        </p:spPr>
      </p:pic>
    </p:spTree>
    <p:extLst>
      <p:ext uri="{BB962C8B-B14F-4D97-AF65-F5344CB8AC3E}">
        <p14:creationId xmlns:p14="http://schemas.microsoft.com/office/powerpoint/2010/main" val="1135165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E2E4A36-30A4-B2D2-1AD6-5A2406EC72E7}"/>
              </a:ext>
            </a:extLst>
          </p:cNvPr>
          <p:cNvPicPr>
            <a:picLocks noChangeAspect="1"/>
          </p:cNvPicPr>
          <p:nvPr/>
        </p:nvPicPr>
        <p:blipFill>
          <a:blip r:embed="rId2"/>
          <a:stretch>
            <a:fillRect/>
          </a:stretch>
        </p:blipFill>
        <p:spPr>
          <a:xfrm>
            <a:off x="2608786" y="0"/>
            <a:ext cx="6974428" cy="664522"/>
          </a:xfrm>
          <a:prstGeom prst="rect">
            <a:avLst/>
          </a:prstGeom>
        </p:spPr>
      </p:pic>
      <p:sp>
        <p:nvSpPr>
          <p:cNvPr id="7" name="Título 6">
            <a:extLst>
              <a:ext uri="{FF2B5EF4-FFF2-40B4-BE49-F238E27FC236}">
                <a16:creationId xmlns:a16="http://schemas.microsoft.com/office/drawing/2014/main" id="{C16BDD75-54DC-9FEB-F22A-8B14CFB20FF0}"/>
              </a:ext>
            </a:extLst>
          </p:cNvPr>
          <p:cNvSpPr txBox="1">
            <a:spLocks/>
          </p:cNvSpPr>
          <p:nvPr/>
        </p:nvSpPr>
        <p:spPr>
          <a:xfrm>
            <a:off x="3055801" y="-35974"/>
            <a:ext cx="5370647"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600" b="1" dirty="0">
                <a:solidFill>
                  <a:schemeClr val="bg1"/>
                </a:solidFill>
                <a:latin typeface="Verdana" panose="020B0604030504040204" pitchFamily="34" charset="0"/>
                <a:ea typeface="Verdana" panose="020B0604030504040204" pitchFamily="34" charset="0"/>
              </a:rPr>
              <a:t>Predicción climática </a:t>
            </a:r>
          </a:p>
          <a:p>
            <a:pPr algn="ctr"/>
            <a:r>
              <a:rPr lang="es-ES" sz="1600" b="1" dirty="0">
                <a:solidFill>
                  <a:schemeClr val="bg1"/>
                </a:solidFill>
                <a:latin typeface="Verdana" panose="020B0604030504040204" pitchFamily="34" charset="0"/>
                <a:ea typeface="Verdana" panose="020B0604030504040204" pitchFamily="34" charset="0"/>
              </a:rPr>
              <a:t>Precipitación-Temperatura</a:t>
            </a:r>
          </a:p>
          <a:p>
            <a:pPr algn="ctr"/>
            <a:r>
              <a:rPr lang="es-ES" sz="1600" b="1" dirty="0">
                <a:solidFill>
                  <a:schemeClr val="bg1"/>
                </a:solidFill>
                <a:latin typeface="Verdana" panose="020B0604030504040204" pitchFamily="34" charset="0"/>
                <a:ea typeface="Verdana" panose="020B0604030504040204" pitchFamily="34" charset="0"/>
              </a:rPr>
              <a:t>Agosto 2025</a:t>
            </a:r>
          </a:p>
        </p:txBody>
      </p:sp>
      <p:pic>
        <p:nvPicPr>
          <p:cNvPr id="11" name="Imagen 10">
            <a:extLst>
              <a:ext uri="{FF2B5EF4-FFF2-40B4-BE49-F238E27FC236}">
                <a16:creationId xmlns:a16="http://schemas.microsoft.com/office/drawing/2014/main" id="{29D05052-F6FA-9B3D-C2BF-A772E9C86ECE}"/>
              </a:ext>
            </a:extLst>
          </p:cNvPr>
          <p:cNvPicPr>
            <a:picLocks noChangeAspect="1"/>
          </p:cNvPicPr>
          <p:nvPr/>
        </p:nvPicPr>
        <p:blipFill>
          <a:blip r:embed="rId3"/>
          <a:stretch>
            <a:fillRect/>
          </a:stretch>
        </p:blipFill>
        <p:spPr>
          <a:xfrm>
            <a:off x="3839007" y="1673328"/>
            <a:ext cx="1949390" cy="4278021"/>
          </a:xfrm>
          <a:prstGeom prst="rect">
            <a:avLst/>
          </a:prstGeom>
        </p:spPr>
      </p:pic>
      <p:sp>
        <p:nvSpPr>
          <p:cNvPr id="12" name="Rectángulo 11">
            <a:extLst>
              <a:ext uri="{FF2B5EF4-FFF2-40B4-BE49-F238E27FC236}">
                <a16:creationId xmlns:a16="http://schemas.microsoft.com/office/drawing/2014/main" id="{D4E0578E-27AF-5DBD-C497-320E6508CC69}"/>
              </a:ext>
            </a:extLst>
          </p:cNvPr>
          <p:cNvSpPr/>
          <p:nvPr/>
        </p:nvSpPr>
        <p:spPr>
          <a:xfrm>
            <a:off x="9528116" y="1668057"/>
            <a:ext cx="1972768" cy="4310155"/>
          </a:xfrm>
          <a:prstGeom prst="rect">
            <a:avLst/>
          </a:prstGeom>
          <a:solidFill>
            <a:srgbClr val="CB372F"/>
          </a:solidFill>
          <a:ln>
            <a:solidFill>
              <a:srgbClr val="9929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5E788F5D-2379-2B0C-DC68-7A9CA58CB8E9}"/>
              </a:ext>
            </a:extLst>
          </p:cNvPr>
          <p:cNvSpPr txBox="1"/>
          <p:nvPr/>
        </p:nvSpPr>
        <p:spPr>
          <a:xfrm>
            <a:off x="804184" y="6222215"/>
            <a:ext cx="11052699" cy="415498"/>
          </a:xfrm>
          <a:prstGeom prst="rect">
            <a:avLst/>
          </a:prstGeom>
          <a:noFill/>
        </p:spPr>
        <p:txBody>
          <a:bodyPr wrap="square" rtlCol="0">
            <a:spAutoFit/>
          </a:bodyPr>
          <a:lstStyle/>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Predicción de la precipitación y la temperatura máxima mensual emitida por la subdirección de Meteorología. </a:t>
            </a:r>
          </a:p>
          <a:p>
            <a:pPr algn="ctr"/>
            <a:r>
              <a:rPr lang="es-MX" sz="1050" b="1" i="1" dirty="0">
                <a:solidFill>
                  <a:schemeClr val="tx1">
                    <a:lumMod val="50000"/>
                    <a:lumOff val="50000"/>
                  </a:schemeClr>
                </a:solidFill>
                <a:latin typeface="Verdana" panose="020B0604030504040204" pitchFamily="34" charset="0"/>
                <a:ea typeface="Verdana" panose="020B0604030504040204" pitchFamily="34" charset="0"/>
              </a:rPr>
              <a:t>Fuente: IDEAM, 2025.</a:t>
            </a:r>
          </a:p>
        </p:txBody>
      </p:sp>
      <p:sp>
        <p:nvSpPr>
          <p:cNvPr id="14" name="CuadroTexto 13">
            <a:extLst>
              <a:ext uri="{FF2B5EF4-FFF2-40B4-BE49-F238E27FC236}">
                <a16:creationId xmlns:a16="http://schemas.microsoft.com/office/drawing/2014/main" id="{BF4054BC-6C4B-1277-2A86-BEC9EBD20230}"/>
              </a:ext>
            </a:extLst>
          </p:cNvPr>
          <p:cNvSpPr txBox="1"/>
          <p:nvPr/>
        </p:nvSpPr>
        <p:spPr>
          <a:xfrm>
            <a:off x="3839007" y="1550852"/>
            <a:ext cx="1949390" cy="4154984"/>
          </a:xfrm>
          <a:prstGeom prst="rect">
            <a:avLst/>
          </a:prstGeom>
          <a:noFill/>
        </p:spPr>
        <p:txBody>
          <a:bodyPr wrap="square" lIns="91440" tIns="45720" rIns="91440" bIns="45720" anchor="t">
            <a:spAutoFit/>
          </a:bodyPr>
          <a:lstStyle/>
          <a:p>
            <a:pPr marL="0" marR="0" lvl="0" indent="0" algn="ctr" rtl="0">
              <a:lnSpc>
                <a:spcPct val="100000"/>
              </a:lnSpc>
              <a:spcBef>
                <a:spcPts val="0"/>
              </a:spcBef>
              <a:spcAft>
                <a:spcPts val="0"/>
              </a:spcAft>
              <a:buClr>
                <a:srgbClr val="000000"/>
              </a:buClr>
              <a:buSzPts val="1000"/>
              <a:buFont typeface="Arial"/>
              <a:buNone/>
            </a:pPr>
            <a:endParaRPr lang="es-MX" sz="11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marL="0" marR="0" lvl="0" indent="0" algn="ctr" rtl="0">
              <a:lnSpc>
                <a:spcPct val="100000"/>
              </a:lnSpc>
              <a:spcBef>
                <a:spcPts val="0"/>
              </a:spcBef>
              <a:spcAft>
                <a:spcPts val="0"/>
              </a:spcAft>
              <a:buClr>
                <a:srgbClr val="000000"/>
              </a:buClr>
              <a:buSzPts val="1000"/>
              <a:buFont typeface="Arial"/>
              <a:buNone/>
            </a:pPr>
            <a:r>
              <a:rPr lang="es-MX" sz="11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Precipitación:</a:t>
            </a:r>
          </a:p>
          <a:p>
            <a:pPr marL="0" marR="0" lvl="0" indent="0" algn="just" rtl="0">
              <a:lnSpc>
                <a:spcPct val="100000"/>
              </a:lnSpc>
              <a:spcBef>
                <a:spcPts val="0"/>
              </a:spcBef>
              <a:spcAft>
                <a:spcPts val="0"/>
              </a:spcAft>
              <a:buClr>
                <a:srgbClr val="000000"/>
              </a:buClr>
              <a:buSzPts val="1000"/>
              <a:buFont typeface="Arial"/>
              <a:buNone/>
            </a:pPr>
            <a:endParaRPr lang="es-MX" sz="11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r>
              <a:rPr lang="es-MX" sz="1050" b="1" dirty="0">
                <a:solidFill>
                  <a:schemeClr val="bg1"/>
                </a:solidFill>
                <a:latin typeface="Verdana"/>
                <a:ea typeface="Verdana"/>
                <a:cs typeface="Calibri"/>
                <a:sym typeface="Arial"/>
              </a:rPr>
              <a:t>La predicción climática del Ideam para agosto de 2025, con </a:t>
            </a:r>
            <a:r>
              <a:rPr lang="es-ES" sz="1050" b="1" dirty="0">
                <a:solidFill>
                  <a:schemeClr val="bg1"/>
                </a:solidFill>
                <a:latin typeface="Verdana"/>
                <a:ea typeface="Verdana"/>
                <a:cs typeface="Calibri"/>
                <a:sym typeface="Arial"/>
              </a:rPr>
              <a:t>precipitaciones por encima a lo normal en gran parte del país, especialmente en la región Andina y el centro norte de la región Caribe, mientras que, en sitios puntuales de los departamentos de Boyacá, Cundinamarca, Chocó, Nariño, Huila, Vichada, Guainía y  Amazonas se estiman lluvias por debajo de los promedios, entre  ligera y moderadamente deficitaria. </a:t>
            </a:r>
            <a:endParaRPr lang="es-MX" sz="105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15" name="CuadroTexto 14">
            <a:extLst>
              <a:ext uri="{FF2B5EF4-FFF2-40B4-BE49-F238E27FC236}">
                <a16:creationId xmlns:a16="http://schemas.microsoft.com/office/drawing/2014/main" id="{62DFC8A0-289F-023D-0394-3C27725FB17B}"/>
              </a:ext>
            </a:extLst>
          </p:cNvPr>
          <p:cNvSpPr txBox="1"/>
          <p:nvPr/>
        </p:nvSpPr>
        <p:spPr>
          <a:xfrm>
            <a:off x="9528116" y="1656053"/>
            <a:ext cx="1972768" cy="4416594"/>
          </a:xfrm>
          <a:prstGeom prst="rect">
            <a:avLst/>
          </a:prstGeom>
          <a:noFill/>
        </p:spPr>
        <p:txBody>
          <a:bodyPr wrap="square" lIns="91440" tIns="45720" rIns="91440" bIns="45720" anchor="t">
            <a:spAutoFit/>
          </a:bodyPr>
          <a:lstStyle/>
          <a:p>
            <a:pPr marL="0" marR="0" lvl="0" indent="0" algn="ctr" rtl="0">
              <a:lnSpc>
                <a:spcPct val="100000"/>
              </a:lnSpc>
              <a:spcBef>
                <a:spcPts val="0"/>
              </a:spcBef>
              <a:spcAft>
                <a:spcPts val="0"/>
              </a:spcAft>
              <a:buClr>
                <a:srgbClr val="000000"/>
              </a:buClr>
              <a:buSzPts val="1000"/>
              <a:buFont typeface="Arial"/>
              <a:buNone/>
            </a:pPr>
            <a:r>
              <a:rPr lang="es-MX" sz="11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Temperatura máxima:</a:t>
            </a:r>
          </a:p>
          <a:p>
            <a:pPr marL="0" marR="0" lvl="0" indent="0" algn="ctr" rtl="0">
              <a:lnSpc>
                <a:spcPct val="100000"/>
              </a:lnSpc>
              <a:spcBef>
                <a:spcPts val="0"/>
              </a:spcBef>
              <a:spcAft>
                <a:spcPts val="0"/>
              </a:spcAft>
              <a:buClr>
                <a:srgbClr val="000000"/>
              </a:buClr>
              <a:buSzPts val="1000"/>
              <a:buFont typeface="Arial"/>
              <a:buNone/>
            </a:pPr>
            <a:endParaRPr lang="es-MX" sz="1000" b="1"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a:p>
            <a:pPr algn="just">
              <a:buClr>
                <a:srgbClr val="000000"/>
              </a:buClr>
              <a:buSzPts val="1000"/>
            </a:pPr>
            <a:r>
              <a:rPr lang="es-ES" sz="1000" b="1" dirty="0">
                <a:solidFill>
                  <a:schemeClr val="bg1"/>
                </a:solidFill>
                <a:latin typeface="Verdana"/>
                <a:ea typeface="Verdana"/>
                <a:cs typeface="Calibri"/>
                <a:sym typeface="Arial"/>
              </a:rPr>
              <a:t>La predicción de anomalías en la temperatura máxima del aire para el mes de agosto indica condiciones normales en amplios sectores del país, excepto en zonas del occidente de Boyacá, occidente de Caldas, norte de Risaralda, norte de Valle del Cauca, centro-oriente de Cauca, sur de Huila, suroccidente de Arauca, centro de Caquetá y oriente de Vaupés donde podría superar lo normal, en un rango de 0,5 - 1,0 °C. Por otro lado, se pronostican temperaturas máximas, por debajo de lo normal, en áreas del sur de Santander y occidente de Putumayo</a:t>
            </a:r>
            <a:r>
              <a:rPr lang="es-ES" sz="900" b="1" dirty="0">
                <a:solidFill>
                  <a:schemeClr val="bg1"/>
                </a:solidFill>
                <a:latin typeface="Verdana"/>
                <a:ea typeface="Verdana"/>
                <a:cs typeface="Calibri"/>
                <a:sym typeface="Arial"/>
              </a:rPr>
              <a:t>.</a:t>
            </a:r>
            <a:endParaRPr lang="es-MX" sz="1000" b="1" dirty="0">
              <a:solidFill>
                <a:schemeClr val="bg1"/>
              </a:solidFill>
              <a:latin typeface="Verdana"/>
              <a:ea typeface="Verdana"/>
              <a:cs typeface="Calibri"/>
              <a:sym typeface="Arial"/>
            </a:endParaRPr>
          </a:p>
        </p:txBody>
      </p:sp>
      <p:pic>
        <p:nvPicPr>
          <p:cNvPr id="18" name="Imagen 17">
            <a:extLst>
              <a:ext uri="{FF2B5EF4-FFF2-40B4-BE49-F238E27FC236}">
                <a16:creationId xmlns:a16="http://schemas.microsoft.com/office/drawing/2014/main" id="{24793515-BBAF-D560-E6C7-5D44F9C56939}"/>
              </a:ext>
            </a:extLst>
          </p:cNvPr>
          <p:cNvPicPr>
            <a:picLocks noChangeAspect="1"/>
          </p:cNvPicPr>
          <p:nvPr/>
        </p:nvPicPr>
        <p:blipFill>
          <a:blip r:embed="rId4"/>
          <a:stretch>
            <a:fillRect/>
          </a:stretch>
        </p:blipFill>
        <p:spPr>
          <a:xfrm>
            <a:off x="1419146" y="968537"/>
            <a:ext cx="2900883" cy="487214"/>
          </a:xfrm>
          <a:prstGeom prst="rect">
            <a:avLst/>
          </a:prstGeom>
        </p:spPr>
      </p:pic>
      <p:pic>
        <p:nvPicPr>
          <p:cNvPr id="20" name="Imagen 19">
            <a:extLst>
              <a:ext uri="{FF2B5EF4-FFF2-40B4-BE49-F238E27FC236}">
                <a16:creationId xmlns:a16="http://schemas.microsoft.com/office/drawing/2014/main" id="{685814AA-CF49-55D7-A17F-A0C73D77B023}"/>
              </a:ext>
            </a:extLst>
          </p:cNvPr>
          <p:cNvPicPr>
            <a:picLocks noChangeAspect="1"/>
          </p:cNvPicPr>
          <p:nvPr/>
        </p:nvPicPr>
        <p:blipFill>
          <a:blip r:embed="rId5"/>
          <a:stretch>
            <a:fillRect/>
          </a:stretch>
        </p:blipFill>
        <p:spPr>
          <a:xfrm>
            <a:off x="7389171" y="1012156"/>
            <a:ext cx="2706551" cy="467542"/>
          </a:xfrm>
          <a:prstGeom prst="rect">
            <a:avLst/>
          </a:prstGeom>
        </p:spPr>
      </p:pic>
      <p:pic>
        <p:nvPicPr>
          <p:cNvPr id="4" name="Imagen 3">
            <a:extLst>
              <a:ext uri="{FF2B5EF4-FFF2-40B4-BE49-F238E27FC236}">
                <a16:creationId xmlns:a16="http://schemas.microsoft.com/office/drawing/2014/main" id="{D697EB4C-2B7E-C2BC-B6C8-60223471C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8183" y="1534843"/>
            <a:ext cx="3600148" cy="4659015"/>
          </a:xfrm>
          <a:prstGeom prst="rect">
            <a:avLst/>
          </a:prstGeom>
        </p:spPr>
      </p:pic>
      <p:pic>
        <p:nvPicPr>
          <p:cNvPr id="9" name="Imagen 8">
            <a:extLst>
              <a:ext uri="{FF2B5EF4-FFF2-40B4-BE49-F238E27FC236}">
                <a16:creationId xmlns:a16="http://schemas.microsoft.com/office/drawing/2014/main" id="{24956183-9EFA-3DA4-C9C4-F20F0E2B1E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052" y="1534844"/>
            <a:ext cx="3622061" cy="4687372"/>
          </a:xfrm>
          <a:prstGeom prst="rect">
            <a:avLst/>
          </a:prstGeom>
        </p:spPr>
      </p:pic>
    </p:spTree>
    <p:extLst>
      <p:ext uri="{BB962C8B-B14F-4D97-AF65-F5344CB8AC3E}">
        <p14:creationId xmlns:p14="http://schemas.microsoft.com/office/powerpoint/2010/main" val="64947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rama de flujo: operación manual 29">
            <a:extLst>
              <a:ext uri="{FF2B5EF4-FFF2-40B4-BE49-F238E27FC236}">
                <a16:creationId xmlns:a16="http://schemas.microsoft.com/office/drawing/2014/main" id="{B475D790-9DEB-7D56-D1FE-1BA7880FF56E}"/>
              </a:ext>
            </a:extLst>
          </p:cNvPr>
          <p:cNvSpPr/>
          <p:nvPr/>
        </p:nvSpPr>
        <p:spPr>
          <a:xfrm>
            <a:off x="3000530"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gradFill>
            <a:gsLst>
              <a:gs pos="33580">
                <a:srgbClr val="DD0000"/>
              </a:gs>
              <a:gs pos="0">
                <a:srgbClr val="C00000"/>
              </a:gs>
              <a:gs pos="97000">
                <a:srgbClr val="FF0000"/>
              </a:gs>
              <a:gs pos="73000">
                <a:srgbClr val="FF0000"/>
              </a:gs>
              <a:gs pos="100000">
                <a:srgbClr val="FF3300"/>
              </a:gs>
            </a:gsLst>
            <a:lin ang="5400000" scaled="1"/>
          </a:gra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ítulo 6">
            <a:extLst>
              <a:ext uri="{FF2B5EF4-FFF2-40B4-BE49-F238E27FC236}">
                <a16:creationId xmlns:a16="http://schemas.microsoft.com/office/drawing/2014/main" id="{C4DD361F-A469-3539-B156-829229B49BC3}"/>
              </a:ext>
            </a:extLst>
          </p:cNvPr>
          <p:cNvSpPr txBox="1">
            <a:spLocks/>
          </p:cNvSpPr>
          <p:nvPr/>
        </p:nvSpPr>
        <p:spPr>
          <a:xfrm>
            <a:off x="4114522" y="28767"/>
            <a:ext cx="4561966" cy="6740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1400" b="1" dirty="0">
                <a:solidFill>
                  <a:schemeClr val="bg1"/>
                </a:solidFill>
                <a:latin typeface="Verdana" panose="020B0604030504040204" pitchFamily="34" charset="0"/>
                <a:ea typeface="Verdana" panose="020B0604030504040204" pitchFamily="34" charset="0"/>
              </a:rPr>
              <a:t>Proyección de las condiciones para el riesgo de incendios de la cobertura vegetal</a:t>
            </a:r>
            <a:r>
              <a:rPr lang="es-MX" sz="1400" b="1" dirty="0">
                <a:solidFill>
                  <a:schemeClr val="bg1"/>
                </a:solidFill>
                <a:latin typeface="Verdana" panose="020B0604030504040204" pitchFamily="34" charset="0"/>
                <a:ea typeface="Verdana" panose="020B0604030504040204" pitchFamily="34" charset="0"/>
              </a:rPr>
              <a:t> Agosto 2025</a:t>
            </a:r>
          </a:p>
        </p:txBody>
      </p:sp>
      <p:pic>
        <p:nvPicPr>
          <p:cNvPr id="6" name="object 3">
            <a:extLst>
              <a:ext uri="{FF2B5EF4-FFF2-40B4-BE49-F238E27FC236}">
                <a16:creationId xmlns:a16="http://schemas.microsoft.com/office/drawing/2014/main" id="{EAC68C62-A268-9D89-A1CD-01997ED3DD40}"/>
              </a:ext>
            </a:extLst>
          </p:cNvPr>
          <p:cNvPicPr/>
          <p:nvPr/>
        </p:nvPicPr>
        <p:blipFill>
          <a:blip r:embed="rId2" cstate="print"/>
          <a:stretch>
            <a:fillRect/>
          </a:stretch>
        </p:blipFill>
        <p:spPr>
          <a:xfrm>
            <a:off x="8772625" y="78279"/>
            <a:ext cx="368808" cy="504444"/>
          </a:xfrm>
          <a:prstGeom prst="rect">
            <a:avLst/>
          </a:prstGeom>
        </p:spPr>
      </p:pic>
      <p:sp>
        <p:nvSpPr>
          <p:cNvPr id="7" name="Google Shape;310;p9">
            <a:extLst>
              <a:ext uri="{FF2B5EF4-FFF2-40B4-BE49-F238E27FC236}">
                <a16:creationId xmlns:a16="http://schemas.microsoft.com/office/drawing/2014/main" id="{4EFC7E3A-ECE7-CB10-C7C4-0443E62E989B}"/>
              </a:ext>
            </a:extLst>
          </p:cNvPr>
          <p:cNvSpPr txBox="1"/>
          <p:nvPr/>
        </p:nvSpPr>
        <p:spPr>
          <a:xfrm>
            <a:off x="9816353" y="833557"/>
            <a:ext cx="2152746" cy="1031332"/>
          </a:xfrm>
          <a:prstGeom prst="rect">
            <a:avLst/>
          </a:prstGeom>
          <a:solidFill>
            <a:srgbClr val="FF0000"/>
          </a:solidFill>
          <a:ln>
            <a:noFill/>
          </a:ln>
        </p:spPr>
        <p:txBody>
          <a:bodyPr spcFirstLastPara="1" wrap="square" lIns="91425" tIns="45700" rIns="91425" bIns="45700" anchor="t" anchorCtr="0">
            <a:spAutoFit/>
          </a:bodyPr>
          <a:lstStyle/>
          <a:p>
            <a:pPr algn="ctr">
              <a:lnSpc>
                <a:spcPct val="78000"/>
              </a:lnSpc>
              <a:buClr>
                <a:srgbClr val="000000"/>
              </a:buClr>
              <a:buSzPts val="1000"/>
              <a:buFont typeface="Arial"/>
              <a:buNone/>
            </a:pPr>
            <a:r>
              <a:rPr lang="es-CO" sz="900" b="1"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ALTA</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ctr">
              <a:lnSpc>
                <a:spcPct val="75000"/>
              </a:lnSpc>
              <a:buClr>
                <a:srgbClr val="000000"/>
              </a:buClr>
              <a:buSzPts val="1000"/>
              <a:buFont typeface="Arial"/>
              <a:buNone/>
            </a:pPr>
            <a:r>
              <a:rPr lang="es-CO"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muy escasa, así como las precipitaciones esperadas para el mes; la temperatura, la radiación solar y el viento son muy altos, lo cual favorece la propagación del fuego.</a:t>
            </a:r>
            <a:endParaRPr sz="900" kern="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8" name="Google Shape;311;p9">
            <a:extLst>
              <a:ext uri="{FF2B5EF4-FFF2-40B4-BE49-F238E27FC236}">
                <a16:creationId xmlns:a16="http://schemas.microsoft.com/office/drawing/2014/main" id="{6171F8D6-2660-4AD3-9F01-100D3FB53D0C}"/>
              </a:ext>
            </a:extLst>
          </p:cNvPr>
          <p:cNvSpPr txBox="1"/>
          <p:nvPr/>
        </p:nvSpPr>
        <p:spPr>
          <a:xfrm>
            <a:off x="9816353" y="1832273"/>
            <a:ext cx="2152746" cy="1031332"/>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ALTA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La humedad disponible en la vegetación presente es escasa, así como las precipitaciones esperadas para el mes;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9" name="Google Shape;312;p9">
            <a:extLst>
              <a:ext uri="{FF2B5EF4-FFF2-40B4-BE49-F238E27FC236}">
                <a16:creationId xmlns:a16="http://schemas.microsoft.com/office/drawing/2014/main" id="{5F3301E4-6D3F-A2FA-3CEA-3C31B966ECF2}"/>
              </a:ext>
            </a:extLst>
          </p:cNvPr>
          <p:cNvSpPr txBox="1"/>
          <p:nvPr/>
        </p:nvSpPr>
        <p:spPr>
          <a:xfrm>
            <a:off x="9816353" y="2838839"/>
            <a:ext cx="2152746" cy="1031332"/>
          </a:xfrm>
          <a:prstGeom prst="rect">
            <a:avLst/>
          </a:prstGeom>
          <a:solidFill>
            <a:srgbClr val="FFED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MODERADA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pero, las precipitaciones esperadas para el mes son escasas; la temperatura, la radiación solar y el viento son altos, lo cual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0" name="Google Shape;314;p9">
            <a:extLst>
              <a:ext uri="{FF2B5EF4-FFF2-40B4-BE49-F238E27FC236}">
                <a16:creationId xmlns:a16="http://schemas.microsoft.com/office/drawing/2014/main" id="{CF60193B-AB8F-05C5-08B5-1A5B5324CD3C}"/>
              </a:ext>
            </a:extLst>
          </p:cNvPr>
          <p:cNvSpPr txBox="1"/>
          <p:nvPr/>
        </p:nvSpPr>
        <p:spPr>
          <a:xfrm>
            <a:off x="9816353" y="3859078"/>
            <a:ext cx="2177725" cy="1031332"/>
          </a:xfrm>
          <a:prstGeom prst="rect">
            <a:avLst/>
          </a:prstGeom>
          <a:solidFill>
            <a:srgbClr val="00FF00"/>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algn="ctr">
              <a:lnSpc>
                <a:spcPct val="75000"/>
              </a:lnSpc>
              <a:buClr>
                <a:srgbClr val="000000"/>
              </a:buClr>
              <a:buSzPts val="1000"/>
            </a:pPr>
            <a:r>
              <a:rPr lang="es-CO" sz="900" b="0" i="0" u="none" strike="noStrike" cap="none" dirty="0">
                <a:solidFill>
                  <a:schemeClr val="tx1">
                    <a:lumMod val="50000"/>
                    <a:lumOff val="50000"/>
                  </a:schemeClr>
                </a:solidFill>
                <a:latin typeface="Verdana"/>
                <a:ea typeface="Verdana"/>
                <a:cs typeface="Calibri"/>
                <a:sym typeface="Calibri"/>
              </a:rPr>
              <a:t>Hay disponibilidad de humedad en la vegetación presente y se esperan precipitaciones moderadas para el mes; la temperatura, la radiación solar y </a:t>
            </a:r>
            <a:r>
              <a:rPr lang="es-CO" sz="900" dirty="0">
                <a:solidFill>
                  <a:schemeClr val="tx1">
                    <a:lumMod val="50000"/>
                    <a:lumOff val="50000"/>
                  </a:schemeClr>
                </a:solidFill>
                <a:latin typeface="Verdana"/>
                <a:ea typeface="Verdana"/>
                <a:cs typeface="Calibri"/>
                <a:sym typeface="Calibri"/>
              </a:rPr>
              <a:t>los </a:t>
            </a:r>
            <a:r>
              <a:rPr lang="es-CO" sz="900" b="0" i="0" u="none" strike="noStrike" cap="none" dirty="0">
                <a:solidFill>
                  <a:schemeClr val="tx1">
                    <a:lumMod val="50000"/>
                    <a:lumOff val="50000"/>
                  </a:schemeClr>
                </a:solidFill>
                <a:latin typeface="Verdana"/>
                <a:ea typeface="Verdana"/>
                <a:cs typeface="Calibri"/>
                <a:sym typeface="Calibri"/>
              </a:rPr>
              <a:t>vientos son bajos, lo cual inhibe en alguna medida la propagación del fuego.</a:t>
            </a:r>
            <a:endParaRPr sz="900" b="0" i="0" u="none" strike="noStrike" cap="none" dirty="0">
              <a:solidFill>
                <a:schemeClr val="tx1">
                  <a:lumMod val="50000"/>
                  <a:lumOff val="50000"/>
                </a:schemeClr>
              </a:solidFill>
              <a:latin typeface="Verdana"/>
              <a:ea typeface="Verdana"/>
              <a:cs typeface="Calibri"/>
              <a:sym typeface="Calibri"/>
            </a:endParaRPr>
          </a:p>
        </p:txBody>
      </p:sp>
      <p:sp>
        <p:nvSpPr>
          <p:cNvPr id="11" name="Google Shape;313;p9">
            <a:extLst>
              <a:ext uri="{FF2B5EF4-FFF2-40B4-BE49-F238E27FC236}">
                <a16:creationId xmlns:a16="http://schemas.microsoft.com/office/drawing/2014/main" id="{240FB5A8-02E7-4D12-22C9-ED24A99347F3}"/>
              </a:ext>
            </a:extLst>
          </p:cNvPr>
          <p:cNvSpPr txBox="1"/>
          <p:nvPr/>
        </p:nvSpPr>
        <p:spPr>
          <a:xfrm>
            <a:off x="9816353" y="4879317"/>
            <a:ext cx="2177725" cy="927458"/>
          </a:xfrm>
          <a:prstGeom prst="rect">
            <a:avLst/>
          </a:prstGeom>
          <a:solidFill>
            <a:srgbClr val="52AE32"/>
          </a:solidFill>
          <a:ln>
            <a:noFill/>
          </a:ln>
        </p:spPr>
        <p:txBody>
          <a:bodyPr spcFirstLastPara="1" wrap="square" lIns="91425" tIns="45700" rIns="91425" bIns="45700" anchor="t"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PROBABILIDAD MUY BAJA</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Hay disponibilidad de humedad en la vegetación presente; las precipitaciones esperadas para el mes son altas; la temperatura, la radiación solar y el viento son muy bajos, lo cual no favorece la propagación del fuego.</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2" name="Google Shape;315;p9">
            <a:extLst>
              <a:ext uri="{FF2B5EF4-FFF2-40B4-BE49-F238E27FC236}">
                <a16:creationId xmlns:a16="http://schemas.microsoft.com/office/drawing/2014/main" id="{5A7D82CA-1C48-8D4B-5FE0-6B29A1B4B1B2}"/>
              </a:ext>
            </a:extLst>
          </p:cNvPr>
          <p:cNvSpPr txBox="1"/>
          <p:nvPr/>
        </p:nvSpPr>
        <p:spPr>
          <a:xfrm>
            <a:off x="9816353" y="5807854"/>
            <a:ext cx="2152746" cy="719708"/>
          </a:xfrm>
          <a:prstGeom prst="rect">
            <a:avLst/>
          </a:prstGeom>
          <a:solidFill>
            <a:srgbClr val="DAEEF3"/>
          </a:solidFill>
          <a:ln>
            <a:noFill/>
          </a:ln>
        </p:spPr>
        <p:txBody>
          <a:bodyPr spcFirstLastPara="1" wrap="square" lIns="91425" tIns="45700" rIns="91425" bIns="45700" anchor="ctr" anchorCtr="0">
            <a:spAutoFit/>
          </a:bodyPr>
          <a:lstStyle/>
          <a:p>
            <a:pPr marL="0" marR="0" lvl="0" indent="0" algn="ctr" rtl="0">
              <a:lnSpc>
                <a:spcPct val="78000"/>
              </a:lnSpc>
              <a:spcBef>
                <a:spcPts val="0"/>
              </a:spcBef>
              <a:spcAft>
                <a:spcPts val="0"/>
              </a:spcAft>
              <a:buClr>
                <a:srgbClr val="000000"/>
              </a:buClr>
              <a:buSzPts val="1000"/>
              <a:buFont typeface="Arial"/>
              <a:buNone/>
            </a:pPr>
            <a:r>
              <a:rPr lang="es-CO" sz="9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SIN CONDICIÓN</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0" marR="0" lvl="0" indent="0" algn="ctr" rtl="0">
              <a:lnSpc>
                <a:spcPct val="75000"/>
              </a:lnSpc>
              <a:spcBef>
                <a:spcPts val="0"/>
              </a:spcBef>
              <a:spcAft>
                <a:spcPts val="0"/>
              </a:spcAft>
              <a:buClr>
                <a:srgbClr val="000000"/>
              </a:buClr>
              <a:buSzPts val="1000"/>
              <a:buFont typeface="Arial"/>
              <a:buNone/>
            </a:pPr>
            <a:r>
              <a:rPr lang="es-CO"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esperan niveles con valores en el rango de los mínimos para que se desarrollen incendios en la vegetación  respecto a los valores históricos del mes.</a:t>
            </a:r>
            <a:endParaRPr sz="9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5" name="Google Shape;320;p9">
            <a:extLst>
              <a:ext uri="{FF2B5EF4-FFF2-40B4-BE49-F238E27FC236}">
                <a16:creationId xmlns:a16="http://schemas.microsoft.com/office/drawing/2014/main" id="{D2A3E58D-E7D9-73A6-5325-8A1E65B17ED3}"/>
              </a:ext>
            </a:extLst>
          </p:cNvPr>
          <p:cNvSpPr txBox="1"/>
          <p:nvPr/>
        </p:nvSpPr>
        <p:spPr>
          <a:xfrm>
            <a:off x="70810" y="888529"/>
            <a:ext cx="5819166" cy="5509160"/>
          </a:xfrm>
          <a:prstGeom prst="rect">
            <a:avLst/>
          </a:prstGeom>
          <a:noFill/>
          <a:ln>
            <a:noFill/>
          </a:ln>
        </p:spPr>
        <p:txBody>
          <a:bodyPr spcFirstLastPara="1" wrap="square" lIns="91425" tIns="45700" rIns="90000" bIns="45700" anchor="t" anchorCtr="0">
            <a:spAutoFit/>
          </a:bodyPr>
          <a:lstStyle/>
          <a:p>
            <a:pPr algn="just">
              <a:spcAft>
                <a:spcPts val="1200"/>
              </a:spcAft>
            </a:pPr>
            <a:r>
              <a:rPr lang="es-ES" sz="800" b="1" i="0" u="none" strike="noStrike" cap="none" dirty="0">
                <a:solidFill>
                  <a:srgbClr val="5C77DF"/>
                </a:solidFill>
                <a:latin typeface="Verdana"/>
                <a:ea typeface="Verdana"/>
                <a:cs typeface="Calibri"/>
                <a:sym typeface="Calibri"/>
              </a:rPr>
              <a:t>Región Caribe: </a:t>
            </a:r>
            <a:r>
              <a:rPr lang="es-ES" sz="800" dirty="0">
                <a:solidFill>
                  <a:schemeClr val="tx1">
                    <a:lumMod val="50000"/>
                    <a:lumOff val="50000"/>
                  </a:schemeClr>
                </a:solidFill>
                <a:latin typeface="Verdana"/>
                <a:ea typeface="Verdana"/>
                <a:cs typeface="Calibri"/>
                <a:sym typeface="Calibri"/>
              </a:rPr>
              <a:t>Se espera una condición </a:t>
            </a:r>
            <a:r>
              <a:rPr lang="es-ES" sz="800" b="1" dirty="0">
                <a:solidFill>
                  <a:srgbClr val="FF0000"/>
                </a:solidFill>
                <a:latin typeface="Verdana"/>
                <a:ea typeface="Verdana"/>
                <a:cs typeface="Calibri"/>
                <a:sym typeface="Calibri"/>
              </a:rPr>
              <a:t>Muy alta </a:t>
            </a:r>
            <a:r>
              <a:rPr lang="es-ES" sz="800" dirty="0">
                <a:solidFill>
                  <a:schemeClr val="tx1">
                    <a:lumMod val="50000"/>
                    <a:lumOff val="50000"/>
                  </a:schemeClr>
                </a:solidFill>
                <a:latin typeface="Verdana"/>
                <a:ea typeface="Verdana"/>
                <a:cs typeface="Calibri"/>
                <a:sym typeface="Calibri"/>
              </a:rPr>
              <a:t>en zonas del noroccidente del departamento de La Guajira. La condición </a:t>
            </a:r>
            <a:r>
              <a:rPr lang="es-ES" sz="800" b="1" dirty="0">
                <a:solidFill>
                  <a:srgbClr val="FFC000"/>
                </a:solidFill>
                <a:latin typeface="Verdana" panose="020B0604030504040204" pitchFamily="34" charset="0"/>
                <a:ea typeface="Verdana" panose="020B0604030504040204" pitchFamily="34" charset="0"/>
                <a:cs typeface="Calibri"/>
                <a:sym typeface="Calibri"/>
              </a:rPr>
              <a:t>alta</a:t>
            </a:r>
            <a:r>
              <a:rPr lang="es-ES" sz="800" dirty="0">
                <a:solidFill>
                  <a:schemeClr val="tx1">
                    <a:lumMod val="50000"/>
                    <a:lumOff val="50000"/>
                  </a:schemeClr>
                </a:solidFill>
                <a:latin typeface="Verdana"/>
                <a:ea typeface="Verdana"/>
                <a:cs typeface="Calibri"/>
                <a:sym typeface="Calibri"/>
              </a:rPr>
              <a:t> se prevé en gran parte de la región Caribe, especialmente en los departamentos de La Guajira, el norte y sur del Atlántico, centro y occidente del Cesar, occidente y sur occidente del Magdalena y centro y sur oriente Bolívar. Así mismo, se anticipa una condición </a:t>
            </a:r>
            <a:r>
              <a:rPr lang="es-ES" sz="800" b="1" dirty="0">
                <a:solidFill>
                  <a:srgbClr val="FFED00"/>
                </a:solidFill>
                <a:latin typeface="Verdana" panose="020B0604030504040204" pitchFamily="34" charset="0"/>
                <a:ea typeface="Verdana" panose="020B0604030504040204" pitchFamily="34" charset="0"/>
                <a:cs typeface="Calibri"/>
                <a:sym typeface="Calibri"/>
              </a:rPr>
              <a:t>moderada</a:t>
            </a:r>
            <a:r>
              <a:rPr lang="es-ES" sz="800" dirty="0">
                <a:solidFill>
                  <a:schemeClr val="tx1">
                    <a:lumMod val="50000"/>
                    <a:lumOff val="50000"/>
                  </a:schemeClr>
                </a:solidFill>
                <a:latin typeface="Verdana"/>
                <a:ea typeface="Verdana"/>
                <a:cs typeface="Calibri"/>
                <a:sym typeface="Calibri"/>
              </a:rPr>
              <a:t> en la parte baja de la Sierra Nevada de Santa Marta y gran parte del departamento del Magdalena, Córdoba y Sucre, así como en el centro del Atlántico, occidente y nororiente de Bolívar, el oriente y occidente del Cesar y San Andrés y Providencia. Se proyecta una condición </a:t>
            </a:r>
            <a:r>
              <a:rPr lang="es-ES" sz="800" b="1" dirty="0">
                <a:solidFill>
                  <a:srgbClr val="00FF00"/>
                </a:solidFill>
                <a:latin typeface="Verdana" panose="020B0604030504040204" pitchFamily="34" charset="0"/>
                <a:ea typeface="Verdana" panose="020B0604030504040204" pitchFamily="34" charset="0"/>
                <a:cs typeface="Calibri"/>
                <a:sym typeface="Calibri"/>
              </a:rPr>
              <a:t>baja</a:t>
            </a:r>
            <a:r>
              <a:rPr lang="es-ES" sz="800" dirty="0">
                <a:solidFill>
                  <a:schemeClr val="tx1">
                    <a:lumMod val="50000"/>
                    <a:lumOff val="50000"/>
                  </a:schemeClr>
                </a:solidFill>
                <a:latin typeface="Verdana"/>
                <a:ea typeface="Verdana"/>
                <a:cs typeface="Calibri"/>
                <a:sym typeface="Calibri"/>
              </a:rPr>
              <a:t> en las zonas media de la Sierra Nevada de Santa Marta y sur de Bolívar. Por último, se prevé condición </a:t>
            </a:r>
            <a:r>
              <a:rPr lang="es-ES" sz="800" b="1" dirty="0">
                <a:solidFill>
                  <a:srgbClr val="52AE32"/>
                </a:solidFill>
                <a:latin typeface="Verdana" panose="020B0604030504040204" pitchFamily="34" charset="0"/>
                <a:ea typeface="Verdana" panose="020B0604030504040204" pitchFamily="34" charset="0"/>
                <a:cs typeface="Calibri"/>
                <a:sym typeface="Calibri"/>
              </a:rPr>
              <a:t>muy baja </a:t>
            </a:r>
            <a:r>
              <a:rPr lang="es-ES" sz="800" dirty="0">
                <a:solidFill>
                  <a:schemeClr val="tx1">
                    <a:lumMod val="50000"/>
                    <a:lumOff val="50000"/>
                  </a:schemeClr>
                </a:solidFill>
                <a:latin typeface="Verdana"/>
                <a:ea typeface="Verdana"/>
                <a:cs typeface="Calibri"/>
                <a:sym typeface="Calibri"/>
              </a:rPr>
              <a:t>en la parte alta de la Sierra Nevada de Santa Marta.</a:t>
            </a:r>
            <a:endParaRPr lang="es-ES" sz="800" b="1" i="0" u="none" strike="noStrike" cap="none" dirty="0">
              <a:solidFill>
                <a:schemeClr val="tx1">
                  <a:lumMod val="50000"/>
                  <a:lumOff val="50000"/>
                </a:schemeClr>
              </a:solidFill>
              <a:latin typeface="Verdana"/>
              <a:ea typeface="Verdana"/>
              <a:cs typeface="Calibri"/>
              <a:sym typeface="Calibri"/>
            </a:endParaRPr>
          </a:p>
          <a:p>
            <a:pPr algn="just">
              <a:spcAft>
                <a:spcPts val="1200"/>
              </a:spcAft>
            </a:pPr>
            <a:r>
              <a:rPr lang="es-ES" sz="8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Andina: </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800" b="1" dirty="0">
                <a:solidFill>
                  <a:srgbClr val="FF0000"/>
                </a:solidFill>
                <a:latin typeface="Verdana"/>
                <a:ea typeface="Verdana"/>
                <a:cs typeface="Calibri"/>
                <a:sym typeface="Calibri"/>
              </a:rPr>
              <a:t>muy alta </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el sur oriente del departamento del Tolima, en el sur occidente de Cundinamarca, noroccidente del Huila y zonas del oriente de Norte de Santander. La condición </a:t>
            </a:r>
            <a:r>
              <a:rPr lang="es-ES" sz="800" b="1" dirty="0">
                <a:solidFill>
                  <a:srgbClr val="FFC000"/>
                </a:solidFill>
                <a:latin typeface="Verdana" panose="020B0604030504040204" pitchFamily="34" charset="0"/>
                <a:ea typeface="Verdana" panose="020B0604030504040204" pitchFamily="34" charset="0"/>
                <a:cs typeface="Calibri"/>
                <a:sym typeface="Calibri"/>
              </a:rPr>
              <a:t>alta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se espera en partes de los departamentos del oriente de Norte de Santander, una parte del norte del departamento de Santander, occidente de Cundinamarca, así como en gran parte del centro, sur y oriente del Tolima, y noroccidente, suroccidente y oriente del Huila, occidente de Caldas y en menor proporción en el centro del departamento de Antioquia. Se anticipa una condición </a:t>
            </a:r>
            <a:r>
              <a:rPr lang="es-ES" sz="800" b="1" dirty="0">
                <a:solidFill>
                  <a:srgbClr val="FFED00"/>
                </a:solidFill>
                <a:latin typeface="Verdana" panose="020B0604030504040204" pitchFamily="34" charset="0"/>
                <a:ea typeface="Verdana" panose="020B0604030504040204" pitchFamily="34" charset="0"/>
                <a:cs typeface="Calibri"/>
                <a:sym typeface="Calibri"/>
              </a:rPr>
              <a:t>moderada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departamento del Quindío, Risaralda, partes de Caldas, gran parte de Norte de Santander, Santander, el noroccidente y occidente de Boyacá, así como en el centro y norte de Cundinamarca, occidente del Tolima, sur y occidente del Huila, y en sectores del oriente y zonas occidente y oriente de Antioquia. Se espera una condición </a:t>
            </a:r>
            <a:r>
              <a:rPr lang="es-ES" sz="800" b="1" dirty="0">
                <a:solidFill>
                  <a:srgbClr val="00FF00"/>
                </a:solidFill>
                <a:latin typeface="Verdana" panose="020B0604030504040204" pitchFamily="34" charset="0"/>
                <a:ea typeface="Verdana" panose="020B0604030504040204" pitchFamily="34" charset="0"/>
                <a:cs typeface="Calibri"/>
                <a:sym typeface="Calibri"/>
              </a:rPr>
              <a:t>baja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parte del oriente de Boyacá, Cundinamarca y Santander, en gran parte de Antioquia y zonas del sur de Norte de Santander. Finalmente, se proyecta una condición </a:t>
            </a:r>
            <a:r>
              <a:rPr lang="es-ES" sz="800" b="1" dirty="0">
                <a:solidFill>
                  <a:srgbClr val="52AE32"/>
                </a:solidFill>
                <a:latin typeface="Verdana" panose="020B0604030504040204" pitchFamily="34" charset="0"/>
                <a:ea typeface="Verdana" panose="020B0604030504040204" pitchFamily="34" charset="0"/>
                <a:cs typeface="Calibri"/>
                <a:sym typeface="Calibri"/>
              </a:rPr>
              <a:t>muy baja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norte, nororiente y zonas puntuales del oriente de Boyacá, así como una parte del sur de Norte de Santander. </a:t>
            </a:r>
          </a:p>
          <a:p>
            <a:pPr algn="just">
              <a:spcAft>
                <a:spcPts val="1200"/>
              </a:spcAft>
            </a:pPr>
            <a:r>
              <a:rPr lang="es-ES" sz="8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Pacífica: </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800" b="1" dirty="0">
                <a:solidFill>
                  <a:srgbClr val="FFC000"/>
                </a:solidFill>
                <a:latin typeface="Verdana" panose="020B0604030504040204" pitchFamily="34" charset="0"/>
                <a:ea typeface="Verdana" panose="020B0604030504040204" pitchFamily="34" charset="0"/>
                <a:cs typeface="Calibri"/>
                <a:sym typeface="Calibri"/>
              </a:rPr>
              <a:t>alta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oriente del departamento del Valle del Cauca, el centro-oriente del Cauca y, en menor proporción, en el norte y suroriente de Nariño. Se espera una condición </a:t>
            </a:r>
            <a:r>
              <a:rPr lang="es-ES" sz="800" b="1" dirty="0">
                <a:solidFill>
                  <a:srgbClr val="FFED00"/>
                </a:solidFill>
                <a:latin typeface="Verdana" panose="020B0604030504040204" pitchFamily="34" charset="0"/>
                <a:ea typeface="Verdana" panose="020B0604030504040204" pitchFamily="34" charset="0"/>
                <a:cs typeface="Calibri"/>
                <a:sym typeface="Calibri"/>
              </a:rPr>
              <a:t>moderada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zonas del norte y sur oriente del Chocó, en gran parte del norte y suroriente del Valle del Cauca, así como centro y oriente del Cauca y algunas zonas del occidente, centro y suroriente de Nariño. Por otro lado, se anticipa una condición </a:t>
            </a:r>
            <a:r>
              <a:rPr lang="es-ES" sz="800" b="1" dirty="0">
                <a:solidFill>
                  <a:srgbClr val="00FF00"/>
                </a:solidFill>
                <a:latin typeface="Verdana" panose="020B0604030504040204" pitchFamily="34" charset="0"/>
                <a:ea typeface="Verdana" panose="020B0604030504040204" pitchFamily="34" charset="0"/>
                <a:cs typeface="Calibri"/>
                <a:sym typeface="Calibri"/>
              </a:rPr>
              <a:t>baja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el norte y suroriente del Chocó, centro del Valle del Cauca y Cauca, y el norte y algunas zonas del suroccidente de Nariño. Finalmente, se proyecta una condición </a:t>
            </a:r>
            <a:r>
              <a:rPr lang="es-ES" sz="800" b="1" dirty="0">
                <a:solidFill>
                  <a:srgbClr val="52AE32"/>
                </a:solidFill>
                <a:latin typeface="Verdana" panose="020B0604030504040204" pitchFamily="34" charset="0"/>
                <a:ea typeface="Verdana" panose="020B0604030504040204" pitchFamily="34" charset="0"/>
                <a:cs typeface="Calibri"/>
                <a:sym typeface="Calibri"/>
              </a:rPr>
              <a:t>muy baja </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gran parte del Chocó, el occidente del Valle del Cauca y del Cauca y el suroriente de Nariño.</a:t>
            </a:r>
          </a:p>
          <a:p>
            <a:pPr lvl="0" algn="just">
              <a:buClr>
                <a:srgbClr val="000000"/>
              </a:buClr>
              <a:buSzPts val="1150"/>
            </a:pPr>
            <a:r>
              <a:rPr lang="es-ES" sz="8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Orinoquia</a:t>
            </a:r>
            <a:r>
              <a:rPr lang="es-ES" sz="800" i="0" u="none" strike="noStrike" cap="none" dirty="0">
                <a:solidFill>
                  <a:srgbClr val="5C77DF"/>
                </a:solidFill>
                <a:latin typeface="Verdana" panose="020B0604030504040204" pitchFamily="34" charset="0"/>
                <a:ea typeface="Verdana" panose="020B0604030504040204" pitchFamily="34" charset="0"/>
                <a:cs typeface="Calibri"/>
                <a:sym typeface="Calibri"/>
              </a:rPr>
              <a:t>: </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800" b="1" dirty="0">
                <a:solidFill>
                  <a:srgbClr val="FFED00"/>
                </a:solidFill>
                <a:latin typeface="Verdana" panose="020B0604030504040204" pitchFamily="34" charset="0"/>
                <a:ea typeface="Verdana" panose="020B0604030504040204" pitchFamily="34" charset="0"/>
                <a:cs typeface="Calibri"/>
                <a:sym typeface="Calibri"/>
              </a:rPr>
              <a:t>moderada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gran parte de Arauca, partes del centro del departamento del Vichada, zonas del norte y sur occidente de Casanare y centro del occidente del Meta. Se proyecta condición </a:t>
            </a:r>
            <a:r>
              <a:rPr lang="es-ES" sz="800" b="1" dirty="0">
                <a:solidFill>
                  <a:srgbClr val="00FF00"/>
                </a:solidFill>
                <a:latin typeface="Verdana" panose="020B0604030504040204" pitchFamily="34" charset="0"/>
                <a:ea typeface="Verdana" panose="020B0604030504040204" pitchFamily="34" charset="0"/>
                <a:cs typeface="Calibri"/>
                <a:sym typeface="Calibri"/>
              </a:rPr>
              <a:t>baja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la mayor parte el departamento del Vichada, Meta, Casanare y pequeñas zonas del occidente y oriente de Arauca. Por último, se proyecta una condición </a:t>
            </a:r>
            <a:r>
              <a:rPr lang="es-ES" sz="800" b="1" dirty="0">
                <a:solidFill>
                  <a:srgbClr val="52AE32"/>
                </a:solidFill>
                <a:latin typeface="Verdana" panose="020B0604030504040204" pitchFamily="34" charset="0"/>
                <a:ea typeface="Verdana" panose="020B0604030504040204" pitchFamily="34" charset="0"/>
                <a:cs typeface="Calibri"/>
                <a:sym typeface="Calibri"/>
              </a:rPr>
              <a:t>muy baja </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al occidente de Arauca, en menor proporción en Casanare y Meta. </a:t>
            </a:r>
          </a:p>
          <a:p>
            <a:pPr lvl="0" algn="just">
              <a:buClr>
                <a:srgbClr val="000000"/>
              </a:buClr>
              <a:buSzPts val="1150"/>
            </a:pPr>
            <a:endPar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r>
              <a:rPr lang="es-ES" sz="800" b="1" i="0" u="none" strike="noStrike" cap="none" dirty="0">
                <a:solidFill>
                  <a:srgbClr val="5C77DF"/>
                </a:solidFill>
                <a:latin typeface="Verdana" panose="020B0604030504040204" pitchFamily="34" charset="0"/>
                <a:ea typeface="Verdana" panose="020B0604030504040204" pitchFamily="34" charset="0"/>
                <a:cs typeface="Calibri"/>
                <a:sym typeface="Calibri"/>
              </a:rPr>
              <a:t>Región Amazonía: </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Se prevé una condición </a:t>
            </a:r>
            <a:r>
              <a:rPr lang="es-ES" sz="800" b="1" dirty="0">
                <a:solidFill>
                  <a:srgbClr val="FFC000"/>
                </a:solidFill>
                <a:latin typeface="Verdana" panose="020B0604030504040204" pitchFamily="34" charset="0"/>
                <a:ea typeface="Verdana" panose="020B0604030504040204" pitchFamily="34" charset="0"/>
                <a:cs typeface="Calibri"/>
                <a:sym typeface="Calibri"/>
              </a:rPr>
              <a:t>alta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pequeñas zonas del sur del Amazonas, </a:t>
            </a:r>
            <a:r>
              <a:rPr lang="es-ES" sz="800" b="1" dirty="0">
                <a:solidFill>
                  <a:srgbClr val="FFED00"/>
                </a:solidFill>
                <a:latin typeface="Verdana" panose="020B0604030504040204" pitchFamily="34" charset="0"/>
                <a:ea typeface="Verdana" panose="020B0604030504040204" pitchFamily="34" charset="0"/>
                <a:cs typeface="Calibri"/>
                <a:sym typeface="Calibri"/>
              </a:rPr>
              <a:t>moderada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mayor proporción en el sur del departamento en el Amazonas y occidente de Caquetá. Se espera una condición </a:t>
            </a:r>
            <a:r>
              <a:rPr lang="es-ES" sz="800" b="1" dirty="0">
                <a:solidFill>
                  <a:srgbClr val="00FF00"/>
                </a:solidFill>
                <a:latin typeface="Verdana" panose="020B0604030504040204" pitchFamily="34" charset="0"/>
                <a:ea typeface="Verdana" panose="020B0604030504040204" pitchFamily="34" charset="0"/>
                <a:cs typeface="Calibri"/>
                <a:sym typeface="Calibri"/>
              </a:rPr>
              <a:t>baja</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 en la totalidad del Guainía, Guaviare y Vaupés, y en buena parte de los departamentos de Caquetá, Putumayo y norte de Amazonas. Finalmente, se proyecta una condición </a:t>
            </a:r>
            <a:r>
              <a:rPr lang="es-ES" sz="800" b="1" dirty="0">
                <a:solidFill>
                  <a:srgbClr val="52AE32"/>
                </a:solidFill>
                <a:latin typeface="Verdana" panose="020B0604030504040204" pitchFamily="34" charset="0"/>
                <a:ea typeface="Verdana" panose="020B0604030504040204" pitchFamily="34" charset="0"/>
                <a:cs typeface="Calibri"/>
                <a:sym typeface="Calibri"/>
              </a:rPr>
              <a:t>muy baja </a:t>
            </a:r>
            <a:r>
              <a:rPr lang="es-ES" sz="8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en zonas puntuales del occidente de Putumayo.</a:t>
            </a:r>
            <a:endParaRPr lang="es-ES" sz="7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a:p>
            <a:pPr marL="12700" lvl="0" algn="just">
              <a:buClr>
                <a:srgbClr val="000000"/>
              </a:buClr>
              <a:buSzPts val="1150"/>
            </a:pPr>
            <a:endParaRPr lang="es-ES" sz="10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endParaRPr>
          </a:p>
        </p:txBody>
      </p:sp>
      <p:sp>
        <p:nvSpPr>
          <p:cNvPr id="16" name="CuadroTexto 15">
            <a:extLst>
              <a:ext uri="{FF2B5EF4-FFF2-40B4-BE49-F238E27FC236}">
                <a16:creationId xmlns:a16="http://schemas.microsoft.com/office/drawing/2014/main" id="{D472A032-F59A-6649-818E-BDFADD793E3A}"/>
              </a:ext>
            </a:extLst>
          </p:cNvPr>
          <p:cNvSpPr txBox="1"/>
          <p:nvPr/>
        </p:nvSpPr>
        <p:spPr>
          <a:xfrm>
            <a:off x="70809" y="6282273"/>
            <a:ext cx="3749744" cy="230832"/>
          </a:xfrm>
          <a:prstGeom prst="rect">
            <a:avLst/>
          </a:prstGeom>
          <a:noFill/>
        </p:spPr>
        <p:txBody>
          <a:bodyPr wrap="none" rtlCol="0">
            <a:spAutoFit/>
          </a:bodyPr>
          <a:lstStyle/>
          <a:p>
            <a:r>
              <a:rPr lang="es-ES" sz="900" b="1" dirty="0">
                <a:solidFill>
                  <a:schemeClr val="tx1">
                    <a:lumMod val="50000"/>
                    <a:lumOff val="50000"/>
                  </a:schemeClr>
                </a:solidFill>
                <a:latin typeface="Verdana" panose="020B0604030504040204" pitchFamily="34" charset="0"/>
                <a:ea typeface="Verdana" panose="020B0604030504040204" pitchFamily="34" charset="0"/>
              </a:rPr>
              <a:t>Subdirección de Ecosistemas e Información Ambiental.</a:t>
            </a:r>
            <a:endParaRPr lang="en-US" sz="9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7" name="CuadroTexto 16">
            <a:extLst>
              <a:ext uri="{FF2B5EF4-FFF2-40B4-BE49-F238E27FC236}">
                <a16:creationId xmlns:a16="http://schemas.microsoft.com/office/drawing/2014/main" id="{C6F34D1A-0A75-1B5E-E3DB-20E5000F81DA}"/>
              </a:ext>
            </a:extLst>
          </p:cNvPr>
          <p:cNvSpPr txBox="1"/>
          <p:nvPr/>
        </p:nvSpPr>
        <p:spPr>
          <a:xfrm>
            <a:off x="70809" y="6434506"/>
            <a:ext cx="2738250" cy="246221"/>
          </a:xfrm>
          <a:prstGeom prst="rect">
            <a:avLst/>
          </a:prstGeom>
          <a:noFill/>
        </p:spPr>
        <p:txBody>
          <a:bodyPr wrap="none" rtlCol="0">
            <a:spAutoFit/>
          </a:bodyPr>
          <a:lstStyle/>
          <a:p>
            <a:r>
              <a:rPr lang="es-ES" sz="900" i="1" dirty="0">
                <a:solidFill>
                  <a:schemeClr val="tx1">
                    <a:lumMod val="50000"/>
                    <a:lumOff val="50000"/>
                  </a:schemeClr>
                </a:solidFill>
                <a:latin typeface="Verdana" panose="020B0604030504040204" pitchFamily="34" charset="0"/>
                <a:ea typeface="Verdana" panose="020B0604030504040204" pitchFamily="34" charset="0"/>
              </a:rPr>
              <a:t>Fuente: Informe 366 Agosto; IDEAM, 2025</a:t>
            </a:r>
            <a:r>
              <a:rPr lang="es-ES" sz="1000" i="1" dirty="0">
                <a:solidFill>
                  <a:schemeClr val="tx1">
                    <a:lumMod val="50000"/>
                    <a:lumOff val="50000"/>
                  </a:schemeClr>
                </a:solidFill>
                <a:latin typeface="Verdana" panose="020B0604030504040204" pitchFamily="34" charset="0"/>
                <a:ea typeface="Verdana" panose="020B0604030504040204" pitchFamily="34" charset="0"/>
              </a:rPr>
              <a:t>.</a:t>
            </a:r>
            <a:endParaRPr lang="en-US" sz="1000" i="1" dirty="0">
              <a:solidFill>
                <a:schemeClr val="tx1">
                  <a:lumMod val="50000"/>
                  <a:lumOff val="50000"/>
                </a:schemeClr>
              </a:solidFill>
              <a:latin typeface="Verdana" panose="020B0604030504040204" pitchFamily="34" charset="0"/>
              <a:ea typeface="Verdana" panose="020B0604030504040204" pitchFamily="34" charset="0"/>
            </a:endParaRPr>
          </a:p>
        </p:txBody>
      </p:sp>
      <p:pic>
        <p:nvPicPr>
          <p:cNvPr id="3" name="Imagen 2">
            <a:extLst>
              <a:ext uri="{FF2B5EF4-FFF2-40B4-BE49-F238E27FC236}">
                <a16:creationId xmlns:a16="http://schemas.microsoft.com/office/drawing/2014/main" id="{52D1EE85-68F3-4ABC-19CE-10E0CFF82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976" y="890180"/>
            <a:ext cx="3926377" cy="5478381"/>
          </a:xfrm>
          <a:prstGeom prst="rect">
            <a:avLst/>
          </a:prstGeom>
        </p:spPr>
      </p:pic>
    </p:spTree>
    <p:extLst>
      <p:ext uri="{BB962C8B-B14F-4D97-AF65-F5344CB8AC3E}">
        <p14:creationId xmlns:p14="http://schemas.microsoft.com/office/powerpoint/2010/main" val="3707111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CE6183E3-0626-EE10-F43C-425F9B88373A}"/>
              </a:ext>
            </a:extLst>
          </p:cNvPr>
          <p:cNvPicPr>
            <a:picLocks noChangeAspect="1"/>
          </p:cNvPicPr>
          <p:nvPr/>
        </p:nvPicPr>
        <p:blipFill>
          <a:blip r:embed="rId5"/>
          <a:stretch>
            <a:fillRect/>
          </a:stretch>
        </p:blipFill>
        <p:spPr>
          <a:xfrm>
            <a:off x="0" y="1056157"/>
            <a:ext cx="12192000" cy="1267968"/>
          </a:xfrm>
          <a:prstGeom prst="rect">
            <a:avLst/>
          </a:prstGeom>
        </p:spPr>
      </p:pic>
      <p:sp>
        <p:nvSpPr>
          <p:cNvPr id="10" name="CuadroTexto 9">
            <a:extLst>
              <a:ext uri="{FF2B5EF4-FFF2-40B4-BE49-F238E27FC236}">
                <a16:creationId xmlns:a16="http://schemas.microsoft.com/office/drawing/2014/main" id="{0CC1EFC4-C241-6F3E-2493-9357F7C75BE1}"/>
              </a:ext>
            </a:extLst>
          </p:cNvPr>
          <p:cNvSpPr txBox="1"/>
          <p:nvPr/>
        </p:nvSpPr>
        <p:spPr>
          <a:xfrm>
            <a:off x="375791" y="1119796"/>
            <a:ext cx="11158549" cy="1015663"/>
          </a:xfrm>
          <a:prstGeom prst="rect">
            <a:avLst/>
          </a:prstGeom>
          <a:noFill/>
        </p:spPr>
        <p:txBody>
          <a:bodyPr wrap="square">
            <a:spAutoFit/>
          </a:bodyPr>
          <a:lstStyle/>
          <a:p>
            <a:pPr marL="0" marR="0" lvl="0" indent="0" algn="just" rtl="0">
              <a:lnSpc>
                <a:spcPct val="100000"/>
              </a:lnSpc>
              <a:spcBef>
                <a:spcPts val="0"/>
              </a:spcBef>
              <a:spcAft>
                <a:spcPts val="0"/>
              </a:spcAft>
              <a:buClr>
                <a:srgbClr val="000000"/>
              </a:buClr>
              <a:buSzPts val="1000"/>
              <a:buFont typeface="Arial"/>
              <a:buNone/>
            </a:pPr>
            <a:r>
              <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El IDEAM, en la temática de calidad del aire tiene la competencia de evaluar e informar sobre los fenómenos meteorológicos que ocasionen el transporte de contaminantes a nivel nacional o global que impacten la calidad del aire del país, por su parte, </a:t>
            </a:r>
            <a:r>
              <a:rPr lang="es-MX" sz="1200" b="0" i="1"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rPr>
              <a:t>“la declaratoria de los niveles de prevención, alerta o emergencia corresponde a las autoridades ambientales competentes con el fin de tomar medidas integrales de control de la contaminación y reducción de la exposición de los receptores de interés, deberá hacerse de manera coordinada con los organismos responsables de la gestión del riesgo a nivel departamental, municipal y distrital” (Resolución 2254 de 2017). </a:t>
            </a:r>
            <a:endParaRPr lang="es-MX" sz="1200" b="0" i="0" u="none" cap="none" dirty="0">
              <a:solidFill>
                <a:schemeClr val="bg1"/>
              </a:solidFill>
              <a:latin typeface="Verdana" panose="020B0604030504040204" pitchFamily="34" charset="0"/>
              <a:ea typeface="Verdana" panose="020B0604030504040204" pitchFamily="34" charset="0"/>
              <a:cs typeface="Calibri" panose="020F0502020204030204" pitchFamily="34" charset="0"/>
              <a:sym typeface="Arial"/>
            </a:endParaRPr>
          </a:p>
        </p:txBody>
      </p:sp>
      <p:sp>
        <p:nvSpPr>
          <p:cNvPr id="11" name="Google Shape;352;p10">
            <a:extLst>
              <a:ext uri="{FF2B5EF4-FFF2-40B4-BE49-F238E27FC236}">
                <a16:creationId xmlns:a16="http://schemas.microsoft.com/office/drawing/2014/main" id="{F2A19796-428D-FA14-CCED-559B60AD5E7E}"/>
              </a:ext>
            </a:extLst>
          </p:cNvPr>
          <p:cNvSpPr txBox="1"/>
          <p:nvPr/>
        </p:nvSpPr>
        <p:spPr>
          <a:xfrm>
            <a:off x="2159074" y="2387764"/>
            <a:ext cx="9407316" cy="4328572"/>
          </a:xfrm>
          <a:prstGeom prst="rect">
            <a:avLst/>
          </a:prstGeom>
          <a:noFill/>
          <a:ln>
            <a:noFill/>
          </a:ln>
        </p:spPr>
        <p:txBody>
          <a:bodyPr spcFirstLastPara="1" wrap="square" lIns="80516" tIns="40235" rIns="80516" bIns="40235" anchor="t" anchorCtr="0">
            <a:spAutoFit/>
          </a:bodyPr>
          <a:lstStyle/>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autoridades ambientales locales y regionales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jurisdicción de áreas de amenaza por incendios de la cobertura vegetal, de acuerdo con sus competencias, realizar el respectivo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monitoreo y hacer seguimiento continuo  a la calidad del aire y declarar oportunamente los estados excepcionales de prevención, alerta o emergencia,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ante eventuales episodios de contaminación atmosférica,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basados en el análisis de información procedente de las estaciones de monitoreo de los Sistemas de Vigilancia de la Calidad del Aire de su jurisdicción, de acuerdo con los lineamientos definidos en la Resolución 2254 del 2017. En consecuencia, adoptar las medidas necesarias para mitigar la posible afectación sobre la calidad del aire y, por ende, sobre la población.</a:t>
            </a:r>
          </a:p>
          <a:p>
            <a:pPr marL="251831" indent="-251831" algn="just">
              <a:buSzPts val="500"/>
              <a:buFont typeface="Courier New" panose="02070309020205020404" pitchFamily="49" charset="0"/>
              <a:buChar char="o"/>
            </a:pPr>
            <a:endParaRPr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de calidad del aire en tipo real que disponen algunas autoridades ambientales en línea:</a:t>
            </a: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Secretaría Distrital de Ambiente de Bogotá - SDA: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http://iboca.ambientebogota.gov.co/mapa/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Corporación Autónoma Regional de Cundinamarca - CAR: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http://190.255.43.62/</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sym typeface="Calibri"/>
              </a:rPr>
              <a:t>Área Metropolitana del Valle de Aburrá - AMVA: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8"/>
              </a:rPr>
              <a:t>https://siata.gov.co/siata_nuevo/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la Guajira - Corpoguajira:</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9"/>
              </a:rPr>
              <a:t>https://suite.ambiensq.com/#!/mapaMonitoreo/cpg</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del Cesar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Corpocesar</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0"/>
              </a:rPr>
              <a:t>https://suite.ambiensq.com/#!/mapaMonitoreo/cpc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Antioquia: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1"/>
              </a:rPr>
              <a:t>https://geopiragua.corantioquia.gov.co/red-automatica</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Para la Defensa de Bucaramanga - CDMB: </a:t>
            </a:r>
          </a:p>
          <a:p>
            <a:pPr marL="266700" algn="just">
              <a:buSzPts val="950"/>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2"/>
              </a:rPr>
              <a:t>https://suite.ambiensq.com/#!/mapaMonitoreo/cdmb</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r>
              <a:rPr lang="es-MX"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Corporación Autónoma Regional de Caldas - </a:t>
            </a:r>
            <a:r>
              <a:rPr lang="es-CO" sz="1200" dirty="0" err="1">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Corpocaldas</a:t>
            </a:r>
            <a:r>
              <a:rPr lang="es-CO" sz="1200"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3"/>
              </a:rPr>
              <a:t>https://cdiac.manizales.unal.edu.co/geoportal-simac/</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66700" algn="just">
              <a:buSzPts val="950"/>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Para más información sobre el estado de la calidad en Colombia, consulte aquí el último informe anual (2022) que elabora el Ideam: </a:t>
            </a:r>
            <a:r>
              <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14"/>
              </a:rPr>
              <a:t>https://drive.google.com/drive/folders/1pMltye2lJIMxDBJHvPsD573Va6_FoyNP</a:t>
            </a:r>
            <a:endParaRPr lang="es-CO" sz="1200" b="1"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12" name="Picture 4" descr="Ambiental - Iconos gratis de naturaleza">
            <a:extLst>
              <a:ext uri="{FF2B5EF4-FFF2-40B4-BE49-F238E27FC236}">
                <a16:creationId xmlns:a16="http://schemas.microsoft.com/office/drawing/2014/main" id="{E02FA4A0-FCE2-309D-0B32-B123F401F2C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5791" y="3050498"/>
            <a:ext cx="1579719" cy="1579719"/>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50;p10">
            <a:extLst>
              <a:ext uri="{FF2B5EF4-FFF2-40B4-BE49-F238E27FC236}">
                <a16:creationId xmlns:a16="http://schemas.microsoft.com/office/drawing/2014/main" id="{24886E6B-786B-69A5-A283-AFF058C62A06}"/>
              </a:ext>
            </a:extLst>
          </p:cNvPr>
          <p:cNvSpPr txBox="1"/>
          <p:nvPr/>
        </p:nvSpPr>
        <p:spPr>
          <a:xfrm>
            <a:off x="470408" y="4782892"/>
            <a:ext cx="1329722"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Ambiente</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4" name="Google Shape;130;p5">
            <a:extLst>
              <a:ext uri="{FF2B5EF4-FFF2-40B4-BE49-F238E27FC236}">
                <a16:creationId xmlns:a16="http://schemas.microsoft.com/office/drawing/2014/main" id="{E68C89E2-2D20-585B-B2FB-FB070F6007FC}"/>
              </a:ext>
            </a:extLst>
          </p:cNvPr>
          <p:cNvSpPr/>
          <p:nvPr/>
        </p:nvSpPr>
        <p:spPr>
          <a:xfrm rot="10800000" flipH="1">
            <a:off x="2098386" y="2387764"/>
            <a:ext cx="94616" cy="4025900"/>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Tree>
    <p:extLst>
      <p:ext uri="{BB962C8B-B14F-4D97-AF65-F5344CB8AC3E}">
        <p14:creationId xmlns:p14="http://schemas.microsoft.com/office/powerpoint/2010/main" val="1798461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52;p10">
            <a:extLst>
              <a:ext uri="{FF2B5EF4-FFF2-40B4-BE49-F238E27FC236}">
                <a16:creationId xmlns:a16="http://schemas.microsoft.com/office/drawing/2014/main" id="{17D9DB52-9BA7-A1DE-0386-74809261FCEF}"/>
              </a:ext>
            </a:extLst>
          </p:cNvPr>
          <p:cNvSpPr txBox="1"/>
          <p:nvPr/>
        </p:nvSpPr>
        <p:spPr>
          <a:xfrm>
            <a:off x="2465998" y="1335456"/>
            <a:ext cx="9101936" cy="4734837"/>
          </a:xfrm>
          <a:prstGeom prst="rect">
            <a:avLst/>
          </a:prstGeom>
          <a:noFill/>
          <a:ln>
            <a:noFill/>
          </a:ln>
        </p:spPr>
        <p:txBody>
          <a:bodyPr spcFirstLastPara="1" wrap="square" lIns="80516" tIns="40235" rIns="80516" bIns="40235" anchor="t" anchorCtr="0">
            <a:spAutoFit/>
          </a:bodyPr>
          <a:lstStyle/>
          <a:p>
            <a:pPr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En caso de que la autoridad ambiental de la jurisdicción declare un nivel de prevención, alerta o emergencia:</a:t>
            </a: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Mantener el esquema de recomendaciones impartidas por el sector salud, ambiente y organismos de gestión de riesgo a nivel departamental, municipal y distrital.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Estar alerta frente a la presencia de signos y síntomas respiratorios, como: aumento de la dificultad para respirar, tos, expectoración o silbidos en el pecho para consultar oportunamente al servicio de salud.</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extremadamente sensibles con asma y adultos con enfermedad </a:t>
            </a:r>
            <a:r>
              <a:rPr lang="es-CO" sz="1400" dirty="0" err="1">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cardio</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-cerebrovascular como hipertensión arterial, enfermedad isquémica del miocardio o pulmonar como asma, enfisema y bronquitis crónica, se recomienda reducir la actividad física fuerte o prolongada. Así mismo, en dado caso, se recomienda, utilizar continuamente los medios de protección personal como gafas o tapabocas.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Dada la baja nubosidad, es posible mayores intensidades de radiación global en superficie, consecuentemente altos niveles de radiación ultravioleta, por lo que se sugieren las siguientes recomendaciones de exposición saludable al sol: </a:t>
            </a: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http://www.ideam.gov.co/web/tiempo-y-clima/recomendaciones-para-la-proteccion-contra-la-radiacion-ultravioleta</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lgn="just">
              <a:lnSpc>
                <a:spcPct val="80000"/>
              </a:lnSpc>
              <a:buSzPts val="950"/>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la información generada por el Ministerio de Salud y protección social en el siguiente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6"/>
              </a:rPr>
              <a:t>https://www.minsalud.gov.co/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Las recomendaciones en relación con el clima y la salud las podrá encontrar en:</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http://www.ideam.gov.co/web/tiempo-y-clima/boletin-clima-y-salud</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4" name="Picture 4" descr="https://cdn-icons-png.flaticon.com/512/5759/5759472.png">
            <a:extLst>
              <a:ext uri="{FF2B5EF4-FFF2-40B4-BE49-F238E27FC236}">
                <a16:creationId xmlns:a16="http://schemas.microsoft.com/office/drawing/2014/main" id="{197B9BFB-914C-FE89-603C-0D076E1BA30E}"/>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6543" y="2086395"/>
            <a:ext cx="1707840" cy="170784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50;p10">
            <a:extLst>
              <a:ext uri="{FF2B5EF4-FFF2-40B4-BE49-F238E27FC236}">
                <a16:creationId xmlns:a16="http://schemas.microsoft.com/office/drawing/2014/main" id="{3785593D-2C2A-B7C3-C429-D4259505EDCD}"/>
              </a:ext>
            </a:extLst>
          </p:cNvPr>
          <p:cNvSpPr txBox="1"/>
          <p:nvPr/>
        </p:nvSpPr>
        <p:spPr>
          <a:xfrm>
            <a:off x="256543" y="4042862"/>
            <a:ext cx="1561747"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 Salud</a:t>
            </a:r>
            <a:endParaRPr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5" name="Google Shape;130;p5">
            <a:extLst>
              <a:ext uri="{FF2B5EF4-FFF2-40B4-BE49-F238E27FC236}">
                <a16:creationId xmlns:a16="http://schemas.microsoft.com/office/drawing/2014/main" id="{B8968160-FE56-CB12-3FAC-4094C3C4F857}"/>
              </a:ext>
            </a:extLst>
          </p:cNvPr>
          <p:cNvSpPr/>
          <p:nvPr/>
        </p:nvSpPr>
        <p:spPr>
          <a:xfrm rot="10800000" flipH="1">
            <a:off x="2129530" y="943084"/>
            <a:ext cx="318553" cy="5583839"/>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Tree>
    <p:extLst>
      <p:ext uri="{BB962C8B-B14F-4D97-AF65-F5344CB8AC3E}">
        <p14:creationId xmlns:p14="http://schemas.microsoft.com/office/powerpoint/2010/main" val="73867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D71D125-EF25-E623-C975-7F4DAD30AB8C}"/>
              </a:ext>
            </a:extLst>
          </p:cNvPr>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0" y="836320"/>
            <a:ext cx="3993505" cy="5185360"/>
          </a:xfrm>
          <a:prstGeom prst="rect">
            <a:avLst/>
          </a:prstGeom>
        </p:spPr>
      </p:pic>
      <p:sp>
        <p:nvSpPr>
          <p:cNvPr id="5" name="Rectángulo 4">
            <a:extLst>
              <a:ext uri="{FF2B5EF4-FFF2-40B4-BE49-F238E27FC236}">
                <a16:creationId xmlns:a16="http://schemas.microsoft.com/office/drawing/2014/main" id="{8C7AB359-6827-051D-A757-AC975B108883}"/>
              </a:ext>
            </a:extLst>
          </p:cNvPr>
          <p:cNvSpPr/>
          <p:nvPr/>
        </p:nvSpPr>
        <p:spPr>
          <a:xfrm>
            <a:off x="0" y="836320"/>
            <a:ext cx="3993505" cy="5185361"/>
          </a:xfrm>
          <a:prstGeom prst="rect">
            <a:avLst/>
          </a:prstGeom>
          <a:solidFill>
            <a:srgbClr val="2091C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Título 1">
            <a:extLst>
              <a:ext uri="{FF2B5EF4-FFF2-40B4-BE49-F238E27FC236}">
                <a16:creationId xmlns:a16="http://schemas.microsoft.com/office/drawing/2014/main" id="{E41C0EFD-3144-EA51-486F-3E258F0D9705}"/>
              </a:ext>
            </a:extLst>
          </p:cNvPr>
          <p:cNvSpPr txBox="1">
            <a:spLocks noGrp="1"/>
          </p:cNvSpPr>
          <p:nvPr>
            <p:ph type="title"/>
          </p:nvPr>
        </p:nvSpPr>
        <p:spPr>
          <a:xfrm>
            <a:off x="4815470" y="1062816"/>
            <a:ext cx="6467475" cy="13001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s-ES" sz="40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40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7" name="Google Shape;96;p1">
            <a:extLst>
              <a:ext uri="{FF2B5EF4-FFF2-40B4-BE49-F238E27FC236}">
                <a16:creationId xmlns:a16="http://schemas.microsoft.com/office/drawing/2014/main" id="{674D1613-C5A9-BCEB-DC01-0DE377B41BE8}"/>
              </a:ext>
            </a:extLst>
          </p:cNvPr>
          <p:cNvSpPr txBox="1"/>
          <p:nvPr/>
        </p:nvSpPr>
        <p:spPr>
          <a:xfrm>
            <a:off x="4964759" y="2693990"/>
            <a:ext cx="5547657" cy="2979394"/>
          </a:xfrm>
          <a:prstGeom prst="rect">
            <a:avLst/>
          </a:prstGeom>
          <a:noFill/>
          <a:ln>
            <a:noFill/>
          </a:ln>
        </p:spPr>
        <p:txBody>
          <a:bodyPr spcFirstLastPara="1" wrap="square" lIns="0" tIns="0" rIns="0" bIns="0" anchor="t" anchorCtr="0">
            <a:noAutofit/>
          </a:bodyPr>
          <a:lstStyle/>
          <a:p>
            <a:pPr marL="12700" marR="0" lvl="0" indent="0" rtl="0">
              <a:lnSpc>
                <a:spcPct val="100000"/>
              </a:lnSpc>
              <a:spcBef>
                <a:spcPts val="0"/>
              </a:spcBef>
              <a:spcAft>
                <a:spcPts val="0"/>
              </a:spcAft>
              <a:buClr>
                <a:srgbClr val="000000"/>
              </a:buClr>
              <a:buSzPts val="2400"/>
              <a:buFont typeface="Arial"/>
              <a:buNone/>
            </a:pPr>
            <a:r>
              <a:rPr lang="es-CO" sz="1600" dirty="0">
                <a:solidFill>
                  <a:schemeClr val="bg1"/>
                </a:solidFill>
                <a:latin typeface="Verdana" panose="020B0604030504040204" pitchFamily="34" charset="0"/>
                <a:ea typeface="Verdana" panose="020B0604030504040204" pitchFamily="34" charset="0"/>
                <a:sym typeface="Calibri"/>
              </a:rPr>
              <a:t>Publicación No. 07</a:t>
            </a:r>
            <a:endParaRPr sz="1600" dirty="0">
              <a:solidFill>
                <a:schemeClr val="bg1"/>
              </a:solidFill>
              <a:latin typeface="Verdana" panose="020B0604030504040204" pitchFamily="34" charset="0"/>
              <a:ea typeface="Verdana" panose="020B0604030504040204" pitchFamily="34" charset="0"/>
              <a:sym typeface="Calibri"/>
            </a:endParaRPr>
          </a:p>
          <a:p>
            <a:pPr marL="12700">
              <a:buClr>
                <a:srgbClr val="000000"/>
              </a:buClr>
              <a:buSzPts val="2400"/>
            </a:pPr>
            <a:r>
              <a:rPr lang="es-ES" sz="1600" dirty="0">
                <a:solidFill>
                  <a:schemeClr val="bg1"/>
                </a:solidFill>
                <a:latin typeface="Verdana" panose="020B0604030504040204" pitchFamily="34" charset="0"/>
                <a:ea typeface="Verdana" panose="020B0604030504040204" pitchFamily="34" charset="0"/>
              </a:rPr>
              <a:t>Edición</a:t>
            </a:r>
            <a:r>
              <a:rPr lang="es-CO" sz="1600" dirty="0">
                <a:solidFill>
                  <a:schemeClr val="bg1"/>
                </a:solidFill>
                <a:latin typeface="Verdana" panose="020B0604030504040204" pitchFamily="34" charset="0"/>
                <a:ea typeface="Verdana" panose="020B0604030504040204" pitchFamily="34" charset="0"/>
                <a:sym typeface="Calibri"/>
              </a:rPr>
              <a:t> Julio-Agosto 2025</a:t>
            </a:r>
            <a:endParaRPr lang="es-ES" sz="1600" dirty="0">
              <a:solidFill>
                <a:schemeClr val="bg1"/>
              </a:solidFill>
              <a:latin typeface="Verdana" panose="020B0604030504040204" pitchFamily="34" charset="0"/>
              <a:ea typeface="Verdana" panose="020B0604030504040204" pitchFamily="34" charset="0"/>
            </a:endParaRPr>
          </a:p>
          <a:p>
            <a:pPr marL="0" marR="0" lvl="0" indent="0" algn="l" rtl="0">
              <a:lnSpc>
                <a:spcPct val="108333"/>
              </a:lnSpc>
              <a:spcBef>
                <a:spcPts val="3"/>
              </a:spcBef>
              <a:spcAft>
                <a:spcPts val="0"/>
              </a:spcAft>
              <a:buClr>
                <a:srgbClr val="000000"/>
              </a:buClr>
              <a:buSzPts val="1300"/>
              <a:buFont typeface="Arial"/>
              <a:buNone/>
            </a:pPr>
            <a:endParaRPr sz="1600" dirty="0">
              <a:solidFill>
                <a:schemeClr val="bg1"/>
              </a:solidFill>
              <a:latin typeface="Verdana" panose="020B0604030504040204" pitchFamily="34" charset="0"/>
              <a:ea typeface="Verdana" panose="020B0604030504040204" pitchFamily="34" charset="0"/>
              <a:sym typeface="Calibri"/>
            </a:endParaRPr>
          </a:p>
          <a:p>
            <a:pPr lvl="0" algn="just">
              <a:lnSpc>
                <a:spcPct val="115000"/>
              </a:lnSpc>
              <a:buClr>
                <a:schemeClr val="dk1"/>
              </a:buClr>
              <a:buSzPts val="1100"/>
            </a:pPr>
            <a:r>
              <a:rPr lang="es-CO" sz="1200" dirty="0">
                <a:solidFill>
                  <a:schemeClr val="bg1"/>
                </a:solidFill>
                <a:latin typeface="Verdana" panose="020B0604030504040204" pitchFamily="34" charset="0"/>
                <a:ea typeface="Verdana" panose="020B0604030504040204" pitchFamily="34" charset="0"/>
                <a:sym typeface="Calibri"/>
              </a:rPr>
              <a:t>Este boletín presenta la descripción del comportamiento de algunas variables atmosféricas y su incidencia en los fenómenos más relevantes en la dinámica de la calidad del aire, aportando insumos importantes para la construcción de nuevo conocimiento de la atmósfera y su relación con posibles episodios de contaminación, con impacto regional o local</a:t>
            </a:r>
            <a:r>
              <a:rPr lang="es-CO" sz="1100" dirty="0">
                <a:solidFill>
                  <a:schemeClr val="bg1"/>
                </a:solidFill>
                <a:latin typeface="Verdana" panose="020B0604030504040204" pitchFamily="34" charset="0"/>
                <a:ea typeface="Verdana" panose="020B0604030504040204" pitchFamily="34" charset="0"/>
                <a:sym typeface="Calibri"/>
              </a:rPr>
              <a:t>.</a:t>
            </a:r>
            <a:endParaRPr sz="1100" dirty="0">
              <a:solidFill>
                <a:schemeClr val="bg1"/>
              </a:solidFill>
              <a:latin typeface="Verdana" panose="020B0604030504040204" pitchFamily="34" charset="0"/>
              <a:ea typeface="Verdana" panose="020B0604030504040204" pitchFamily="34" charset="0"/>
              <a:sym typeface="Calibri"/>
            </a:endParaRPr>
          </a:p>
        </p:txBody>
      </p:sp>
      <p:sp>
        <p:nvSpPr>
          <p:cNvPr id="8" name="Google Shape;103;p1">
            <a:extLst>
              <a:ext uri="{FF2B5EF4-FFF2-40B4-BE49-F238E27FC236}">
                <a16:creationId xmlns:a16="http://schemas.microsoft.com/office/drawing/2014/main" id="{87494118-C7FC-80C5-79F0-7293FEA2AECE}"/>
              </a:ext>
            </a:extLst>
          </p:cNvPr>
          <p:cNvSpPr txBox="1"/>
          <p:nvPr/>
        </p:nvSpPr>
        <p:spPr>
          <a:xfrm>
            <a:off x="4964760" y="4824393"/>
            <a:ext cx="5547656" cy="1697982"/>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Clr>
                <a:schemeClr val="dk1"/>
              </a:buClr>
              <a:buSzPts val="1100"/>
              <a:buFont typeface="Arial"/>
              <a:buNone/>
            </a:pPr>
            <a:r>
              <a:rPr lang="es-CO" sz="1100" dirty="0">
                <a:solidFill>
                  <a:schemeClr val="bg1"/>
                </a:solidFill>
                <a:latin typeface="Verdana"/>
                <a:ea typeface="Verdana"/>
                <a:sym typeface="Calibri"/>
              </a:rPr>
              <a:t>Se recomienda el seguimiento diario de los diferentes boletines de pronóstico y de alertas emitidos por el </a:t>
            </a:r>
            <a:r>
              <a:rPr lang="es-CO" sz="1100" dirty="0" err="1">
                <a:solidFill>
                  <a:schemeClr val="bg1"/>
                </a:solidFill>
                <a:latin typeface="Verdana"/>
                <a:ea typeface="Verdana"/>
                <a:sym typeface="Calibri"/>
              </a:rPr>
              <a:t>Ideam</a:t>
            </a:r>
            <a:r>
              <a:rPr lang="es-CO" sz="1100" dirty="0">
                <a:solidFill>
                  <a:schemeClr val="bg1"/>
                </a:solidFill>
                <a:latin typeface="Verdana"/>
                <a:ea typeface="Verdana"/>
                <a:sym typeface="Calibri"/>
              </a:rPr>
              <a:t>:</a:t>
            </a: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r>
              <a:rPr lang="es-CO" sz="1100" dirty="0">
                <a:solidFill>
                  <a:schemeClr val="tx1">
                    <a:lumMod val="50000"/>
                    <a:lumOff val="50000"/>
                  </a:schemeClr>
                </a:solidFill>
                <a:latin typeface="Verdana"/>
                <a:ea typeface="Verdana"/>
                <a:sym typeface="Calibri"/>
                <a:hlinkClick r:id="rId3"/>
              </a:rPr>
              <a:t>https://www.ideam.gov.co/sala-de-prensa/boletines</a:t>
            </a: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1">
                  <a:lumMod val="50000"/>
                  <a:lumOff val="50000"/>
                </a:schemeClr>
              </a:solidFill>
              <a:latin typeface="Verdana"/>
              <a:ea typeface="Verdana"/>
              <a:sym typeface="Calibri"/>
            </a:endParaRPr>
          </a:p>
          <a:p>
            <a:pPr marL="0" marR="0" lvl="0" indent="0" algn="just" rtl="0">
              <a:lnSpc>
                <a:spcPct val="115000"/>
              </a:lnSpc>
              <a:spcBef>
                <a:spcPts val="0"/>
              </a:spcBef>
              <a:spcAft>
                <a:spcPts val="0"/>
              </a:spcAft>
              <a:buClr>
                <a:schemeClr val="dk1"/>
              </a:buClr>
              <a:buSzPts val="1100"/>
              <a:buFont typeface="Arial"/>
              <a:buNone/>
            </a:pPr>
            <a:endParaRPr lang="es-CO" sz="1100" dirty="0">
              <a:solidFill>
                <a:schemeClr val="tx2">
                  <a:lumMod val="60000"/>
                  <a:lumOff val="40000"/>
                </a:schemeClr>
              </a:solidFill>
              <a:latin typeface="Verdana" panose="020B0604030504040204" pitchFamily="34" charset="0"/>
              <a:ea typeface="Verdana" panose="020B0604030504040204" pitchFamily="34" charset="0"/>
            </a:endParaRPr>
          </a:p>
          <a:p>
            <a:pPr marL="0" marR="0" lvl="0" indent="0" algn="just" rtl="0">
              <a:lnSpc>
                <a:spcPct val="115000"/>
              </a:lnSpc>
              <a:spcBef>
                <a:spcPts val="0"/>
              </a:spcBef>
              <a:spcAft>
                <a:spcPts val="0"/>
              </a:spcAft>
              <a:buClr>
                <a:schemeClr val="dk1"/>
              </a:buClr>
              <a:buSzPts val="1100"/>
              <a:buFont typeface="Arial"/>
              <a:buNone/>
            </a:pPr>
            <a:endParaRPr sz="1100" dirty="0">
              <a:solidFill>
                <a:schemeClr val="tx1">
                  <a:lumMod val="50000"/>
                  <a:lumOff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59973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73761A-D282-B0E8-33BF-664D67D98CDC}"/>
              </a:ext>
            </a:extLst>
          </p:cNvPr>
          <p:cNvPicPr>
            <a:picLocks noChangeAspect="1"/>
          </p:cNvPicPr>
          <p:nvPr/>
        </p:nvPicPr>
        <p:blipFill>
          <a:blip r:embed="rId2"/>
          <a:stretch>
            <a:fillRect/>
          </a:stretch>
        </p:blipFill>
        <p:spPr>
          <a:xfrm>
            <a:off x="2665698" y="0"/>
            <a:ext cx="6980525" cy="658425"/>
          </a:xfrm>
          <a:prstGeom prst="rect">
            <a:avLst/>
          </a:prstGeom>
        </p:spPr>
      </p:pic>
      <p:sp>
        <p:nvSpPr>
          <p:cNvPr id="6" name="Título 6">
            <a:extLst>
              <a:ext uri="{FF2B5EF4-FFF2-40B4-BE49-F238E27FC236}">
                <a16:creationId xmlns:a16="http://schemas.microsoft.com/office/drawing/2014/main" id="{538DD6FF-7110-ADE1-9F80-B9E08C608701}"/>
              </a:ext>
            </a:extLst>
          </p:cNvPr>
          <p:cNvSpPr txBox="1">
            <a:spLocks/>
          </p:cNvSpPr>
          <p:nvPr/>
        </p:nvSpPr>
        <p:spPr>
          <a:xfrm>
            <a:off x="4347556" y="16379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Recomendaciones</a:t>
            </a:r>
            <a:endParaRPr lang="es-ES" sz="1600" dirty="0">
              <a:solidFill>
                <a:schemeClr val="bg1"/>
              </a:solidFill>
              <a:latin typeface="Verdana" panose="020B0604030504040204" pitchFamily="34" charset="0"/>
              <a:ea typeface="Verdana" panose="020B0604030504040204" pitchFamily="34" charset="0"/>
            </a:endParaRPr>
          </a:p>
        </p:txBody>
      </p:sp>
      <p:pic>
        <p:nvPicPr>
          <p:cNvPr id="7" name="Picture 4" descr="Your Utah, Your Future - Air Quality">
            <a:extLst>
              <a:ext uri="{FF2B5EF4-FFF2-40B4-BE49-F238E27FC236}">
                <a16:creationId xmlns:a16="http://schemas.microsoft.com/office/drawing/2014/main" id="{66EE5DED-8590-CE29-94AB-73C4013720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800437" y="30332"/>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352;p10">
            <a:extLst>
              <a:ext uri="{FF2B5EF4-FFF2-40B4-BE49-F238E27FC236}">
                <a16:creationId xmlns:a16="http://schemas.microsoft.com/office/drawing/2014/main" id="{02740606-927E-9F28-8402-8847114D845D}"/>
              </a:ext>
            </a:extLst>
          </p:cNvPr>
          <p:cNvSpPr txBox="1"/>
          <p:nvPr/>
        </p:nvSpPr>
        <p:spPr>
          <a:xfrm>
            <a:off x="2998613" y="977865"/>
            <a:ext cx="8266997" cy="245113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Consejos de Gestión de Riesgo de Desastres Departamentales Distritales y Municipales (Art. 15 de la Ley 1523), y a las autoridades ambientales regionales y locales, mantener activos los planes de prevención y atención de incendios con el fin de evitar la ocurrencia y propagación de los mismos, especialmente en áreas de reserva forestal y de Parques Nacionales Naturales.</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los sistemas regionales y locales de bomberos, disponer de los elementos y la logística necesaria para la atención oportuna de eventos de incendio de la cobertura vegetal.</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51831" indent="-251831" algn="just">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Se recomienda consultar los distintos boletines técnicos que emite el Ideam en el siguiente enlace: </a:t>
            </a:r>
          </a:p>
          <a:p>
            <a:pPr marL="265113" algn="just">
              <a:buSzPts val="950"/>
            </a:pPr>
            <a:r>
              <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5"/>
              </a:rPr>
              <a:t>http://www.pronosticosyalertas.gov.co/boletines-e-informes-tecnicos</a:t>
            </a:r>
            <a:endParaRPr lang="es-CO" sz="1400" u="sng"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p:txBody>
      </p:sp>
      <p:pic>
        <p:nvPicPr>
          <p:cNvPr id="9" name="Imagen 8">
            <a:extLst>
              <a:ext uri="{FF2B5EF4-FFF2-40B4-BE49-F238E27FC236}">
                <a16:creationId xmlns:a16="http://schemas.microsoft.com/office/drawing/2014/main" id="{FF2AD6F4-DD05-DD81-C7F1-4162C922CEB1}"/>
              </a:ext>
            </a:extLst>
          </p:cNvPr>
          <p:cNvPicPr>
            <a:picLocks noChangeAspect="1"/>
          </p:cNvPicPr>
          <p:nvPr/>
        </p:nvPicPr>
        <p:blipFill rotWithShape="1">
          <a:blip r:embed="rId6"/>
          <a:srcRect l="27990" t="10131" r="30116" b="28532"/>
          <a:stretch/>
        </p:blipFill>
        <p:spPr>
          <a:xfrm>
            <a:off x="1122499" y="1046929"/>
            <a:ext cx="1013553" cy="1156771"/>
          </a:xfrm>
          <a:prstGeom prst="rect">
            <a:avLst/>
          </a:prstGeom>
        </p:spPr>
      </p:pic>
      <p:sp>
        <p:nvSpPr>
          <p:cNvPr id="10" name="Google Shape;350;p10">
            <a:extLst>
              <a:ext uri="{FF2B5EF4-FFF2-40B4-BE49-F238E27FC236}">
                <a16:creationId xmlns:a16="http://schemas.microsoft.com/office/drawing/2014/main" id="{CC0E3FC2-51D3-24D5-8FD2-E62BD7D6E991}"/>
              </a:ext>
            </a:extLst>
          </p:cNvPr>
          <p:cNvSpPr txBox="1"/>
          <p:nvPr/>
        </p:nvSpPr>
        <p:spPr>
          <a:xfrm>
            <a:off x="611162" y="2362859"/>
            <a:ext cx="2225409" cy="1066141"/>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Sistema Nacional de Gestión del Riesgo de Desastres</a:t>
            </a:r>
          </a:p>
        </p:txBody>
      </p:sp>
      <p:sp>
        <p:nvSpPr>
          <p:cNvPr id="11" name="Google Shape;130;p5">
            <a:extLst>
              <a:ext uri="{FF2B5EF4-FFF2-40B4-BE49-F238E27FC236}">
                <a16:creationId xmlns:a16="http://schemas.microsoft.com/office/drawing/2014/main" id="{BCB2BAAB-20BD-EE29-B914-DD5301A14CFE}"/>
              </a:ext>
            </a:extLst>
          </p:cNvPr>
          <p:cNvSpPr/>
          <p:nvPr/>
        </p:nvSpPr>
        <p:spPr>
          <a:xfrm rot="5400000" flipH="1">
            <a:off x="5928459" y="-1721563"/>
            <a:ext cx="307653" cy="10311791"/>
          </a:xfrm>
          <a:custGeom>
            <a:avLst/>
            <a:gdLst/>
            <a:ahLst/>
            <a:cxnLst/>
            <a:rect l="l" t="t" r="r" b="b"/>
            <a:pathLst>
              <a:path w="120000" h="6759790" extrusionOk="0">
                <a:moveTo>
                  <a:pt x="0" y="0"/>
                </a:moveTo>
                <a:lnTo>
                  <a:pt x="0" y="6759790"/>
                </a:lnTo>
              </a:path>
            </a:pathLst>
          </a:custGeom>
          <a:noFill/>
          <a:ln w="19050" cap="flat" cmpd="sng">
            <a:solidFill>
              <a:srgbClr val="2091C9"/>
            </a:solidFill>
            <a:prstDash val="sysDash"/>
            <a:round/>
            <a:headEnd type="none" w="sm" len="sm"/>
            <a:tailEnd type="none" w="sm" len="sm"/>
          </a:ln>
        </p:spPr>
        <p:txBody>
          <a:bodyPr spcFirstLastPara="1" wrap="square" lIns="0" tIns="0" rIns="0" bIns="0" anchor="t" anchorCtr="0">
            <a:noAutofit/>
          </a:bodyPr>
          <a:lstStyle/>
          <a:p>
            <a:pPr>
              <a:buSzPts val="1800"/>
            </a:pPr>
            <a:endParaRPr sz="1585" dirty="0">
              <a:latin typeface="Calibri"/>
              <a:ea typeface="Calibri"/>
              <a:cs typeface="Calibri"/>
              <a:sym typeface="Calibri"/>
            </a:endParaRPr>
          </a:p>
        </p:txBody>
      </p:sp>
      <p:sp>
        <p:nvSpPr>
          <p:cNvPr id="12" name="Rectángulo 11">
            <a:extLst>
              <a:ext uri="{FF2B5EF4-FFF2-40B4-BE49-F238E27FC236}">
                <a16:creationId xmlns:a16="http://schemas.microsoft.com/office/drawing/2014/main" id="{4AF80367-23BF-0606-85C5-5566EDE6B73E}"/>
              </a:ext>
            </a:extLst>
          </p:cNvPr>
          <p:cNvSpPr/>
          <p:nvPr/>
        </p:nvSpPr>
        <p:spPr>
          <a:xfrm>
            <a:off x="2998614" y="4085996"/>
            <a:ext cx="8266996" cy="1804805"/>
          </a:xfrm>
          <a:prstGeom prst="rect">
            <a:avLst/>
          </a:prstGeom>
          <a:noFill/>
          <a:ln>
            <a:noFill/>
          </a:ln>
        </p:spPr>
        <p:txBody>
          <a:bodyPr spcFirstLastPara="1" wrap="square" lIns="80516" tIns="40235" rIns="80516" bIns="40235" anchor="t" anchorCtr="0">
            <a:spAutoFit/>
          </a:bodyPr>
          <a:lstStyle/>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 las personas que realizan quemas abiertas controladas para actividades agrícolas y mineras, se les recuerda que, para permitir su realización, deben cumplir con los requisitos, términos y condiciones establecidos en la Resolución No. 532 de 2005 del Ministerio de Ambiente, Vivienda y Desarrollo Territorial hoy Ministerio de Ambiente y Desarrollo Sostenible. </a:t>
            </a:r>
          </a:p>
          <a:p>
            <a:pPr marL="285750" indent="-285750" algn="just">
              <a:lnSpc>
                <a:spcPct val="80000"/>
              </a:lnSpc>
              <a:buSzPts val="950"/>
              <a:buFont typeface="Courier New" panose="02070309020205020404" pitchFamily="49" charset="0"/>
              <a:buChar char="o"/>
            </a:pP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marL="285750" indent="-285750" algn="just">
              <a:lnSpc>
                <a:spcPct val="80000"/>
              </a:lnSpc>
              <a:buSzPts val="950"/>
              <a:buFont typeface="Courier New" panose="02070309020205020404" pitchFamily="49" charset="0"/>
              <a:buChar char="o"/>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Todas las recomendaciones necesarias con respecto a efectos y recomendaciones para el sector agropecuario por regiones y departamentos, las podrá encontrar en el enlace:</a:t>
            </a:r>
          </a:p>
          <a:p>
            <a:pPr marL="265113" algn="just">
              <a:lnSpc>
                <a:spcPct val="80000"/>
              </a:lnSpc>
              <a:buSzPts val="950"/>
            </a:pPr>
            <a:r>
              <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rPr>
              <a:t>http://www.ideam.gov.co/web/tiempo-y-clima/boletin-agroclimatico</a:t>
            </a:r>
            <a:endParaRPr lang="es-CO"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hlinkClick r:id="rId7">
                <a:extLst>
                  <a:ext uri="{A12FA001-AC4F-418D-AE19-62706E023703}">
                    <ahyp:hlinkClr xmlns:ahyp="http://schemas.microsoft.com/office/drawing/2018/hyperlinkcolor" val="tx"/>
                  </a:ext>
                </a:extLst>
              </a:hlinkClick>
            </a:endParaRPr>
          </a:p>
        </p:txBody>
      </p:sp>
      <p:pic>
        <p:nvPicPr>
          <p:cNvPr id="13" name="Imagen 12">
            <a:extLst>
              <a:ext uri="{FF2B5EF4-FFF2-40B4-BE49-F238E27FC236}">
                <a16:creationId xmlns:a16="http://schemas.microsoft.com/office/drawing/2014/main" id="{B83B88E1-E81D-A367-2297-4F71A31E7CA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1681" r="97479">
                        <a14:foregroundMark x1="67647" y1="49057" x2="67647" y2="49057"/>
                      </a14:backgroundRemoval>
                    </a14:imgEffect>
                  </a14:imgLayer>
                </a14:imgProps>
              </a:ext>
              <a:ext uri="{28A0092B-C50C-407E-A947-70E740481C1C}">
                <a14:useLocalDpi xmlns:a14="http://schemas.microsoft.com/office/drawing/2010/main" val="0"/>
              </a:ext>
            </a:extLst>
          </a:blip>
          <a:stretch>
            <a:fillRect/>
          </a:stretch>
        </p:blipFill>
        <p:spPr>
          <a:xfrm>
            <a:off x="1001964" y="3908134"/>
            <a:ext cx="1443803" cy="1286077"/>
          </a:xfrm>
          <a:prstGeom prst="rect">
            <a:avLst/>
          </a:prstGeom>
        </p:spPr>
      </p:pic>
      <p:sp>
        <p:nvSpPr>
          <p:cNvPr id="14" name="Google Shape;350;p10">
            <a:extLst>
              <a:ext uri="{FF2B5EF4-FFF2-40B4-BE49-F238E27FC236}">
                <a16:creationId xmlns:a16="http://schemas.microsoft.com/office/drawing/2014/main" id="{42FADC52-DFDD-AFE8-DEDA-1067B633D648}"/>
              </a:ext>
            </a:extLst>
          </p:cNvPr>
          <p:cNvSpPr txBox="1"/>
          <p:nvPr/>
        </p:nvSpPr>
        <p:spPr>
          <a:xfrm>
            <a:off x="873873" y="5317103"/>
            <a:ext cx="1699983" cy="573698"/>
          </a:xfrm>
          <a:prstGeom prst="rect">
            <a:avLst/>
          </a:prstGeom>
          <a:noFill/>
          <a:ln>
            <a:noFill/>
          </a:ln>
        </p:spPr>
        <p:txBody>
          <a:bodyPr spcFirstLastPara="1" wrap="square" lIns="80516" tIns="40235" rIns="80516" bIns="40235" anchor="t" anchorCtr="0">
            <a:spAutoFit/>
          </a:bodyPr>
          <a:lstStyle/>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Sector</a:t>
            </a:r>
          </a:p>
          <a:p>
            <a:pPr algn="ctr">
              <a:buSzPts val="1166"/>
            </a:pPr>
            <a:r>
              <a:rPr lang="es-CO" sz="1600" b="1" dirty="0">
                <a:solidFill>
                  <a:srgbClr val="2091C9"/>
                </a:solidFill>
                <a:latin typeface="Verdana" panose="020B0604030504040204" pitchFamily="34" charset="0"/>
                <a:ea typeface="Verdana" panose="020B0604030504040204" pitchFamily="34" charset="0"/>
                <a:cs typeface="Verdana" panose="020B0604030504040204" pitchFamily="34" charset="0"/>
                <a:sym typeface="Calibri"/>
              </a:rPr>
              <a:t>Agropecuario</a:t>
            </a:r>
          </a:p>
        </p:txBody>
      </p:sp>
    </p:spTree>
    <p:extLst>
      <p:ext uri="{BB962C8B-B14F-4D97-AF65-F5344CB8AC3E}">
        <p14:creationId xmlns:p14="http://schemas.microsoft.com/office/powerpoint/2010/main" val="2601266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76FC695-3ECC-152B-5858-A049BF1D82E1}"/>
              </a:ext>
            </a:extLst>
          </p:cNvPr>
          <p:cNvPicPr>
            <a:picLocks noChangeAspect="1"/>
          </p:cNvPicPr>
          <p:nvPr/>
        </p:nvPicPr>
        <p:blipFill rotWithShape="1">
          <a:blip r:embed="rId2">
            <a:extLst>
              <a:ext uri="{28A0092B-C50C-407E-A947-70E740481C1C}">
                <a14:useLocalDpi xmlns:a14="http://schemas.microsoft.com/office/drawing/2010/main" val="0"/>
              </a:ext>
            </a:extLst>
          </a:blip>
          <a:srcRect l="20208" r="36169" b="2593"/>
          <a:stretch/>
        </p:blipFill>
        <p:spPr>
          <a:xfrm>
            <a:off x="7047244" y="0"/>
            <a:ext cx="5144756" cy="6680200"/>
          </a:xfrm>
          <a:prstGeom prst="rect">
            <a:avLst/>
          </a:prstGeom>
        </p:spPr>
      </p:pic>
      <p:sp>
        <p:nvSpPr>
          <p:cNvPr id="5" name="Rectángulo 4">
            <a:extLst>
              <a:ext uri="{FF2B5EF4-FFF2-40B4-BE49-F238E27FC236}">
                <a16:creationId xmlns:a16="http://schemas.microsoft.com/office/drawing/2014/main" id="{5FD78871-018C-2785-7973-664A33299F08}"/>
              </a:ext>
            </a:extLst>
          </p:cNvPr>
          <p:cNvSpPr/>
          <p:nvPr/>
        </p:nvSpPr>
        <p:spPr>
          <a:xfrm>
            <a:off x="7047244" y="0"/>
            <a:ext cx="5144756" cy="6680199"/>
          </a:xfrm>
          <a:prstGeom prst="rect">
            <a:avLst/>
          </a:prstGeom>
          <a:solidFill>
            <a:srgbClr val="2091C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a:extLst>
              <a:ext uri="{FF2B5EF4-FFF2-40B4-BE49-F238E27FC236}">
                <a16:creationId xmlns:a16="http://schemas.microsoft.com/office/drawing/2014/main" id="{239D9561-72C7-A1A0-E414-337927FBD0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93341" y="248389"/>
            <a:ext cx="803999" cy="736349"/>
          </a:xfrm>
          <a:prstGeom prst="rect">
            <a:avLst/>
          </a:prstGeom>
        </p:spPr>
      </p:pic>
      <p:grpSp>
        <p:nvGrpSpPr>
          <p:cNvPr id="7" name="Grupo 6">
            <a:extLst>
              <a:ext uri="{FF2B5EF4-FFF2-40B4-BE49-F238E27FC236}">
                <a16:creationId xmlns:a16="http://schemas.microsoft.com/office/drawing/2014/main" id="{2AAB2FF3-69ED-2A1F-0F4F-245C12546335}"/>
              </a:ext>
            </a:extLst>
          </p:cNvPr>
          <p:cNvGrpSpPr/>
          <p:nvPr/>
        </p:nvGrpSpPr>
        <p:grpSpPr>
          <a:xfrm>
            <a:off x="8531430" y="1713574"/>
            <a:ext cx="2594113" cy="3487381"/>
            <a:chOff x="8418444" y="1243645"/>
            <a:chExt cx="2594113" cy="3487381"/>
          </a:xfrm>
        </p:grpSpPr>
        <p:sp>
          <p:nvSpPr>
            <p:cNvPr id="8" name="Google Shape;484;p25">
              <a:extLst>
                <a:ext uri="{FF2B5EF4-FFF2-40B4-BE49-F238E27FC236}">
                  <a16:creationId xmlns:a16="http://schemas.microsoft.com/office/drawing/2014/main" id="{AE469E62-5B54-6787-679B-809FCD7EFFDF}"/>
                </a:ext>
              </a:extLst>
            </p:cNvPr>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 name="Google Shape;487;p25">
              <a:extLst>
                <a:ext uri="{FF2B5EF4-FFF2-40B4-BE49-F238E27FC236}">
                  <a16:creationId xmlns:a16="http://schemas.microsoft.com/office/drawing/2014/main" id="{59579D02-3EC3-C1C1-4F28-3365C1434DC1}"/>
                </a:ext>
              </a:extLst>
            </p:cNvPr>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Calibri"/>
                <a:buNone/>
              </a:pPr>
              <a:r>
                <a:rPr lang="es-MX" sz="1400" b="1" i="0" u="none" strike="noStrike" cap="none" dirty="0">
                  <a:solidFill>
                    <a:srgbClr val="2091C9"/>
                  </a:solidFill>
                  <a:latin typeface="Verdana"/>
                  <a:ea typeface="Verdana"/>
                  <a:cs typeface="Verdana"/>
                  <a:sym typeface="Verdana"/>
                </a:rPr>
                <a:t>VISITA NUESTRAS REDES SOCIALES</a:t>
              </a:r>
              <a:endParaRPr sz="1100" b="1" i="0" u="none" strike="noStrike" cap="none" dirty="0">
                <a:solidFill>
                  <a:srgbClr val="2091C9"/>
                </a:solidFill>
                <a:latin typeface="Verdana"/>
                <a:ea typeface="Verdana"/>
                <a:cs typeface="Verdana"/>
                <a:sym typeface="Verdana"/>
              </a:endParaRPr>
            </a:p>
          </p:txBody>
        </p:sp>
        <p:grpSp>
          <p:nvGrpSpPr>
            <p:cNvPr id="10" name="Google Shape;488;p25">
              <a:extLst>
                <a:ext uri="{FF2B5EF4-FFF2-40B4-BE49-F238E27FC236}">
                  <a16:creationId xmlns:a16="http://schemas.microsoft.com/office/drawing/2014/main" id="{B7B7AEFC-C76A-B19E-911D-69A442BE828D}"/>
                </a:ext>
              </a:extLst>
            </p:cNvPr>
            <p:cNvGrpSpPr/>
            <p:nvPr/>
          </p:nvGrpSpPr>
          <p:grpSpPr>
            <a:xfrm>
              <a:off x="8760760" y="2132261"/>
              <a:ext cx="2092771" cy="2404039"/>
              <a:chOff x="8855817" y="2561633"/>
              <a:chExt cx="1843914" cy="2118168"/>
            </a:xfrm>
          </p:grpSpPr>
          <p:pic>
            <p:nvPicPr>
              <p:cNvPr id="11" name="Google Shape;489;p25">
                <a:extLst>
                  <a:ext uri="{FF2B5EF4-FFF2-40B4-BE49-F238E27FC236}">
                    <a16:creationId xmlns:a16="http://schemas.microsoft.com/office/drawing/2014/main" id="{34C841F0-DCD9-6CE8-5B86-7E1A46895BC0}"/>
                  </a:ext>
                </a:extLst>
              </p:cNvPr>
              <p:cNvPicPr preferRelativeResize="0"/>
              <p:nvPr/>
            </p:nvPicPr>
            <p:blipFill rotWithShape="1">
              <a:blip r:embed="rId4">
                <a:alphaModFix/>
              </a:blip>
              <a:srcRect/>
              <a:stretch/>
            </p:blipFill>
            <p:spPr>
              <a:xfrm>
                <a:off x="8855817" y="4349526"/>
                <a:ext cx="330275" cy="330275"/>
              </a:xfrm>
              <a:prstGeom prst="rect">
                <a:avLst/>
              </a:prstGeom>
              <a:noFill/>
              <a:ln>
                <a:noFill/>
              </a:ln>
            </p:spPr>
          </p:pic>
          <p:pic>
            <p:nvPicPr>
              <p:cNvPr id="12" name="Google Shape;490;p25">
                <a:extLst>
                  <a:ext uri="{FF2B5EF4-FFF2-40B4-BE49-F238E27FC236}">
                    <a16:creationId xmlns:a16="http://schemas.microsoft.com/office/drawing/2014/main" id="{BE7FE0C7-FCFD-0876-5753-50C86E7557D8}"/>
                  </a:ext>
                </a:extLst>
              </p:cNvPr>
              <p:cNvPicPr preferRelativeResize="0"/>
              <p:nvPr/>
            </p:nvPicPr>
            <p:blipFill rotWithShape="1">
              <a:blip r:embed="rId5">
                <a:alphaModFix/>
              </a:blip>
              <a:srcRect/>
              <a:stretch/>
            </p:blipFill>
            <p:spPr>
              <a:xfrm>
                <a:off x="8855817" y="3746544"/>
                <a:ext cx="330275" cy="330275"/>
              </a:xfrm>
              <a:prstGeom prst="rect">
                <a:avLst/>
              </a:prstGeom>
              <a:noFill/>
              <a:ln>
                <a:noFill/>
              </a:ln>
            </p:spPr>
          </p:pic>
          <p:pic>
            <p:nvPicPr>
              <p:cNvPr id="13" name="Google Shape;491;p25">
                <a:extLst>
                  <a:ext uri="{FF2B5EF4-FFF2-40B4-BE49-F238E27FC236}">
                    <a16:creationId xmlns:a16="http://schemas.microsoft.com/office/drawing/2014/main" id="{B6625525-D471-809B-A251-F10976856D16}"/>
                  </a:ext>
                </a:extLst>
              </p:cNvPr>
              <p:cNvPicPr preferRelativeResize="0"/>
              <p:nvPr/>
            </p:nvPicPr>
            <p:blipFill rotWithShape="1">
              <a:blip r:embed="rId6">
                <a:alphaModFix/>
              </a:blip>
              <a:srcRect/>
              <a:stretch/>
            </p:blipFill>
            <p:spPr>
              <a:xfrm>
                <a:off x="8855817" y="3177616"/>
                <a:ext cx="330275" cy="317572"/>
              </a:xfrm>
              <a:prstGeom prst="rect">
                <a:avLst/>
              </a:prstGeom>
              <a:noFill/>
              <a:ln>
                <a:noFill/>
              </a:ln>
            </p:spPr>
          </p:pic>
          <p:pic>
            <p:nvPicPr>
              <p:cNvPr id="14" name="Google Shape;492;p25">
                <a:extLst>
                  <a:ext uri="{FF2B5EF4-FFF2-40B4-BE49-F238E27FC236}">
                    <a16:creationId xmlns:a16="http://schemas.microsoft.com/office/drawing/2014/main" id="{A167FF45-493A-96C5-2BB9-614D076D0AA9}"/>
                  </a:ext>
                </a:extLst>
              </p:cNvPr>
              <p:cNvPicPr preferRelativeResize="0"/>
              <p:nvPr/>
            </p:nvPicPr>
            <p:blipFill rotWithShape="1">
              <a:blip r:embed="rId7">
                <a:alphaModFix/>
              </a:blip>
              <a:srcRect/>
              <a:stretch/>
            </p:blipFill>
            <p:spPr>
              <a:xfrm>
                <a:off x="8855817" y="2561633"/>
                <a:ext cx="330275" cy="330275"/>
              </a:xfrm>
              <a:prstGeom prst="rect">
                <a:avLst/>
              </a:prstGeom>
              <a:noFill/>
              <a:ln>
                <a:noFill/>
              </a:ln>
            </p:spPr>
          </p:pic>
          <p:sp>
            <p:nvSpPr>
              <p:cNvPr id="15" name="Google Shape;493;p25">
                <a:extLst>
                  <a:ext uri="{FF2B5EF4-FFF2-40B4-BE49-F238E27FC236}">
                    <a16:creationId xmlns:a16="http://schemas.microsoft.com/office/drawing/2014/main" id="{08EE0DF5-06B9-3F43-83D5-8F4389C3DE13}"/>
                  </a:ext>
                </a:extLst>
              </p:cNvPr>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InstitutoIDEAM</a:t>
                </a:r>
                <a:endParaRPr sz="1200" b="0" i="0" u="none" strike="noStrike" cap="none">
                  <a:solidFill>
                    <a:srgbClr val="7F7F7F"/>
                  </a:solidFill>
                  <a:latin typeface="Verdana"/>
                  <a:ea typeface="Verdana"/>
                  <a:cs typeface="Verdana"/>
                  <a:sym typeface="Verdana"/>
                </a:endParaRPr>
              </a:p>
            </p:txBody>
          </p:sp>
          <p:sp>
            <p:nvSpPr>
              <p:cNvPr id="16" name="Google Shape;494;p25">
                <a:extLst>
                  <a:ext uri="{FF2B5EF4-FFF2-40B4-BE49-F238E27FC236}">
                    <a16:creationId xmlns:a16="http://schemas.microsoft.com/office/drawing/2014/main" id="{1009D51E-DF0A-01D2-14E9-82E6BC7F02AE}"/>
                  </a:ext>
                </a:extLst>
              </p:cNvPr>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17" name="Google Shape;495;p25">
                <a:extLst>
                  <a:ext uri="{FF2B5EF4-FFF2-40B4-BE49-F238E27FC236}">
                    <a16:creationId xmlns:a16="http://schemas.microsoft.com/office/drawing/2014/main" id="{719E4903-66D9-9638-FFEF-CF71EE96A34D}"/>
                  </a:ext>
                </a:extLst>
              </p:cNvPr>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a:solidFill>
                      <a:srgbClr val="7F7F7F"/>
                    </a:solidFill>
                    <a:latin typeface="Verdana"/>
                    <a:ea typeface="Verdana"/>
                    <a:cs typeface="Verdana"/>
                    <a:sym typeface="Verdana"/>
                  </a:rPr>
                  <a:t>IdeamColombia</a:t>
                </a:r>
                <a:endParaRPr sz="1200" b="0" i="0" u="none" strike="noStrike" cap="none">
                  <a:solidFill>
                    <a:srgbClr val="7F7F7F"/>
                  </a:solidFill>
                  <a:latin typeface="Verdana"/>
                  <a:ea typeface="Verdana"/>
                  <a:cs typeface="Verdana"/>
                  <a:sym typeface="Verdana"/>
                </a:endParaRPr>
              </a:p>
            </p:txBody>
          </p:sp>
          <p:sp>
            <p:nvSpPr>
              <p:cNvPr id="18" name="Google Shape;496;p25">
                <a:extLst>
                  <a:ext uri="{FF2B5EF4-FFF2-40B4-BE49-F238E27FC236}">
                    <a16:creationId xmlns:a16="http://schemas.microsoft.com/office/drawing/2014/main" id="{FBF06A52-F15F-772C-7EF7-FBB5FBE48DB6}"/>
                  </a:ext>
                </a:extLst>
              </p:cNvPr>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err="1">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grpSp>
      <p:sp>
        <p:nvSpPr>
          <p:cNvPr id="19" name="Título 1">
            <a:extLst>
              <a:ext uri="{FF2B5EF4-FFF2-40B4-BE49-F238E27FC236}">
                <a16:creationId xmlns:a16="http://schemas.microsoft.com/office/drawing/2014/main" id="{02B3071F-9F81-AC9A-C361-CD4BFF557829}"/>
              </a:ext>
            </a:extLst>
          </p:cNvPr>
          <p:cNvSpPr txBox="1">
            <a:spLocks/>
          </p:cNvSpPr>
          <p:nvPr/>
        </p:nvSpPr>
        <p:spPr>
          <a:xfrm>
            <a:off x="724783" y="975608"/>
            <a:ext cx="3664006" cy="84406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s-ES" sz="2400" b="1" dirty="0">
                <a:solidFill>
                  <a:schemeClr val="tx1">
                    <a:lumMod val="50000"/>
                    <a:lumOff val="50000"/>
                  </a:schemeClr>
                </a:solidFill>
                <a:latin typeface="Verdana" panose="020B0604030504040204" pitchFamily="34" charset="0"/>
                <a:ea typeface="Verdana" panose="020B0604030504040204" pitchFamily="34" charset="0"/>
              </a:rPr>
              <a:t>Boletín de Calidad del Aire del Ideam</a:t>
            </a:r>
            <a:endParaRPr lang="es-CO" sz="2400"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0" name="Rectángulo 19">
            <a:extLst>
              <a:ext uri="{FF2B5EF4-FFF2-40B4-BE49-F238E27FC236}">
                <a16:creationId xmlns:a16="http://schemas.microsoft.com/office/drawing/2014/main" id="{A5D0F0DB-7160-2629-4CDF-2F3475E695CA}"/>
              </a:ext>
            </a:extLst>
          </p:cNvPr>
          <p:cNvSpPr/>
          <p:nvPr/>
        </p:nvSpPr>
        <p:spPr>
          <a:xfrm>
            <a:off x="724783" y="2114840"/>
            <a:ext cx="5658263" cy="3708708"/>
          </a:xfrm>
          <a:prstGeom prst="rect">
            <a:avLst/>
          </a:prstGeom>
        </p:spPr>
        <p:txBody>
          <a:bodyPr wrap="square">
            <a:spAutoFit/>
          </a:bodyPr>
          <a:lstStyle/>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INSTITUTO DE HIDROLOGÍA, METEOROLOGÍA Y ESTUDIOS AMBIENTALES │ 2025</a:t>
            </a:r>
          </a:p>
          <a:p>
            <a:pPr>
              <a:buSzPts val="900"/>
            </a:pPr>
            <a:endPar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Ghisliane Echeverry Prieto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Directora General</a:t>
            </a:r>
          </a:p>
          <a:p>
            <a:pPr>
              <a:buSzPts val="900"/>
            </a:pPr>
            <a:endParaRPr lang="es-MX" sz="7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105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Elizabeth Patiño Correa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Subdirectora de Estudios Ambientales</a:t>
            </a:r>
          </a:p>
          <a:p>
            <a:pPr>
              <a:buSzPts val="900"/>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Elaboró</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Martha Cortina Gómez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Aire – Subdirección de Estudios Ambientales</a:t>
            </a:r>
          </a:p>
          <a:p>
            <a:pPr>
              <a:buSzPts val="900"/>
            </a:pPr>
            <a:endPar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endParaRP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Apoyo técnico</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Luis Alfonso López Álvarez – Carolina Valencia</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Oficina de Pronostico y Alertas</a:t>
            </a: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Luis Mario Moreno Amado│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Bosques - Subdirección de Ecosistemas e Información Ambiental </a:t>
            </a:r>
          </a:p>
          <a:p>
            <a:pPr>
              <a:buSzPts val="900"/>
            </a:pP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José Franklin Ruiz Murcia │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Modelamiento del Tiempo y Clima - Subdirección de Meteorología</a:t>
            </a:r>
          </a:p>
          <a:p>
            <a:pPr>
              <a:buSzPts val="900"/>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Wendi Yurani Garzón Herrera - </a:t>
            </a:r>
            <a:r>
              <a:rPr lang="es-MX" sz="1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Ana María Hernández │</a:t>
            </a:r>
            <a:r>
              <a:rPr lang="es-MX"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Calibri"/>
              </a:rPr>
              <a:t>Grupo de Aire – Subdirección de Estudios Ambientales</a:t>
            </a:r>
          </a:p>
        </p:txBody>
      </p:sp>
    </p:spTree>
    <p:extLst>
      <p:ext uri="{BB962C8B-B14F-4D97-AF65-F5344CB8AC3E}">
        <p14:creationId xmlns:p14="http://schemas.microsoft.com/office/powerpoint/2010/main" val="288750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a:extLst>
              <a:ext uri="{FF2B5EF4-FFF2-40B4-BE49-F238E27FC236}">
                <a16:creationId xmlns:a16="http://schemas.microsoft.com/office/drawing/2014/main" id="{D0A86790-7F9D-0A2D-0B1F-096058AADCB6}"/>
              </a:ext>
            </a:extLst>
          </p:cNvPr>
          <p:cNvPicPr>
            <a:picLocks noGrp="1" noChangeAspect="1"/>
          </p:cNvPicPr>
          <p:nvPr>
            <p:ph idx="1"/>
          </p:nvPr>
        </p:nvPicPr>
        <p:blipFill>
          <a:blip r:embed="rId2"/>
          <a:stretch>
            <a:fillRect/>
          </a:stretch>
        </p:blipFill>
        <p:spPr>
          <a:xfrm>
            <a:off x="6096000" y="1741649"/>
            <a:ext cx="5263895" cy="4351338"/>
          </a:xfrm>
          <a:prstGeom prst="rect">
            <a:avLst/>
          </a:prstGeom>
        </p:spPr>
      </p:pic>
      <p:pic>
        <p:nvPicPr>
          <p:cNvPr id="5" name="Imagen 4">
            <a:extLst>
              <a:ext uri="{FF2B5EF4-FFF2-40B4-BE49-F238E27FC236}">
                <a16:creationId xmlns:a16="http://schemas.microsoft.com/office/drawing/2014/main" id="{E16E25BC-C8DB-D819-7467-48CDF035451C}"/>
              </a:ext>
            </a:extLst>
          </p:cNvPr>
          <p:cNvPicPr>
            <a:picLocks noChangeAspect="1"/>
          </p:cNvPicPr>
          <p:nvPr/>
        </p:nvPicPr>
        <p:blipFill>
          <a:blip r:embed="rId3"/>
          <a:stretch>
            <a:fillRect/>
          </a:stretch>
        </p:blipFill>
        <p:spPr>
          <a:xfrm>
            <a:off x="2531092" y="0"/>
            <a:ext cx="6980525" cy="658425"/>
          </a:xfrm>
          <a:prstGeom prst="rect">
            <a:avLst/>
          </a:prstGeom>
        </p:spPr>
      </p:pic>
      <p:sp>
        <p:nvSpPr>
          <p:cNvPr id="6" name="Título 6">
            <a:extLst>
              <a:ext uri="{FF2B5EF4-FFF2-40B4-BE49-F238E27FC236}">
                <a16:creationId xmlns:a16="http://schemas.microsoft.com/office/drawing/2014/main" id="{3E6D5D34-E7E8-A734-0777-93AA16211AED}"/>
              </a:ext>
            </a:extLst>
          </p:cNvPr>
          <p:cNvSpPr txBox="1">
            <a:spLocks/>
          </p:cNvSpPr>
          <p:nvPr/>
        </p:nvSpPr>
        <p:spPr>
          <a:xfrm>
            <a:off x="3860045" y="172246"/>
            <a:ext cx="4322618" cy="3139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Boletín Calidad del Aire</a:t>
            </a:r>
          </a:p>
        </p:txBody>
      </p:sp>
      <p:pic>
        <p:nvPicPr>
          <p:cNvPr id="7" name="Picture 4" descr="Your Utah, Your Future - Air Quality">
            <a:extLst>
              <a:ext uri="{FF2B5EF4-FFF2-40B4-BE49-F238E27FC236}">
                <a16:creationId xmlns:a16="http://schemas.microsoft.com/office/drawing/2014/main" id="{3A099808-2DC4-B35D-96B9-7A3E62063E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223860" y="63899"/>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3DBA4F7E-1149-001B-49F2-21940C1113C4}"/>
              </a:ext>
            </a:extLst>
          </p:cNvPr>
          <p:cNvPicPr>
            <a:picLocks noChangeAspect="1"/>
          </p:cNvPicPr>
          <p:nvPr/>
        </p:nvPicPr>
        <p:blipFill>
          <a:blip r:embed="rId6"/>
          <a:stretch>
            <a:fillRect/>
          </a:stretch>
        </p:blipFill>
        <p:spPr>
          <a:xfrm>
            <a:off x="6092496" y="2102239"/>
            <a:ext cx="5261304" cy="3505504"/>
          </a:xfrm>
          <a:prstGeom prst="rect">
            <a:avLst/>
          </a:prstGeom>
        </p:spPr>
      </p:pic>
      <p:sp>
        <p:nvSpPr>
          <p:cNvPr id="12" name="Título 11">
            <a:extLst>
              <a:ext uri="{FF2B5EF4-FFF2-40B4-BE49-F238E27FC236}">
                <a16:creationId xmlns:a16="http://schemas.microsoft.com/office/drawing/2014/main" id="{06C34CFA-8C6C-4A27-29E4-9111881D50CF}"/>
              </a:ext>
            </a:extLst>
          </p:cNvPr>
          <p:cNvSpPr txBox="1">
            <a:spLocks noGrp="1"/>
          </p:cNvSpPr>
          <p:nvPr>
            <p:ph type="title"/>
          </p:nvPr>
        </p:nvSpPr>
        <p:spPr>
          <a:xfrm>
            <a:off x="511626" y="943758"/>
            <a:ext cx="5096069" cy="369332"/>
          </a:xfrm>
          <a:prstGeom prst="rect">
            <a:avLst/>
          </a:prstGeom>
          <a:noFill/>
        </p:spPr>
        <p:txBody>
          <a:bodyPr wrap="square">
            <a:spAutoFit/>
          </a:bodyPr>
          <a:lstStyle/>
          <a:p>
            <a:pPr algn="ctr"/>
            <a:r>
              <a:rPr lang="es-MX" sz="2000" b="1" dirty="0">
                <a:solidFill>
                  <a:srgbClr val="2091C9"/>
                </a:solidFill>
                <a:latin typeface="Verdana" panose="020B0604030504040204" pitchFamily="34" charset="0"/>
                <a:ea typeface="Verdana" panose="020B0604030504040204" pitchFamily="34" charset="0"/>
              </a:rPr>
              <a:t>CONTENIDO</a:t>
            </a:r>
          </a:p>
        </p:txBody>
      </p:sp>
      <p:sp>
        <p:nvSpPr>
          <p:cNvPr id="13" name="Google Shape;98;p1">
            <a:extLst>
              <a:ext uri="{FF2B5EF4-FFF2-40B4-BE49-F238E27FC236}">
                <a16:creationId xmlns:a16="http://schemas.microsoft.com/office/drawing/2014/main" id="{E3A041B6-DED7-2C42-2435-FB949000DA6E}"/>
              </a:ext>
            </a:extLst>
          </p:cNvPr>
          <p:cNvSpPr txBox="1"/>
          <p:nvPr/>
        </p:nvSpPr>
        <p:spPr>
          <a:xfrm>
            <a:off x="267702" y="1741649"/>
            <a:ext cx="5583921" cy="1382170"/>
          </a:xfrm>
          <a:prstGeom prst="rect">
            <a:avLst/>
          </a:prstGeom>
          <a:noFill/>
          <a:ln>
            <a:noFill/>
          </a:ln>
        </p:spPr>
        <p:txBody>
          <a:bodyPr spcFirstLastPara="1" wrap="square" lIns="0" tIns="0" rIns="0" bIns="0" anchor="t" anchorCtr="0">
            <a:noAutofit/>
          </a:bodyPr>
          <a:lstStyle/>
          <a:p>
            <a:pPr marL="184150" marR="12700" lvl="0" indent="-171450" algn="just" rtl="0">
              <a:lnSpc>
                <a:spcPct val="100000"/>
              </a:lnSpc>
              <a:spcBef>
                <a:spcPts val="0"/>
              </a:spcBef>
              <a:spcAft>
                <a:spcPts val="0"/>
              </a:spcAft>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a:ea typeface="Verdana"/>
                <a:sym typeface="Calibri"/>
              </a:rPr>
              <a:t>Panorama nacional del comportamiento de la precipitación e incendios durante el mes de julio 2025.</a:t>
            </a:r>
            <a:endParaRPr sz="1200" dirty="0">
              <a:solidFill>
                <a:schemeClr val="tx1">
                  <a:lumMod val="50000"/>
                  <a:lumOff val="50000"/>
                </a:schemeClr>
              </a:solidFill>
              <a:latin typeface="Verdana"/>
              <a:ea typeface="Verdana"/>
            </a:endParaRP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Monitoreo de focos de calor (</a:t>
            </a:r>
            <a:r>
              <a:rPr lang="es-CO" sz="1200" dirty="0" err="1">
                <a:solidFill>
                  <a:schemeClr val="tx1">
                    <a:lumMod val="50000"/>
                    <a:lumOff val="50000"/>
                  </a:schemeClr>
                </a:solidFill>
                <a:latin typeface="Verdana" panose="020B0604030504040204" pitchFamily="34" charset="0"/>
                <a:ea typeface="Verdana" panose="020B0604030504040204" pitchFamily="34" charset="0"/>
                <a:sym typeface="Calibri"/>
              </a:rPr>
              <a:t>Firms</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 pronóstico de aerosoles de combustión de biomasa (CAMS) y pronóstico de carbono negro (GMAO; NASA) para el mes de julio 2025.</a:t>
            </a:r>
          </a:p>
          <a:p>
            <a:pPr marL="184150" marR="12700" lvl="0" indent="-171450" algn="just">
              <a:spcBef>
                <a:spcPts val="1000"/>
              </a:spcBef>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Seguimiento de las condiciones climatológicas para</a:t>
            </a:r>
            <a:r>
              <a:rPr lang="es-CO" dirty="0">
                <a:solidFill>
                  <a:schemeClr val="bg1"/>
                </a:solidFill>
                <a:latin typeface="Calibri" panose="020F0502020204030204" pitchFamily="34" charset="0"/>
                <a:sym typeface="Calibri"/>
              </a:rPr>
              <a:t>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el mes de julio 2025.</a:t>
            </a:r>
            <a:endParaRPr sz="1200" dirty="0">
              <a:solidFill>
                <a:schemeClr val="tx1">
                  <a:lumMod val="50000"/>
                  <a:lumOff val="50000"/>
                </a:schemeClr>
              </a:solidFill>
              <a:latin typeface="Verdana" panose="020B0604030504040204" pitchFamily="34" charset="0"/>
              <a:ea typeface="Verdana" panose="020B0604030504040204" pitchFamily="34" charset="0"/>
            </a:endParaRPr>
          </a:p>
          <a:p>
            <a:pPr marL="342900" marR="12700" lvl="0" indent="-330200" algn="l" rtl="0">
              <a:lnSpc>
                <a:spcPct val="100000"/>
              </a:lnSpc>
              <a:spcBef>
                <a:spcPts val="1000"/>
              </a:spcBef>
              <a:spcAft>
                <a:spcPts val="1000"/>
              </a:spcAft>
              <a:buClr>
                <a:srgbClr val="FFFFFF"/>
              </a:buClr>
              <a:buSzPts val="1536"/>
              <a:buFont typeface="Arial"/>
              <a:buChar char="●"/>
            </a:pPr>
            <a:r>
              <a:rPr lang="es-CO" dirty="0">
                <a:solidFill>
                  <a:schemeClr val="bg1"/>
                </a:solidFill>
                <a:latin typeface="Calibri" panose="020F0502020204030204" pitchFamily="34" charset="0"/>
                <a:sym typeface="Calibri"/>
              </a:rPr>
              <a:t>Recomendaciones</a:t>
            </a:r>
            <a:endParaRPr dirty="0">
              <a:solidFill>
                <a:schemeClr val="bg1"/>
              </a:solidFill>
              <a:latin typeface="Calibri" panose="020F0502020204030204" pitchFamily="34" charset="0"/>
              <a:sym typeface="Calibri"/>
            </a:endParaRPr>
          </a:p>
        </p:txBody>
      </p:sp>
      <p:cxnSp>
        <p:nvCxnSpPr>
          <p:cNvPr id="14" name="Conector recto 13">
            <a:extLst>
              <a:ext uri="{FF2B5EF4-FFF2-40B4-BE49-F238E27FC236}">
                <a16:creationId xmlns:a16="http://schemas.microsoft.com/office/drawing/2014/main" id="{4963E17B-645F-D95F-D471-02FE22C39853}"/>
              </a:ext>
            </a:extLst>
          </p:cNvPr>
          <p:cNvCxnSpPr>
            <a:cxnSpLocks/>
          </p:cNvCxnSpPr>
          <p:nvPr/>
        </p:nvCxnSpPr>
        <p:spPr>
          <a:xfrm>
            <a:off x="178130" y="3512976"/>
            <a:ext cx="5763063"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Google Shape;97;p1">
            <a:extLst>
              <a:ext uri="{FF2B5EF4-FFF2-40B4-BE49-F238E27FC236}">
                <a16:creationId xmlns:a16="http://schemas.microsoft.com/office/drawing/2014/main" id="{18D542D3-7215-CF66-D536-FCD6BAE873DA}"/>
              </a:ext>
            </a:extLst>
          </p:cNvPr>
          <p:cNvSpPr txBox="1"/>
          <p:nvPr/>
        </p:nvSpPr>
        <p:spPr>
          <a:xfrm>
            <a:off x="325821" y="3653371"/>
            <a:ext cx="5525802" cy="1397051"/>
          </a:xfrm>
          <a:prstGeom prst="rect">
            <a:avLst/>
          </a:prstGeom>
          <a:noFill/>
          <a:ln>
            <a:noFill/>
          </a:ln>
        </p:spPr>
        <p:txBody>
          <a:bodyPr spcFirstLastPara="1" wrap="square" lIns="0" tIns="0" rIns="0" bIns="0" anchor="t" anchorCtr="0">
            <a:noAutofit/>
          </a:bodyPr>
          <a:lstStyle/>
          <a:p>
            <a:pPr marL="12700" marR="12700" lvl="0" algn="just">
              <a:buSzPts val="1300"/>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Seguimiento: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Durante el mes de julio se destaca el siguiente evento / fenómeno que podría representar incidencia sobre la calidad del aire, con posibles impactos regionales o locales: </a:t>
            </a:r>
          </a:p>
          <a:p>
            <a:pPr marL="12700" marR="12700" lvl="0" algn="just">
              <a:buSzPts val="1300"/>
            </a:pPr>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Incendios de la cobertura vegetal </a:t>
            </a:r>
          </a:p>
          <a:p>
            <a:pPr marL="184150" marR="12700" indent="-171450">
              <a:buClr>
                <a:schemeClr val="bg1">
                  <a:lumMod val="50000"/>
                </a:schemeClr>
              </a:buClr>
              <a:buSzPts val="1536"/>
              <a:buFont typeface="Arial" panose="020B0604020202020204" pitchFamily="34" charset="0"/>
              <a:buChar char="•"/>
            </a:pP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Actividad Volcán Puracé</a:t>
            </a:r>
          </a:p>
          <a:p>
            <a:pPr marL="12700" marR="12700">
              <a:buClr>
                <a:schemeClr val="bg1">
                  <a:lumMod val="50000"/>
                </a:schemeClr>
              </a:buClr>
              <a:buSzPts val="1536"/>
            </a:pPr>
            <a:endParaRPr lang="es-CO" sz="1200" dirty="0">
              <a:solidFill>
                <a:schemeClr val="tx1">
                  <a:lumMod val="50000"/>
                  <a:lumOff val="50000"/>
                </a:schemeClr>
              </a:solidFill>
              <a:latin typeface="Verdana" panose="020B0604030504040204" pitchFamily="34" charset="0"/>
              <a:ea typeface="Verdana" panose="020B0604030504040204" pitchFamily="34" charset="0"/>
              <a:sym typeface="Calibri"/>
            </a:endParaRPr>
          </a:p>
        </p:txBody>
      </p:sp>
      <p:cxnSp>
        <p:nvCxnSpPr>
          <p:cNvPr id="17" name="Conector recto 16">
            <a:extLst>
              <a:ext uri="{FF2B5EF4-FFF2-40B4-BE49-F238E27FC236}">
                <a16:creationId xmlns:a16="http://schemas.microsoft.com/office/drawing/2014/main" id="{247D9796-13AC-05C7-A457-3C6E5413EB7F}"/>
              </a:ext>
            </a:extLst>
          </p:cNvPr>
          <p:cNvCxnSpPr>
            <a:cxnSpLocks/>
          </p:cNvCxnSpPr>
          <p:nvPr/>
        </p:nvCxnSpPr>
        <p:spPr>
          <a:xfrm>
            <a:off x="207190" y="4870821"/>
            <a:ext cx="5763063"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Google Shape;100;p1">
            <a:extLst>
              <a:ext uri="{FF2B5EF4-FFF2-40B4-BE49-F238E27FC236}">
                <a16:creationId xmlns:a16="http://schemas.microsoft.com/office/drawing/2014/main" id="{7996200F-DA92-36B9-A188-3550F249DE86}"/>
              </a:ext>
            </a:extLst>
          </p:cNvPr>
          <p:cNvSpPr txBox="1"/>
          <p:nvPr/>
        </p:nvSpPr>
        <p:spPr>
          <a:xfrm>
            <a:off x="325821" y="5050422"/>
            <a:ext cx="5583921" cy="1454255"/>
          </a:xfrm>
          <a:prstGeom prst="rect">
            <a:avLst/>
          </a:prstGeom>
          <a:noFill/>
          <a:ln>
            <a:noFill/>
          </a:ln>
        </p:spPr>
        <p:txBody>
          <a:bodyPr spcFirstLastPara="1" wrap="square" lIns="0" tIns="0" rIns="0" bIns="0" anchor="t" anchorCtr="0">
            <a:noAutofit/>
          </a:bodyPr>
          <a:lstStyle/>
          <a:p>
            <a:pPr marL="12700" marR="12700" lvl="0" indent="0" algn="just" rtl="0">
              <a:lnSpc>
                <a:spcPct val="100000"/>
              </a:lnSpc>
              <a:spcBef>
                <a:spcPts val="0"/>
              </a:spcBef>
              <a:spcAft>
                <a:spcPts val="0"/>
              </a:spcAft>
              <a:buClr>
                <a:srgbClr val="000000"/>
              </a:buClr>
              <a:buSzPts val="1300"/>
              <a:buFont typeface="Arial"/>
              <a:buNone/>
            </a:pPr>
            <a:r>
              <a:rPr lang="es-CO" sz="1200" b="1" dirty="0">
                <a:solidFill>
                  <a:schemeClr val="tx1">
                    <a:lumMod val="50000"/>
                    <a:lumOff val="50000"/>
                  </a:schemeClr>
                </a:solidFill>
                <a:latin typeface="Verdana" panose="020B0604030504040204" pitchFamily="34" charset="0"/>
                <a:ea typeface="Verdana" panose="020B0604030504040204" pitchFamily="34" charset="0"/>
                <a:sym typeface="Calibri"/>
              </a:rPr>
              <a:t>Predicción: </a:t>
            </a:r>
            <a:r>
              <a:rPr lang="es-CO" sz="1200" dirty="0">
                <a:solidFill>
                  <a:schemeClr val="tx1">
                    <a:lumMod val="50000"/>
                    <a:lumOff val="50000"/>
                  </a:schemeClr>
                </a:solidFill>
                <a:latin typeface="Verdana" panose="020B0604030504040204" pitchFamily="34" charset="0"/>
                <a:ea typeface="Verdana" panose="020B0604030504040204" pitchFamily="34" charset="0"/>
                <a:sym typeface="Calibri"/>
              </a:rPr>
              <a:t>Para  el  mes  de  agosto se presenta la proyección de las variables climatológicas de mayor relevancia con posible repercusión en la calidad del aire, tales como la precipitación y la temperatura.  Así mismo, se presentan otros factores determinantes como la proyección de la amenaza por incendios.</a:t>
            </a:r>
            <a:endParaRPr sz="1200" dirty="0">
              <a:solidFill>
                <a:schemeClr val="tx1">
                  <a:lumMod val="50000"/>
                  <a:lumOff val="50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a:p>
            <a:pPr marL="12700" marR="12700" lvl="0" indent="0" algn="just" rtl="0">
              <a:lnSpc>
                <a:spcPct val="100000"/>
              </a:lnSpc>
              <a:spcBef>
                <a:spcPts val="0"/>
              </a:spcBef>
              <a:spcAft>
                <a:spcPts val="0"/>
              </a:spcAft>
              <a:buClr>
                <a:srgbClr val="000000"/>
              </a:buClr>
              <a:buSzPts val="1300"/>
              <a:buFont typeface="Arial"/>
              <a:buNone/>
            </a:pPr>
            <a:endParaRPr sz="1200" dirty="0">
              <a:solidFill>
                <a:schemeClr val="bg1">
                  <a:lumMod val="75000"/>
                </a:schemeClr>
              </a:solidFill>
              <a:latin typeface="Verdana" panose="020B0604030504040204" pitchFamily="34" charset="0"/>
              <a:ea typeface="Verdana" panose="020B0604030504040204" pitchFamily="34" charset="0"/>
              <a:sym typeface="Calibri"/>
            </a:endParaRPr>
          </a:p>
        </p:txBody>
      </p:sp>
    </p:spTree>
    <p:extLst>
      <p:ext uri="{BB962C8B-B14F-4D97-AF65-F5344CB8AC3E}">
        <p14:creationId xmlns:p14="http://schemas.microsoft.com/office/powerpoint/2010/main" val="399683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6E25BC-C8DB-D819-7467-48CDF035451C}"/>
              </a:ext>
            </a:extLst>
          </p:cNvPr>
          <p:cNvPicPr>
            <a:picLocks noChangeAspect="1"/>
          </p:cNvPicPr>
          <p:nvPr/>
        </p:nvPicPr>
        <p:blipFill>
          <a:blip r:embed="rId2"/>
          <a:stretch>
            <a:fillRect/>
          </a:stretch>
        </p:blipFill>
        <p:spPr>
          <a:xfrm>
            <a:off x="2531092" y="0"/>
            <a:ext cx="6980525" cy="658425"/>
          </a:xfrm>
          <a:prstGeom prst="rect">
            <a:avLst/>
          </a:prstGeom>
        </p:spPr>
      </p:pic>
      <p:pic>
        <p:nvPicPr>
          <p:cNvPr id="7" name="Picture 4" descr="Your Utah, Your Future - Air Quality">
            <a:extLst>
              <a:ext uri="{FF2B5EF4-FFF2-40B4-BE49-F238E27FC236}">
                <a16:creationId xmlns:a16="http://schemas.microsoft.com/office/drawing/2014/main" id="{3A099808-2DC4-B35D-96B9-7A3E62063ED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223860" y="63899"/>
            <a:ext cx="624026" cy="53062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6">
            <a:extLst>
              <a:ext uri="{FF2B5EF4-FFF2-40B4-BE49-F238E27FC236}">
                <a16:creationId xmlns:a16="http://schemas.microsoft.com/office/drawing/2014/main" id="{BAB60994-B3F7-3CF6-3DE7-8F926B46F3C0}"/>
              </a:ext>
            </a:extLst>
          </p:cNvPr>
          <p:cNvSpPr txBox="1">
            <a:spLocks/>
          </p:cNvSpPr>
          <p:nvPr/>
        </p:nvSpPr>
        <p:spPr>
          <a:xfrm>
            <a:off x="4107714" y="-40618"/>
            <a:ext cx="4322618" cy="71558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500" b="1" dirty="0">
                <a:solidFill>
                  <a:schemeClr val="bg1"/>
                </a:solidFill>
                <a:latin typeface="Verdana" panose="020B0604030504040204" pitchFamily="34" charset="0"/>
                <a:ea typeface="Verdana" panose="020B0604030504040204" pitchFamily="34" charset="0"/>
              </a:rPr>
              <a:t>Panorama nacional precipitación acumulada y anomalía de lluvia mes de julio</a:t>
            </a:r>
            <a:endParaRPr lang="es-ES" sz="1500" dirty="0">
              <a:solidFill>
                <a:schemeClr val="bg1"/>
              </a:solidFill>
              <a:latin typeface="Verdana" panose="020B0604030504040204" pitchFamily="34" charset="0"/>
              <a:ea typeface="Verdana" panose="020B0604030504040204" pitchFamily="34" charset="0"/>
            </a:endParaRPr>
          </a:p>
        </p:txBody>
      </p:sp>
      <p:sp>
        <p:nvSpPr>
          <p:cNvPr id="15" name="Título 14">
            <a:extLst>
              <a:ext uri="{FF2B5EF4-FFF2-40B4-BE49-F238E27FC236}">
                <a16:creationId xmlns:a16="http://schemas.microsoft.com/office/drawing/2014/main" id="{824171EC-C517-5BCD-BC5C-F0D87BDE8551}"/>
              </a:ext>
            </a:extLst>
          </p:cNvPr>
          <p:cNvSpPr txBox="1">
            <a:spLocks noGrp="1"/>
          </p:cNvSpPr>
          <p:nvPr>
            <p:ph type="title"/>
          </p:nvPr>
        </p:nvSpPr>
        <p:spPr>
          <a:xfrm>
            <a:off x="763554" y="732429"/>
            <a:ext cx="10515600" cy="424732"/>
          </a:xfrm>
          <a:prstGeom prst="rect">
            <a:avLst/>
          </a:prstGeom>
          <a:noFill/>
        </p:spPr>
        <p:txBody>
          <a:bodyPr wrap="square">
            <a:spAutoFit/>
          </a:bodyPr>
          <a:lstStyle/>
          <a:p>
            <a:pPr algn="ctr"/>
            <a:r>
              <a:rPr lang="es-MX" sz="1200" b="1" dirty="0">
                <a:solidFill>
                  <a:srgbClr val="2091C9"/>
                </a:solidFill>
                <a:latin typeface="Verdana" panose="020B0604030504040204" pitchFamily="34" charset="0"/>
                <a:ea typeface="Verdana" panose="020B0604030504040204" pitchFamily="34" charset="0"/>
              </a:rPr>
              <a:t>Precipitación acumulada y anomalía de lluvia a partir de 2025-07-01 07:00 HCL hasta las 07:00 HCL 2025-08-01  para Colombia</a:t>
            </a:r>
          </a:p>
        </p:txBody>
      </p:sp>
      <p:pic>
        <p:nvPicPr>
          <p:cNvPr id="20" name="Imagen 19">
            <a:extLst>
              <a:ext uri="{FF2B5EF4-FFF2-40B4-BE49-F238E27FC236}">
                <a16:creationId xmlns:a16="http://schemas.microsoft.com/office/drawing/2014/main" id="{07AD543D-AC24-2ADD-7C10-1CC0C55D05CA}"/>
              </a:ext>
            </a:extLst>
          </p:cNvPr>
          <p:cNvPicPr>
            <a:picLocks noChangeAspect="1"/>
          </p:cNvPicPr>
          <p:nvPr/>
        </p:nvPicPr>
        <p:blipFill>
          <a:blip r:embed="rId5"/>
          <a:stretch>
            <a:fillRect/>
          </a:stretch>
        </p:blipFill>
        <p:spPr>
          <a:xfrm>
            <a:off x="4424463" y="1469793"/>
            <a:ext cx="3078747" cy="3524901"/>
          </a:xfrm>
          <a:prstGeom prst="rect">
            <a:avLst/>
          </a:prstGeom>
        </p:spPr>
      </p:pic>
      <p:sp>
        <p:nvSpPr>
          <p:cNvPr id="21" name="CustomShape 5">
            <a:extLst>
              <a:ext uri="{FF2B5EF4-FFF2-40B4-BE49-F238E27FC236}">
                <a16:creationId xmlns:a16="http://schemas.microsoft.com/office/drawing/2014/main" id="{F8FC71F0-F3E3-8959-6DF5-771FF2E0A0D2}"/>
              </a:ext>
            </a:extLst>
          </p:cNvPr>
          <p:cNvSpPr/>
          <p:nvPr/>
        </p:nvSpPr>
        <p:spPr>
          <a:xfrm>
            <a:off x="375951" y="1167109"/>
            <a:ext cx="4013219" cy="260156"/>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1" normalizeH="0" baseline="0" noProof="0" dirty="0">
                <a:ln>
                  <a:noFill/>
                </a:ln>
                <a:solidFill>
                  <a:prstClr val="black"/>
                </a:solidFill>
                <a:effectLst/>
                <a:uLnTx/>
                <a:uFillTx/>
                <a:latin typeface="Arial Narrow"/>
              </a:rPr>
              <a:t>Lluvia acumulada del 01 de julio al </a:t>
            </a:r>
            <a:r>
              <a:rPr lang="es-CO" sz="1100" b="1" i="1" spc="-1" dirty="0">
                <a:solidFill>
                  <a:prstClr val="black"/>
                </a:solidFill>
                <a:latin typeface="Arial Narrow"/>
              </a:rPr>
              <a:t>01</a:t>
            </a:r>
            <a:r>
              <a:rPr kumimoji="0" lang="es-CO" sz="1100" b="1" i="1" u="none" strike="noStrike" kern="1200" cap="none" spc="-1" normalizeH="0" baseline="0" noProof="0" dirty="0">
                <a:ln>
                  <a:noFill/>
                </a:ln>
                <a:solidFill>
                  <a:prstClr val="black"/>
                </a:solidFill>
                <a:effectLst/>
                <a:uLnTx/>
                <a:uFillTx/>
                <a:latin typeface="Arial Narrow"/>
              </a:rPr>
              <a:t> de </a:t>
            </a:r>
            <a:r>
              <a:rPr lang="es-CO" sz="1100" b="1" i="1" spc="-1" dirty="0">
                <a:solidFill>
                  <a:prstClr val="black"/>
                </a:solidFill>
                <a:latin typeface="Arial Narrow"/>
              </a:rPr>
              <a:t>agosto </a:t>
            </a:r>
            <a:r>
              <a:rPr kumimoji="0" lang="es-CO" sz="1100" b="1" i="1" u="none" strike="noStrike" kern="1200" cap="none" spc="-1" normalizeH="0" baseline="0" noProof="0" dirty="0">
                <a:ln>
                  <a:noFill/>
                </a:ln>
                <a:solidFill>
                  <a:prstClr val="black"/>
                </a:solidFill>
                <a:effectLst/>
                <a:uLnTx/>
                <a:uFillTx/>
                <a:latin typeface="Arial Narrow"/>
              </a:rPr>
              <a:t>de 2025</a:t>
            </a:r>
            <a:endParaRPr kumimoji="0" lang="es-CO" sz="1100" b="0" i="0" u="none" strike="noStrike" kern="1200" cap="none" spc="-1" normalizeH="0" baseline="0" noProof="0" dirty="0">
              <a:ln>
                <a:noFill/>
              </a:ln>
              <a:solidFill>
                <a:prstClr val="black"/>
              </a:solidFill>
              <a:effectLst/>
              <a:uLnTx/>
              <a:uFillTx/>
              <a:latin typeface="Arial"/>
            </a:endParaRPr>
          </a:p>
        </p:txBody>
      </p:sp>
      <p:sp>
        <p:nvSpPr>
          <p:cNvPr id="22" name="CustomShape 6">
            <a:extLst>
              <a:ext uri="{FF2B5EF4-FFF2-40B4-BE49-F238E27FC236}">
                <a16:creationId xmlns:a16="http://schemas.microsoft.com/office/drawing/2014/main" id="{0E2D8812-AC4E-DF21-3A3A-D13F24E1FF41}"/>
              </a:ext>
            </a:extLst>
          </p:cNvPr>
          <p:cNvSpPr/>
          <p:nvPr/>
        </p:nvSpPr>
        <p:spPr>
          <a:xfrm>
            <a:off x="7451163" y="1140456"/>
            <a:ext cx="4518827" cy="260156"/>
          </a:xfrm>
          <a:prstGeom prst="rect">
            <a:avLst/>
          </a:prstGeom>
          <a:solidFill>
            <a:schemeClr val="bg1"/>
          </a:solid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1" normalizeH="0" baseline="0" noProof="0" dirty="0">
                <a:ln>
                  <a:noFill/>
                </a:ln>
                <a:solidFill>
                  <a:srgbClr val="203864"/>
                </a:solidFill>
                <a:effectLst/>
                <a:uLnTx/>
                <a:uFillTx/>
                <a:latin typeface="Arial Narrow"/>
              </a:rPr>
              <a:t> </a:t>
            </a:r>
            <a:r>
              <a:rPr kumimoji="0" lang="es-CO" sz="1100" b="1" i="1" u="none" strike="noStrike" kern="1200" cap="none" spc="-1" normalizeH="0" baseline="0" noProof="0" dirty="0">
                <a:ln>
                  <a:noFill/>
                </a:ln>
                <a:solidFill>
                  <a:prstClr val="black"/>
                </a:solidFill>
                <a:effectLst/>
                <a:uLnTx/>
                <a:uFillTx/>
                <a:latin typeface="Arial Narrow"/>
              </a:rPr>
              <a:t>Anomalía </a:t>
            </a:r>
            <a:r>
              <a:rPr lang="es-CO" sz="1100" b="1" i="1" spc="-1" dirty="0">
                <a:solidFill>
                  <a:prstClr val="black"/>
                </a:solidFill>
                <a:latin typeface="Arial Narrow"/>
              </a:rPr>
              <a:t>real</a:t>
            </a:r>
            <a:r>
              <a:rPr kumimoji="0" lang="es-CO" sz="1100" b="1" i="1" u="none" strike="noStrike" kern="1200" cap="none" spc="-1" normalizeH="0" baseline="0" noProof="0" dirty="0">
                <a:ln>
                  <a:noFill/>
                </a:ln>
                <a:solidFill>
                  <a:prstClr val="black"/>
                </a:solidFill>
                <a:effectLst/>
                <a:uLnTx/>
                <a:uFillTx/>
                <a:latin typeface="Arial Narrow"/>
              </a:rPr>
              <a:t> de la lluvia del 01 </a:t>
            </a:r>
            <a:r>
              <a:rPr lang="es-CO" sz="1100" b="1" i="1" spc="-1" dirty="0">
                <a:solidFill>
                  <a:prstClr val="black"/>
                </a:solidFill>
                <a:latin typeface="Arial Narrow"/>
              </a:rPr>
              <a:t>de julio al 01 de agosto de </a:t>
            </a:r>
            <a:r>
              <a:rPr kumimoji="0" lang="es-CO" sz="1100" b="1" i="1" u="none" strike="noStrike" kern="1200" cap="none" spc="-1" normalizeH="0" baseline="0" noProof="0" dirty="0">
                <a:ln>
                  <a:noFill/>
                </a:ln>
                <a:solidFill>
                  <a:prstClr val="black"/>
                </a:solidFill>
                <a:effectLst/>
                <a:uLnTx/>
                <a:uFillTx/>
                <a:latin typeface="Arial Narrow"/>
              </a:rPr>
              <a:t>2025</a:t>
            </a:r>
            <a:endParaRPr kumimoji="0" lang="es-CO" sz="1100" b="0" i="0" u="none" strike="noStrike" kern="1200" cap="none" spc="-1" normalizeH="0" baseline="0" noProof="0" dirty="0">
              <a:ln>
                <a:noFill/>
              </a:ln>
              <a:solidFill>
                <a:prstClr val="black"/>
              </a:solidFill>
              <a:effectLst/>
              <a:uLnTx/>
              <a:uFillTx/>
              <a:latin typeface="Arial"/>
            </a:endParaRPr>
          </a:p>
        </p:txBody>
      </p:sp>
      <p:sp>
        <p:nvSpPr>
          <p:cNvPr id="23" name="Rectángulo 22">
            <a:extLst>
              <a:ext uri="{FF2B5EF4-FFF2-40B4-BE49-F238E27FC236}">
                <a16:creationId xmlns:a16="http://schemas.microsoft.com/office/drawing/2014/main" id="{10DFE67B-29C8-66C5-2A63-EA9A9DE7E05E}"/>
              </a:ext>
            </a:extLst>
          </p:cNvPr>
          <p:cNvSpPr/>
          <p:nvPr/>
        </p:nvSpPr>
        <p:spPr>
          <a:xfrm>
            <a:off x="4470071" y="1502152"/>
            <a:ext cx="2987529" cy="3662541"/>
          </a:xfrm>
          <a:prstGeom prst="rect">
            <a:avLst/>
          </a:prstGeom>
        </p:spPr>
        <p:txBody>
          <a:bodyPr wrap="square" lIns="91440" tIns="45720" rIns="91440" bIns="45720" anchor="t">
            <a:spAutoFit/>
          </a:bodyPr>
          <a:lstStyle/>
          <a:p>
            <a:pPr algn="just"/>
            <a:endParaRPr lang="es-ES" sz="1100" dirty="0">
              <a:solidFill>
                <a:schemeClr val="bg1"/>
              </a:solidFill>
              <a:latin typeface="Verdana" panose="020B0604030504040204" pitchFamily="34" charset="0"/>
              <a:ea typeface="Verdana" panose="020B0604030504040204" pitchFamily="34" charset="0"/>
            </a:endParaRPr>
          </a:p>
          <a:p>
            <a:pPr algn="just"/>
            <a:r>
              <a:rPr lang="es-ES" sz="1100" dirty="0">
                <a:solidFill>
                  <a:schemeClr val="bg1"/>
                </a:solidFill>
                <a:latin typeface="Verdana" panose="020B0604030504040204" pitchFamily="34" charset="0"/>
                <a:ea typeface="Verdana" panose="020B0604030504040204" pitchFamily="34" charset="0"/>
              </a:rPr>
              <a:t>Durante julio se consolida la temporada seca o de menores precipitaciones de mitad de año en los departamentos de la región Andina. En contraste, en las regiones Caribe, Orinoquia, Amazonas y sectores de la Pacífica, las lluvias continuaran de acuerdo con el comportamiento climático propio de esta época del año.</a:t>
            </a:r>
          </a:p>
          <a:p>
            <a:pPr algn="just"/>
            <a:endParaRPr lang="es-ES" sz="1100" dirty="0">
              <a:solidFill>
                <a:schemeClr val="bg1"/>
              </a:solidFill>
              <a:latin typeface="Verdana" panose="020B0604030504040204" pitchFamily="34" charset="0"/>
              <a:ea typeface="Verdana" panose="020B0604030504040204" pitchFamily="34" charset="0"/>
            </a:endParaRPr>
          </a:p>
          <a:p>
            <a:pPr algn="just"/>
            <a:r>
              <a:rPr lang="es-ES" sz="1100" dirty="0">
                <a:solidFill>
                  <a:schemeClr val="bg1"/>
                </a:solidFill>
                <a:latin typeface="Verdana"/>
                <a:ea typeface="Verdana"/>
              </a:rPr>
              <a:t>El día más lluvioso, a nivel nacional, fue el 2 de julio 2025, con una precipitación total de 7051.3 </a:t>
            </a:r>
            <a:r>
              <a:rPr lang="es-ES" sz="1100" dirty="0" err="1">
                <a:solidFill>
                  <a:schemeClr val="bg1"/>
                </a:solidFill>
                <a:latin typeface="Verdana"/>
                <a:ea typeface="Verdana"/>
              </a:rPr>
              <a:t>mm.</a:t>
            </a:r>
            <a:r>
              <a:rPr lang="es-ES" sz="1100" dirty="0">
                <a:solidFill>
                  <a:schemeClr val="bg1"/>
                </a:solidFill>
                <a:latin typeface="Verdana"/>
                <a:ea typeface="Verdana"/>
              </a:rPr>
              <a:t> A nivel de estación y/o municipio, se presentó un registro máximo del mes, con 164,5 mm en 24 horas, en la estación CAMPUCANA en el municipio de Mocoa, departamento de Putumayo, el día 2 de julio</a:t>
            </a:r>
            <a:endParaRPr lang="es-ES" sz="1100" dirty="0">
              <a:solidFill>
                <a:schemeClr val="bg1"/>
              </a:solidFill>
              <a:latin typeface="Verdana" panose="020B0604030504040204" pitchFamily="34" charset="0"/>
              <a:ea typeface="Verdana" panose="020B0604030504040204" pitchFamily="34" charset="0"/>
            </a:endParaRPr>
          </a:p>
          <a:p>
            <a:pPr algn="just"/>
            <a:endParaRPr lang="es-ES" sz="1200" dirty="0">
              <a:solidFill>
                <a:schemeClr val="bg1"/>
              </a:solidFill>
              <a:latin typeface="Verdana" panose="020B0604030504040204" pitchFamily="34" charset="0"/>
              <a:ea typeface="Verdana" panose="020B0604030504040204" pitchFamily="34" charset="0"/>
            </a:endParaRPr>
          </a:p>
        </p:txBody>
      </p:sp>
      <p:sp>
        <p:nvSpPr>
          <p:cNvPr id="24" name="Rectángulo 23">
            <a:extLst>
              <a:ext uri="{FF2B5EF4-FFF2-40B4-BE49-F238E27FC236}">
                <a16:creationId xmlns:a16="http://schemas.microsoft.com/office/drawing/2014/main" id="{3E8C392D-6AEB-FF22-0D4E-9B5C39A8B137}"/>
              </a:ext>
            </a:extLst>
          </p:cNvPr>
          <p:cNvSpPr/>
          <p:nvPr/>
        </p:nvSpPr>
        <p:spPr>
          <a:xfrm>
            <a:off x="188254" y="5318856"/>
            <a:ext cx="4281818" cy="1061829"/>
          </a:xfrm>
          <a:prstGeom prst="rect">
            <a:avLst/>
          </a:prstGeom>
        </p:spPr>
        <p:txBody>
          <a:bodyPr wrap="square">
            <a:spAutoFit/>
          </a:bodyPr>
          <a:lstStyle/>
          <a:p>
            <a:pPr algn="just"/>
            <a:r>
              <a:rPr lang="es-ES" sz="900" dirty="0">
                <a:solidFill>
                  <a:schemeClr val="tx1">
                    <a:lumMod val="50000"/>
                    <a:lumOff val="50000"/>
                  </a:schemeClr>
                </a:solidFill>
                <a:latin typeface="Verdana" panose="020B0604030504040204" pitchFamily="34" charset="0"/>
                <a:ea typeface="Verdana" panose="020B0604030504040204" pitchFamily="34" charset="0"/>
              </a:rPr>
              <a:t>Durante el mes de julio del presente año, se observó tiempo seco (marcados en tonos blancos) en áreas de La Guajira, Magdalena, occidente de Cundinamarca y Cauca. En contraste se reportaron abundantes precipitaciones (indicadas en tonos azules) en sectores de los departamentos de Antioquia, Santander, Boyacá, oriente de Cundinamarca, Chocó, Cauca, Nariño, Meta, Putumayo, Vichada, Guainía y Amazonas. </a:t>
            </a:r>
            <a:endParaRPr lang="en-US"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5" name="Rectángulo 24">
            <a:extLst>
              <a:ext uri="{FF2B5EF4-FFF2-40B4-BE49-F238E27FC236}">
                <a16:creationId xmlns:a16="http://schemas.microsoft.com/office/drawing/2014/main" id="{16A5E1B3-CA5F-37F8-E912-45110C6A34BC}"/>
              </a:ext>
            </a:extLst>
          </p:cNvPr>
          <p:cNvSpPr/>
          <p:nvPr/>
        </p:nvSpPr>
        <p:spPr>
          <a:xfrm>
            <a:off x="7780377" y="5384090"/>
            <a:ext cx="4281818" cy="923330"/>
          </a:xfrm>
          <a:prstGeom prst="rect">
            <a:avLst/>
          </a:prstGeom>
        </p:spPr>
        <p:txBody>
          <a:bodyPr wrap="square">
            <a:spAutoFit/>
          </a:bodyPr>
          <a:lstStyle/>
          <a:p>
            <a:pPr algn="just"/>
            <a:r>
              <a:rPr lang="es-ES" sz="900" dirty="0">
                <a:solidFill>
                  <a:schemeClr val="tx1">
                    <a:lumMod val="50000"/>
                    <a:lumOff val="50000"/>
                  </a:schemeClr>
                </a:solidFill>
                <a:latin typeface="Verdana" panose="020B0604030504040204" pitchFamily="34" charset="0"/>
                <a:ea typeface="Verdana" panose="020B0604030504040204" pitchFamily="34" charset="0"/>
              </a:rPr>
              <a:t>Durante el mes de julio del presente año, la anomalía real de la lluvia para julio mostró excesos mayores al 80 % (representados en tonos azules) en áreas de Magdalena, Bolívar, Sucre, Antioquia, Norte de Santander, Santander, Boyacá, Cundinamarca, Huila, Cauca, Nariño y Putumayo. En contraste, se identificaron déficits superiores al 90 % (indicados en tonos rojos) en zonas de las regiones Caribe y Andina.</a:t>
            </a:r>
            <a:endParaRPr lang="en-US"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6" name="CuadroTexto 25">
            <a:extLst>
              <a:ext uri="{FF2B5EF4-FFF2-40B4-BE49-F238E27FC236}">
                <a16:creationId xmlns:a16="http://schemas.microsoft.com/office/drawing/2014/main" id="{26EDCAFD-B49F-7D7D-7677-A8FB3B6AFD0F}"/>
              </a:ext>
            </a:extLst>
          </p:cNvPr>
          <p:cNvSpPr txBox="1"/>
          <p:nvPr/>
        </p:nvSpPr>
        <p:spPr>
          <a:xfrm>
            <a:off x="43706" y="6445919"/>
            <a:ext cx="3434678" cy="230832"/>
          </a:xfrm>
          <a:prstGeom prst="rect">
            <a:avLst/>
          </a:prstGeom>
          <a:noFill/>
        </p:spPr>
        <p:txBody>
          <a:bodyPr wrap="square">
            <a:spAutoFit/>
          </a:bodyPr>
          <a:lstStyle/>
          <a:p>
            <a:r>
              <a:rPr lang="es-MX" sz="900" i="1" dirty="0">
                <a:solidFill>
                  <a:schemeClr val="tx1">
                    <a:lumMod val="50000"/>
                    <a:lumOff val="50000"/>
                  </a:schemeClr>
                </a:solidFill>
                <a:latin typeface="Verdana" panose="020B0604030504040204" pitchFamily="34" charset="0"/>
                <a:ea typeface="Verdana" panose="020B0604030504040204" pitchFamily="34" charset="0"/>
              </a:rPr>
              <a:t>31 de julio de 2025. Fuente: IDEAM, 2025.</a:t>
            </a:r>
          </a:p>
        </p:txBody>
      </p:sp>
      <p:pic>
        <p:nvPicPr>
          <p:cNvPr id="12" name="Imagen 11">
            <a:extLst>
              <a:ext uri="{FF2B5EF4-FFF2-40B4-BE49-F238E27FC236}">
                <a16:creationId xmlns:a16="http://schemas.microsoft.com/office/drawing/2014/main" id="{21CA351E-E6A0-8DD2-DBAB-34DEE877D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3677" y="1394279"/>
            <a:ext cx="3457035" cy="3962218"/>
          </a:xfrm>
          <a:prstGeom prst="rect">
            <a:avLst/>
          </a:prstGeom>
        </p:spPr>
      </p:pic>
      <p:pic>
        <p:nvPicPr>
          <p:cNvPr id="14" name="Imagen 13">
            <a:extLst>
              <a:ext uri="{FF2B5EF4-FFF2-40B4-BE49-F238E27FC236}">
                <a16:creationId xmlns:a16="http://schemas.microsoft.com/office/drawing/2014/main" id="{2F5294B0-BE22-B00B-52A4-7549DF8B56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149" y="1394278"/>
            <a:ext cx="3457036" cy="3962219"/>
          </a:xfrm>
          <a:prstGeom prst="rect">
            <a:avLst/>
          </a:prstGeom>
        </p:spPr>
      </p:pic>
    </p:spTree>
    <p:extLst>
      <p:ext uri="{BB962C8B-B14F-4D97-AF65-F5344CB8AC3E}">
        <p14:creationId xmlns:p14="http://schemas.microsoft.com/office/powerpoint/2010/main" val="3631943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contenido 7">
            <a:extLst>
              <a:ext uri="{FF2B5EF4-FFF2-40B4-BE49-F238E27FC236}">
                <a16:creationId xmlns:a16="http://schemas.microsoft.com/office/drawing/2014/main" id="{B8923BF1-FBF5-CB64-6E45-9D5CDB8E94D1}"/>
              </a:ext>
            </a:extLst>
          </p:cNvPr>
          <p:cNvPicPr>
            <a:picLocks noGrp="1" noChangeAspect="1"/>
          </p:cNvPicPr>
          <p:nvPr>
            <p:ph idx="1"/>
          </p:nvPr>
        </p:nvPicPr>
        <p:blipFill>
          <a:blip r:embed="rId2"/>
          <a:stretch>
            <a:fillRect/>
          </a:stretch>
        </p:blipFill>
        <p:spPr>
          <a:xfrm>
            <a:off x="7594110" y="856926"/>
            <a:ext cx="4482462" cy="4198223"/>
          </a:xfrm>
          <a:prstGeom prst="rect">
            <a:avLst/>
          </a:prstGeom>
        </p:spPr>
      </p:pic>
      <p:sp>
        <p:nvSpPr>
          <p:cNvPr id="4" name="Diagrama de flujo: operación manual 29">
            <a:extLst>
              <a:ext uri="{FF2B5EF4-FFF2-40B4-BE49-F238E27FC236}">
                <a16:creationId xmlns:a16="http://schemas.microsoft.com/office/drawing/2014/main" id="{43BE162B-346B-E52E-9489-86A180D2271E}"/>
              </a:ext>
            </a:extLst>
          </p:cNvPr>
          <p:cNvSpPr/>
          <p:nvPr/>
        </p:nvSpPr>
        <p:spPr>
          <a:xfrm>
            <a:off x="2972652" y="0"/>
            <a:ext cx="6974657" cy="66100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466 w 10000"/>
              <a:gd name="connsiteY3" fmla="*/ 9623 h 10000"/>
              <a:gd name="connsiteX4" fmla="*/ 0 w 10000"/>
              <a:gd name="connsiteY4" fmla="*/ 0 h 10000"/>
              <a:gd name="connsiteX0" fmla="*/ 0 w 10148"/>
              <a:gd name="connsiteY0" fmla="*/ 0 h 10000"/>
              <a:gd name="connsiteX1" fmla="*/ 10148 w 10148"/>
              <a:gd name="connsiteY1" fmla="*/ 0 h 10000"/>
              <a:gd name="connsiteX2" fmla="*/ 8000 w 10148"/>
              <a:gd name="connsiteY2" fmla="*/ 10000 h 10000"/>
              <a:gd name="connsiteX3" fmla="*/ 466 w 10148"/>
              <a:gd name="connsiteY3" fmla="*/ 9623 h 10000"/>
              <a:gd name="connsiteX4" fmla="*/ 0 w 10148"/>
              <a:gd name="connsiteY4" fmla="*/ 0 h 10000"/>
              <a:gd name="connsiteX0" fmla="*/ 0 w 10148"/>
              <a:gd name="connsiteY0" fmla="*/ 0 h 9811"/>
              <a:gd name="connsiteX1" fmla="*/ 10148 w 10148"/>
              <a:gd name="connsiteY1" fmla="*/ 0 h 9811"/>
              <a:gd name="connsiteX2" fmla="*/ 9700 w 10148"/>
              <a:gd name="connsiteY2" fmla="*/ 9811 h 9811"/>
              <a:gd name="connsiteX3" fmla="*/ 466 w 10148"/>
              <a:gd name="connsiteY3" fmla="*/ 9623 h 9811"/>
              <a:gd name="connsiteX4" fmla="*/ 0 w 10148"/>
              <a:gd name="connsiteY4" fmla="*/ 0 h 9811"/>
              <a:gd name="connsiteX0" fmla="*/ 0 w 10000"/>
              <a:gd name="connsiteY0" fmla="*/ 0 h 10000"/>
              <a:gd name="connsiteX1" fmla="*/ 10000 w 10000"/>
              <a:gd name="connsiteY1" fmla="*/ 0 h 10000"/>
              <a:gd name="connsiteX2" fmla="*/ 9559 w 10000"/>
              <a:gd name="connsiteY2" fmla="*/ 10000 h 10000"/>
              <a:gd name="connsiteX3" fmla="*/ 459 w 10000"/>
              <a:gd name="connsiteY3" fmla="*/ 9808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cubicBezTo>
                  <a:pt x="9853" y="3333"/>
                  <a:pt x="9760" y="5706"/>
                  <a:pt x="9559" y="10000"/>
                </a:cubicBezTo>
                <a:lnTo>
                  <a:pt x="459" y="9808"/>
                </a:lnTo>
                <a:lnTo>
                  <a:pt x="0"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ítulo 6">
            <a:extLst>
              <a:ext uri="{FF2B5EF4-FFF2-40B4-BE49-F238E27FC236}">
                <a16:creationId xmlns:a16="http://schemas.microsoft.com/office/drawing/2014/main" id="{B6A3D6F8-5483-55BC-7E86-8B66C183270A}"/>
              </a:ext>
            </a:extLst>
          </p:cNvPr>
          <p:cNvSpPr txBox="1">
            <a:spLocks/>
          </p:cNvSpPr>
          <p:nvPr/>
        </p:nvSpPr>
        <p:spPr>
          <a:xfrm>
            <a:off x="4470831" y="-48509"/>
            <a:ext cx="4322618" cy="757130"/>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1600" b="1" dirty="0">
                <a:solidFill>
                  <a:schemeClr val="bg1"/>
                </a:solidFill>
                <a:latin typeface="Verdana" panose="020B0604030504040204" pitchFamily="34" charset="0"/>
                <a:ea typeface="Verdana" panose="020B0604030504040204" pitchFamily="34" charset="0"/>
              </a:rPr>
              <a:t>Panorama nacional</a:t>
            </a:r>
          </a:p>
          <a:p>
            <a:pPr algn="ctr"/>
            <a:r>
              <a:rPr lang="es-MX" sz="1600" b="1" dirty="0">
                <a:solidFill>
                  <a:schemeClr val="bg1"/>
                </a:solidFill>
                <a:latin typeface="Verdana" panose="020B0604030504040204" pitchFamily="34" charset="0"/>
                <a:ea typeface="Verdana" panose="020B0604030504040204" pitchFamily="34" charset="0"/>
              </a:rPr>
              <a:t>Puntos de calor – </a:t>
            </a:r>
            <a:r>
              <a:rPr lang="es-MX" sz="1600" b="1" dirty="0" err="1">
                <a:solidFill>
                  <a:schemeClr val="bg1"/>
                </a:solidFill>
                <a:latin typeface="Verdana" panose="020B0604030504040204" pitchFamily="34" charset="0"/>
                <a:ea typeface="Verdana" panose="020B0604030504040204" pitchFamily="34" charset="0"/>
              </a:rPr>
              <a:t>Firms</a:t>
            </a:r>
            <a:endParaRPr lang="es-MX" sz="1600" b="1" dirty="0">
              <a:solidFill>
                <a:schemeClr val="bg1"/>
              </a:solidFill>
              <a:latin typeface="Verdana" panose="020B0604030504040204" pitchFamily="34" charset="0"/>
              <a:ea typeface="Verdana" panose="020B0604030504040204" pitchFamily="34" charset="0"/>
            </a:endParaRPr>
          </a:p>
          <a:p>
            <a:pPr algn="ctr"/>
            <a:r>
              <a:rPr lang="es-MX" sz="1600" b="1" dirty="0">
                <a:solidFill>
                  <a:schemeClr val="bg1"/>
                </a:solidFill>
                <a:latin typeface="Verdana" panose="020B0604030504040204" pitchFamily="34" charset="0"/>
                <a:ea typeface="Verdana" panose="020B0604030504040204" pitchFamily="34" charset="0"/>
              </a:rPr>
              <a:t>julio 2025</a:t>
            </a:r>
            <a:endParaRPr lang="es-ES" sz="1600" dirty="0">
              <a:solidFill>
                <a:schemeClr val="bg1"/>
              </a:solidFill>
              <a:latin typeface="Verdana" panose="020B0604030504040204" pitchFamily="34" charset="0"/>
              <a:ea typeface="Verdana" panose="020B0604030504040204" pitchFamily="34" charset="0"/>
            </a:endParaRPr>
          </a:p>
        </p:txBody>
      </p:sp>
      <p:pic>
        <p:nvPicPr>
          <p:cNvPr id="6" name="Picture 4" descr="Your Utah, Your Future - Air Quality">
            <a:extLst>
              <a:ext uri="{FF2B5EF4-FFF2-40B4-BE49-F238E27FC236}">
                <a16:creationId xmlns:a16="http://schemas.microsoft.com/office/drawing/2014/main" id="{3E62AFB8-175E-867F-DA30-0BD7C75A062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2667" b="78667" l="23556" r="81778">
                        <a14:foregroundMark x1="80000" y1="64444" x2="80000" y2="64444"/>
                        <a14:foregroundMark x1="60889" y1="73778" x2="60889" y2="73778"/>
                        <a14:foregroundMark x1="55111" y1="78667" x2="55111" y2="78667"/>
                        <a14:foregroundMark x1="51111" y1="34222" x2="51111" y2="34222"/>
                        <a14:foregroundMark x1="46222" y1="22667" x2="46222" y2="22667"/>
                      </a14:backgroundRemoval>
                    </a14:imgEffect>
                  </a14:imgLayer>
                </a14:imgProps>
              </a:ext>
              <a:ext uri="{28A0092B-C50C-407E-A947-70E740481C1C}">
                <a14:useLocalDpi xmlns:a14="http://schemas.microsoft.com/office/drawing/2010/main" val="0"/>
              </a:ext>
            </a:extLst>
          </a:blip>
          <a:srcRect l="16586" t="19163" r="10126" b="18517"/>
          <a:stretch/>
        </p:blipFill>
        <p:spPr bwMode="auto">
          <a:xfrm>
            <a:off x="3428314" y="65188"/>
            <a:ext cx="624026" cy="5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1DB8E4DD-F488-AEFE-FFB1-A234CC73D8E1}"/>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917517" y="855734"/>
            <a:ext cx="408819" cy="556772"/>
          </a:xfrm>
          <a:prstGeom prst="rect">
            <a:avLst/>
          </a:prstGeom>
        </p:spPr>
      </p:pic>
      <p:sp>
        <p:nvSpPr>
          <p:cNvPr id="10" name="CuadroTexto 9">
            <a:extLst>
              <a:ext uri="{FF2B5EF4-FFF2-40B4-BE49-F238E27FC236}">
                <a16:creationId xmlns:a16="http://schemas.microsoft.com/office/drawing/2014/main" id="{58241CF0-E0B0-716B-4FAC-5C94439618C6}"/>
              </a:ext>
            </a:extLst>
          </p:cNvPr>
          <p:cNvSpPr txBox="1"/>
          <p:nvPr/>
        </p:nvSpPr>
        <p:spPr>
          <a:xfrm>
            <a:off x="8440327" y="976540"/>
            <a:ext cx="3921839" cy="307777"/>
          </a:xfrm>
          <a:prstGeom prst="rect">
            <a:avLst/>
          </a:prstGeom>
          <a:noFill/>
        </p:spPr>
        <p:txBody>
          <a:bodyPr wrap="square" lIns="91440" tIns="45720" rIns="91440" bIns="45720" rtlCol="0" anchor="t">
            <a:spAutoFit/>
          </a:bodyPr>
          <a:lstStyle/>
          <a:p>
            <a:r>
              <a:rPr lang="es-MX" sz="1400" b="1" dirty="0">
                <a:solidFill>
                  <a:schemeClr val="bg1"/>
                </a:solidFill>
                <a:latin typeface="Verdana"/>
                <a:ea typeface="Verdana"/>
              </a:rPr>
              <a:t>Incendios de la cobertura vegetal:</a:t>
            </a:r>
          </a:p>
        </p:txBody>
      </p:sp>
      <p:sp>
        <p:nvSpPr>
          <p:cNvPr id="11" name="Rectángulo 10">
            <a:extLst>
              <a:ext uri="{FF2B5EF4-FFF2-40B4-BE49-F238E27FC236}">
                <a16:creationId xmlns:a16="http://schemas.microsoft.com/office/drawing/2014/main" id="{9ACF4770-FE96-0BDF-C516-392F0D8B6CB6}"/>
              </a:ext>
            </a:extLst>
          </p:cNvPr>
          <p:cNvSpPr/>
          <p:nvPr/>
        </p:nvSpPr>
        <p:spPr>
          <a:xfrm>
            <a:off x="7776121" y="1441912"/>
            <a:ext cx="4267124" cy="1806648"/>
          </a:xfrm>
          <a:prstGeom prst="rect">
            <a:avLst/>
          </a:prstGeom>
          <a:noFill/>
        </p:spPr>
        <p:txBody>
          <a:bodyPr wrap="square" lIns="91440" tIns="45720" rIns="91440" bIns="45720" anchor="t">
            <a:spAutoFit/>
          </a:bodyPr>
          <a:lstStyle/>
          <a:p>
            <a:pPr algn="just">
              <a:lnSpc>
                <a:spcPct val="120000"/>
              </a:lnSpc>
            </a:pPr>
            <a:r>
              <a:rPr lang="es-MX" sz="900" dirty="0">
                <a:solidFill>
                  <a:schemeClr val="bg1"/>
                </a:solidFill>
                <a:latin typeface="Verdana"/>
                <a:ea typeface="Verdana"/>
                <a:cs typeface="Calibri"/>
              </a:rPr>
              <a:t>A</a:t>
            </a:r>
            <a:r>
              <a:rPr lang="es-ES" sz="900" dirty="0">
                <a:solidFill>
                  <a:schemeClr val="bg1"/>
                </a:solidFill>
                <a:latin typeface="Verdana"/>
                <a:ea typeface="Verdana"/>
                <a:cs typeface="Calibri"/>
              </a:rPr>
              <a:t> partir del monitoreo satelital (teledetección) de los puntos de calor, efectuado mediante el sistema FIRMS de la NASA, se presenta un aumento en los puntos de calor a finales del mes de julio los cuales actualmente se encuentran concentrados principalmente en las regiones Caribe, sectores puntuales del norte y sur de la región Andina y norte de la región Orinoquia.</a:t>
            </a:r>
            <a:r>
              <a:rPr lang="es-ES" sz="1100" dirty="0">
                <a:solidFill>
                  <a:schemeClr val="bg1"/>
                </a:solidFill>
                <a:latin typeface="Verdana"/>
                <a:ea typeface="Verdana"/>
                <a:cs typeface="Calibri"/>
              </a:rPr>
              <a:t>​</a:t>
            </a:r>
            <a:r>
              <a:rPr lang="es-ES" sz="900" dirty="0">
                <a:solidFill>
                  <a:schemeClr val="bg1"/>
                </a:solidFill>
                <a:latin typeface="Verdana"/>
                <a:ea typeface="Verdana"/>
                <a:cs typeface="Calibri"/>
              </a:rPr>
              <a:t> Se identifica en la primera quincena del mes de junio una disminución en el número de puntos de calor en el territorio nacional.</a:t>
            </a:r>
          </a:p>
          <a:p>
            <a:pPr algn="just">
              <a:lnSpc>
                <a:spcPct val="120000"/>
              </a:lnSpc>
            </a:pPr>
            <a:endParaRPr lang="es-ES" sz="900" dirty="0">
              <a:solidFill>
                <a:schemeClr val="bg1"/>
              </a:solidFill>
              <a:latin typeface="Verdana"/>
              <a:ea typeface="Verdana"/>
              <a:cs typeface="Calibri"/>
            </a:endParaRPr>
          </a:p>
          <a:p>
            <a:pPr algn="just">
              <a:lnSpc>
                <a:spcPct val="120000"/>
              </a:lnSpc>
            </a:pPr>
            <a:endParaRPr lang="es-CO" sz="1100" dirty="0">
              <a:solidFill>
                <a:schemeClr val="bg1"/>
              </a:solidFill>
              <a:latin typeface="Verdana"/>
              <a:ea typeface="Verdana"/>
              <a:cs typeface="Calibri"/>
            </a:endParaRPr>
          </a:p>
        </p:txBody>
      </p:sp>
      <p:sp>
        <p:nvSpPr>
          <p:cNvPr id="12" name="Rectángulo 11">
            <a:extLst>
              <a:ext uri="{FF2B5EF4-FFF2-40B4-BE49-F238E27FC236}">
                <a16:creationId xmlns:a16="http://schemas.microsoft.com/office/drawing/2014/main" id="{3646F233-502A-ED4F-A41A-B34B4D2E2D04}"/>
              </a:ext>
            </a:extLst>
          </p:cNvPr>
          <p:cNvSpPr/>
          <p:nvPr/>
        </p:nvSpPr>
        <p:spPr>
          <a:xfrm>
            <a:off x="7758552" y="2956037"/>
            <a:ext cx="4267125" cy="1892826"/>
          </a:xfrm>
          <a:prstGeom prst="rect">
            <a:avLst/>
          </a:prstGeom>
        </p:spPr>
        <p:txBody>
          <a:bodyPr wrap="square" lIns="91440" tIns="45720" rIns="91440" bIns="45720" anchor="t">
            <a:spAutoFit/>
          </a:bodyPr>
          <a:lstStyle/>
          <a:p>
            <a:pPr algn="just"/>
            <a:r>
              <a:rPr lang="es-ES" sz="900" dirty="0">
                <a:solidFill>
                  <a:schemeClr val="bg1"/>
                </a:solidFill>
                <a:latin typeface="Verdana"/>
                <a:ea typeface="Verdana"/>
                <a:cs typeface="Verdana" panose="020B0604030504040204" pitchFamily="34" charset="0"/>
              </a:rPr>
              <a:t>Es importante considerar que los registros de incendios obtenidos en campo no son comparables con los registros de emisiones de radiación térmica presentados en FIRMS de la NASA, los cuales se obtienen mediante detección satelital; ya que:</a:t>
            </a:r>
          </a:p>
          <a:p>
            <a:pPr marL="228600" indent="-228600" algn="just">
              <a:buAutoNum type="arabicParenR"/>
            </a:pPr>
            <a:r>
              <a:rPr lang="es-ES" sz="900" dirty="0">
                <a:solidFill>
                  <a:schemeClr val="bg1"/>
                </a:solidFill>
                <a:latin typeface="Verdana"/>
                <a:ea typeface="Verdana"/>
                <a:cs typeface="Verdana" panose="020B0604030504040204" pitchFamily="34" charset="0"/>
              </a:rPr>
              <a:t>La cantidad de focos no implica el número de incendios (varios focos pueden ser puntos calientes de un solo incendio). </a:t>
            </a:r>
          </a:p>
          <a:p>
            <a:pPr marL="228600" indent="-228600" algn="just">
              <a:buAutoNum type="arabicParenR"/>
            </a:pPr>
            <a:r>
              <a:rPr lang="es-ES" sz="900" dirty="0">
                <a:solidFill>
                  <a:schemeClr val="bg1"/>
                </a:solidFill>
                <a:latin typeface="Verdana"/>
                <a:ea typeface="Verdana"/>
                <a:cs typeface="Verdana" panose="020B0604030504040204" pitchFamily="34" charset="0"/>
              </a:rPr>
              <a:t>La cantidad de focos no es igual a la totalidad de incendios que se presentan en un momento, pueden ser simplemente registros de temperaturas similares a las emanadas por incendios, pero procedentes de otras fuentes. </a:t>
            </a:r>
          </a:p>
          <a:p>
            <a:pPr marL="228600" indent="-228600" algn="just">
              <a:buAutoNum type="arabicParenR"/>
            </a:pPr>
            <a:r>
              <a:rPr lang="es-ES" sz="900" dirty="0">
                <a:solidFill>
                  <a:schemeClr val="bg1"/>
                </a:solidFill>
                <a:latin typeface="Verdana"/>
                <a:ea typeface="Verdana"/>
                <a:cs typeface="Verdana" panose="020B0604030504040204" pitchFamily="34" charset="0"/>
              </a:rPr>
              <a:t>No todos los incendios que se presentan en un momento dado son registrados por los satélites (en ocasiones la presencia de nubes y la topografía podrían ocultar los incendios).</a:t>
            </a:r>
            <a:endParaRPr lang="en-US" sz="900" dirty="0">
              <a:solidFill>
                <a:schemeClr val="bg1"/>
              </a:solidFill>
              <a:latin typeface="Verdana"/>
              <a:ea typeface="Verdana"/>
              <a:cs typeface="Verdana" panose="020B0604030504040204" pitchFamily="34" charset="0"/>
            </a:endParaRPr>
          </a:p>
        </p:txBody>
      </p:sp>
      <p:sp>
        <p:nvSpPr>
          <p:cNvPr id="13" name="CuadroTexto 12">
            <a:extLst>
              <a:ext uri="{FF2B5EF4-FFF2-40B4-BE49-F238E27FC236}">
                <a16:creationId xmlns:a16="http://schemas.microsoft.com/office/drawing/2014/main" id="{A7DBEADA-8E2A-ADBE-863E-7D76859DEC17}"/>
              </a:ext>
            </a:extLst>
          </p:cNvPr>
          <p:cNvSpPr txBox="1"/>
          <p:nvPr/>
        </p:nvSpPr>
        <p:spPr>
          <a:xfrm>
            <a:off x="192721" y="5174763"/>
            <a:ext cx="11404898" cy="1446550"/>
          </a:xfrm>
          <a:prstGeom prst="rect">
            <a:avLst/>
          </a:prstGeom>
          <a:noFill/>
        </p:spPr>
        <p:txBody>
          <a:bodyPr wrap="square" lIns="91440" tIns="45720" rIns="91440" bIns="45720" rtlCol="0" anchor="t">
            <a:spAutoFit/>
          </a:bodyPr>
          <a:lstStyle/>
          <a:p>
            <a:pPr algn="just"/>
            <a:r>
              <a:rPr lang="es-ES" sz="1100" dirty="0">
                <a:solidFill>
                  <a:schemeClr val="tx1">
                    <a:lumMod val="50000"/>
                    <a:lumOff val="50000"/>
                  </a:schemeClr>
                </a:solidFill>
                <a:latin typeface="Verdana"/>
                <a:ea typeface="Verdana"/>
              </a:rPr>
              <a:t>Las condiciones propias de esta temporada son de la segunda temporada menos lluviosa del año, en la región Andina; sin embargo, para los primeros días del  mes de julio se ha presentado un incremento de la nubosidad y presencia de precipitaciones en algunas regiones del País, además, el aumento en los contenidos de humedad tanto en la atmósfera como en superficie en los primeros días del mes favoreció la disminución de la incidencia de radiación solar en superficie; de acuerdo con la información de incendios del sistema FIRMS de la NASA, para los últimos días del mes de junio, se identificaron considerables puntos de calor (que, en la mayoría de los casos pueden estar relacionados con incendios de la cobertura vegetal), principalmente en sectores puntuales de la región Caribe, norte y región Andina y en la región Orinoquía, lo cual podría representar en dichas regiones un deterioro a la calidad del aire por aerosoles procedentes de la quema de biomasa; sin embargo, en el resto de los días del mes de junio, se evidenció una disminución aún más representativa de los puntos de calor en la primera quincena del mes de julio debido a las precipitaciones presentadas por esos días.</a:t>
            </a:r>
            <a:endParaRPr lang="es-ES" sz="1100" dirty="0">
              <a:solidFill>
                <a:schemeClr val="tx1">
                  <a:lumMod val="50000"/>
                  <a:lumOff val="50000"/>
                </a:schemeClr>
              </a:solidFill>
              <a:ea typeface="Calibri"/>
              <a:cs typeface="Calibri"/>
            </a:endParaRPr>
          </a:p>
        </p:txBody>
      </p:sp>
      <p:sp>
        <p:nvSpPr>
          <p:cNvPr id="14" name="CuadroTexto 4">
            <a:extLst>
              <a:ext uri="{FF2B5EF4-FFF2-40B4-BE49-F238E27FC236}">
                <a16:creationId xmlns:a16="http://schemas.microsoft.com/office/drawing/2014/main" id="{EBD85E37-2093-09C8-800F-1F0B0CDD26DC}"/>
              </a:ext>
            </a:extLst>
          </p:cNvPr>
          <p:cNvSpPr txBox="1"/>
          <p:nvPr/>
        </p:nvSpPr>
        <p:spPr>
          <a:xfrm>
            <a:off x="192721" y="4554766"/>
            <a:ext cx="3548158" cy="477054"/>
          </a:xfrm>
          <a:prstGeom prst="rect">
            <a:avLst/>
          </a:prstGeom>
          <a:noFill/>
        </p:spPr>
        <p:txBody>
          <a:bodyPr wrap="square" lIns="91440" tIns="45720" rIns="91440" bIns="4572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800" i="1" dirty="0">
                <a:solidFill>
                  <a:schemeClr val="tx1">
                    <a:lumMod val="50000"/>
                    <a:lumOff val="50000"/>
                  </a:schemeClr>
                </a:solidFill>
                <a:latin typeface="Verdana"/>
                <a:ea typeface="Verdana"/>
                <a:cs typeface="Verdana" panose="020B0604030504040204" pitchFamily="34" charset="0"/>
              </a:rPr>
              <a:t>Incendios – Puntos de calor. </a:t>
            </a:r>
          </a:p>
          <a:p>
            <a:pPr algn="just"/>
            <a:r>
              <a:rPr lang="es-MX" sz="800" i="1" dirty="0">
                <a:solidFill>
                  <a:schemeClr val="tx1">
                    <a:lumMod val="50000"/>
                    <a:lumOff val="50000"/>
                  </a:schemeClr>
                </a:solidFill>
                <a:latin typeface="Verdana"/>
                <a:ea typeface="Verdana"/>
                <a:cs typeface="Verdana" panose="020B0604030504040204" pitchFamily="34" charset="0"/>
              </a:rPr>
              <a:t>Fuente: FIRMS Información de incendios para el sistema de gestión de recursos, NASA, 2025. </a:t>
            </a:r>
          </a:p>
        </p:txBody>
      </p:sp>
      <p:pic>
        <p:nvPicPr>
          <p:cNvPr id="15" name="Imagen 14">
            <a:extLst>
              <a:ext uri="{FF2B5EF4-FFF2-40B4-BE49-F238E27FC236}">
                <a16:creationId xmlns:a16="http://schemas.microsoft.com/office/drawing/2014/main" id="{CE4452E7-E59A-5293-C8DD-DFC3C0627C43}"/>
              </a:ext>
            </a:extLst>
          </p:cNvPr>
          <p:cNvPicPr>
            <a:picLocks noChangeAspect="1"/>
          </p:cNvPicPr>
          <p:nvPr/>
        </p:nvPicPr>
        <p:blipFill>
          <a:blip r:embed="rId7"/>
          <a:stretch>
            <a:fillRect/>
          </a:stretch>
        </p:blipFill>
        <p:spPr>
          <a:xfrm>
            <a:off x="130169" y="4176004"/>
            <a:ext cx="3392321" cy="377313"/>
          </a:xfrm>
          <a:prstGeom prst="rect">
            <a:avLst/>
          </a:prstGeom>
        </p:spPr>
      </p:pic>
      <p:sp>
        <p:nvSpPr>
          <p:cNvPr id="16" name="CuadroTexto 4">
            <a:extLst>
              <a:ext uri="{FF2B5EF4-FFF2-40B4-BE49-F238E27FC236}">
                <a16:creationId xmlns:a16="http://schemas.microsoft.com/office/drawing/2014/main" id="{ECBD3D7E-F0AE-C3C0-B8B9-B9411F91FD11}"/>
              </a:ext>
            </a:extLst>
          </p:cNvPr>
          <p:cNvSpPr txBox="1"/>
          <p:nvPr/>
        </p:nvSpPr>
        <p:spPr>
          <a:xfrm>
            <a:off x="3761113" y="3984434"/>
            <a:ext cx="3716464" cy="584775"/>
          </a:xfrm>
          <a:prstGeom prst="rect">
            <a:avLst/>
          </a:prstGeom>
          <a:noFill/>
        </p:spPr>
        <p:txBody>
          <a:bodyPr wrap="square" lIns="91440" tIns="45720" rIns="91440" bIns="45720" anchor="t">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s-MX" sz="800" i="1" dirty="0">
                <a:solidFill>
                  <a:schemeClr val="tx1">
                    <a:lumMod val="50000"/>
                    <a:lumOff val="50000"/>
                  </a:schemeClr>
                </a:solidFill>
                <a:latin typeface="Verdana"/>
                <a:ea typeface="Verdana"/>
                <a:cs typeface="Verdana" panose="020B0604030504040204" pitchFamily="34" charset="0"/>
              </a:rPr>
              <a:t>Incendios – Puntos de calor. </a:t>
            </a:r>
          </a:p>
          <a:p>
            <a:pPr algn="just"/>
            <a:r>
              <a:rPr lang="es-MX" sz="800" i="1" dirty="0">
                <a:solidFill>
                  <a:schemeClr val="tx1">
                    <a:lumMod val="50000"/>
                    <a:lumOff val="50000"/>
                  </a:schemeClr>
                </a:solidFill>
                <a:latin typeface="Verdana"/>
                <a:ea typeface="Verdana"/>
                <a:cs typeface="Verdana" panose="020B0604030504040204" pitchFamily="34" charset="0"/>
              </a:rPr>
              <a:t>Fuente: FIRMS Información de incendios para el sistema de gestión de recursos, NASA, 31 de julio 2025. </a:t>
            </a:r>
          </a:p>
          <a:p>
            <a:pPr algn="just"/>
            <a:endParaRPr lang="es-MX" sz="800" i="1" dirty="0">
              <a:solidFill>
                <a:schemeClr val="tx1">
                  <a:lumMod val="50000"/>
                  <a:lumOff val="50000"/>
                </a:schemeClr>
              </a:solidFill>
              <a:latin typeface="Verdana"/>
              <a:ea typeface="Verdana"/>
              <a:cs typeface="Verdana" panose="020B0604030504040204" pitchFamily="34" charset="0"/>
            </a:endParaRPr>
          </a:p>
        </p:txBody>
      </p:sp>
      <p:pic>
        <p:nvPicPr>
          <p:cNvPr id="2" name="Imagen 1">
            <a:extLst>
              <a:ext uri="{FF2B5EF4-FFF2-40B4-BE49-F238E27FC236}">
                <a16:creationId xmlns:a16="http://schemas.microsoft.com/office/drawing/2014/main" id="{F4B30EFE-F3D8-9228-5C8E-3E064A7D8ED3}"/>
              </a:ext>
            </a:extLst>
          </p:cNvPr>
          <p:cNvPicPr>
            <a:picLocks noChangeAspect="1"/>
          </p:cNvPicPr>
          <p:nvPr/>
        </p:nvPicPr>
        <p:blipFill>
          <a:blip r:embed="rId8"/>
          <a:stretch>
            <a:fillRect/>
          </a:stretch>
        </p:blipFill>
        <p:spPr>
          <a:xfrm>
            <a:off x="58488" y="780617"/>
            <a:ext cx="3630944" cy="3393776"/>
          </a:xfrm>
          <a:prstGeom prst="rect">
            <a:avLst/>
          </a:prstGeom>
        </p:spPr>
      </p:pic>
      <p:pic>
        <p:nvPicPr>
          <p:cNvPr id="17" name="Imagen 16">
            <a:extLst>
              <a:ext uri="{FF2B5EF4-FFF2-40B4-BE49-F238E27FC236}">
                <a16:creationId xmlns:a16="http://schemas.microsoft.com/office/drawing/2014/main" id="{F1D2C959-AA36-E83C-AF6D-8DA578950CE7}"/>
              </a:ext>
            </a:extLst>
          </p:cNvPr>
          <p:cNvPicPr>
            <a:picLocks noChangeAspect="1"/>
          </p:cNvPicPr>
          <p:nvPr/>
        </p:nvPicPr>
        <p:blipFill>
          <a:blip r:embed="rId9">
            <a:extLst>
              <a:ext uri="{28A0092B-C50C-407E-A947-70E740481C1C}">
                <a14:useLocalDpi xmlns:a14="http://schemas.microsoft.com/office/drawing/2010/main" val="0"/>
              </a:ext>
            </a:extLst>
          </a:blip>
          <a:srcRect l="33238" t="6184" r="20109"/>
          <a:stretch>
            <a:fillRect/>
          </a:stretch>
        </p:blipFill>
        <p:spPr>
          <a:xfrm>
            <a:off x="3740327" y="828235"/>
            <a:ext cx="3724628" cy="3135421"/>
          </a:xfrm>
          <a:prstGeom prst="rect">
            <a:avLst/>
          </a:prstGeom>
        </p:spPr>
      </p:pic>
    </p:spTree>
    <p:extLst>
      <p:ext uri="{BB962C8B-B14F-4D97-AF65-F5344CB8AC3E}">
        <p14:creationId xmlns:p14="http://schemas.microsoft.com/office/powerpoint/2010/main" val="116073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334B55E-F29F-706D-4F7E-0FAE62AC8161}"/>
              </a:ext>
            </a:extLst>
          </p:cNvPr>
          <p:cNvPicPr>
            <a:picLocks noChangeAspect="1"/>
          </p:cNvPicPr>
          <p:nvPr/>
        </p:nvPicPr>
        <p:blipFill>
          <a:blip r:embed="rId2"/>
          <a:stretch>
            <a:fillRect/>
          </a:stretch>
        </p:blipFill>
        <p:spPr>
          <a:xfrm>
            <a:off x="3176298" y="0"/>
            <a:ext cx="6356808" cy="629204"/>
          </a:xfrm>
          <a:prstGeom prst="rect">
            <a:avLst/>
          </a:prstGeom>
        </p:spPr>
      </p:pic>
      <p:pic>
        <p:nvPicPr>
          <p:cNvPr id="8" name="Imagen 7">
            <a:extLst>
              <a:ext uri="{FF2B5EF4-FFF2-40B4-BE49-F238E27FC236}">
                <a16:creationId xmlns:a16="http://schemas.microsoft.com/office/drawing/2014/main" id="{40EBB456-E623-4084-0E1B-B04E8AFCE31E}"/>
              </a:ext>
            </a:extLst>
          </p:cNvPr>
          <p:cNvPicPr>
            <a:picLocks noChangeAspect="1"/>
          </p:cNvPicPr>
          <p:nvPr/>
        </p:nvPicPr>
        <p:blipFill>
          <a:blip r:embed="rId3"/>
          <a:stretch>
            <a:fillRect/>
          </a:stretch>
        </p:blipFill>
        <p:spPr>
          <a:xfrm>
            <a:off x="0" y="4304489"/>
            <a:ext cx="12198735" cy="2368686"/>
          </a:xfrm>
          <a:prstGeom prst="rect">
            <a:avLst/>
          </a:prstGeom>
        </p:spPr>
      </p:pic>
      <p:pic>
        <p:nvPicPr>
          <p:cNvPr id="10" name="Imagen 9">
            <a:extLst>
              <a:ext uri="{FF2B5EF4-FFF2-40B4-BE49-F238E27FC236}">
                <a16:creationId xmlns:a16="http://schemas.microsoft.com/office/drawing/2014/main" id="{04106B13-EEEC-21F8-7754-8E70975A34AA}"/>
              </a:ext>
            </a:extLst>
          </p:cNvPr>
          <p:cNvPicPr>
            <a:picLocks noChangeAspect="1"/>
          </p:cNvPicPr>
          <p:nvPr/>
        </p:nvPicPr>
        <p:blipFill rotWithShape="1">
          <a:blip r:embed="rId4"/>
          <a:srcRect r="3275"/>
          <a:stretch/>
        </p:blipFill>
        <p:spPr>
          <a:xfrm>
            <a:off x="4062118" y="702247"/>
            <a:ext cx="8042869" cy="3605178"/>
          </a:xfrm>
          <a:prstGeom prst="rect">
            <a:avLst/>
          </a:prstGeom>
        </p:spPr>
      </p:pic>
      <p:sp>
        <p:nvSpPr>
          <p:cNvPr id="11" name="object 7">
            <a:extLst>
              <a:ext uri="{FF2B5EF4-FFF2-40B4-BE49-F238E27FC236}">
                <a16:creationId xmlns:a16="http://schemas.microsoft.com/office/drawing/2014/main" id="{A34564C5-4FD0-BC59-CFB9-5A30B287435F}"/>
              </a:ext>
            </a:extLst>
          </p:cNvPr>
          <p:cNvSpPr txBox="1"/>
          <p:nvPr/>
        </p:nvSpPr>
        <p:spPr>
          <a:xfrm>
            <a:off x="455047" y="1528433"/>
            <a:ext cx="3513323" cy="2506804"/>
          </a:xfrm>
          <a:prstGeom prst="rect">
            <a:avLst/>
          </a:prstGeom>
          <a:noFill/>
          <a:ln>
            <a:noFill/>
          </a:ln>
        </p:spPr>
        <p:txBody>
          <a:bodyPr vert="horz" wrap="square" lIns="144000" tIns="144000" rIns="144000" bIns="144000" rtlCol="0">
            <a:spAutoFit/>
          </a:bodyPr>
          <a:lstStyle/>
          <a:p>
            <a:pPr marL="12700" marR="5080" algn="ctr">
              <a:lnSpc>
                <a:spcPct val="100000"/>
              </a:lnSpc>
            </a:pPr>
            <a:r>
              <a:rPr lang="es-ES" sz="1200" b="1" spc="-5" dirty="0">
                <a:solidFill>
                  <a:srgbClr val="992923"/>
                </a:solidFill>
                <a:latin typeface="Verdana"/>
                <a:cs typeface="Verdana"/>
              </a:rPr>
              <a:t>Durante el mes de julio se presentó una disminución en las precipitaciones y aumento en las temperaturas en la primera quincena del mes; sin embargo, persistieron las condiciones de algún tipo de  amenaza por probabilidad de ocurrencia de  incendios de la cobertura vegetal, principalmente en las regiones Caribe, Andina y Orinoquía.</a:t>
            </a:r>
          </a:p>
          <a:p>
            <a:pPr marL="12700" marR="5080" algn="ctr">
              <a:lnSpc>
                <a:spcPct val="100000"/>
              </a:lnSpc>
            </a:pPr>
            <a:endParaRPr sz="1200" dirty="0">
              <a:solidFill>
                <a:srgbClr val="992923"/>
              </a:solidFill>
              <a:latin typeface="Verdana"/>
              <a:cs typeface="Verdana"/>
            </a:endParaRPr>
          </a:p>
        </p:txBody>
      </p:sp>
    </p:spTree>
    <p:extLst>
      <p:ext uri="{BB962C8B-B14F-4D97-AF65-F5344CB8AC3E}">
        <p14:creationId xmlns:p14="http://schemas.microsoft.com/office/powerpoint/2010/main" val="375325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A59CFFD-312A-2E45-BEA6-E3B260EF40B0}"/>
              </a:ext>
            </a:extLst>
          </p:cNvPr>
          <p:cNvPicPr>
            <a:picLocks noChangeAspect="1"/>
          </p:cNvPicPr>
          <p:nvPr/>
        </p:nvPicPr>
        <p:blipFill>
          <a:blip r:embed="rId2"/>
          <a:srcRect r="1864"/>
          <a:stretch/>
        </p:blipFill>
        <p:spPr>
          <a:xfrm>
            <a:off x="2952562" y="0"/>
            <a:ext cx="6298576" cy="634635"/>
          </a:xfrm>
          <a:prstGeom prst="rect">
            <a:avLst/>
          </a:prstGeom>
        </p:spPr>
      </p:pic>
      <p:sp>
        <p:nvSpPr>
          <p:cNvPr id="6" name="CuadroTexto 5">
            <a:extLst>
              <a:ext uri="{FF2B5EF4-FFF2-40B4-BE49-F238E27FC236}">
                <a16:creationId xmlns:a16="http://schemas.microsoft.com/office/drawing/2014/main" id="{309BA85F-274A-D078-60A0-C7E293795415}"/>
              </a:ext>
            </a:extLst>
          </p:cNvPr>
          <p:cNvSpPr txBox="1"/>
          <p:nvPr/>
        </p:nvSpPr>
        <p:spPr>
          <a:xfrm>
            <a:off x="1152708" y="5935273"/>
            <a:ext cx="9886583" cy="707886"/>
          </a:xfrm>
          <a:prstGeom prst="rect">
            <a:avLst/>
          </a:prstGeom>
          <a:noFill/>
        </p:spPr>
        <p:txBody>
          <a:bodyPr wrap="square" rtlCol="0">
            <a:spAutoFit/>
          </a:bodyPr>
          <a:lstStyle/>
          <a:p>
            <a:pPr algn="just"/>
            <a:r>
              <a:rPr lang="en-US" sz="1000" dirty="0">
                <a:solidFill>
                  <a:schemeClr val="tx1">
                    <a:lumMod val="50000"/>
                    <a:lumOff val="50000"/>
                  </a:schemeClr>
                </a:solidFill>
                <a:latin typeface="Verdana" panose="020B0604030504040204" pitchFamily="34" charset="0"/>
                <a:ea typeface="Verdana" panose="020B0604030504040204" pitchFamily="34" charset="0"/>
              </a:rPr>
              <a:t>El eje horizontal presenta la fecha de evaluación de las alertas, el eje vertical izquierdo el porcentaje de municipios * en alerta y el eje vertical derecho el número total de éstos; categorizando las alertas en una barra apilada según su nivel de amenaza: alta (rojo), moderada (naranja) y baja (amarillo).</a:t>
            </a:r>
          </a:p>
          <a:p>
            <a:r>
              <a:rPr lang="en-US" sz="1000" i="1" dirty="0">
                <a:solidFill>
                  <a:schemeClr val="tx1">
                    <a:lumMod val="50000"/>
                    <a:lumOff val="50000"/>
                  </a:schemeClr>
                </a:solidFill>
                <a:latin typeface="Verdana" panose="020B0604030504040204" pitchFamily="34" charset="0"/>
                <a:ea typeface="Verdana" panose="020B0604030504040204" pitchFamily="34" charset="0"/>
              </a:rPr>
              <a:t>*Municipios oficiales registrados por el DANE representado el 100% (1121municipios) a la fecha.</a:t>
            </a:r>
          </a:p>
        </p:txBody>
      </p:sp>
      <p:sp>
        <p:nvSpPr>
          <p:cNvPr id="7" name="CuadroTexto 6">
            <a:extLst>
              <a:ext uri="{FF2B5EF4-FFF2-40B4-BE49-F238E27FC236}">
                <a16:creationId xmlns:a16="http://schemas.microsoft.com/office/drawing/2014/main" id="{3DA95553-9308-B6DE-152F-88437E49ABC3}"/>
              </a:ext>
            </a:extLst>
          </p:cNvPr>
          <p:cNvSpPr txBox="1"/>
          <p:nvPr/>
        </p:nvSpPr>
        <p:spPr>
          <a:xfrm>
            <a:off x="5041359" y="5626461"/>
            <a:ext cx="2308194" cy="246221"/>
          </a:xfrm>
          <a:prstGeom prst="rect">
            <a:avLst/>
          </a:prstGeom>
          <a:noFill/>
        </p:spPr>
        <p:txBody>
          <a:bodyPr wrap="square" rtlCol="0">
            <a:spAutoFit/>
          </a:bodyPr>
          <a:lstStyle/>
          <a:p>
            <a:r>
              <a:rPr lang="es-CO" sz="1000" i="1" dirty="0">
                <a:solidFill>
                  <a:schemeClr val="tx1">
                    <a:lumMod val="50000"/>
                    <a:lumOff val="50000"/>
                  </a:schemeClr>
                </a:solidFill>
                <a:latin typeface="Verdana" panose="020B0604030504040204" pitchFamily="34" charset="0"/>
                <a:ea typeface="Verdana" panose="020B0604030504040204" pitchFamily="34" charset="0"/>
              </a:rPr>
              <a:t>Fuente: IDEAM, 2025.</a:t>
            </a:r>
          </a:p>
        </p:txBody>
      </p:sp>
      <p:pic>
        <p:nvPicPr>
          <p:cNvPr id="5" name="Imagen 4">
            <a:extLst>
              <a:ext uri="{FF2B5EF4-FFF2-40B4-BE49-F238E27FC236}">
                <a16:creationId xmlns:a16="http://schemas.microsoft.com/office/drawing/2014/main" id="{5689F66E-76D3-9E8F-5414-B2459A766327}"/>
              </a:ext>
            </a:extLst>
          </p:cNvPr>
          <p:cNvPicPr>
            <a:picLocks noChangeAspect="1"/>
          </p:cNvPicPr>
          <p:nvPr/>
        </p:nvPicPr>
        <p:blipFill>
          <a:blip r:embed="rId3"/>
          <a:stretch>
            <a:fillRect/>
          </a:stretch>
        </p:blipFill>
        <p:spPr>
          <a:xfrm>
            <a:off x="1208865" y="697226"/>
            <a:ext cx="9667416" cy="4929235"/>
          </a:xfrm>
          <a:prstGeom prst="rect">
            <a:avLst/>
          </a:prstGeom>
        </p:spPr>
      </p:pic>
    </p:spTree>
    <p:extLst>
      <p:ext uri="{BB962C8B-B14F-4D97-AF65-F5344CB8AC3E}">
        <p14:creationId xmlns:p14="http://schemas.microsoft.com/office/powerpoint/2010/main" val="2099784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C596C6-2621-6ACF-18E2-EB671890875F}"/>
              </a:ext>
            </a:extLst>
          </p:cNvPr>
          <p:cNvPicPr>
            <a:picLocks noChangeAspect="1"/>
          </p:cNvPicPr>
          <p:nvPr/>
        </p:nvPicPr>
        <p:blipFill>
          <a:blip r:embed="rId2"/>
          <a:srcRect r="3062"/>
          <a:stretch/>
        </p:blipFill>
        <p:spPr>
          <a:xfrm>
            <a:off x="2952562" y="0"/>
            <a:ext cx="6764063" cy="690664"/>
          </a:xfrm>
          <a:prstGeom prst="rect">
            <a:avLst/>
          </a:prstGeom>
        </p:spPr>
      </p:pic>
      <p:sp>
        <p:nvSpPr>
          <p:cNvPr id="5" name="CuadroTexto 4">
            <a:extLst>
              <a:ext uri="{FF2B5EF4-FFF2-40B4-BE49-F238E27FC236}">
                <a16:creationId xmlns:a16="http://schemas.microsoft.com/office/drawing/2014/main" id="{77612507-136F-C9E4-1D8A-F703A1B99E8A}"/>
              </a:ext>
            </a:extLst>
          </p:cNvPr>
          <p:cNvSpPr txBox="1"/>
          <p:nvPr/>
        </p:nvSpPr>
        <p:spPr>
          <a:xfrm>
            <a:off x="177743" y="4780508"/>
            <a:ext cx="11781692" cy="2077492"/>
          </a:xfrm>
          <a:prstGeom prst="rect">
            <a:avLst/>
          </a:prstGeom>
          <a:noFill/>
        </p:spPr>
        <p:txBody>
          <a:bodyPr wrap="square" lIns="91440" tIns="45720" rIns="91440" bIns="45720" rtlCol="0" anchor="t">
            <a:spAutoFit/>
          </a:bodyPr>
          <a:lstStyle/>
          <a:p>
            <a:pPr algn="just"/>
            <a:r>
              <a:rPr lang="es-ES" sz="1100" dirty="0">
                <a:solidFill>
                  <a:schemeClr val="tx1">
                    <a:lumMod val="50000"/>
                    <a:lumOff val="50000"/>
                  </a:schemeClr>
                </a:solidFill>
                <a:latin typeface="Verdana"/>
                <a:ea typeface="Verdana"/>
              </a:rPr>
              <a:t>De acuerdo con el pronóstico de la amenaza por incendios de la cobertura vegetal, en el mes de julio se tiene que el día que presentó mayores alertas rojas fue el día 20/07/2025 con un total de 225 municipios, destacándose los departamentos de Antioquia, Cundinamarca, Cauca, Nariño, Tolima, entre otros,  seguidos por las alertas naranja con un total de 93 municipios y, por último, las alertas amarillas con un total de 81 municipios, para un total de 399 municipios en algún grado de alerta. Por otro lado, se destaca el día 2/07/2025 el cual se evidenció una disminución del número de alertas rojas con un total de cero municipios en alerta, las alertas naranjas con un total de 24 municipios, y, por último, las alertas amarillas con un total de 46 municipios, para un total de 70 municipios en algún grado de alerta, esto debido al aumento de las precipitaciones en la mayor parte del país. El día 2/07/2025 fue el más lluvioso del mes de julio, consecuente con la disminución de las alertas por incendios de la cobertura vegetal, comportamiento que se evidenció debido a que entre los días de la primera quincena de julio se presentó la disminución en el número de alertas.</a:t>
            </a:r>
          </a:p>
          <a:p>
            <a:pPr algn="just"/>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pPr algn="just"/>
            <a:r>
              <a:rPr lang="es-ES" sz="1000" i="1" dirty="0">
                <a:solidFill>
                  <a:schemeClr val="tx1">
                    <a:lumMod val="50000"/>
                    <a:lumOff val="50000"/>
                  </a:schemeClr>
                </a:solidFill>
                <a:latin typeface="Verdana" panose="020B0604030504040204" pitchFamily="34" charset="0"/>
                <a:ea typeface="Verdana" panose="020B0604030504040204" pitchFamily="34" charset="0"/>
              </a:rPr>
              <a:t>Boletines incendios de la cobertura vegetal.</a:t>
            </a:r>
          </a:p>
          <a:p>
            <a:pPr algn="just"/>
            <a:r>
              <a:rPr lang="es-ES" sz="1000" i="1" dirty="0">
                <a:solidFill>
                  <a:schemeClr val="tx1">
                    <a:lumMod val="50000"/>
                    <a:lumOff val="50000"/>
                  </a:schemeClr>
                </a:solidFill>
                <a:latin typeface="Verdana" panose="020B0604030504040204" pitchFamily="34" charset="0"/>
                <a:ea typeface="Verdana" panose="020B0604030504040204" pitchFamily="34" charset="0"/>
              </a:rPr>
              <a:t>Fuente: IDEAM, 2025.</a:t>
            </a:r>
            <a:endParaRPr lang="es-ES" sz="1000" dirty="0">
              <a:solidFill>
                <a:schemeClr val="tx1">
                  <a:lumMod val="50000"/>
                  <a:lumOff val="50000"/>
                </a:schemeClr>
              </a:solidFill>
              <a:latin typeface="Verdana" panose="020B0604030504040204" pitchFamily="34" charset="0"/>
              <a:ea typeface="Verdana" panose="020B0604030504040204" pitchFamily="34" charset="0"/>
            </a:endParaRPr>
          </a:p>
          <a:p>
            <a:endParaRPr lang="en-US" sz="1100" i="1" dirty="0">
              <a:solidFill>
                <a:schemeClr val="tx1">
                  <a:lumMod val="50000"/>
                  <a:lumOff val="50000"/>
                </a:schemeClr>
              </a:solidFill>
            </a:endParaRPr>
          </a:p>
        </p:txBody>
      </p:sp>
      <p:pic>
        <p:nvPicPr>
          <p:cNvPr id="6" name="Imagen 5">
            <a:extLst>
              <a:ext uri="{FF2B5EF4-FFF2-40B4-BE49-F238E27FC236}">
                <a16:creationId xmlns:a16="http://schemas.microsoft.com/office/drawing/2014/main" id="{0D1799A5-16B2-D68B-8CD8-CC71F6688041}"/>
              </a:ext>
            </a:extLst>
          </p:cNvPr>
          <p:cNvPicPr>
            <a:picLocks noChangeAspect="1"/>
          </p:cNvPicPr>
          <p:nvPr/>
        </p:nvPicPr>
        <p:blipFill>
          <a:blip r:embed="rId3"/>
          <a:srcRect t="1063" b="1"/>
          <a:stretch>
            <a:fillRect/>
          </a:stretch>
        </p:blipFill>
        <p:spPr>
          <a:xfrm>
            <a:off x="53243" y="1455697"/>
            <a:ext cx="6015346" cy="3103091"/>
          </a:xfrm>
          <a:prstGeom prst="rect">
            <a:avLst/>
          </a:prstGeom>
        </p:spPr>
      </p:pic>
      <p:pic>
        <p:nvPicPr>
          <p:cNvPr id="9" name="Imagen 8">
            <a:extLst>
              <a:ext uri="{FF2B5EF4-FFF2-40B4-BE49-F238E27FC236}">
                <a16:creationId xmlns:a16="http://schemas.microsoft.com/office/drawing/2014/main" id="{8F626D68-7A82-6C33-D949-E0EAF6F77C2B}"/>
              </a:ext>
            </a:extLst>
          </p:cNvPr>
          <p:cNvPicPr>
            <a:picLocks noChangeAspect="1"/>
          </p:cNvPicPr>
          <p:nvPr/>
        </p:nvPicPr>
        <p:blipFill>
          <a:blip r:embed="rId4"/>
          <a:stretch>
            <a:fillRect/>
          </a:stretch>
        </p:blipFill>
        <p:spPr>
          <a:xfrm>
            <a:off x="1692914" y="881727"/>
            <a:ext cx="1368002" cy="511976"/>
          </a:xfrm>
          <a:prstGeom prst="rect">
            <a:avLst/>
          </a:prstGeom>
        </p:spPr>
      </p:pic>
      <p:pic>
        <p:nvPicPr>
          <p:cNvPr id="12" name="Imagen 11">
            <a:extLst>
              <a:ext uri="{FF2B5EF4-FFF2-40B4-BE49-F238E27FC236}">
                <a16:creationId xmlns:a16="http://schemas.microsoft.com/office/drawing/2014/main" id="{C02B4C76-E3A0-2B54-E168-7FB744B57297}"/>
              </a:ext>
            </a:extLst>
          </p:cNvPr>
          <p:cNvPicPr>
            <a:picLocks noChangeAspect="1"/>
          </p:cNvPicPr>
          <p:nvPr/>
        </p:nvPicPr>
        <p:blipFill>
          <a:blip r:embed="rId5"/>
          <a:stretch>
            <a:fillRect/>
          </a:stretch>
        </p:blipFill>
        <p:spPr>
          <a:xfrm>
            <a:off x="8911525" y="996835"/>
            <a:ext cx="1284815" cy="458862"/>
          </a:xfrm>
          <a:prstGeom prst="rect">
            <a:avLst/>
          </a:prstGeom>
        </p:spPr>
      </p:pic>
      <p:pic>
        <p:nvPicPr>
          <p:cNvPr id="15" name="Imagen 14">
            <a:extLst>
              <a:ext uri="{FF2B5EF4-FFF2-40B4-BE49-F238E27FC236}">
                <a16:creationId xmlns:a16="http://schemas.microsoft.com/office/drawing/2014/main" id="{56D5CCC3-3AEC-E2FA-A744-44898AF61FE9}"/>
              </a:ext>
            </a:extLst>
          </p:cNvPr>
          <p:cNvPicPr>
            <a:picLocks noChangeAspect="1"/>
          </p:cNvPicPr>
          <p:nvPr/>
        </p:nvPicPr>
        <p:blipFill>
          <a:blip r:embed="rId6"/>
          <a:stretch>
            <a:fillRect/>
          </a:stretch>
        </p:blipFill>
        <p:spPr>
          <a:xfrm>
            <a:off x="6096000" y="1519971"/>
            <a:ext cx="6015346" cy="3038817"/>
          </a:xfrm>
          <a:prstGeom prst="rect">
            <a:avLst/>
          </a:prstGeom>
        </p:spPr>
      </p:pic>
    </p:spTree>
    <p:extLst>
      <p:ext uri="{BB962C8B-B14F-4D97-AF65-F5344CB8AC3E}">
        <p14:creationId xmlns:p14="http://schemas.microsoft.com/office/powerpoint/2010/main" val="1366771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65681D3-3398-E49E-C7F6-E5F4A34206D7}"/>
              </a:ext>
            </a:extLst>
          </p:cNvPr>
          <p:cNvPicPr>
            <a:picLocks noChangeAspect="1"/>
          </p:cNvPicPr>
          <p:nvPr/>
        </p:nvPicPr>
        <p:blipFill>
          <a:blip r:embed="rId2"/>
          <a:stretch>
            <a:fillRect/>
          </a:stretch>
        </p:blipFill>
        <p:spPr>
          <a:xfrm>
            <a:off x="2952562" y="0"/>
            <a:ext cx="6977735" cy="690664"/>
          </a:xfrm>
          <a:prstGeom prst="rect">
            <a:avLst/>
          </a:prstGeom>
        </p:spPr>
      </p:pic>
      <p:sp>
        <p:nvSpPr>
          <p:cNvPr id="5" name="Rectángulo 4">
            <a:extLst>
              <a:ext uri="{FF2B5EF4-FFF2-40B4-BE49-F238E27FC236}">
                <a16:creationId xmlns:a16="http://schemas.microsoft.com/office/drawing/2014/main" id="{8B3D6E2D-AF40-ADE0-37ED-E2B51F62DAF5}"/>
              </a:ext>
            </a:extLst>
          </p:cNvPr>
          <p:cNvSpPr/>
          <p:nvPr/>
        </p:nvSpPr>
        <p:spPr>
          <a:xfrm>
            <a:off x="927001" y="2024458"/>
            <a:ext cx="3123277" cy="3425874"/>
          </a:xfrm>
          <a:prstGeom prst="rect">
            <a:avLst/>
          </a:prstGeom>
          <a:noFill/>
        </p:spPr>
        <p:txBody>
          <a:bodyPr wrap="square">
            <a:spAutoFit/>
          </a:bodyPr>
          <a:lstStyle/>
          <a:p>
            <a:pPr algn="ctr">
              <a:lnSpc>
                <a:spcPct val="120000"/>
              </a:lnSpc>
            </a:pPr>
            <a:r>
              <a:rPr lang="es-CO" sz="1400" b="1" dirty="0">
                <a:solidFill>
                  <a:srgbClr val="992923"/>
                </a:solidFill>
                <a:latin typeface="Verdana" panose="020B0604030504040204" pitchFamily="34" charset="0"/>
                <a:ea typeface="Verdana" panose="020B0604030504040204" pitchFamily="34" charset="0"/>
              </a:rPr>
              <a:t>¡Consulta aquí los Informes Diarios de Incendios!</a:t>
            </a: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r>
              <a:rPr lang="es-CO" sz="1400" b="1" dirty="0">
                <a:solidFill>
                  <a:srgbClr val="992923"/>
                </a:solidFill>
                <a:latin typeface="Verdana" panose="020B0604030504040204" pitchFamily="34" charset="0"/>
                <a:ea typeface="Verdana" panose="020B0604030504040204" pitchFamily="34" charset="0"/>
                <a:hlinkClick r:id="rId3"/>
              </a:rPr>
              <a:t>https://www.ideam.gov.co/sala-de-prensa/boletines/Bolet%C3%ADn-de-Alertas-por-Pron%C3%B3stico-de-la-Amenaza-por-Incendios-de-la-Cobertura-Vegetal-(BAICV)</a:t>
            </a: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a:p>
            <a:pPr algn="ctr">
              <a:lnSpc>
                <a:spcPct val="120000"/>
              </a:lnSpc>
            </a:pPr>
            <a:endParaRPr lang="es-CO" sz="1400" b="1" dirty="0">
              <a:solidFill>
                <a:srgbClr val="992923"/>
              </a:solidFill>
              <a:latin typeface="Verdana" panose="020B0604030504040204" pitchFamily="34" charset="0"/>
              <a:ea typeface="Verdana" panose="020B0604030504040204" pitchFamily="34" charset="0"/>
            </a:endParaRPr>
          </a:p>
        </p:txBody>
      </p:sp>
      <p:sp>
        <p:nvSpPr>
          <p:cNvPr id="6" name="Rectángulo 5">
            <a:extLst>
              <a:ext uri="{FF2B5EF4-FFF2-40B4-BE49-F238E27FC236}">
                <a16:creationId xmlns:a16="http://schemas.microsoft.com/office/drawing/2014/main" id="{40CA3A58-7152-F257-FCC6-DA367AFB16A3}"/>
              </a:ext>
            </a:extLst>
          </p:cNvPr>
          <p:cNvSpPr/>
          <p:nvPr/>
        </p:nvSpPr>
        <p:spPr>
          <a:xfrm>
            <a:off x="4872286" y="1374148"/>
            <a:ext cx="7103513" cy="4582159"/>
          </a:xfrm>
          <a:prstGeom prst="rect">
            <a:avLst/>
          </a:prstGeom>
          <a:solidFill>
            <a:srgbClr val="CB372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Rectángulo 6">
            <a:extLst>
              <a:ext uri="{FF2B5EF4-FFF2-40B4-BE49-F238E27FC236}">
                <a16:creationId xmlns:a16="http://schemas.microsoft.com/office/drawing/2014/main" id="{F327AB6C-BC37-227E-04DA-231C1932A6CD}"/>
              </a:ext>
            </a:extLst>
          </p:cNvPr>
          <p:cNvSpPr/>
          <p:nvPr/>
        </p:nvSpPr>
        <p:spPr>
          <a:xfrm>
            <a:off x="5152724" y="2159865"/>
            <a:ext cx="6542638" cy="3108543"/>
          </a:xfrm>
          <a:prstGeom prst="rect">
            <a:avLst/>
          </a:prstGeom>
          <a:noFill/>
        </p:spPr>
        <p:txBody>
          <a:bodyPr wrap="square" lIns="91440" tIns="45720" rIns="91440" bIns="45720" anchor="t">
            <a:spAutoFit/>
          </a:bodyPr>
          <a:lstStyle/>
          <a:p>
            <a:pPr algn="just"/>
            <a:r>
              <a:rPr lang="es-ES" sz="1400" dirty="0">
                <a:solidFill>
                  <a:schemeClr val="bg1"/>
                </a:solidFill>
                <a:latin typeface="Verdana"/>
                <a:ea typeface="Verdana"/>
              </a:rPr>
              <a:t>Dada la persistencia de las condiciones en su mayoría de menos lluvias en el país a lo largo del mes de julio, aumenta ostensiblemente tanto el número de puntos de calor, como la probabilidad de ocurrencia de incendios de la cobertura vegetal, es </a:t>
            </a:r>
            <a:r>
              <a:rPr lang="es-ES" sz="1400" dirty="0" err="1">
                <a:solidFill>
                  <a:schemeClr val="bg1"/>
                </a:solidFill>
                <a:latin typeface="Verdana"/>
                <a:ea typeface="Verdana"/>
              </a:rPr>
              <a:t>asi</a:t>
            </a:r>
            <a:r>
              <a:rPr lang="es-ES" sz="1400" dirty="0">
                <a:solidFill>
                  <a:schemeClr val="bg1"/>
                </a:solidFill>
                <a:latin typeface="Verdana"/>
                <a:ea typeface="Verdana"/>
              </a:rPr>
              <a:t> que, el mes de julio se presentaron alertas entre rojas y amarillas de la amenaza por incendios de la cobertura vegetal, con mayores alertas entre los días 17/07/2024 y 23/07/2024, principalmente en la región Caribe, región Andina y en sectores puntuales de la Orinoquía.</a:t>
            </a:r>
            <a:endParaRPr lang="es-MX" sz="1400" dirty="0">
              <a:solidFill>
                <a:schemeClr val="bg1"/>
              </a:solidFill>
              <a:latin typeface="Verdana"/>
              <a:ea typeface="Verdana"/>
            </a:endParaRPr>
          </a:p>
          <a:p>
            <a:pPr algn="just"/>
            <a:endParaRPr lang="es-MX" sz="1400" dirty="0">
              <a:solidFill>
                <a:schemeClr val="bg1"/>
              </a:solidFill>
              <a:latin typeface="Verdana" panose="020B0604030504040204" pitchFamily="34" charset="0"/>
              <a:ea typeface="Verdana" panose="020B0604030504040204" pitchFamily="34" charset="0"/>
            </a:endParaRPr>
          </a:p>
          <a:p>
            <a:pPr algn="just"/>
            <a:r>
              <a:rPr lang="es-MX" sz="1400" dirty="0">
                <a:solidFill>
                  <a:schemeClr val="bg1"/>
                </a:solidFill>
                <a:latin typeface="Verdana" panose="020B0604030504040204" pitchFamily="34" charset="0"/>
                <a:ea typeface="Verdana" panose="020B0604030504040204" pitchFamily="34" charset="0"/>
              </a:rPr>
              <a:t>Es importante recordar que la ocurrencia de incendios incide significativamente en el detrimento de la calidad del aire en las zonas donde se presenten, sumado a ausencia o bajas precipitaciones y vientos de moderada intensidad, el cual desfavorece los procesos de dispersión de contaminantes y de lavado de la atmósfera.                            </a:t>
            </a:r>
          </a:p>
        </p:txBody>
      </p:sp>
    </p:spTree>
    <p:extLst>
      <p:ext uri="{BB962C8B-B14F-4D97-AF65-F5344CB8AC3E}">
        <p14:creationId xmlns:p14="http://schemas.microsoft.com/office/powerpoint/2010/main" val="2835503163"/>
      </p:ext>
    </p:extLst>
  </p:cSld>
  <p:clrMapOvr>
    <a:masterClrMapping/>
  </p:clrMapOvr>
</p:sld>
</file>

<file path=ppt/theme/theme1.xml><?xml version="1.0" encoding="utf-8"?>
<a:theme xmlns:a="http://schemas.openxmlformats.org/drawingml/2006/main" name="Plantilla IDE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seño Cerrej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8B412D4C349E3D4EA30C84D24047197F" ma:contentTypeVersion="14" ma:contentTypeDescription="Crear nuevo documento." ma:contentTypeScope="" ma:versionID="229f32925c15054cd96d1815965661df">
  <xsd:schema xmlns:xsd="http://www.w3.org/2001/XMLSchema" xmlns:xs="http://www.w3.org/2001/XMLSchema" xmlns:p="http://schemas.microsoft.com/office/2006/metadata/properties" xmlns:ns2="18b5275e-ae01-42c5-988e-af94d28a4e7f" xmlns:ns3="37130ef0-5c66-454e-8046-70ae2f71bbe0" targetNamespace="http://schemas.microsoft.com/office/2006/metadata/properties" ma:root="true" ma:fieldsID="12cae1e70bda897699bac35f4cb19cb8" ns2:_="" ns3:_="">
    <xsd:import namespace="18b5275e-ae01-42c5-988e-af94d28a4e7f"/>
    <xsd:import namespace="37130ef0-5c66-454e-8046-70ae2f71bbe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b5275e-ae01-42c5-988e-af94d28a4e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cfa4c69d-b1f6-4e6d-9b00-6144774bce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130ef0-5c66-454e-8046-70ae2f71bbe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320a29-b779-4cd5-a3e2-8f91c1a9323c}" ma:internalName="TaxCatchAll" ma:showField="CatchAllData" ma:web="37130ef0-5c66-454e-8046-70ae2f71bbe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8b5275e-ae01-42c5-988e-af94d28a4e7f">
      <Terms xmlns="http://schemas.microsoft.com/office/infopath/2007/PartnerControls"/>
    </lcf76f155ced4ddcb4097134ff3c332f>
    <TaxCatchAll xmlns="37130ef0-5c66-454e-8046-70ae2f71bbe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7BF5A3-23C8-4571-9ACB-D787F78677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b5275e-ae01-42c5-988e-af94d28a4e7f"/>
    <ds:schemaRef ds:uri="37130ef0-5c66-454e-8046-70ae2f71b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F24527-160D-4924-8B4A-B01AF2196A6D}">
  <ds:schemaRefs>
    <ds:schemaRef ds:uri="http://schemas.microsoft.com/office/2006/metadata/properties"/>
    <ds:schemaRef ds:uri="http://schemas.microsoft.com/office/infopath/2007/PartnerControls"/>
    <ds:schemaRef ds:uri="18b5275e-ae01-42c5-988e-af94d28a4e7f"/>
    <ds:schemaRef ds:uri="37130ef0-5c66-454e-8046-70ae2f71bbe0"/>
  </ds:schemaRefs>
</ds:datastoreItem>
</file>

<file path=customXml/itemProps3.xml><?xml version="1.0" encoding="utf-8"?>
<ds:datastoreItem xmlns:ds="http://schemas.openxmlformats.org/officeDocument/2006/customXml" ds:itemID="{5DEA2712-E729-4161-8286-4FBA92C6C4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21999</TotalTime>
  <Words>6424</Words>
  <Application>Microsoft Office PowerPoint</Application>
  <PresentationFormat>Panorámica</PresentationFormat>
  <Paragraphs>243</Paragraphs>
  <Slides>21</Slides>
  <Notes>0</Notes>
  <HiddenSlides>0</HiddenSlides>
  <MMClips>0</MMClips>
  <ScaleCrop>false</ScaleCrop>
  <HeadingPairs>
    <vt:vector size="6" baseType="variant">
      <vt:variant>
        <vt:lpstr>Fuentes usadas</vt:lpstr>
      </vt:variant>
      <vt:variant>
        <vt:i4>7</vt:i4>
      </vt:variant>
      <vt:variant>
        <vt:lpstr>Tema</vt:lpstr>
      </vt:variant>
      <vt:variant>
        <vt:i4>4</vt:i4>
      </vt:variant>
      <vt:variant>
        <vt:lpstr>Títulos de diapositiva</vt:lpstr>
      </vt:variant>
      <vt:variant>
        <vt:i4>21</vt:i4>
      </vt:variant>
    </vt:vector>
  </HeadingPairs>
  <TitlesOfParts>
    <vt:vector size="32" baseType="lpstr">
      <vt:lpstr>Arial</vt:lpstr>
      <vt:lpstr>Arial Narrow</vt:lpstr>
      <vt:lpstr>Calibri</vt:lpstr>
      <vt:lpstr>Calibri Light</vt:lpstr>
      <vt:lpstr>Courier New</vt:lpstr>
      <vt:lpstr>Helvetica</vt:lpstr>
      <vt:lpstr>Verdana</vt:lpstr>
      <vt:lpstr>Plantilla IDEAM</vt:lpstr>
      <vt:lpstr>Diseño OSPA</vt:lpstr>
      <vt:lpstr>Diseño Cerrejon</vt:lpstr>
      <vt:lpstr>Tema de Office</vt:lpstr>
      <vt:lpstr>Presentación de PowerPoint</vt:lpstr>
      <vt:lpstr>Boletín de Calidad del Aire del Ideam</vt:lpstr>
      <vt:lpstr>CONTENIDO</vt:lpstr>
      <vt:lpstr>Precipitación acumulada y anomalía de lluvia a partir de 2025-07-01 07:00 HCL hasta las 07:00 HCL 2025-08-01  para Colombia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Marta Cortina Gomez</cp:lastModifiedBy>
  <cp:revision>723</cp:revision>
  <dcterms:created xsi:type="dcterms:W3CDTF">2023-05-19T19:31:54Z</dcterms:created>
  <dcterms:modified xsi:type="dcterms:W3CDTF">2025-08-08T16:35:19Z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2024-03-12T19:16:51Z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e8b8858c-758f-4ffb-bfe4-b827629c0bb4</vt:lpwstr>
  </property>
  <property fmtid="{D5CDD505-2E9C-101B-9397-08002B2CF9AE}" pid="8" name="MSIP_Label_defa4170-0d19-0005-0004-bc88714345d2_ContentBits">
    <vt:lpwstr>0</vt:lpwstr>
  </property>
  <property fmtid="{D5CDD505-2E9C-101B-9397-08002B2CF9AE}" pid="9" name="ContentTypeId">
    <vt:lpwstr>0x0101008B412D4C349E3D4EA30C84D24047197F</vt:lpwstr>
  </property>
  <property fmtid="{D5CDD505-2E9C-101B-9397-08002B2CF9AE}" pid="10" name="MediaServiceImageTags">
    <vt:lpwstr/>
  </property>
</Properties>
</file>