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79" r:id="rId6"/>
    <p:sldMasterId id="2147483705" r:id="rId7"/>
  </p:sldMasterIdLst>
  <p:notesMasterIdLst>
    <p:notesMasterId r:id="rId29"/>
  </p:notesMasterIdLst>
  <p:handoutMasterIdLst>
    <p:handoutMasterId r:id="rId30"/>
  </p:handoutMasterIdLst>
  <p:sldIdLst>
    <p:sldId id="256" r:id="rId8"/>
    <p:sldId id="258" r:id="rId9"/>
    <p:sldId id="257" r:id="rId10"/>
    <p:sldId id="259" r:id="rId11"/>
    <p:sldId id="260" r:id="rId12"/>
    <p:sldId id="261" r:id="rId13"/>
    <p:sldId id="262" r:id="rId14"/>
    <p:sldId id="263" r:id="rId15"/>
    <p:sldId id="264" r:id="rId16"/>
    <p:sldId id="265" r:id="rId17"/>
    <p:sldId id="266" r:id="rId18"/>
    <p:sldId id="267" r:id="rId19"/>
    <p:sldId id="275" r:id="rId20"/>
    <p:sldId id="667" r:id="rId21"/>
    <p:sldId id="668" r:id="rId22"/>
    <p:sldId id="268" r:id="rId23"/>
    <p:sldId id="270" r:id="rId24"/>
    <p:sldId id="271" r:id="rId25"/>
    <p:sldId id="272" r:id="rId26"/>
    <p:sldId id="273" r:id="rId27"/>
    <p:sldId id="274"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5CA9D-0261-AF5B-FF9F-BE7D1A691F5D}" name="Ana María Hernández Hernández" initials="AH" userId="S::amhernandez@ideam.gov.co::e830a226-d9cd-4f5e-ae6d-214b0754b7d3" providerId="AD"/>
  <p188:author id="{B3BC8DDB-283C-4091-E91B-22EE75EA12F8}" name="Ana Maria Hernandez Hernandez" initials="AH" userId="f2b117e2bb2ec3d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008"/>
    <a:srgbClr val="004070"/>
    <a:srgbClr val="0070C0"/>
    <a:srgbClr val="563A12"/>
    <a:srgbClr val="ED0802"/>
    <a:srgbClr val="000000"/>
    <a:srgbClr val="A10E07"/>
    <a:srgbClr val="6C320A"/>
    <a:srgbClr val="F9652F"/>
    <a:srgbClr val="10A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4660"/>
  </p:normalViewPr>
  <p:slideViewPr>
    <p:cSldViewPr snapToGrid="0">
      <p:cViewPr varScale="1">
        <p:scale>
          <a:sx n="93" d="100"/>
          <a:sy n="93" d="100"/>
        </p:scale>
        <p:origin x="595" y="72"/>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11/07/2025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11/07/2025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7.wdp"/><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8.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8.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7.wdp"/><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2B6317-D322-6910-FAE3-4A3D23D5F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177035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2" name="Imagen 11">
            <a:extLst>
              <a:ext uri="{FF2B5EF4-FFF2-40B4-BE49-F238E27FC236}">
                <a16:creationId xmlns:a16="http://schemas.microsoft.com/office/drawing/2014/main" id="{9B947472-AA8D-E9B0-9E8E-CEC7CE951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D1585F5D-2E05-677D-9748-C1D8742609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937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A75D2D-FF8E-E886-CA68-B24A8FE549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615748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5" name="Imagen 4">
            <a:extLst>
              <a:ext uri="{FF2B5EF4-FFF2-40B4-BE49-F238E27FC236}">
                <a16:creationId xmlns:a16="http://schemas.microsoft.com/office/drawing/2014/main" id="{3D82D759-81F9-2F2D-2BE9-6DB2DC21B7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3746117A-F2B2-B05A-93EB-9767AF34ECAC}"/>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29" name="CuadroTexto 28"/>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390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7" name="Rectángulo: esquinas superiores redondeadas 6">
            <a:extLst>
              <a:ext uri="{FF2B5EF4-FFF2-40B4-BE49-F238E27FC236}">
                <a16:creationId xmlns:a16="http://schemas.microsoft.com/office/drawing/2014/main" id="{693C2614-2550-AFBB-658C-FFED1C9504EF}"/>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a:extLst>
              <a:ext uri="{FF2B5EF4-FFF2-40B4-BE49-F238E27FC236}">
                <a16:creationId xmlns:a16="http://schemas.microsoft.com/office/drawing/2014/main" id="{F79F18CF-1119-F722-55A1-84DB62DEC146}"/>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0" name="CuadroTexto 9">
            <a:extLst>
              <a:ext uri="{FF2B5EF4-FFF2-40B4-BE49-F238E27FC236}">
                <a16:creationId xmlns:a16="http://schemas.microsoft.com/office/drawing/2014/main" id="{8026212B-C652-E810-3945-2F252EB124AA}"/>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F14D66C4-81F0-A4CC-4F00-7FA49F6371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46738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EFACA062-428F-161E-3600-A15359BFBC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6" name="Rectángulo: esquinas superiores redondeadas 15">
            <a:extLst>
              <a:ext uri="{FF2B5EF4-FFF2-40B4-BE49-F238E27FC236}">
                <a16:creationId xmlns:a16="http://schemas.microsoft.com/office/drawing/2014/main" id="{CFD59E9F-82FC-7198-95E4-9D7E467ECBD7}"/>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a:extLst>
              <a:ext uri="{FF2B5EF4-FFF2-40B4-BE49-F238E27FC236}">
                <a16:creationId xmlns:a16="http://schemas.microsoft.com/office/drawing/2014/main" id="{311A2049-FD33-982B-9930-7B60B48AA66F}"/>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29" name="CuadroTexto 28"/>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a:extLst>
              <a:ext uri="{FF2B5EF4-FFF2-40B4-BE49-F238E27FC236}">
                <a16:creationId xmlns:a16="http://schemas.microsoft.com/office/drawing/2014/main" id="{89FF0EA6-2C93-596F-51C4-5C8B587F3A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906C133A-C11E-AA31-9A89-C5E9CA6EA473}"/>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2" name="Imagen 1">
            <a:extLst>
              <a:ext uri="{FF2B5EF4-FFF2-40B4-BE49-F238E27FC236}">
                <a16:creationId xmlns:a16="http://schemas.microsoft.com/office/drawing/2014/main" id="{06E80258-6AA2-3ED5-3279-768638CA4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9791D01-1A72-ABB3-DA50-029994C34DEC}"/>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4" name="Imagen 3"/>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6"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873742"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7" name="Google Shape;698;p13" descr="Recurso 24.png"/>
          <p:cNvPicPr preferRelativeResize="0"/>
          <p:nvPr userDrawn="1"/>
        </p:nvPicPr>
        <p:blipFill rotWithShape="1">
          <a:blip r:embed="rId3">
            <a:alphaModFix/>
          </a:blip>
          <a:srcRect/>
          <a:stretch/>
        </p:blipFill>
        <p:spPr>
          <a:xfrm>
            <a:off x="10688637" y="4673292"/>
            <a:ext cx="382588" cy="536575"/>
          </a:xfrm>
          <a:prstGeom prst="rect">
            <a:avLst/>
          </a:prstGeom>
          <a:noFill/>
          <a:ln>
            <a:noFill/>
          </a:ln>
        </p:spPr>
      </p:pic>
      <p:cxnSp>
        <p:nvCxnSpPr>
          <p:cNvPr id="21" name="Conector recto 20"/>
          <p:cNvCxnSpPr/>
          <p:nvPr userDrawn="1"/>
        </p:nvCxnSpPr>
        <p:spPr>
          <a:xfrm>
            <a:off x="4873742" y="4464653"/>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userDrawn="1"/>
        </p:nvCxnSpPr>
        <p:spPr>
          <a:xfrm>
            <a:off x="4873742" y="5417964"/>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4"/>
          <a:stretch>
            <a:fillRect/>
          </a:stretch>
        </p:blipFill>
        <p:spPr>
          <a:xfrm>
            <a:off x="11385290" y="1012617"/>
            <a:ext cx="797392" cy="5668738"/>
          </a:xfrm>
          <a:prstGeom prst="rect">
            <a:avLst/>
          </a:prstGeom>
        </p:spPr>
      </p:pic>
      <p:sp>
        <p:nvSpPr>
          <p:cNvPr id="26" name="Marcador de texto 25"/>
          <p:cNvSpPr>
            <a:spLocks noGrp="1"/>
          </p:cNvSpPr>
          <p:nvPr>
            <p:ph type="body" sz="quarter" idx="10"/>
          </p:nvPr>
        </p:nvSpPr>
        <p:spPr>
          <a:xfrm>
            <a:off x="4994275" y="5503863"/>
            <a:ext cx="6076950" cy="935037"/>
          </a:xfrm>
        </p:spPr>
        <p:txBody>
          <a:bodyPr>
            <a:normAutofit/>
          </a:bodyPr>
          <a:lstStyle>
            <a:lvl1pPr marL="0" indent="0">
              <a:buNone/>
              <a:defRPr sz="9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7" name="Marcador de texto 25"/>
          <p:cNvSpPr>
            <a:spLocks noGrp="1"/>
          </p:cNvSpPr>
          <p:nvPr>
            <p:ph type="body" sz="quarter" idx="11"/>
          </p:nvPr>
        </p:nvSpPr>
        <p:spPr>
          <a:xfrm>
            <a:off x="4994275" y="4061566"/>
            <a:ext cx="6076950" cy="297364"/>
          </a:xfrm>
        </p:spPr>
        <p:txBody>
          <a:bodyPr>
            <a:normAutofit/>
          </a:bodyPr>
          <a:lstStyle>
            <a:lvl1pPr marL="0" indent="0" algn="ctr">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8" name="Marcador de texto 25"/>
          <p:cNvSpPr>
            <a:spLocks noGrp="1"/>
          </p:cNvSpPr>
          <p:nvPr>
            <p:ph type="body" sz="quarter" idx="12"/>
          </p:nvPr>
        </p:nvSpPr>
        <p:spPr>
          <a:xfrm>
            <a:off x="7767756" y="4595044"/>
            <a:ext cx="2817866" cy="708271"/>
          </a:xfrm>
        </p:spPr>
        <p:txBody>
          <a:bodyPr>
            <a:normAutofit/>
          </a:bodyPr>
          <a:lstStyle>
            <a:lvl1pPr marL="0" indent="0" algn="l">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2" name="Imagen 1">
            <a:extLst>
              <a:ext uri="{FF2B5EF4-FFF2-40B4-BE49-F238E27FC236}">
                <a16:creationId xmlns:a16="http://schemas.microsoft.com/office/drawing/2014/main" id="{E2CE6330-152C-4CD7-EAF1-5F6678E5AF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0F06E2D2-42DF-E131-809F-ED4DA9D75F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6805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a:extLst>
              <a:ext uri="{FF2B5EF4-FFF2-40B4-BE49-F238E27FC236}">
                <a16:creationId xmlns:a16="http://schemas.microsoft.com/office/drawing/2014/main" id="{F9164EFC-3EAF-5D04-435B-8B3EAB0F2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29B353D2-5395-A2D2-3024-94CF6EF82E63}"/>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spTree>
    <p:extLst>
      <p:ext uri="{BB962C8B-B14F-4D97-AF65-F5344CB8AC3E}">
        <p14:creationId xmlns:p14="http://schemas.microsoft.com/office/powerpoint/2010/main" val="1341496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A30E0F68-C2A9-3B46-32A6-A4237E31B7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773849D7-D0DD-CF0D-AAAE-06DD17F5BAF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96298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2BB3979-ED42-DD2F-5A42-1F28544A9D74}"/>
              </a:ext>
            </a:extLst>
          </p:cNvPr>
          <p:cNvSpPr/>
          <p:nvPr userDrawn="1"/>
        </p:nvSpPr>
        <p:spPr>
          <a:xfrm>
            <a:off x="0" y="819253"/>
            <a:ext cx="12192000" cy="5219493"/>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5" name="Imagen 4">
            <a:extLst>
              <a:ext uri="{FF2B5EF4-FFF2-40B4-BE49-F238E27FC236}">
                <a16:creationId xmlns:a16="http://schemas.microsoft.com/office/drawing/2014/main" id="{59ECF0C3-66BE-2733-69BA-597159D6C4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7196" y="5265892"/>
            <a:ext cx="591177" cy="591177"/>
          </a:xfrm>
          <a:prstGeom prst="rect">
            <a:avLst/>
          </a:prstGeom>
        </p:spPr>
      </p:pic>
    </p:spTree>
    <p:extLst>
      <p:ext uri="{BB962C8B-B14F-4D97-AF65-F5344CB8AC3E}">
        <p14:creationId xmlns:p14="http://schemas.microsoft.com/office/powerpoint/2010/main" val="2600876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pic>
        <p:nvPicPr>
          <p:cNvPr id="2" name="Imagen 1">
            <a:extLst>
              <a:ext uri="{FF2B5EF4-FFF2-40B4-BE49-F238E27FC236}">
                <a16:creationId xmlns:a16="http://schemas.microsoft.com/office/drawing/2014/main" id="{AB765217-A815-BE3A-8B25-1075CC3A73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E5BC0015-ADC8-8DF0-4673-8DD67020269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4C8C588C-1394-7A7F-B5CC-96CC7A25F6E9}"/>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409ABC3B-FDA6-5F1B-A625-D631F6A6D55B}"/>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47142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Área Hidrográfica 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7F2DFE8C-FD65-8FC8-3BC7-453D760E3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B718E77E-107A-B7F2-C756-77D6C6A75061}"/>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C9833A77-15BE-AF48-CA2F-6F668AC0DB3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7853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Área Hidrográfica 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F4480A92-F905-5278-B17C-45BA8552A2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F5EE3D2D-422D-A7F4-B89F-826871AD06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2172EC98-6F84-E81B-238B-B7E45F173B59}"/>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7125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EB2A0B40-0571-657A-81A2-DFA5D1323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C73BF5CB-D6AD-644B-F603-A23BE3850436}"/>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6A40A11-0B9D-40AA-181D-16B97993D35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9900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44B2D12B-3BC5-17E8-C58C-350E77A6E3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8A9DD4F-9EEE-2308-6B3A-9144259254E9}"/>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CF1B4D2-4B06-62B9-315E-496FEDEE8BB0}"/>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28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6312FF33-AA3C-868A-0233-60C4D285DF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E727588D-51FC-E529-011F-C4D5E2AEA12D}"/>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DED3D7D-93BF-4CEA-C1A5-8A460303E5A5}"/>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09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Rectángulo: esquinas superiores redondeadas 1">
            <a:extLst>
              <a:ext uri="{FF2B5EF4-FFF2-40B4-BE49-F238E27FC236}">
                <a16:creationId xmlns:a16="http://schemas.microsoft.com/office/drawing/2014/main" id="{971500D4-7186-08E4-3C14-3B2714375B1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a:extLst>
              <a:ext uri="{FF2B5EF4-FFF2-40B4-BE49-F238E27FC236}">
                <a16:creationId xmlns:a16="http://schemas.microsoft.com/office/drawing/2014/main" id="{BA79CB8E-7110-20E4-B7FD-5EC39CB6981C}"/>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C3CC25C9-C197-607B-5148-158EFA2960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52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6B334709-92B6-4D09-C26E-79CD5F8F6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A5AD9810-73B5-21CA-E822-5089639E52B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C377453F-FEE5-6557-7DF5-C92BA814C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722760E1-F7EB-8053-D0F6-F4F8022BF84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pic>
        <p:nvPicPr>
          <p:cNvPr id="4" name="Imagen 3">
            <a:extLst>
              <a:ext uri="{FF2B5EF4-FFF2-40B4-BE49-F238E27FC236}">
                <a16:creationId xmlns:a16="http://schemas.microsoft.com/office/drawing/2014/main" id="{6695D158-4A1F-37C2-4BB1-36710F26F3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3" name="Rectángulo: esquinas superiores redondeadas 12">
            <a:extLst>
              <a:ext uri="{FF2B5EF4-FFF2-40B4-BE49-F238E27FC236}">
                <a16:creationId xmlns:a16="http://schemas.microsoft.com/office/drawing/2014/main" id="{1F0951A9-71B4-43A5-1384-F93D06EC0D2C}"/>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8" name="Imagen 7">
            <a:extLst>
              <a:ext uri="{FF2B5EF4-FFF2-40B4-BE49-F238E27FC236}">
                <a16:creationId xmlns:a16="http://schemas.microsoft.com/office/drawing/2014/main" id="{64652B8C-014E-C9CE-C76A-435CEA07F7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EC57BEE1-149E-EE33-634C-7DC921239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94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711FB72-6EB6-18B9-BC44-366BE25CAA6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1" name="Rectángulo: esquinas superiores redondeadas 10">
            <a:extLst>
              <a:ext uri="{FF2B5EF4-FFF2-40B4-BE49-F238E27FC236}">
                <a16:creationId xmlns:a16="http://schemas.microsoft.com/office/drawing/2014/main" id="{DC8F3D9A-3807-63C4-612B-76F493D41592}"/>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id="{D6464237-BEF6-68CB-F9FC-AA57177BAFB8}"/>
              </a:ext>
            </a:extLst>
          </p:cNvPr>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9" name="CuadroTexto 8"/>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1725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44426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32415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8940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00255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374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05383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16412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75676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3570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6FEAD162-4DD5-E881-CDB1-657D97BD6B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293A18F1-F3DE-34DB-D7EA-926B452164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1418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5821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0713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47794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1580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7" name="Imagen 6" descr="Icono&#10;&#10;Descripción generada automáticamente">
            <a:extLst>
              <a:ext uri="{FF2B5EF4-FFF2-40B4-BE49-F238E27FC236}">
                <a16:creationId xmlns:a16="http://schemas.microsoft.com/office/drawing/2014/main" id="{2D096783-2CEF-821C-6931-068BE7F72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Tree>
    <p:extLst>
      <p:ext uri="{BB962C8B-B14F-4D97-AF65-F5344CB8AC3E}">
        <p14:creationId xmlns:p14="http://schemas.microsoft.com/office/powerpoint/2010/main" val="4013306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7" name="Imagen 6" descr="Icono&#10;&#10;Descripción generada automáticamente con confianza baja">
            <a:extLst>
              <a:ext uri="{FF2B5EF4-FFF2-40B4-BE49-F238E27FC236}">
                <a16:creationId xmlns:a16="http://schemas.microsoft.com/office/drawing/2014/main" id="{B65432B3-EC26-BCF6-00B5-E55899507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40090" y="2852452"/>
            <a:ext cx="7027047" cy="1300291"/>
          </a:xfrm>
        </p:spPr>
        <p:txBody>
          <a:bodyPr anchor="b">
            <a:normAutofit/>
          </a:bodyPr>
          <a:lstStyle>
            <a:lvl1pPr defTabSz="0">
              <a:lnSpc>
                <a:spcPct val="100000"/>
              </a:lnSpc>
              <a:defRPr sz="40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325147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096130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97830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248131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750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5" name="Imagen 14">
            <a:extLst>
              <a:ext uri="{FF2B5EF4-FFF2-40B4-BE49-F238E27FC236}">
                <a16:creationId xmlns:a16="http://schemas.microsoft.com/office/drawing/2014/main" id="{A6336CA5-77AD-D576-1A08-262F2C4394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6" name="Imagen 15">
            <a:extLst>
              <a:ext uri="{FF2B5EF4-FFF2-40B4-BE49-F238E27FC236}">
                <a16:creationId xmlns:a16="http://schemas.microsoft.com/office/drawing/2014/main" id="{6B12E50D-6B51-42DA-6417-618ADD02A0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85858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710429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0487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802660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671286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497" b="85115"/>
          <a:stretch/>
        </p:blipFill>
        <p:spPr>
          <a:xfrm>
            <a:off x="2426680" y="2425587"/>
            <a:ext cx="3480986" cy="1665766"/>
          </a:xfrm>
          <a:prstGeom prst="rect">
            <a:avLst/>
          </a:prstGeom>
        </p:spPr>
      </p:pic>
      <p:pic>
        <p:nvPicPr>
          <p:cNvPr id="4" name="Imagen 3"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976" b="85286"/>
          <a:stretch/>
        </p:blipFill>
        <p:spPr>
          <a:xfrm>
            <a:off x="6752495" y="2209776"/>
            <a:ext cx="2239106" cy="2054363"/>
          </a:xfrm>
          <a:prstGeom prst="rect">
            <a:avLst/>
          </a:prstGeom>
        </p:spPr>
      </p:pic>
    </p:spTree>
    <p:extLst>
      <p:ext uri="{BB962C8B-B14F-4D97-AF65-F5344CB8AC3E}">
        <p14:creationId xmlns:p14="http://schemas.microsoft.com/office/powerpoint/2010/main" val="1807990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Redondear rectángulo de esquina del mismo lado 1"/>
          <p:cNvSpPr/>
          <p:nvPr userDrawn="1"/>
        </p:nvSpPr>
        <p:spPr>
          <a:xfrm rot="10800000">
            <a:off x="2954405" y="-9676"/>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9" name="CuadroTexto 28"/>
          <p:cNvSpPr txBox="1"/>
          <p:nvPr userDrawn="1"/>
        </p:nvSpPr>
        <p:spPr>
          <a:xfrm>
            <a:off x="4091795" y="29724"/>
            <a:ext cx="4551246"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Alerta por descensos significativos de</a:t>
            </a:r>
          </a:p>
          <a:p>
            <a:pPr algn="ctr"/>
            <a:r>
              <a:rPr lang="es-ES" sz="1600" b="1" dirty="0">
                <a:solidFill>
                  <a:schemeClr val="bg1"/>
                </a:solidFill>
                <a:latin typeface="Verdana" panose="020B0604030504040204" pitchFamily="34" charset="0"/>
                <a:ea typeface="Verdana" panose="020B0604030504040204" pitchFamily="34" charset="0"/>
              </a:rPr>
              <a:t>Las Temperaturas mínimas del aire</a:t>
            </a:r>
            <a:endParaRPr lang="es-MX" sz="16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514161" y="117376"/>
            <a:ext cx="472662" cy="465039"/>
          </a:xfrm>
          <a:prstGeom prst="rect">
            <a:avLst/>
          </a:prstGeom>
        </p:spPr>
      </p:pic>
    </p:spTree>
    <p:extLst>
      <p:ext uri="{BB962C8B-B14F-4D97-AF65-F5344CB8AC3E}">
        <p14:creationId xmlns:p14="http://schemas.microsoft.com/office/powerpoint/2010/main" val="3333768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10" name="Imagen 9"/>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4069251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 y="6331"/>
            <a:ext cx="12190065" cy="6859089"/>
          </a:xfrm>
          <a:prstGeom prst="rect">
            <a:avLst/>
          </a:prstGeom>
        </p:spPr>
      </p:pic>
      <p:sp>
        <p:nvSpPr>
          <p:cNvPr id="11"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63653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561299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82499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8B9BB72C-65DD-1434-A8B5-79167E79EF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2" name="Imagen 11">
            <a:extLst>
              <a:ext uri="{FF2B5EF4-FFF2-40B4-BE49-F238E27FC236}">
                <a16:creationId xmlns:a16="http://schemas.microsoft.com/office/drawing/2014/main" id="{FE5FD859-45BF-9525-DB0B-FF209DCC14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121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A83BF15-485A-1AAC-671E-6D3C293FE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4B1E36-6A47-FD12-D1DF-AED81EA7F111}"/>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508822AC-7B0A-C4AC-A022-09B1CEA1FB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D4349F0-C7C0-3225-828B-2E8084FDB0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757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239C0-CED8-6420-0F8A-D316E882FE8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295388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AE0C3-96D6-E4B5-C7CF-D376CBF5B1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060947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03C2C-61DC-960D-DCA3-4817D1FB84C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004155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5390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9064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76D421-AC86-1B7D-01CF-7CD3AE1218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31A1DCB-CE0D-E2BA-5DD1-215DE1ACA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53845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3B5DB-F9E8-A116-7F5A-8441165556B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687248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5ABE84-C149-68FD-0851-5EBDB6C736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42F8D6-8318-7ADA-FCA7-551A9D54A3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9B6A06F-6BEA-A581-B2A3-85894A3E2BA0}"/>
              </a:ext>
            </a:extLst>
          </p:cNvPr>
          <p:cNvSpPr>
            <a:spLocks noGrp="1"/>
          </p:cNvSpPr>
          <p:nvPr>
            <p:ph type="dt" sz="half" idx="10"/>
          </p:nvPr>
        </p:nvSpPr>
        <p:spPr/>
        <p:txBody>
          <a:body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642B290F-B52F-104A-37D4-8E37F4FF6D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882696-10FA-87EF-567C-C19D38F27B1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497716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2364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0" name="Imagen 9">
            <a:extLst>
              <a:ext uri="{FF2B5EF4-FFF2-40B4-BE49-F238E27FC236}">
                <a16:creationId xmlns:a16="http://schemas.microsoft.com/office/drawing/2014/main" id="{E4F95BF6-4AF6-295E-AD17-CC4CB7798F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1" name="Imagen 10">
            <a:extLst>
              <a:ext uri="{FF2B5EF4-FFF2-40B4-BE49-F238E27FC236}">
                <a16:creationId xmlns:a16="http://schemas.microsoft.com/office/drawing/2014/main" id="{A24224FA-9ACF-1F3B-9017-CDBF6ADAF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8146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78190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3" name="Imagen 12">
            <a:extLst>
              <a:ext uri="{FF2B5EF4-FFF2-40B4-BE49-F238E27FC236}">
                <a16:creationId xmlns:a16="http://schemas.microsoft.com/office/drawing/2014/main" id="{4DDCA6FA-19E8-E71B-0B88-A4EC3C061D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D46D15F9-D685-B182-C95C-6E692E3727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886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11/07/2025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pic>
        <p:nvPicPr>
          <p:cNvPr id="13" name="Imagen 12">
            <a:extLst>
              <a:ext uri="{FF2B5EF4-FFF2-40B4-BE49-F238E27FC236}">
                <a16:creationId xmlns:a16="http://schemas.microsoft.com/office/drawing/2014/main" id="{A7457D53-B5CB-D104-D236-DCC4A9132C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73ADB5BD-4204-219A-545B-A1196C2AE0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3528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935990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64" r:id="rId7"/>
    <p:sldLayoutId id="2147483656" r:id="rId8"/>
    <p:sldLayoutId id="2147483657" r:id="rId9"/>
    <p:sldLayoutId id="2147483658" r:id="rId10"/>
    <p:sldLayoutId id="214748370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55"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11/07/2025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608A145-C7FE-8AD9-0345-C52CA8BFC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2E13E-6C34-4F23-BD5D-8481901CFB85}" type="datetimeFigureOut">
              <a:rPr lang="es-CO" smtClean="0"/>
              <a:t>11/07/2025</a:t>
            </a:fld>
            <a:endParaRPr lang="es-CO"/>
          </a:p>
        </p:txBody>
      </p:sp>
      <p:sp>
        <p:nvSpPr>
          <p:cNvPr id="5" name="Marcador de pie de página 4">
            <a:extLst>
              <a:ext uri="{FF2B5EF4-FFF2-40B4-BE49-F238E27FC236}">
                <a16:creationId xmlns:a16="http://schemas.microsoft.com/office/drawing/2014/main" id="{96B273AC-6F3D-0085-AAD0-F5A4D8FC1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7C1F5EF-64F7-0CCC-50C1-819A3906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A03DA-489C-4B74-94A6-318826632521}" type="slidenum">
              <a:rPr lang="es-CO" smtClean="0"/>
              <a:t>‹Nº›</a:t>
            </a:fld>
            <a:endParaRPr lang="es-CO"/>
          </a:p>
        </p:txBody>
      </p:sp>
    </p:spTree>
    <p:extLst>
      <p:ext uri="{BB962C8B-B14F-4D97-AF65-F5344CB8AC3E}">
        <p14:creationId xmlns:p14="http://schemas.microsoft.com/office/powerpoint/2010/main" val="22320383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73.jpe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5.emf"/></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7.emf"/><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5.png"/><Relationship Id="rId7" Type="http://schemas.openxmlformats.org/officeDocument/2006/relationships/image" Target="../media/image79.jpeg"/><Relationship Id="rId2" Type="http://schemas.openxmlformats.org/officeDocument/2006/relationships/hyperlink" Target="https://www2.sgc.gov.co/Noticias/boletinesDocumentos/Forms/AllItems.aspx" TargetMode="External"/><Relationship Id="rId1" Type="http://schemas.openxmlformats.org/officeDocument/2006/relationships/slideLayout" Target="../slideLayouts/slideLayout50.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9.wdp"/><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50.xml"/><Relationship Id="rId6" Type="http://schemas.openxmlformats.org/officeDocument/2006/relationships/image" Target="../media/image78.png"/><Relationship Id="rId5" Type="http://schemas.microsoft.com/office/2007/relationships/hdphoto" Target="../media/hdphoto10.wdp"/><Relationship Id="rId10" Type="http://schemas.openxmlformats.org/officeDocument/2006/relationships/image" Target="../media/image83.emf"/><Relationship Id="rId4" Type="http://schemas.openxmlformats.org/officeDocument/2006/relationships/image" Target="../media/image51.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siata.gov.co/siata_nuevo/" TargetMode="External"/><Relationship Id="rId13" Type="http://schemas.openxmlformats.org/officeDocument/2006/relationships/hyperlink" Target="https://cdiac.manizales.unal.edu.co/geoportal-simac/" TargetMode="External"/><Relationship Id="rId3" Type="http://schemas.openxmlformats.org/officeDocument/2006/relationships/image" Target="../media/image45.png"/><Relationship Id="rId7" Type="http://schemas.openxmlformats.org/officeDocument/2006/relationships/hyperlink" Target="http://190.255.43.62/" TargetMode="External"/><Relationship Id="rId12" Type="http://schemas.openxmlformats.org/officeDocument/2006/relationships/hyperlink" Target="https://suite.ambiensq.com/#!/mapaMonitoreo/cdmb"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hyperlink" Target="http://iboca.ambientebogota.gov.co/mapa/" TargetMode="External"/><Relationship Id="rId11" Type="http://schemas.openxmlformats.org/officeDocument/2006/relationships/hyperlink" Target="https://geopiragua.corantioquia.gov.co/red-automatica" TargetMode="External"/><Relationship Id="rId5" Type="http://schemas.openxmlformats.org/officeDocument/2006/relationships/image" Target="../media/image91.png"/><Relationship Id="rId15" Type="http://schemas.openxmlformats.org/officeDocument/2006/relationships/image" Target="../media/image92.png"/><Relationship Id="rId10" Type="http://schemas.openxmlformats.org/officeDocument/2006/relationships/hyperlink" Target="https://suite.ambiensq.com/#!/mapaMonitoreo/cpc" TargetMode="External"/><Relationship Id="rId4" Type="http://schemas.microsoft.com/office/2007/relationships/hdphoto" Target="../media/hdphoto9.wdp"/><Relationship Id="rId9" Type="http://schemas.openxmlformats.org/officeDocument/2006/relationships/hyperlink" Target="https://suite.ambiensq.com/#!/mapaMonitoreo/cpg" TargetMode="External"/><Relationship Id="rId14" Type="http://schemas.openxmlformats.org/officeDocument/2006/relationships/hyperlink" Target="https://drive.google.com/drive/folders/1pMltye2lJIMxDBJHvPsD573Va6_FoyNP"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5.png"/><Relationship Id="rId7" Type="http://schemas.openxmlformats.org/officeDocument/2006/relationships/hyperlink" Target="http://www.ideam.gov.co/web/tiempo-y-clima/boletin-clima-y-salud"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hyperlink" Target="https://www.minsalud.gov.co/" TargetMode="External"/><Relationship Id="rId5" Type="http://schemas.openxmlformats.org/officeDocument/2006/relationships/hyperlink" Target="http://www.ideam.gov.co/web/tiempo-y-clima/recomendaciones-para-la-proteccion-contra-la-radiacion-ultravioleta" TargetMode="Externa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hyperlink" Target="https://www.ideam.gov.co/sala-de-prensa/boletines"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5.png"/><Relationship Id="rId7" Type="http://schemas.openxmlformats.org/officeDocument/2006/relationships/hyperlink" Target="http://www.ideam.gov.co/web/tiempo-y-clima/boletin-agroclimatico"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hyperlink" Target="http://www.pronosticosyalertas.gov.co/boletines-e-informes-tecnicos" TargetMode="External"/><Relationship Id="rId4" Type="http://schemas.microsoft.com/office/2007/relationships/hdphoto" Target="../media/hdphoto9.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hyperlink" Target="https://www.ideam.gov.co/sala-de-prensa/boletines/Bolet%C3%ADn-de-Alertas-por-Pron%C3%B3stico-de-la-Amenaza-por-Incendios-de-la-Cobertura-Vegetal-(BAICV)" TargetMode="External"/><Relationship Id="rId2" Type="http://schemas.openxmlformats.org/officeDocument/2006/relationships/image" Target="../media/image5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70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EFDE106B-BF4C-3EC1-9CCE-AEBBBFA2912B}"/>
              </a:ext>
            </a:extLst>
          </p:cNvPr>
          <p:cNvSpPr/>
          <p:nvPr/>
        </p:nvSpPr>
        <p:spPr>
          <a:xfrm>
            <a:off x="2710251"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a:t> </a:t>
            </a:r>
            <a:endParaRPr lang="es-CO" dirty="0"/>
          </a:p>
        </p:txBody>
      </p:sp>
      <p:sp>
        <p:nvSpPr>
          <p:cNvPr id="5" name="Título 6">
            <a:extLst>
              <a:ext uri="{FF2B5EF4-FFF2-40B4-BE49-F238E27FC236}">
                <a16:creationId xmlns:a16="http://schemas.microsoft.com/office/drawing/2014/main" id="{FAAEACAA-3008-EE2F-E6B6-B53284276A07}"/>
              </a:ext>
            </a:extLst>
          </p:cNvPr>
          <p:cNvSpPr txBox="1">
            <a:spLocks/>
          </p:cNvSpPr>
          <p:nvPr/>
        </p:nvSpPr>
        <p:spPr>
          <a:xfrm>
            <a:off x="3410676" y="134423"/>
            <a:ext cx="5370647" cy="480131"/>
          </a:xfrm>
          <a:prstGeom prst="rect">
            <a:avLst/>
          </a:prstGeom>
          <a:no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Promedio de la amenaza por incendios de la cobertura vegetal </a:t>
            </a:r>
          </a:p>
        </p:txBody>
      </p:sp>
      <p:pic>
        <p:nvPicPr>
          <p:cNvPr id="6" name="object 3">
            <a:extLst>
              <a:ext uri="{FF2B5EF4-FFF2-40B4-BE49-F238E27FC236}">
                <a16:creationId xmlns:a16="http://schemas.microsoft.com/office/drawing/2014/main" id="{10E261C0-3E43-FF03-A345-ED399533C152}"/>
              </a:ext>
            </a:extLst>
          </p:cNvPr>
          <p:cNvPicPr/>
          <p:nvPr/>
        </p:nvPicPr>
        <p:blipFill>
          <a:blip r:embed="rId2" cstate="print"/>
          <a:stretch>
            <a:fillRect/>
          </a:stretch>
        </p:blipFill>
        <p:spPr>
          <a:xfrm>
            <a:off x="3299527" y="63661"/>
            <a:ext cx="368808" cy="504444"/>
          </a:xfrm>
          <a:prstGeom prst="rect">
            <a:avLst/>
          </a:prstGeom>
        </p:spPr>
      </p:pic>
      <p:sp>
        <p:nvSpPr>
          <p:cNvPr id="7" name="Rectángulo 6">
            <a:extLst>
              <a:ext uri="{FF2B5EF4-FFF2-40B4-BE49-F238E27FC236}">
                <a16:creationId xmlns:a16="http://schemas.microsoft.com/office/drawing/2014/main" id="{D365FC87-38A4-A7A2-6F26-5CFD96415082}"/>
              </a:ext>
            </a:extLst>
          </p:cNvPr>
          <p:cNvSpPr/>
          <p:nvPr/>
        </p:nvSpPr>
        <p:spPr>
          <a:xfrm>
            <a:off x="6674831" y="1137846"/>
            <a:ext cx="5286895" cy="5154328"/>
          </a:xfrm>
          <a:prstGeom prst="rect">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882CD7EC-D1C7-FE97-F08B-77CB8F61F908}"/>
              </a:ext>
            </a:extLst>
          </p:cNvPr>
          <p:cNvSpPr txBox="1"/>
          <p:nvPr/>
        </p:nvSpPr>
        <p:spPr>
          <a:xfrm>
            <a:off x="6867359" y="1672892"/>
            <a:ext cx="4885507" cy="441659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Promedio mensual de la amenaza por incendios de la cobertura vegetal junio 2025</a:t>
            </a:r>
            <a:endPar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el mapa se presenta el promedio de la amenaza, entendida como la estimación promedio de la probabilidad para la ocurrencia de incendios de la cobertura vegetal, en relación con las condiciones de humedad en las coberturas vegetales durante el mes de junio de 2025, de acuerdo con el Sistema de Información  Geográfica para Prevención de Incendios (SIGPI).</a:t>
            </a: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Debido al aumento de las precipitaciones y bajas temperaturas que se presentaron a lo largo del mes de junio, las condiciones de amenaza para la ocurrencia de incendios estuvieron bajas en sectores puntuales del norte de la región Caribe y muy bajas, presentándose esta condición en la región Caribe, sectores puntuales de la región Andina y en sectores puntuales de la región de la pacifica; y, para gran parte del resto del territorio se presentó una condición sin amenaza para la ocurrencia de incendios.</a:t>
            </a: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CuadroTexto 8">
            <a:extLst>
              <a:ext uri="{FF2B5EF4-FFF2-40B4-BE49-F238E27FC236}">
                <a16:creationId xmlns:a16="http://schemas.microsoft.com/office/drawing/2014/main" id="{5DD6C6FA-CE08-2E7C-83F7-7919A1F46C1E}"/>
              </a:ext>
            </a:extLst>
          </p:cNvPr>
          <p:cNvSpPr txBox="1"/>
          <p:nvPr/>
        </p:nvSpPr>
        <p:spPr>
          <a:xfrm>
            <a:off x="900486" y="6150114"/>
            <a:ext cx="5350489" cy="707886"/>
          </a:xfrm>
          <a:prstGeom prst="rect">
            <a:avLst/>
          </a:prstGeom>
          <a:noFill/>
        </p:spPr>
        <p:txBody>
          <a:bodyPr wrap="square" rtlCol="0">
            <a:spAutoFit/>
          </a:bodyPr>
          <a:lstStyle/>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Modelo SIGPI de la OSPA. Este modelo se corre a diario y se extrae el promedio para el mes de junio. </a:t>
            </a:r>
          </a:p>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Fuente: IDEAM, 2025.</a:t>
            </a:r>
          </a:p>
          <a:p>
            <a:endParaRPr lang="en-US" sz="1000" dirty="0">
              <a:solidFill>
                <a:schemeClr val="tx1">
                  <a:lumMod val="50000"/>
                  <a:lumOff val="50000"/>
                </a:schemeClr>
              </a:solidFill>
            </a:endParaRPr>
          </a:p>
        </p:txBody>
      </p:sp>
      <p:pic>
        <p:nvPicPr>
          <p:cNvPr id="10" name="Imagen 9">
            <a:extLst>
              <a:ext uri="{FF2B5EF4-FFF2-40B4-BE49-F238E27FC236}">
                <a16:creationId xmlns:a16="http://schemas.microsoft.com/office/drawing/2014/main" id="{30958F5C-0DBC-24F3-CDB5-79A942090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828" y="731765"/>
            <a:ext cx="4246526" cy="5440994"/>
          </a:xfrm>
          <a:prstGeom prst="rect">
            <a:avLst/>
          </a:prstGeom>
        </p:spPr>
      </p:pic>
    </p:spTree>
    <p:extLst>
      <p:ext uri="{BB962C8B-B14F-4D97-AF65-F5344CB8AC3E}">
        <p14:creationId xmlns:p14="http://schemas.microsoft.com/office/powerpoint/2010/main" val="393676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1159903"/>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146228" y="1318929"/>
            <a:ext cx="4433752" cy="290848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Aerosoles totales y de combustión de biomasa:</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Los aerosoles atmosféricos son pequeñas partículas o gotitas de líquido que se encuentran suspendidas en la atmósfera. Pueden originarse a partir del polvo del desierto, erupciones volcánicas e incendios forestales, también la actividad humana.</a:t>
            </a:r>
          </a:p>
          <a:p>
            <a:pPr marL="0" marR="0" lvl="0" indent="0" algn="just" rtl="0">
              <a:lnSpc>
                <a:spcPct val="100000"/>
              </a:lnSpc>
              <a:spcBef>
                <a:spcPts val="0"/>
              </a:spcBef>
              <a:spcAft>
                <a:spcPts val="0"/>
              </a:spcAft>
              <a:buClr>
                <a:srgbClr val="000000"/>
              </a:buClr>
              <a:buSzPts val="1000"/>
              <a:buFont typeface="Arial"/>
              <a:buNone/>
            </a:pPr>
            <a:endParaRPr lang="es-MX"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CO"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profundidad óptica del aerosol es una medida de la cantidad total de aerosol en una columna vertical de la atmósfera. Los pronósticos de CAMS proporcionan valores para la profundidad óptica del aerosol total, así como individualmente para aerosoles de combustión de biomasa.</a:t>
            </a:r>
            <a:endParaRPr lang="es-CO"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Aerosoles de combustión de biomasa</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425821" y="656594"/>
            <a:ext cx="6413565" cy="307777"/>
          </a:xfrm>
          <a:prstGeom prst="rect">
            <a:avLst/>
          </a:prstGeom>
        </p:spPr>
        <p:txBody>
          <a:bodyPr wrap="square">
            <a:spAutoFit/>
          </a:bodyPr>
          <a:lstStyle/>
          <a:p>
            <a:r>
              <a:rPr lang="es-CO" sz="1400" b="1" dirty="0">
                <a:solidFill>
                  <a:srgbClr val="2091C9"/>
                </a:solidFill>
                <a:latin typeface="Verdana" panose="020B0604030504040204" pitchFamily="34" charset="0"/>
                <a:ea typeface="Verdana" panose="020B0604030504040204" pitchFamily="34" charset="0"/>
                <a:cs typeface="Calibri"/>
                <a:sym typeface="Calibri"/>
              </a:rPr>
              <a:t>Pronóstico de aerosoles de combustión de biomasa:</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5409629" y="1635630"/>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518651" y="4286745"/>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Profundidad óptica del aerosol de combustión de biomasa a 550 nm. </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dirty="0"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2025.</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518651" y="4747906"/>
            <a:ext cx="11061329" cy="1615827"/>
          </a:xfrm>
          <a:prstGeom prst="rect">
            <a:avLst/>
          </a:prstGeom>
          <a:noFill/>
        </p:spPr>
        <p:txBody>
          <a:bodyPr wrap="square" lIns="91440" tIns="45720" rIns="91440" bIns="45720" rtlCol="0" anchor="t">
            <a:spAutoFit/>
          </a:bodyPr>
          <a:lstStyle/>
          <a:p>
            <a:pPr algn="just"/>
            <a:r>
              <a:rPr lang="es-MX" sz="1050" dirty="0">
                <a:solidFill>
                  <a:schemeClr val="tx1">
                    <a:lumMod val="50000"/>
                    <a:lumOff val="50000"/>
                  </a:schemeClr>
                </a:solidFill>
                <a:latin typeface="Verdana"/>
                <a:ea typeface="Verdana"/>
              </a:rPr>
              <a:t>De</a:t>
            </a:r>
            <a:r>
              <a:rPr lang="es-MX" sz="1100" dirty="0">
                <a:solidFill>
                  <a:schemeClr val="tx1">
                    <a:lumMod val="50000"/>
                    <a:lumOff val="50000"/>
                  </a:schemeClr>
                </a:solidFill>
                <a:latin typeface="Verdana"/>
                <a:ea typeface="Verdana"/>
              </a:rPr>
              <a:t> acuerdo con el modelo global de pronóstico de aerosoles de combustión de biomasa (efectuado a partir del </a:t>
            </a:r>
            <a:r>
              <a:rPr lang="es-CO" sz="1100" dirty="0">
                <a:solidFill>
                  <a:schemeClr val="tx1">
                    <a:lumMod val="50000"/>
                    <a:lumOff val="50000"/>
                  </a:schemeClr>
                </a:solidFill>
                <a:latin typeface="Verdana"/>
                <a:ea typeface="Verdana"/>
              </a:rPr>
              <a:t>conjunto de satélites </a:t>
            </a:r>
            <a:r>
              <a:rPr lang="es-CO" sz="1100" dirty="0" err="1">
                <a:solidFill>
                  <a:schemeClr val="tx1">
                    <a:lumMod val="50000"/>
                    <a:lumOff val="50000"/>
                  </a:schemeClr>
                </a:solidFill>
                <a:latin typeface="Verdana"/>
                <a:ea typeface="Verdana"/>
              </a:rPr>
              <a:t>Sentinel</a:t>
            </a:r>
            <a:r>
              <a:rPr lang="es-CO" sz="1100" dirty="0">
                <a:solidFill>
                  <a:schemeClr val="tx1">
                    <a:lumMod val="50000"/>
                    <a:lumOff val="50000"/>
                  </a:schemeClr>
                </a:solidFill>
                <a:latin typeface="Verdana"/>
                <a:ea typeface="Verdana"/>
              </a:rPr>
              <a:t> del Programa de Observación de la Tierra</a:t>
            </a:r>
            <a:r>
              <a:rPr lang="es-MX" sz="1100" dirty="0">
                <a:solidFill>
                  <a:schemeClr val="tx1">
                    <a:lumMod val="50000"/>
                    <a:lumOff val="50000"/>
                  </a:schemeClr>
                </a:solidFill>
                <a:latin typeface="Verdana"/>
                <a:ea typeface="Verdana"/>
              </a:rPr>
              <a:t>), proporcionado por </a:t>
            </a:r>
            <a:r>
              <a:rPr lang="es-CO" sz="1100" dirty="0">
                <a:solidFill>
                  <a:schemeClr val="tx1">
                    <a:lumMod val="50000"/>
                    <a:lumOff val="50000"/>
                  </a:schemeClr>
                </a:solidFill>
                <a:latin typeface="Verdana"/>
                <a:ea typeface="Verdana"/>
              </a:rPr>
              <a:t>CAMS, el Servicio de Monitoreo de la Atmósfera de Copernicus,</a:t>
            </a:r>
            <a:r>
              <a:rPr lang="es-MX" sz="1100" dirty="0">
                <a:solidFill>
                  <a:schemeClr val="tx1">
                    <a:lumMod val="50000"/>
                    <a:lumOff val="50000"/>
                  </a:schemeClr>
                </a:solidFill>
                <a:latin typeface="Verdana"/>
                <a:ea typeface="Verdana"/>
              </a:rPr>
              <a:t> durante </a:t>
            </a:r>
            <a:r>
              <a:rPr lang="es-ES" sz="1100" dirty="0">
                <a:solidFill>
                  <a:schemeClr val="tx1">
                    <a:lumMod val="50000"/>
                    <a:lumOff val="50000"/>
                  </a:schemeClr>
                </a:solidFill>
                <a:latin typeface="Verdana"/>
                <a:ea typeface="Verdana"/>
              </a:rPr>
              <a:t>el mes de junio </a:t>
            </a:r>
            <a:r>
              <a:rPr lang="es-MX" sz="1100" dirty="0">
                <a:solidFill>
                  <a:schemeClr val="tx1">
                    <a:lumMod val="50000"/>
                    <a:lumOff val="50000"/>
                  </a:schemeClr>
                </a:solidFill>
                <a:latin typeface="Verdana"/>
                <a:ea typeface="Verdana"/>
              </a:rPr>
              <a:t>no se observaron concentraciones significativas de aerosoles por combustión de biomasa a lo largo del territorio colombiano. </a:t>
            </a:r>
            <a:r>
              <a:rPr lang="es-ES" sz="1100" dirty="0">
                <a:solidFill>
                  <a:schemeClr val="tx1">
                    <a:lumMod val="50000"/>
                    <a:lumOff val="50000"/>
                  </a:schemeClr>
                </a:solidFill>
                <a:latin typeface="Verdana"/>
                <a:ea typeface="Verdana"/>
              </a:rPr>
              <a:t>Es de precisar que los modelos globales de pronóstico proporcionan información indicativa, adecuada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100" dirty="0">
              <a:solidFill>
                <a:schemeClr val="tx1">
                  <a:lumMod val="50000"/>
                  <a:lumOff val="50000"/>
                </a:schemeClr>
              </a:solidFill>
              <a:latin typeface="Verdana"/>
              <a:ea typeface="Verdana"/>
            </a:endParaRPr>
          </a:p>
        </p:txBody>
      </p:sp>
      <p:pic>
        <p:nvPicPr>
          <p:cNvPr id="1026" name="Picture 2">
            <a:extLst>
              <a:ext uri="{FF2B5EF4-FFF2-40B4-BE49-F238E27FC236}">
                <a16:creationId xmlns:a16="http://schemas.microsoft.com/office/drawing/2014/main" id="{D0B20F37-A4A8-1EBD-B68A-A48228994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463122" y="2548806"/>
            <a:ext cx="3299465" cy="1899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9FFE3858-60FE-430E-C7CF-75174CF03975}"/>
              </a:ext>
            </a:extLst>
          </p:cNvPr>
          <p:cNvPicPr>
            <a:picLocks noChangeAspect="1"/>
          </p:cNvPicPr>
          <p:nvPr/>
        </p:nvPicPr>
        <p:blipFill>
          <a:blip r:embed="rId7"/>
          <a:stretch>
            <a:fillRect/>
          </a:stretch>
        </p:blipFill>
        <p:spPr>
          <a:xfrm>
            <a:off x="563389" y="972280"/>
            <a:ext cx="4409748" cy="3330096"/>
          </a:xfrm>
          <a:prstGeom prst="rect">
            <a:avLst/>
          </a:prstGeom>
        </p:spPr>
      </p:pic>
    </p:spTree>
    <p:extLst>
      <p:ext uri="{BB962C8B-B14F-4D97-AF65-F5344CB8AC3E}">
        <p14:creationId xmlns:p14="http://schemas.microsoft.com/office/powerpoint/2010/main" val="2729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7798735" y="1140736"/>
            <a:ext cx="4215631" cy="3440275"/>
          </a:xfrm>
          <a:prstGeom prst="rect">
            <a:avLst/>
          </a:prstGeom>
        </p:spPr>
      </p:pic>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538166" y="900823"/>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de Carbono Negro:</a:t>
            </a:r>
            <a:endParaRPr lang="es-CO" sz="1400" b="1" dirty="0">
              <a:solidFill>
                <a:srgbClr val="2091C9"/>
              </a:solidFill>
              <a:latin typeface="Verdana" panose="020B0604030504040204" pitchFamily="34" charset="0"/>
              <a:ea typeface="Verdana" panose="020B0604030504040204" pitchFamily="34" charset="0"/>
              <a:cs typeface="Calibri"/>
              <a:sym typeface="Calibri"/>
            </a:endParaRPr>
          </a:p>
        </p:txBody>
      </p:sp>
      <p:sp>
        <p:nvSpPr>
          <p:cNvPr id="2" name="Título 6">
            <a:extLst>
              <a:ext uri="{FF2B5EF4-FFF2-40B4-BE49-F238E27FC236}">
                <a16:creationId xmlns:a16="http://schemas.microsoft.com/office/drawing/2014/main" id="{795C79AA-1FDA-81AB-7A99-22D09727D455}"/>
              </a:ext>
            </a:extLst>
          </p:cNvPr>
          <p:cNvSpPr txBox="1">
            <a:spLocks/>
          </p:cNvSpPr>
          <p:nvPr/>
        </p:nvSpPr>
        <p:spPr>
          <a:xfrm>
            <a:off x="3290150" y="118325"/>
            <a:ext cx="4824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Carbono Negro</a:t>
            </a:r>
          </a:p>
        </p:txBody>
      </p:sp>
      <p:pic>
        <p:nvPicPr>
          <p:cNvPr id="3" name="Imagen 2">
            <a:extLst>
              <a:ext uri="{FF2B5EF4-FFF2-40B4-BE49-F238E27FC236}">
                <a16:creationId xmlns:a16="http://schemas.microsoft.com/office/drawing/2014/main" id="{E232D557-2CD1-004E-9220-3AADAA8C92DC}"/>
              </a:ext>
            </a:extLst>
          </p:cNvPr>
          <p:cNvPicPr>
            <a:picLocks noChangeAspect="1"/>
          </p:cNvPicPr>
          <p:nvPr/>
        </p:nvPicPr>
        <p:blipFill>
          <a:blip r:embed="rId5"/>
          <a:stretch>
            <a:fillRect/>
          </a:stretch>
        </p:blipFill>
        <p:spPr>
          <a:xfrm>
            <a:off x="4080785" y="1198018"/>
            <a:ext cx="336807" cy="3237945"/>
          </a:xfrm>
          <a:prstGeom prst="rect">
            <a:avLst/>
          </a:prstGeom>
        </p:spPr>
      </p:pic>
      <p:pic>
        <p:nvPicPr>
          <p:cNvPr id="4" name="Picture 4">
            <a:extLst>
              <a:ext uri="{FF2B5EF4-FFF2-40B4-BE49-F238E27FC236}">
                <a16:creationId xmlns:a16="http://schemas.microsoft.com/office/drawing/2014/main" id="{302ADA88-1DE9-7681-31AA-93A047CA6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266" y="2311188"/>
            <a:ext cx="766722" cy="221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B4382B0-AE23-B8DB-717A-258D097366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6058"/>
          <a:stretch/>
        </p:blipFill>
        <p:spPr bwMode="auto">
          <a:xfrm>
            <a:off x="6979158" y="2572519"/>
            <a:ext cx="819577" cy="67657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69D25D5-DE67-C7F7-7102-5EF800BA01E8}"/>
              </a:ext>
            </a:extLst>
          </p:cNvPr>
          <p:cNvSpPr txBox="1"/>
          <p:nvPr/>
        </p:nvSpPr>
        <p:spPr>
          <a:xfrm>
            <a:off x="84138" y="4405944"/>
            <a:ext cx="6067608" cy="5078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tx1">
                    <a:lumMod val="50000"/>
                    <a:lumOff val="50000"/>
                  </a:schemeClr>
                </a:solidFill>
              </a:rPr>
              <a:t>Pronóstico de Carbono negro – Profundidad óptica del aerosol.</a:t>
            </a:r>
          </a:p>
          <a:p>
            <a:r>
              <a:rPr lang="es-MX" sz="900" i="1" dirty="0">
                <a:solidFill>
                  <a:schemeClr val="tx1">
                    <a:lumMod val="50000"/>
                    <a:lumOff val="50000"/>
                  </a:schemeClr>
                </a:solidFill>
              </a:rPr>
              <a:t>Fuente: </a:t>
            </a:r>
            <a:r>
              <a:rPr lang="en-US" sz="900" i="1" dirty="0">
                <a:solidFill>
                  <a:schemeClr val="tx1">
                    <a:lumMod val="50000"/>
                    <a:lumOff val="50000"/>
                  </a:schemeClr>
                </a:solidFill>
              </a:rPr>
              <a:t>Global Modeling and Assimilation Office - GMAO</a:t>
            </a:r>
            <a:r>
              <a:rPr lang="es-MX" sz="900" i="1" dirty="0">
                <a:solidFill>
                  <a:schemeClr val="tx1">
                    <a:lumMod val="50000"/>
                    <a:lumOff val="50000"/>
                  </a:schemeClr>
                </a:solidFill>
              </a:rPr>
              <a:t> de la NASA, 2025</a:t>
            </a:r>
          </a:p>
          <a:p>
            <a:r>
              <a:rPr lang="es-MX" sz="900" i="1" dirty="0">
                <a:solidFill>
                  <a:schemeClr val="tx1">
                    <a:lumMod val="50000"/>
                    <a:lumOff val="50000"/>
                  </a:schemeClr>
                </a:solidFill>
              </a:rPr>
              <a:t> </a:t>
            </a:r>
          </a:p>
        </p:txBody>
      </p:sp>
      <p:sp>
        <p:nvSpPr>
          <p:cNvPr id="19" name="CuadroTexto 18">
            <a:extLst>
              <a:ext uri="{FF2B5EF4-FFF2-40B4-BE49-F238E27FC236}">
                <a16:creationId xmlns:a16="http://schemas.microsoft.com/office/drawing/2014/main" id="{D01A6FB7-A5E9-D0F6-4BE3-FAFD80F0C42F}"/>
              </a:ext>
            </a:extLst>
          </p:cNvPr>
          <p:cNvSpPr txBox="1"/>
          <p:nvPr/>
        </p:nvSpPr>
        <p:spPr>
          <a:xfrm>
            <a:off x="313863" y="4820573"/>
            <a:ext cx="11192704" cy="1615827"/>
          </a:xfrm>
          <a:prstGeom prst="rect">
            <a:avLst/>
          </a:prstGeom>
          <a:noFill/>
        </p:spPr>
        <p:txBody>
          <a:bodyPr wrap="square" lIns="91440" tIns="45720" rIns="91440" bIns="45720" rtlCol="0" anchor="t">
            <a:spAutoFit/>
          </a:bodyPr>
          <a:lstStyle/>
          <a:p>
            <a:pPr algn="just"/>
            <a:r>
              <a:rPr lang="es-MX" sz="1100" dirty="0">
                <a:solidFill>
                  <a:schemeClr val="tx1">
                    <a:lumMod val="50000"/>
                    <a:lumOff val="50000"/>
                  </a:schemeClr>
                </a:solidFill>
                <a:latin typeface="Verdana"/>
                <a:ea typeface="Verdana"/>
              </a:rPr>
              <a:t>De acuerdo con el modelo global de pronóstico de Carbono negro (efectuado a partir del Sistema de Observación de la Tierra Goddard - GEOS-5), proporcionado por GMAO, la Oficina Global de Modelado y Asimilación de la NASA,</a:t>
            </a:r>
            <a:r>
              <a:rPr lang="es-ES" sz="1100" dirty="0">
                <a:solidFill>
                  <a:schemeClr val="tx1">
                    <a:lumMod val="50000"/>
                    <a:lumOff val="50000"/>
                  </a:schemeClr>
                </a:solidFill>
                <a:latin typeface="Verdana"/>
                <a:ea typeface="Verdana"/>
              </a:rPr>
              <a:t> se observan concentraciones levemente aumentadas de este contaminante en lo transcurrido de los últimos días del mes de junio de 2025, principalmente en el sur de la región Caribe, norte de la región Orinoquía, sectores puntuales de la región Andina y región Amazónica. </a:t>
            </a:r>
            <a:r>
              <a:rPr lang="es-MX" sz="110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a:t>
            </a:r>
            <a:r>
              <a:rPr lang="es-MX" sz="1100" b="1" u="sng" dirty="0">
                <a:solidFill>
                  <a:schemeClr val="tx1">
                    <a:lumMod val="50000"/>
                    <a:lumOff val="50000"/>
                  </a:schemeClr>
                </a:solidFill>
                <a:latin typeface="Verdana" panose="020B0604030504040204" pitchFamily="34" charset="0"/>
                <a:ea typeface="Verdana" panose="020B0604030504040204" pitchFamily="34" charset="0"/>
              </a:rPr>
              <a:t>información indicativa</a:t>
            </a:r>
            <a:r>
              <a:rPr lang="es-MX" sz="1100" dirty="0">
                <a:solidFill>
                  <a:schemeClr val="tx1">
                    <a:lumMod val="50000"/>
                    <a:lumOff val="50000"/>
                  </a:schemeClr>
                </a:solidFill>
                <a:latin typeface="Verdana" panose="020B0604030504040204" pitchFamily="34" charset="0"/>
                <a:ea typeface="Verdana" panose="020B0604030504040204" pitchFamily="34" charset="0"/>
              </a:rPr>
              <a:t>,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r>
              <a:rPr lang="es-MX" sz="1050" dirty="0">
                <a:solidFill>
                  <a:schemeClr val="tx1">
                    <a:lumMod val="50000"/>
                    <a:lumOff val="50000"/>
                  </a:schemeClr>
                </a:solidFill>
                <a:latin typeface="Verdana" panose="020B0604030504040204" pitchFamily="34" charset="0"/>
                <a:ea typeface="Verdana" panose="020B0604030504040204" pitchFamily="34" charset="0"/>
              </a:rPr>
              <a:t>.</a:t>
            </a:r>
          </a:p>
        </p:txBody>
      </p:sp>
      <p:sp>
        <p:nvSpPr>
          <p:cNvPr id="20" name="CuadroTexto 19">
            <a:extLst>
              <a:ext uri="{FF2B5EF4-FFF2-40B4-BE49-F238E27FC236}">
                <a16:creationId xmlns:a16="http://schemas.microsoft.com/office/drawing/2014/main" id="{6E02A1AB-3392-9E06-9512-97466CB5C9C2}"/>
              </a:ext>
            </a:extLst>
          </p:cNvPr>
          <p:cNvSpPr txBox="1"/>
          <p:nvPr/>
        </p:nvSpPr>
        <p:spPr>
          <a:xfrm>
            <a:off x="7960211" y="1369334"/>
            <a:ext cx="4027508" cy="30623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a:t>
            </a:r>
            <a:r>
              <a:rPr lang="es-MX" sz="12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 </a:t>
            </a: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es un aerosol que se encuentra contenido en el material particulado fino (PM2,5) y se compone esencialmente por carbón. Su principal fuente de emisión es la combustión incompleta de combustibles fósiles y de biomasa.</a:t>
            </a: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Carbono negro se produce al quemar celulosa, por lo que usualmente se emplea como marcador o trazador de la combustión de biomasa generada a partir de los incendios de la cobertura vegetal. La profundidad óptica del aerosol es una medida de la cantidad total del aerosol en una columna vertical de la atmósfera. </a:t>
            </a:r>
            <a:endParaRPr lang="es-CO"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7178" name="Picture 10">
            <a:extLst>
              <a:ext uri="{FF2B5EF4-FFF2-40B4-BE49-F238E27FC236}">
                <a16:creationId xmlns:a16="http://schemas.microsoft.com/office/drawing/2014/main" id="{48A853BB-49D4-8B9A-2939-F62CA84FF2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374" r="18738"/>
          <a:stretch>
            <a:fillRect/>
          </a:stretch>
        </p:blipFill>
        <p:spPr bwMode="auto">
          <a:xfrm>
            <a:off x="4465222" y="1203049"/>
            <a:ext cx="2527306" cy="306278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E3C73DA6-F2C7-23AB-96AD-3DFD697B9AC8}"/>
              </a:ext>
            </a:extLst>
          </p:cNvPr>
          <p:cNvPicPr>
            <a:picLocks noChangeAspect="1"/>
          </p:cNvPicPr>
          <p:nvPr/>
        </p:nvPicPr>
        <p:blipFill>
          <a:blip r:embed="rId9"/>
          <a:srcRect l="2658" r="3568"/>
          <a:stretch>
            <a:fillRect/>
          </a:stretch>
        </p:blipFill>
        <p:spPr>
          <a:xfrm>
            <a:off x="38101" y="1327585"/>
            <a:ext cx="4042684" cy="3066576"/>
          </a:xfrm>
          <a:prstGeom prst="rect">
            <a:avLst/>
          </a:prstGeom>
        </p:spPr>
      </p:pic>
    </p:spTree>
    <p:extLst>
      <p:ext uri="{BB962C8B-B14F-4D97-AF65-F5344CB8AC3E}">
        <p14:creationId xmlns:p14="http://schemas.microsoft.com/office/powerpoint/2010/main" val="380107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964069"/>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225004" y="1241989"/>
            <a:ext cx="4433752" cy="2677656"/>
          </a:xfrm>
          <a:prstGeom prst="rect">
            <a:avLst/>
          </a:prstGeom>
          <a:noFill/>
        </p:spPr>
        <p:txBody>
          <a:bodyPr wrap="square" lIns="91440" tIns="45720" rIns="91440" bIns="45720" anchor="t">
            <a:spAutoFit/>
          </a:bodyPr>
          <a:lstStyle/>
          <a:p>
            <a:pPr algn="ctr"/>
            <a:r>
              <a:rPr lang="es-MX" sz="1600" b="1" dirty="0">
                <a:solidFill>
                  <a:schemeClr val="bg1"/>
                </a:solidFill>
                <a:latin typeface="Verdana"/>
                <a:ea typeface="Verdana"/>
                <a:cs typeface="Calibri"/>
                <a:sym typeface="Arial"/>
              </a:rPr>
              <a:t>Monóxido de Carbono:</a:t>
            </a:r>
            <a:endParaRPr lang="es-ES" sz="1600" b="1" dirty="0">
              <a:solidFill>
                <a:schemeClr val="bg1"/>
              </a:solidFill>
              <a:latin typeface="Verdana"/>
              <a:ea typeface="Verdana"/>
              <a:cs typeface="Calibri"/>
            </a:endParaRP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endParaRPr>
          </a:p>
          <a:p>
            <a:pPr algn="just"/>
            <a:r>
              <a:rPr lang="es-MX" sz="1200" dirty="0">
                <a:solidFill>
                  <a:schemeClr val="bg1"/>
                </a:solidFill>
                <a:latin typeface="Verdana"/>
                <a:ea typeface="Calibri"/>
                <a:cs typeface="Calibri"/>
              </a:rPr>
              <a:t>En la tierra constantemente hay emisiones de gases por procesos de combustión, en la mayoría de las situaciones, la combustión no es completa y los incendios o la quema de combustibles fósiles producen una mezcla de gases, que incluyen dióxido de carbono, metano y monóxido de carbono.</a:t>
            </a:r>
            <a:r>
              <a:rPr lang="es-MX" sz="1400" dirty="0">
                <a:solidFill>
                  <a:schemeClr val="bg1"/>
                </a:solidFill>
                <a:latin typeface="Verdana"/>
                <a:ea typeface="Calibri"/>
                <a:cs typeface="Calibri"/>
              </a:rPr>
              <a:t> </a:t>
            </a:r>
          </a:p>
          <a:p>
            <a:pPr algn="just"/>
            <a:endParaRPr lang="es-MX" sz="1400" dirty="0">
              <a:solidFill>
                <a:schemeClr val="bg1"/>
              </a:solidFill>
              <a:latin typeface="Verdana"/>
              <a:ea typeface="Calibri"/>
              <a:cs typeface="Calibri"/>
            </a:endParaRPr>
          </a:p>
          <a:p>
            <a:pPr algn="just"/>
            <a:r>
              <a:rPr lang="es-CO" sz="1200" dirty="0">
                <a:solidFill>
                  <a:schemeClr val="bg1"/>
                </a:solidFill>
                <a:latin typeface="Verdana"/>
                <a:ea typeface="Verdana"/>
                <a:cs typeface="Calibri"/>
              </a:rPr>
              <a:t>Los pronósticos de CAMS, </a:t>
            </a:r>
            <a:r>
              <a:rPr lang="es-MX" sz="1200" dirty="0">
                <a:solidFill>
                  <a:schemeClr val="bg1"/>
                </a:solidFill>
                <a:latin typeface="Verdana"/>
                <a:ea typeface="Calibri"/>
                <a:cs typeface="Calibri"/>
              </a:rPr>
              <a:t>permite observar de manera global y regional las concentraciones de monóxido de carbono que se encuentran en la atmósfera.</a:t>
            </a:r>
            <a:r>
              <a:rPr lang="es-MX" sz="1400" dirty="0">
                <a:solidFill>
                  <a:srgbClr val="000000"/>
                </a:solidFill>
                <a:latin typeface="Calibri"/>
                <a:ea typeface="Calibri"/>
                <a:cs typeface="Calibri"/>
              </a:rPr>
              <a:t> </a:t>
            </a:r>
            <a:endParaRPr lang="es-MX" dirty="0">
              <a:solidFill>
                <a:srgbClr val="000000"/>
              </a:solidFill>
              <a:latin typeface="Calibri" panose="020F0502020204030204"/>
              <a:ea typeface="Calibri"/>
              <a:cs typeface="Calibri"/>
            </a:endParaRPr>
          </a:p>
          <a:p>
            <a:pPr algn="just"/>
            <a:endParaRPr lang="es-MX" sz="1400" dirty="0">
              <a:solidFill>
                <a:schemeClr val="bg1"/>
              </a:solidFill>
              <a:latin typeface="Verdana"/>
              <a:ea typeface="Calibri"/>
              <a:cs typeface="Calibri"/>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a:ea typeface="Verdana"/>
              </a:rPr>
              <a:t>Monóxido de Carbono</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938894" y="683089"/>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Monóxido de Carbono:</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5115502" y="1610386"/>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461493" y="4215805"/>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Pronostico Monóxido de Carbono a 850 hPa (PPBV).</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dirty="0"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2025.</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266470" y="4548246"/>
            <a:ext cx="11659059" cy="2031325"/>
          </a:xfrm>
          <a:prstGeom prst="rect">
            <a:avLst/>
          </a:prstGeom>
          <a:noFill/>
        </p:spPr>
        <p:txBody>
          <a:bodyPr wrap="square" lIns="91440" tIns="45720" rIns="91440" bIns="45720" rtlCol="0" anchor="t">
            <a:spAutoFit/>
          </a:bodyPr>
          <a:lstStyle/>
          <a:p>
            <a:pPr algn="just"/>
            <a:r>
              <a:rPr lang="es-MX" sz="1050" dirty="0">
                <a:solidFill>
                  <a:schemeClr val="tx1">
                    <a:lumMod val="50000"/>
                    <a:lumOff val="50000"/>
                  </a:schemeClr>
                </a:solidFill>
                <a:latin typeface="Verdana"/>
                <a:ea typeface="Verdana"/>
              </a:rPr>
              <a:t>De acuerdo con el modelo global de pronóstico de Monóxido de Carbono (efectuado a partir del </a:t>
            </a:r>
            <a:r>
              <a:rPr lang="es-CO" sz="1050" dirty="0">
                <a:solidFill>
                  <a:schemeClr val="tx1">
                    <a:lumMod val="50000"/>
                    <a:lumOff val="50000"/>
                  </a:schemeClr>
                </a:solidFill>
                <a:latin typeface="Verdana"/>
                <a:ea typeface="Verdana"/>
              </a:rPr>
              <a:t>conjunto de satélites </a:t>
            </a:r>
            <a:r>
              <a:rPr lang="es-CO" sz="1050" dirty="0" err="1">
                <a:solidFill>
                  <a:schemeClr val="tx1">
                    <a:lumMod val="50000"/>
                    <a:lumOff val="50000"/>
                  </a:schemeClr>
                </a:solidFill>
                <a:latin typeface="Verdana"/>
                <a:ea typeface="Verdana"/>
              </a:rPr>
              <a:t>Sentinel</a:t>
            </a:r>
            <a:r>
              <a:rPr lang="es-CO" sz="1050" dirty="0">
                <a:solidFill>
                  <a:schemeClr val="tx1">
                    <a:lumMod val="50000"/>
                    <a:lumOff val="50000"/>
                  </a:schemeClr>
                </a:solidFill>
                <a:latin typeface="Verdana"/>
                <a:ea typeface="Verdana"/>
              </a:rPr>
              <a:t> del Programa de Observación de la Tierra</a:t>
            </a:r>
            <a:r>
              <a:rPr lang="es-MX" sz="1050" dirty="0">
                <a:solidFill>
                  <a:schemeClr val="tx1">
                    <a:lumMod val="50000"/>
                    <a:lumOff val="50000"/>
                  </a:schemeClr>
                </a:solidFill>
                <a:latin typeface="Verdana"/>
                <a:ea typeface="Verdana"/>
              </a:rPr>
              <a:t>), proporcionado por </a:t>
            </a:r>
            <a:r>
              <a:rPr lang="es-CO" sz="1050" dirty="0">
                <a:solidFill>
                  <a:schemeClr val="tx1">
                    <a:lumMod val="50000"/>
                    <a:lumOff val="50000"/>
                  </a:schemeClr>
                </a:solidFill>
                <a:latin typeface="Verdana"/>
                <a:ea typeface="Verdana"/>
              </a:rPr>
              <a:t>CAMS, el Servicio de Monitoreo de la Atmósfera de </a:t>
            </a:r>
            <a:r>
              <a:rPr lang="es-CO" sz="1050" dirty="0" err="1">
                <a:solidFill>
                  <a:schemeClr val="tx1">
                    <a:lumMod val="50000"/>
                    <a:lumOff val="50000"/>
                  </a:schemeClr>
                </a:solidFill>
                <a:latin typeface="Verdana"/>
                <a:ea typeface="Verdana"/>
              </a:rPr>
              <a:t>Copernicus</a:t>
            </a:r>
            <a:r>
              <a:rPr lang="es-CO" sz="1050" dirty="0">
                <a:solidFill>
                  <a:schemeClr val="tx1">
                    <a:lumMod val="50000"/>
                    <a:lumOff val="50000"/>
                  </a:schemeClr>
                </a:solidFill>
                <a:latin typeface="Verdana"/>
                <a:ea typeface="Verdana"/>
              </a:rPr>
              <a:t>,</a:t>
            </a:r>
            <a:r>
              <a:rPr lang="es-MX" sz="1050" dirty="0">
                <a:solidFill>
                  <a:schemeClr val="tx1">
                    <a:lumMod val="50000"/>
                    <a:lumOff val="50000"/>
                  </a:schemeClr>
                </a:solidFill>
                <a:latin typeface="Verdana"/>
                <a:ea typeface="Verdana"/>
              </a:rPr>
              <a:t> en lo corrido del mes de junio se ha observado levemente el ingreso al territorio nacional de masas de aire con contenidos de monóxido de carbono. Se observó principalmente en sectores puntuales de la región Andina, sur de la región Caribe y sur de la región Pacífica. Cuando se presenta un aumento en las concentraciones de este contaminante es un indicador de la quema de biomasa. </a:t>
            </a:r>
            <a:r>
              <a:rPr lang="es-ES" sz="1050" dirty="0">
                <a:solidFill>
                  <a:schemeClr val="tx1">
                    <a:lumMod val="50000"/>
                    <a:lumOff val="50000"/>
                  </a:schemeClr>
                </a:solidFill>
                <a:latin typeface="Verdana"/>
                <a:ea typeface="Verdana"/>
              </a:rPr>
              <a:t>Como se observa en las imágenes de pronóstico de monóxido de carbono, la trayectoria de los  contaminantes se dispersó hacia el occidente y centro del territorio nacional, sugiriendo un impacto leve de contaminación.</a:t>
            </a:r>
          </a:p>
          <a:p>
            <a:pPr algn="just"/>
            <a:endParaRPr lang="es-MX" sz="1050" dirty="0">
              <a:solidFill>
                <a:schemeClr val="tx1">
                  <a:lumMod val="50000"/>
                  <a:lumOff val="50000"/>
                </a:schemeClr>
              </a:solidFill>
              <a:latin typeface="Verdana"/>
              <a:ea typeface="Verdana"/>
            </a:endParaRPr>
          </a:p>
          <a:p>
            <a:pPr algn="just"/>
            <a:r>
              <a:rPr lang="es-ES" sz="1050" dirty="0">
                <a:solidFill>
                  <a:schemeClr val="tx1">
                    <a:lumMod val="50000"/>
                    <a:lumOff val="50000"/>
                  </a:schemeClr>
                </a:solidFill>
                <a:latin typeface="Verdana"/>
                <a:ea typeface="Verdana"/>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050" dirty="0">
              <a:solidFill>
                <a:schemeClr val="tx1">
                  <a:lumMod val="50000"/>
                  <a:lumOff val="50000"/>
                </a:schemeClr>
              </a:solidFill>
              <a:latin typeface="Verdana"/>
              <a:ea typeface="Verdana"/>
            </a:endParaRPr>
          </a:p>
        </p:txBody>
      </p:sp>
      <p:pic>
        <p:nvPicPr>
          <p:cNvPr id="3080" name="Picture 8">
            <a:extLst>
              <a:ext uri="{FF2B5EF4-FFF2-40B4-BE49-F238E27FC236}">
                <a16:creationId xmlns:a16="http://schemas.microsoft.com/office/drawing/2014/main" id="{EF744F8C-70EA-8526-6852-7768D29A4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987488" y="2355726"/>
            <a:ext cx="3133616" cy="311287"/>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5BFB9A9F-8C27-F8FC-6C1A-529564732F16}"/>
              </a:ext>
            </a:extLst>
          </p:cNvPr>
          <p:cNvPicPr>
            <a:picLocks noChangeAspect="1"/>
          </p:cNvPicPr>
          <p:nvPr/>
        </p:nvPicPr>
        <p:blipFill>
          <a:blip r:embed="rId7"/>
          <a:srcRect r="1865"/>
          <a:stretch>
            <a:fillRect/>
          </a:stretch>
        </p:blipFill>
        <p:spPr>
          <a:xfrm>
            <a:off x="326464" y="960792"/>
            <a:ext cx="4072188" cy="3285087"/>
          </a:xfrm>
          <a:prstGeom prst="rect">
            <a:avLst/>
          </a:prstGeom>
        </p:spPr>
      </p:pic>
    </p:spTree>
    <p:extLst>
      <p:ext uri="{BB962C8B-B14F-4D97-AF65-F5344CB8AC3E}">
        <p14:creationId xmlns:p14="http://schemas.microsoft.com/office/powerpoint/2010/main" val="32780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716637" y="3582910"/>
            <a:ext cx="1971604" cy="6463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V</a:t>
            </a:r>
            <a:r>
              <a:rPr kumimoji="0" lang="es-ES" sz="900" b="0" i="1"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olcán</a:t>
            </a:r>
            <a:r>
              <a:rPr kumimoji="0" lang="es-ES"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Puracé – cadena volcánica de Los Coconucos | Foto: Cortesía: Servicio Geológico Colombiano.</a:t>
            </a:r>
            <a:r>
              <a:rPr kumimoji="0" lang="es-MX"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7465006" y="960676"/>
            <a:ext cx="4483719"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F6FC6"/>
                </a:solidFill>
                <a:effectLst/>
                <a:uLnTx/>
                <a:uFillTx/>
                <a:latin typeface="Verdana" panose="020B0604030504040204" pitchFamily="34" charset="0"/>
                <a:ea typeface="Verdana" panose="020B0604030504040204" pitchFamily="34" charset="0"/>
                <a:cs typeface="+mn-cs"/>
                <a:sym typeface="Calibri"/>
              </a:rPr>
              <a:t>Emisiones de contaminantes atmosféricos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F6FC6"/>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A través de los instrumentos en campo y de forma satelital, se registraron valores moderados en las emisiones de dióxido de azufre (SO2) y dióxido de carbono (CO2). Además, se mantuvo el proceso de deformación lento entre los edificios volcánicos de Puracé, Piocollo y Curiquinga. En las imágenes captadas por las cámaras web de espectro visible e infrarrojo, se continuaron observando procesos de desgasificación y anomalías térmicas al interior del cráter del volcán Puracé y en el campo fumarólico del borde externo del cráter, respectivamente. (Boletín </a:t>
            </a:r>
            <a:r>
              <a:rPr lang="es-ES" sz="1100" dirty="0">
                <a:solidFill>
                  <a:prstClr val="black">
                    <a:lumMod val="50000"/>
                    <a:lumOff val="50000"/>
                  </a:prstClr>
                </a:solidFill>
                <a:latin typeface="Verdana" panose="020B0604030504040204" pitchFamily="34" charset="0"/>
                <a:ea typeface="Verdana" panose="020B0604030504040204" pitchFamily="34" charset="0"/>
                <a:sym typeface="Calibri"/>
              </a:rPr>
              <a:t>Semanal</a:t>
            </a: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 1/07/2025, SGC).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Entre los contaminantes presentes en las emisiones volcánicas, y que representan los mayores riesgos se encuentran: el dióxido de azufre (SO2), el monóxido de Carbono (CO), el ácido sulfhídrico (H2S), el dióxido de carbono (CO2), el ácido fluorhídrico (HF) y el ácido clorhídrico (</a:t>
            </a:r>
            <a:r>
              <a:rPr kumimoji="0" lang="es-ES" sz="11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HCl</a:t>
            </a: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 entro otros.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El SO2 puede ser perjudicial para la salud de los humanos en su forma gaseosa y también porque se oxida formando aerosoles sulfatados. Por su parte, la ceniza puede generar reducción en la visibilidad por la presencia de partículas en suspensión, y afectar a grupos sensibles y personas con problemas respiratorios.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Consulte con mayor detalle 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hlinkClick r:id="rId2"/>
              </a:rPr>
              <a:t>https://www2.sgc.gov.co/Noticias/boletinesDocumentos/Forms/AllItems.aspx</a:t>
            </a: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a:t>
            </a:r>
            <a:endParaRPr kumimoji="0" lang="es-E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 asociadas al nivel de actividad del Volcán Puracé, </a:t>
            </a:r>
            <a:r>
              <a:rPr lang="es-ES" sz="1400" b="1" dirty="0">
                <a:solidFill>
                  <a:prstClr val="white"/>
                </a:solidFill>
                <a:latin typeface="Verdana" panose="020B0604030504040204" pitchFamily="34" charset="0"/>
                <a:ea typeface="Verdana" panose="020B0604030504040204" pitchFamily="34" charset="0"/>
              </a:rPr>
              <a:t>junio</a:t>
            </a: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 2025</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endParaRP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298660" y="933727"/>
            <a:ext cx="7003553" cy="544192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100" name="Picture 4" descr="Volcán Puracé – cadena volcánica de Los Coconuco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24053" y="1229392"/>
            <a:ext cx="2729784" cy="169560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5D45DC2-A90F-E87A-A848-90C3200E777C}"/>
              </a:ext>
            </a:extLst>
          </p:cNvPr>
          <p:cNvSpPr txBox="1"/>
          <p:nvPr/>
        </p:nvSpPr>
        <p:spPr>
          <a:xfrm>
            <a:off x="333132" y="2834242"/>
            <a:ext cx="2940067"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Volcán Puracé – cadena volcánica de Los Coconucos, se encuentra localizado en el departamento del Cauca.</a:t>
            </a: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Foto: Servicio Geológico Colombiano.</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5" name="CuadroTexto 24">
            <a:extLst>
              <a:ext uri="{FF2B5EF4-FFF2-40B4-BE49-F238E27FC236}">
                <a16:creationId xmlns:a16="http://schemas.microsoft.com/office/drawing/2014/main" id="{85D45DC2-A90F-E87A-A848-90C3200E777C}"/>
              </a:ext>
            </a:extLst>
          </p:cNvPr>
          <p:cNvSpPr txBox="1"/>
          <p:nvPr/>
        </p:nvSpPr>
        <p:spPr>
          <a:xfrm>
            <a:off x="333132" y="3696016"/>
            <a:ext cx="2761636"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volcán Puracé Actual (VPA) se encuentra ubicado al NE del departamento del Cauca en Colombia, geográficamente se localiza 02°18'50'' N y 76°23'50'' W, con una elevación de 4640 msnm; es un estrato volcán activo cuya actividad reciente ha sido principalmente de tipo explosivo, generando una variedad de flujos </a:t>
            </a:r>
            <a:r>
              <a:rPr kumimoji="0" lang="es-ES"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piroclásticos</a:t>
            </a: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 oleadas y caídas de </a:t>
            </a:r>
            <a:r>
              <a:rPr kumimoji="0" lang="es-ES"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piroclastos</a:t>
            </a: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 a los cuales se han asociado ondas de choque y flujos de lodo. (Servicio Geológico Colombiano).</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4" name="Imagen 3"/>
          <p:cNvPicPr>
            <a:picLocks noChangeAspect="1"/>
          </p:cNvPicPr>
          <p:nvPr/>
        </p:nvPicPr>
        <p:blipFill>
          <a:blip r:embed="rId8"/>
          <a:stretch>
            <a:fillRect/>
          </a:stretch>
        </p:blipFill>
        <p:spPr>
          <a:xfrm>
            <a:off x="4045939" y="1243819"/>
            <a:ext cx="2601884" cy="1697235"/>
          </a:xfrm>
          <a:prstGeom prst="rect">
            <a:avLst/>
          </a:prstGeom>
        </p:spPr>
      </p:pic>
      <p:sp>
        <p:nvSpPr>
          <p:cNvPr id="26" name="CuadroTexto 25">
            <a:extLst>
              <a:ext uri="{FF2B5EF4-FFF2-40B4-BE49-F238E27FC236}">
                <a16:creationId xmlns:a16="http://schemas.microsoft.com/office/drawing/2014/main" id="{85D45DC2-A90F-E87A-A848-90C3200E777C}"/>
              </a:ext>
            </a:extLst>
          </p:cNvPr>
          <p:cNvSpPr txBox="1"/>
          <p:nvPr/>
        </p:nvSpPr>
        <p:spPr>
          <a:xfrm>
            <a:off x="3214263" y="3624138"/>
            <a:ext cx="4074805" cy="2708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De acuerdo con lo informado por el Servicio Geológico Colombiano, en el ú</a:t>
            </a:r>
            <a:r>
              <a:rPr lang="es-ES" sz="1000" dirty="0" err="1">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ltimo</a:t>
            </a:r>
            <a:r>
              <a:rPr lang="es-ES" sz="1000" dirty="0">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 boletín del 24 al 30 de junio, se mantuvo la desgasificación continua desde la fumarola lateral y el cráter del volcán Puracé, acompañada de emisiones moderadas de SO₂, con actividad sísmica localizada bajo las estructuras de los volcanes Puracé y </a:t>
            </a:r>
            <a:r>
              <a:rPr lang="es-ES" sz="1000" dirty="0" err="1">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Piocollo</a:t>
            </a:r>
            <a:r>
              <a:rPr lang="es-ES" sz="1000" dirty="0">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 y deformación lenta del terreno, lo que indica la persistencia de un sistema volcánico activo.</a:t>
            </a: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estado por actividad volcánica se mantiene en alerta Amarilla : volcán activo con cambios en el comportamiento del nivel base de los parámetros monitoreados y otras manifestaciones. El estado de alerta Amarilla se pueden presentar fenómenos como emisiones esporádicas de ceniza (erupciones menores) cuyo alcance y efectos son restringidos. (Boletín Extraordinario 29/04/2025, SGC).</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7" name="CuadroTexto 26">
            <a:extLst>
              <a:ext uri="{FF2B5EF4-FFF2-40B4-BE49-F238E27FC236}">
                <a16:creationId xmlns:a16="http://schemas.microsoft.com/office/drawing/2014/main" id="{85D45DC2-A90F-E87A-A848-90C3200E777C}"/>
              </a:ext>
            </a:extLst>
          </p:cNvPr>
          <p:cNvSpPr txBox="1"/>
          <p:nvPr/>
        </p:nvSpPr>
        <p:spPr>
          <a:xfrm>
            <a:off x="3584135" y="960676"/>
            <a:ext cx="3525493"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Mapa de amenaza Volcán Puracé </a:t>
            </a:r>
            <a:endParaRPr kumimoji="0" lang="es-MX"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8" name="CuadroTexto 27">
            <a:extLst>
              <a:ext uri="{FF2B5EF4-FFF2-40B4-BE49-F238E27FC236}">
                <a16:creationId xmlns:a16="http://schemas.microsoft.com/office/drawing/2014/main" id="{85D45DC2-A90F-E87A-A848-90C3200E777C}"/>
              </a:ext>
            </a:extLst>
          </p:cNvPr>
          <p:cNvSpPr txBox="1"/>
          <p:nvPr/>
        </p:nvSpPr>
        <p:spPr>
          <a:xfrm>
            <a:off x="3411987" y="2890412"/>
            <a:ext cx="381733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mapa de amenaza del volcán Puracé Actual (VPA) se fundamenta en la evaluación de la amenaza volcánica; producto del análisis de la información geológica de detalle. (SGC).</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29" name="Imagen 28">
            <a:extLst>
              <a:ext uri="{FF2B5EF4-FFF2-40B4-BE49-F238E27FC236}">
                <a16:creationId xmlns:a16="http://schemas.microsoft.com/office/drawing/2014/main" id="{8C9D86B1-3A7A-4564-90D3-A59D24DE513A}"/>
              </a:ext>
            </a:extLst>
          </p:cNvPr>
          <p:cNvPicPr>
            <a:picLocks noChangeAspect="1"/>
          </p:cNvPicPr>
          <p:nvPr/>
        </p:nvPicPr>
        <p:blipFill rotWithShape="1">
          <a:blip r:embed="rId9"/>
          <a:srcRect t="12854"/>
          <a:stretch/>
        </p:blipFill>
        <p:spPr>
          <a:xfrm>
            <a:off x="243275" y="5946460"/>
            <a:ext cx="1297623" cy="540000"/>
          </a:xfrm>
          <a:prstGeom prst="rect">
            <a:avLst/>
          </a:prstGeom>
        </p:spPr>
      </p:pic>
    </p:spTree>
    <p:extLst>
      <p:ext uri="{BB962C8B-B14F-4D97-AF65-F5344CB8AC3E}">
        <p14:creationId xmlns:p14="http://schemas.microsoft.com/office/powerpoint/2010/main" val="284906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9F40104-A6FE-E0A9-C7AF-24DA48E6FA8C}"/>
              </a:ext>
            </a:extLst>
          </p:cNvPr>
          <p:cNvSpPr txBox="1"/>
          <p:nvPr/>
        </p:nvSpPr>
        <p:spPr>
          <a:xfrm>
            <a:off x="7974227" y="734111"/>
            <a:ext cx="4217773"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Uno de los contaminantes que se emite común y mayoritariamente a partir de las emisiones volcánicas es el Dióxido de azufre; el transporte de la pluma volcánica es captado por el conjunto de satélites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Sentinel</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del Programa de Observación de la Tierra de la Unión Europea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Copernicus</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 acuerdo con el modelo global de pronóstico de Dióxido de azufre (efectuado a partir de dichas mediciones satelitales), proporcionado por CAMS, el Servicio de Monitoreo de la Atmósfera de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Copernicus</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en las capas altas de la atmósfera</a:t>
            </a:r>
            <a:r>
              <a:rPr lang="es-ES" sz="1000" dirty="0">
                <a:solidFill>
                  <a:prstClr val="black">
                    <a:lumMod val="50000"/>
                    <a:lumOff val="50000"/>
                  </a:prstClr>
                </a:solidFill>
                <a:latin typeface="Verdana" panose="020B0604030504040204" pitchFamily="34" charset="0"/>
                <a:ea typeface="Verdana" panose="020B0604030504040204" pitchFamily="34" charset="0"/>
              </a:rPr>
              <a:t>.</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Del seguimiento de la actividad del volcán Puracé - cadena volcánica Los Coconucos, se informa que, durante la última semana</a:t>
            </a:r>
            <a:r>
              <a:rPr lang="es-ES" sz="1000" dirty="0">
                <a:solidFill>
                  <a:prstClr val="black">
                    <a:lumMod val="50000"/>
                    <a:lumOff val="50000"/>
                  </a:prstClr>
                </a:solidFill>
                <a:latin typeface="Verdana" panose="020B0604030504040204" pitchFamily="34" charset="0"/>
                <a:ea typeface="Verdana" panose="020B0604030504040204" pitchFamily="34" charset="0"/>
              </a:rPr>
              <a:t> del mes de junio</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los valores registrados de flujo de dióxido de azufre (SO2) fueron moderados, mientras que el proceso de deformación lento entre los edificios volcánicos de Puracé, Piocollo y Curiquinga sigue en curso. Se concluye que se mantiene la desgasificación continua desde la fumarola lateral y anomalías térmicas al interior del cráter del volcán Puracé</a:t>
            </a:r>
            <a:r>
              <a:rPr lang="es-ES" sz="1000" dirty="0">
                <a:solidFill>
                  <a:prstClr val="black">
                    <a:lumMod val="50000"/>
                    <a:lumOff val="50000"/>
                  </a:prstClr>
                </a:solidFill>
                <a:latin typeface="Verdana" panose="020B0604030504040204" pitchFamily="34" charset="0"/>
                <a:ea typeface="Verdana" panose="020B0604030504040204" pitchFamily="34" charset="0"/>
              </a:rPr>
              <a:t>, la actividad sísmica presentó un leve aumento. El número de eventos continuó mostrando una leve tendencia a la disminución y la energía liberada por estos eventos se mantuvo en niveles bajos. </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Se observaron emisiones moderadas de gases volcánicos (SO₂) y deformación lenta del terreno, lo que indica la persistencia de un sistema volcánico activo. (https://www2.sgc.gov.co/Noticias/boletinesDocumentos/Boletin_semanal_de_actividad_del_volcan_Purace_Coconucos_del_24_al_30_de_junio_de_2025.pdf).</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000" dirty="0">
              <a:solidFill>
                <a:prstClr val="black">
                  <a:lumMod val="50000"/>
                  <a:lumOff val="50000"/>
                </a:prstClr>
              </a:solidFill>
              <a:latin typeface="Verdana" panose="020B0604030504040204" pitchFamily="34" charset="0"/>
              <a:ea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No obstante, en las imágenes obtenidas mediante las cámaras web se observaron procesos de desgasificación en la fumarola lateral y al interior del cráter del volcán Puracé. Esta dispersión podría presentarse en mayor medida hacia occidente y norte</a:t>
            </a:r>
            <a:r>
              <a:rPr lang="es-ES" sz="1000" dirty="0">
                <a:solidFill>
                  <a:prstClr val="black">
                    <a:lumMod val="50000"/>
                    <a:lumOff val="50000"/>
                  </a:prstClr>
                </a:solidFill>
                <a:latin typeface="Verdana" panose="020B0604030504040204" pitchFamily="34" charset="0"/>
                <a:ea typeface="Verdana" panose="020B0604030504040204" pitchFamily="34" charset="0"/>
              </a:rPr>
              <a:t> </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del departamento de Cauca. Sin embargo, es muy importante aclarar que, los mayores impactos se producirían a alturas entre 850 hPa (1500 metros) y 500 hPa (5500 metros). En superficie su impacto sería menor y su dispersión podría darse principalmente hacia los departamentos de Cauca, Huila y Nariño. </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a:t>
            </a:r>
            <a:endParaRPr kumimoji="0" lang="es-E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 asociadas al nivel de actividad del Volcán Puracé, </a:t>
            </a:r>
            <a:r>
              <a:rPr lang="es-ES" sz="1400" b="1" dirty="0">
                <a:solidFill>
                  <a:prstClr val="white"/>
                </a:solidFill>
                <a:latin typeface="Verdana" panose="020B0604030504040204" pitchFamily="34" charset="0"/>
                <a:ea typeface="Verdana" panose="020B0604030504040204" pitchFamily="34" charset="0"/>
              </a:rPr>
              <a:t>junio</a:t>
            </a: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 2025</a:t>
            </a:r>
          </a:p>
        </p:txBody>
      </p:sp>
      <p:sp>
        <p:nvSpPr>
          <p:cNvPr id="6" name="Rectángulo 5">
            <a:extLst>
              <a:ext uri="{FF2B5EF4-FFF2-40B4-BE49-F238E27FC236}">
                <a16:creationId xmlns:a16="http://schemas.microsoft.com/office/drawing/2014/main" id="{E20B25FC-B52A-4080-4CD8-F97465E00A85}"/>
              </a:ext>
            </a:extLst>
          </p:cNvPr>
          <p:cNvSpPr/>
          <p:nvPr/>
        </p:nvSpPr>
        <p:spPr>
          <a:xfrm>
            <a:off x="1447800" y="689700"/>
            <a:ext cx="49196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Dióxido de Azufre (SO</a:t>
            </a:r>
            <a:r>
              <a:rPr kumimoji="0" lang="es-CO" sz="11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2</a:t>
            </a: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5" name="CuadroTexto 24">
            <a:extLst>
              <a:ext uri="{FF2B5EF4-FFF2-40B4-BE49-F238E27FC236}">
                <a16:creationId xmlns:a16="http://schemas.microsoft.com/office/drawing/2014/main" id="{A0FB73CB-D1F6-FDB4-51D7-A933C11B017B}"/>
              </a:ext>
            </a:extLst>
          </p:cNvPr>
          <p:cNvSpPr txBox="1"/>
          <p:nvPr/>
        </p:nvSpPr>
        <p:spPr>
          <a:xfrm>
            <a:off x="133350" y="5134666"/>
            <a:ext cx="8270820" cy="2308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1"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Pronostico dióxido de azufre (SO2). Fuente: proporcionada por CAMS, el Servicio de Monitoreo de la Atmósfera de Copernicus, 2025.</a:t>
            </a:r>
            <a:endParaRPr kumimoji="0" lang="es-MX" sz="900" b="0" i="1"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endParaRPr>
          </a:p>
        </p:txBody>
      </p:sp>
      <p:pic>
        <p:nvPicPr>
          <p:cNvPr id="28"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2750333" y="4233527"/>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1942063" y="1286132"/>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4286972" y="2925965"/>
            <a:ext cx="4045733" cy="23169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6685404" y="1931039"/>
            <a:ext cx="1192720" cy="1985001"/>
            <a:chOff x="5657035" y="1333675"/>
            <a:chExt cx="864000" cy="1730372"/>
          </a:xfrm>
        </p:grpSpPr>
        <p:pic>
          <p:nvPicPr>
            <p:cNvPr id="34" name="Imagen 33"/>
            <p:cNvPicPr>
              <a:picLocks noChangeAspect="1"/>
            </p:cNvPicPr>
            <p:nvPr/>
          </p:nvPicPr>
          <p:blipFill rotWithShape="1">
            <a:blip r:embed="rId9"/>
            <a:srcRect r="87789"/>
            <a:stretch/>
          </p:blipFill>
          <p:spPr>
            <a:xfrm>
              <a:off x="5660357" y="1333675"/>
              <a:ext cx="858979" cy="648000"/>
            </a:xfrm>
            <a:prstGeom prst="rect">
              <a:avLst/>
            </a:prstGeom>
          </p:spPr>
        </p:pic>
        <p:pic>
          <p:nvPicPr>
            <p:cNvPr id="35" name="Imagen 34"/>
            <p:cNvPicPr>
              <a:picLocks noChangeAspect="1"/>
            </p:cNvPicPr>
            <p:nvPr/>
          </p:nvPicPr>
          <p:blipFill rotWithShape="1">
            <a:blip r:embed="rId9"/>
            <a:srcRect l="11955" r="65492"/>
            <a:stretch/>
          </p:blipFill>
          <p:spPr>
            <a:xfrm>
              <a:off x="5657035" y="2032934"/>
              <a:ext cx="864000" cy="352914"/>
            </a:xfrm>
            <a:prstGeom prst="rect">
              <a:avLst/>
            </a:prstGeom>
          </p:spPr>
        </p:pic>
        <p:pic>
          <p:nvPicPr>
            <p:cNvPr id="36" name="Imagen 35"/>
            <p:cNvPicPr>
              <a:picLocks noChangeAspect="1"/>
            </p:cNvPicPr>
            <p:nvPr/>
          </p:nvPicPr>
          <p:blipFill rotWithShape="1">
            <a:blip r:embed="rId9"/>
            <a:srcRect l="36017" r="55682" b="2587"/>
            <a:stretch/>
          </p:blipFill>
          <p:spPr>
            <a:xfrm>
              <a:off x="5777981" y="2416047"/>
              <a:ext cx="599404" cy="648000"/>
            </a:xfrm>
            <a:prstGeom prst="rect">
              <a:avLst/>
            </a:prstGeom>
          </p:spPr>
        </p:pic>
      </p:grpSp>
      <p:sp>
        <p:nvSpPr>
          <p:cNvPr id="50" name="CuadroTexto 49">
            <a:extLst>
              <a:ext uri="{FF2B5EF4-FFF2-40B4-BE49-F238E27FC236}">
                <a16:creationId xmlns:a16="http://schemas.microsoft.com/office/drawing/2014/main" id="{69F40104-A6FE-E0A9-C7AF-24DA48E6FA8C}"/>
              </a:ext>
            </a:extLst>
          </p:cNvPr>
          <p:cNvSpPr txBox="1"/>
          <p:nvPr/>
        </p:nvSpPr>
        <p:spPr>
          <a:xfrm>
            <a:off x="133351" y="5222408"/>
            <a:ext cx="7918968" cy="13311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Es de precisar que los modelos globales de pronóstico proporcionan información indicativa, por lo cual es muy importante hacer seguimiento al comportamiento de este contaminante, a partir del monitoreo mediante estaciones en tierra; así las cosas, se recomienda que las autoridades ambientales en jurisdicción del área de amenaza volcánica (CRC y CAM),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 </a:t>
            </a:r>
          </a:p>
        </p:txBody>
      </p:sp>
      <p:pic>
        <p:nvPicPr>
          <p:cNvPr id="2" name="Imagen 1">
            <a:extLst>
              <a:ext uri="{FF2B5EF4-FFF2-40B4-BE49-F238E27FC236}">
                <a16:creationId xmlns:a16="http://schemas.microsoft.com/office/drawing/2014/main" id="{2F1E0155-A267-D1C4-90C3-EA9CE53CC326}"/>
              </a:ext>
            </a:extLst>
          </p:cNvPr>
          <p:cNvPicPr>
            <a:picLocks noChangeAspect="1"/>
          </p:cNvPicPr>
          <p:nvPr/>
        </p:nvPicPr>
        <p:blipFill>
          <a:blip r:embed="rId10"/>
          <a:stretch>
            <a:fillRect/>
          </a:stretch>
        </p:blipFill>
        <p:spPr>
          <a:xfrm>
            <a:off x="869352" y="1018946"/>
            <a:ext cx="5270939" cy="4043957"/>
          </a:xfrm>
          <a:prstGeom prst="rect">
            <a:avLst/>
          </a:prstGeom>
        </p:spPr>
      </p:pic>
    </p:spTree>
    <p:extLst>
      <p:ext uri="{BB962C8B-B14F-4D97-AF65-F5344CB8AC3E}">
        <p14:creationId xmlns:p14="http://schemas.microsoft.com/office/powerpoint/2010/main" val="113516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2E4A36-30A4-B2D2-1AD6-5A2406EC72E7}"/>
              </a:ext>
            </a:extLst>
          </p:cNvPr>
          <p:cNvPicPr>
            <a:picLocks noChangeAspect="1"/>
          </p:cNvPicPr>
          <p:nvPr/>
        </p:nvPicPr>
        <p:blipFill>
          <a:blip r:embed="rId2"/>
          <a:stretch>
            <a:fillRect/>
          </a:stretch>
        </p:blipFill>
        <p:spPr>
          <a:xfrm>
            <a:off x="2608786" y="0"/>
            <a:ext cx="6974428" cy="664522"/>
          </a:xfrm>
          <a:prstGeom prst="rect">
            <a:avLst/>
          </a:prstGeom>
        </p:spPr>
      </p:pic>
      <p:sp>
        <p:nvSpPr>
          <p:cNvPr id="7" name="Título 6">
            <a:extLst>
              <a:ext uri="{FF2B5EF4-FFF2-40B4-BE49-F238E27FC236}">
                <a16:creationId xmlns:a16="http://schemas.microsoft.com/office/drawing/2014/main" id="{C16BDD75-54DC-9FEB-F22A-8B14CFB20FF0}"/>
              </a:ext>
            </a:extLst>
          </p:cNvPr>
          <p:cNvSpPr txBox="1">
            <a:spLocks/>
          </p:cNvSpPr>
          <p:nvPr/>
        </p:nvSpPr>
        <p:spPr>
          <a:xfrm>
            <a:off x="3055801" y="-35974"/>
            <a:ext cx="5370647"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a:solidFill>
                  <a:schemeClr val="bg1"/>
                </a:solidFill>
                <a:latin typeface="Verdana" panose="020B0604030504040204" pitchFamily="34" charset="0"/>
                <a:ea typeface="Verdana" panose="020B0604030504040204" pitchFamily="34" charset="0"/>
              </a:rPr>
              <a:t>Predicción climática </a:t>
            </a:r>
          </a:p>
          <a:p>
            <a:pPr algn="ctr"/>
            <a:r>
              <a:rPr lang="es-ES" sz="1600" b="1" dirty="0">
                <a:solidFill>
                  <a:schemeClr val="bg1"/>
                </a:solidFill>
                <a:latin typeface="Verdana" panose="020B0604030504040204" pitchFamily="34" charset="0"/>
                <a:ea typeface="Verdana" panose="020B0604030504040204" pitchFamily="34" charset="0"/>
              </a:rPr>
              <a:t>Precipitación-Temperatura</a:t>
            </a:r>
          </a:p>
          <a:p>
            <a:pPr algn="ctr"/>
            <a:r>
              <a:rPr lang="es-ES" sz="1600" b="1" dirty="0">
                <a:solidFill>
                  <a:schemeClr val="bg1"/>
                </a:solidFill>
                <a:latin typeface="Verdana" panose="020B0604030504040204" pitchFamily="34" charset="0"/>
                <a:ea typeface="Verdana" panose="020B0604030504040204" pitchFamily="34" charset="0"/>
              </a:rPr>
              <a:t>Julio 2025</a:t>
            </a:r>
          </a:p>
        </p:txBody>
      </p:sp>
      <p:pic>
        <p:nvPicPr>
          <p:cNvPr id="11" name="Imagen 10">
            <a:extLst>
              <a:ext uri="{FF2B5EF4-FFF2-40B4-BE49-F238E27FC236}">
                <a16:creationId xmlns:a16="http://schemas.microsoft.com/office/drawing/2014/main" id="{29D05052-F6FA-9B3D-C2BF-A772E9C86ECE}"/>
              </a:ext>
            </a:extLst>
          </p:cNvPr>
          <p:cNvPicPr>
            <a:picLocks noChangeAspect="1"/>
          </p:cNvPicPr>
          <p:nvPr/>
        </p:nvPicPr>
        <p:blipFill>
          <a:blip r:embed="rId3"/>
          <a:stretch>
            <a:fillRect/>
          </a:stretch>
        </p:blipFill>
        <p:spPr>
          <a:xfrm>
            <a:off x="3839007" y="1673328"/>
            <a:ext cx="1949390" cy="4115157"/>
          </a:xfrm>
          <a:prstGeom prst="rect">
            <a:avLst/>
          </a:prstGeom>
        </p:spPr>
      </p:pic>
      <p:sp>
        <p:nvSpPr>
          <p:cNvPr id="12" name="Rectángulo 11">
            <a:extLst>
              <a:ext uri="{FF2B5EF4-FFF2-40B4-BE49-F238E27FC236}">
                <a16:creationId xmlns:a16="http://schemas.microsoft.com/office/drawing/2014/main" id="{D4E0578E-27AF-5DBD-C497-320E6508CC69}"/>
              </a:ext>
            </a:extLst>
          </p:cNvPr>
          <p:cNvSpPr/>
          <p:nvPr/>
        </p:nvSpPr>
        <p:spPr>
          <a:xfrm>
            <a:off x="9528116" y="1641194"/>
            <a:ext cx="1972768" cy="4115507"/>
          </a:xfrm>
          <a:prstGeom prst="rect">
            <a:avLst/>
          </a:prstGeom>
          <a:solidFill>
            <a:srgbClr val="CB372F"/>
          </a:solidFill>
          <a:ln>
            <a:solidFill>
              <a:srgbClr val="9929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5E788F5D-2379-2B0C-DC68-7A9CA58CB8E9}"/>
              </a:ext>
            </a:extLst>
          </p:cNvPr>
          <p:cNvSpPr txBox="1"/>
          <p:nvPr/>
        </p:nvSpPr>
        <p:spPr>
          <a:xfrm>
            <a:off x="804184" y="6222215"/>
            <a:ext cx="11052699" cy="415498"/>
          </a:xfrm>
          <a:prstGeom prst="rect">
            <a:avLst/>
          </a:prstGeom>
          <a:noFill/>
        </p:spPr>
        <p:txBody>
          <a:bodyPr wrap="square" rtlCol="0">
            <a:spAutoFit/>
          </a:bodyPr>
          <a:lstStyle/>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Predicción de la precipitación y la temperatura máxima mensual emitida por la subdirección de Meteorología. </a:t>
            </a:r>
          </a:p>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Fuente: IDEAM, 2025.</a:t>
            </a:r>
          </a:p>
        </p:txBody>
      </p:sp>
      <p:sp>
        <p:nvSpPr>
          <p:cNvPr id="14" name="CuadroTexto 13">
            <a:extLst>
              <a:ext uri="{FF2B5EF4-FFF2-40B4-BE49-F238E27FC236}">
                <a16:creationId xmlns:a16="http://schemas.microsoft.com/office/drawing/2014/main" id="{BF4054BC-6C4B-1277-2A86-BEC9EBD20230}"/>
              </a:ext>
            </a:extLst>
          </p:cNvPr>
          <p:cNvSpPr txBox="1"/>
          <p:nvPr/>
        </p:nvSpPr>
        <p:spPr>
          <a:xfrm>
            <a:off x="3908792" y="1936950"/>
            <a:ext cx="1809819" cy="3185487"/>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endPar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Precipitación:</a:t>
            </a:r>
          </a:p>
          <a:p>
            <a:pPr marL="0" marR="0" lvl="0" indent="0" algn="just" rtl="0">
              <a:lnSpc>
                <a:spcPct val="100000"/>
              </a:lnSpc>
              <a:spcBef>
                <a:spcPts val="0"/>
              </a:spcBef>
              <a:spcAft>
                <a:spcPts val="0"/>
              </a:spcAft>
              <a:buClr>
                <a:srgbClr val="000000"/>
              </a:buClr>
              <a:buSzPts val="1000"/>
              <a:buFont typeface="Arial"/>
              <a:buNone/>
            </a:pPr>
            <a:endPar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MX" sz="1050" b="1" dirty="0">
                <a:solidFill>
                  <a:schemeClr val="bg1"/>
                </a:solidFill>
                <a:latin typeface="Verdana"/>
                <a:ea typeface="Verdana"/>
                <a:cs typeface="Calibri"/>
                <a:sym typeface="Arial"/>
              </a:rPr>
              <a:t>La predicción climática del Ideam para julio de 2025, con </a:t>
            </a:r>
            <a:r>
              <a:rPr lang="es-ES" sz="1050" b="1" dirty="0">
                <a:solidFill>
                  <a:schemeClr val="bg1"/>
                </a:solidFill>
                <a:latin typeface="Verdana"/>
                <a:ea typeface="Verdana"/>
                <a:cs typeface="Calibri"/>
                <a:sym typeface="Arial"/>
              </a:rPr>
              <a:t>precipitaciones cercano a lo normal en gran parte del país, mientras que en sitios puntuales de los departamentos </a:t>
            </a:r>
            <a:r>
              <a:rPr lang="es-ES" sz="1050" b="1">
                <a:solidFill>
                  <a:schemeClr val="bg1"/>
                </a:solidFill>
                <a:latin typeface="Verdana"/>
                <a:ea typeface="Verdana"/>
                <a:cs typeface="Calibri"/>
                <a:sym typeface="Arial"/>
              </a:rPr>
              <a:t>de La </a:t>
            </a:r>
            <a:r>
              <a:rPr lang="es-ES" sz="1050" b="1" dirty="0">
                <a:solidFill>
                  <a:schemeClr val="bg1"/>
                </a:solidFill>
                <a:latin typeface="Verdana"/>
                <a:ea typeface="Verdana"/>
                <a:cs typeface="Calibri"/>
                <a:sym typeface="Arial"/>
              </a:rPr>
              <a:t>Guajira se estiman lluvias por debajo de los promedios, entre  ligera y moderadamente deficitaria. </a:t>
            </a:r>
            <a:endParaRPr lang="es-MX" sz="105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5" name="CuadroTexto 14">
            <a:extLst>
              <a:ext uri="{FF2B5EF4-FFF2-40B4-BE49-F238E27FC236}">
                <a16:creationId xmlns:a16="http://schemas.microsoft.com/office/drawing/2014/main" id="{62DFC8A0-289F-023D-0394-3C27725FB17B}"/>
              </a:ext>
            </a:extLst>
          </p:cNvPr>
          <p:cNvSpPr txBox="1"/>
          <p:nvPr/>
        </p:nvSpPr>
        <p:spPr>
          <a:xfrm>
            <a:off x="9528116" y="1770698"/>
            <a:ext cx="1907923" cy="3970318"/>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r>
              <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Temperatura máxima:</a:t>
            </a:r>
          </a:p>
          <a:p>
            <a:pPr marL="0" marR="0" lvl="0" indent="0" algn="ctr" rtl="0">
              <a:lnSpc>
                <a:spcPct val="100000"/>
              </a:lnSpc>
              <a:spcBef>
                <a:spcPts val="0"/>
              </a:spcBef>
              <a:spcAft>
                <a:spcPts val="0"/>
              </a:spcAft>
              <a:buClr>
                <a:srgbClr val="000000"/>
              </a:buClr>
              <a:buSzPts val="1000"/>
              <a:buFont typeface="Arial"/>
              <a:buNone/>
            </a:pPr>
            <a:endParaRPr lang="es-MX" sz="10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MX" sz="1000" b="1" dirty="0">
                <a:solidFill>
                  <a:schemeClr val="bg1"/>
                </a:solidFill>
                <a:latin typeface="Verdana"/>
                <a:ea typeface="Verdana"/>
                <a:cs typeface="Calibri"/>
                <a:sym typeface="Arial"/>
              </a:rPr>
              <a:t>Para el mes de julio 2025, </a:t>
            </a:r>
            <a:r>
              <a:rPr lang="es-ES" sz="1000" b="1" dirty="0">
                <a:solidFill>
                  <a:schemeClr val="bg1"/>
                </a:solidFill>
                <a:latin typeface="Verdana"/>
                <a:ea typeface="Verdana"/>
                <a:cs typeface="Calibri"/>
                <a:sym typeface="Arial"/>
              </a:rPr>
              <a:t>la predicción de anomalías en la temperatura máxima del aire indica que, se esperan condiciones normales en amplios sectores, excepto en zonas de Cesar, occidente de Antioquia, sur de Boyacá, occidente de Caquetá y Putumayo, y oriente de Guainía, Vaupés y Amazonas. Por otro lado, se pronostican temperaturas máximas, por debajo de lo normal, en el sur de Santander y occidente de Putumayo.</a:t>
            </a:r>
          </a:p>
          <a:p>
            <a:pPr algn="just">
              <a:buClr>
                <a:srgbClr val="000000"/>
              </a:buClr>
              <a:buSzPts val="1000"/>
            </a:pPr>
            <a:endParaRPr lang="es-MX" sz="1000" b="1" dirty="0">
              <a:solidFill>
                <a:schemeClr val="bg1"/>
              </a:solidFill>
              <a:latin typeface="Verdana"/>
              <a:ea typeface="Verdana"/>
              <a:cs typeface="Calibri"/>
              <a:sym typeface="Arial"/>
            </a:endParaRPr>
          </a:p>
        </p:txBody>
      </p:sp>
      <p:pic>
        <p:nvPicPr>
          <p:cNvPr id="18" name="Imagen 17">
            <a:extLst>
              <a:ext uri="{FF2B5EF4-FFF2-40B4-BE49-F238E27FC236}">
                <a16:creationId xmlns:a16="http://schemas.microsoft.com/office/drawing/2014/main" id="{24793515-BBAF-D560-E6C7-5D44F9C56939}"/>
              </a:ext>
            </a:extLst>
          </p:cNvPr>
          <p:cNvPicPr>
            <a:picLocks noChangeAspect="1"/>
          </p:cNvPicPr>
          <p:nvPr/>
        </p:nvPicPr>
        <p:blipFill>
          <a:blip r:embed="rId4"/>
          <a:stretch>
            <a:fillRect/>
          </a:stretch>
        </p:blipFill>
        <p:spPr>
          <a:xfrm>
            <a:off x="1419146" y="968537"/>
            <a:ext cx="2900883" cy="487214"/>
          </a:xfrm>
          <a:prstGeom prst="rect">
            <a:avLst/>
          </a:prstGeom>
        </p:spPr>
      </p:pic>
      <p:pic>
        <p:nvPicPr>
          <p:cNvPr id="20" name="Imagen 19">
            <a:extLst>
              <a:ext uri="{FF2B5EF4-FFF2-40B4-BE49-F238E27FC236}">
                <a16:creationId xmlns:a16="http://schemas.microsoft.com/office/drawing/2014/main" id="{685814AA-CF49-55D7-A17F-A0C73D77B023}"/>
              </a:ext>
            </a:extLst>
          </p:cNvPr>
          <p:cNvPicPr>
            <a:picLocks noChangeAspect="1"/>
          </p:cNvPicPr>
          <p:nvPr/>
        </p:nvPicPr>
        <p:blipFill>
          <a:blip r:embed="rId5"/>
          <a:stretch>
            <a:fillRect/>
          </a:stretch>
        </p:blipFill>
        <p:spPr>
          <a:xfrm>
            <a:off x="7389171" y="1012156"/>
            <a:ext cx="2706551" cy="467542"/>
          </a:xfrm>
          <a:prstGeom prst="rect">
            <a:avLst/>
          </a:prstGeom>
        </p:spPr>
      </p:pic>
      <p:pic>
        <p:nvPicPr>
          <p:cNvPr id="3" name="Imagen 2">
            <a:extLst>
              <a:ext uri="{FF2B5EF4-FFF2-40B4-BE49-F238E27FC236}">
                <a16:creationId xmlns:a16="http://schemas.microsoft.com/office/drawing/2014/main" id="{8925AAB0-4845-25B9-0CBD-A76D26523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3869" y="1550706"/>
            <a:ext cx="3369401" cy="4360400"/>
          </a:xfrm>
          <a:prstGeom prst="rect">
            <a:avLst/>
          </a:prstGeom>
        </p:spPr>
      </p:pic>
      <p:pic>
        <p:nvPicPr>
          <p:cNvPr id="5" name="Imagen 4">
            <a:extLst>
              <a:ext uri="{FF2B5EF4-FFF2-40B4-BE49-F238E27FC236}">
                <a16:creationId xmlns:a16="http://schemas.microsoft.com/office/drawing/2014/main" id="{56DF044D-CF2E-FC9E-1ECD-25C82D791F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246" y="1529061"/>
            <a:ext cx="3369401" cy="4360402"/>
          </a:xfrm>
          <a:prstGeom prst="rect">
            <a:avLst/>
          </a:prstGeom>
        </p:spPr>
      </p:pic>
    </p:spTree>
    <p:extLst>
      <p:ext uri="{BB962C8B-B14F-4D97-AF65-F5344CB8AC3E}">
        <p14:creationId xmlns:p14="http://schemas.microsoft.com/office/powerpoint/2010/main" val="64947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B475D790-9DEB-7D56-D1FE-1BA7880FF56E}"/>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C4DD361F-A469-3539-B156-829229B49BC3}"/>
              </a:ext>
            </a:extLst>
          </p:cNvPr>
          <p:cNvSpPr txBox="1">
            <a:spLocks/>
          </p:cNvSpPr>
          <p:nvPr/>
        </p:nvSpPr>
        <p:spPr>
          <a:xfrm>
            <a:off x="4114522" y="28767"/>
            <a:ext cx="4561966"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Proyección de las condiciones para el riesgo de incendios de la cobertura vegetal</a:t>
            </a:r>
            <a:r>
              <a:rPr lang="es-MX" sz="1400" b="1" dirty="0">
                <a:solidFill>
                  <a:schemeClr val="bg1"/>
                </a:solidFill>
                <a:latin typeface="Verdana" panose="020B0604030504040204" pitchFamily="34" charset="0"/>
                <a:ea typeface="Verdana" panose="020B0604030504040204" pitchFamily="34" charset="0"/>
              </a:rPr>
              <a:t> Julio 2025</a:t>
            </a:r>
          </a:p>
        </p:txBody>
      </p:sp>
      <p:pic>
        <p:nvPicPr>
          <p:cNvPr id="6" name="object 3">
            <a:extLst>
              <a:ext uri="{FF2B5EF4-FFF2-40B4-BE49-F238E27FC236}">
                <a16:creationId xmlns:a16="http://schemas.microsoft.com/office/drawing/2014/main" id="{EAC68C62-A268-9D89-A1CD-01997ED3DD40}"/>
              </a:ext>
            </a:extLst>
          </p:cNvPr>
          <p:cNvPicPr/>
          <p:nvPr/>
        </p:nvPicPr>
        <p:blipFill>
          <a:blip r:embed="rId2" cstate="print"/>
          <a:stretch>
            <a:fillRect/>
          </a:stretch>
        </p:blipFill>
        <p:spPr>
          <a:xfrm>
            <a:off x="8772625" y="78279"/>
            <a:ext cx="368808" cy="504444"/>
          </a:xfrm>
          <a:prstGeom prst="rect">
            <a:avLst/>
          </a:prstGeom>
        </p:spPr>
      </p:pic>
      <p:sp>
        <p:nvSpPr>
          <p:cNvPr id="7" name="Google Shape;310;p9">
            <a:extLst>
              <a:ext uri="{FF2B5EF4-FFF2-40B4-BE49-F238E27FC236}">
                <a16:creationId xmlns:a16="http://schemas.microsoft.com/office/drawing/2014/main" id="{4EFC7E3A-ECE7-CB10-C7C4-0443E62E989B}"/>
              </a:ext>
            </a:extLst>
          </p:cNvPr>
          <p:cNvSpPr txBox="1"/>
          <p:nvPr/>
        </p:nvSpPr>
        <p:spPr>
          <a:xfrm>
            <a:off x="9816353" y="833557"/>
            <a:ext cx="2152746" cy="1031332"/>
          </a:xfrm>
          <a:prstGeom prst="rect">
            <a:avLst/>
          </a:prstGeom>
          <a:solidFill>
            <a:srgbClr val="FF0000"/>
          </a:solidFill>
          <a:ln>
            <a:noFill/>
          </a:ln>
        </p:spPr>
        <p:txBody>
          <a:bodyPr spcFirstLastPara="1" wrap="square" lIns="91425" tIns="45700" rIns="91425" bIns="45700" anchor="t" anchorCtr="0">
            <a:spAutoFit/>
          </a:bodyPr>
          <a:lstStyle/>
          <a:p>
            <a:pPr algn="ctr">
              <a:lnSpc>
                <a:spcPct val="78000"/>
              </a:lnSpc>
              <a:buClr>
                <a:srgbClr val="000000"/>
              </a:buClr>
              <a:buSzPts val="1000"/>
              <a:buFont typeface="Arial"/>
              <a:buNone/>
            </a:pPr>
            <a:r>
              <a:rPr lang="es-CO" sz="900" b="1"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ALTA</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buFont typeface="Arial"/>
              <a:buNone/>
            </a:pPr>
            <a:r>
              <a:rPr lang="es-CO"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muy escasa, así como las precipitaciones esperadas para el mes; la temperatura, la radiación solar y el viento son muy altos, lo cual favorece la propagación del fuego.</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8" name="Google Shape;311;p9">
            <a:extLst>
              <a:ext uri="{FF2B5EF4-FFF2-40B4-BE49-F238E27FC236}">
                <a16:creationId xmlns:a16="http://schemas.microsoft.com/office/drawing/2014/main" id="{6171F8D6-2660-4AD3-9F01-100D3FB53D0C}"/>
              </a:ext>
            </a:extLst>
          </p:cNvPr>
          <p:cNvSpPr txBox="1"/>
          <p:nvPr/>
        </p:nvSpPr>
        <p:spPr>
          <a:xfrm>
            <a:off x="9816353" y="1832273"/>
            <a:ext cx="2152746" cy="1031332"/>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ALTA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escasa, así como las precipitaciones esperadas para el mes;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9" name="Google Shape;312;p9">
            <a:extLst>
              <a:ext uri="{FF2B5EF4-FFF2-40B4-BE49-F238E27FC236}">
                <a16:creationId xmlns:a16="http://schemas.microsoft.com/office/drawing/2014/main" id="{5F3301E4-6D3F-A2FA-3CEA-3C31B966ECF2}"/>
              </a:ext>
            </a:extLst>
          </p:cNvPr>
          <p:cNvSpPr txBox="1"/>
          <p:nvPr/>
        </p:nvSpPr>
        <p:spPr>
          <a:xfrm>
            <a:off x="9816353" y="2838839"/>
            <a:ext cx="2152746" cy="1031332"/>
          </a:xfrm>
          <a:prstGeom prst="rect">
            <a:avLst/>
          </a:prstGeom>
          <a:solidFill>
            <a:srgbClr val="FFED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MODERADA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pero, las precipitaciones esperadas para el mes son escasas;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0" name="Google Shape;314;p9">
            <a:extLst>
              <a:ext uri="{FF2B5EF4-FFF2-40B4-BE49-F238E27FC236}">
                <a16:creationId xmlns:a16="http://schemas.microsoft.com/office/drawing/2014/main" id="{CF60193B-AB8F-05C5-08B5-1A5B5324CD3C}"/>
              </a:ext>
            </a:extLst>
          </p:cNvPr>
          <p:cNvSpPr txBox="1"/>
          <p:nvPr/>
        </p:nvSpPr>
        <p:spPr>
          <a:xfrm>
            <a:off x="9816353" y="3859078"/>
            <a:ext cx="2177725" cy="1031332"/>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pPr>
            <a:r>
              <a:rPr lang="es-CO" sz="900" b="0" i="0" u="none" strike="noStrike" cap="none" dirty="0">
                <a:solidFill>
                  <a:schemeClr val="tx1">
                    <a:lumMod val="50000"/>
                    <a:lumOff val="50000"/>
                  </a:schemeClr>
                </a:solidFill>
                <a:latin typeface="Verdana"/>
                <a:ea typeface="Verdana"/>
                <a:cs typeface="Calibri"/>
                <a:sym typeface="Calibri"/>
              </a:rPr>
              <a:t>Hay disponibilidad de humedad en la vegetación presente y se esperan precipitaciones moderadas para el mes; la temperatura, la radiación solar y </a:t>
            </a:r>
            <a:r>
              <a:rPr lang="es-CO" sz="900" dirty="0">
                <a:solidFill>
                  <a:schemeClr val="tx1">
                    <a:lumMod val="50000"/>
                    <a:lumOff val="50000"/>
                  </a:schemeClr>
                </a:solidFill>
                <a:latin typeface="Verdana"/>
                <a:ea typeface="Verdana"/>
                <a:cs typeface="Calibri"/>
                <a:sym typeface="Calibri"/>
              </a:rPr>
              <a:t>los </a:t>
            </a:r>
            <a:r>
              <a:rPr lang="es-CO" sz="900" b="0" i="0" u="none" strike="noStrike" cap="none" dirty="0">
                <a:solidFill>
                  <a:schemeClr val="tx1">
                    <a:lumMod val="50000"/>
                    <a:lumOff val="50000"/>
                  </a:schemeClr>
                </a:solidFill>
                <a:latin typeface="Verdana"/>
                <a:ea typeface="Verdana"/>
                <a:cs typeface="Calibri"/>
                <a:sym typeface="Calibri"/>
              </a:rPr>
              <a:t>vientos son bajos, lo cual inhibe en alguna medida la propagación del fuego.</a:t>
            </a:r>
            <a:endParaRPr sz="900" b="0" i="0" u="none" strike="noStrike" cap="none" dirty="0">
              <a:solidFill>
                <a:schemeClr val="tx1">
                  <a:lumMod val="50000"/>
                  <a:lumOff val="50000"/>
                </a:schemeClr>
              </a:solidFill>
              <a:latin typeface="Verdana"/>
              <a:ea typeface="Verdana"/>
              <a:cs typeface="Calibri"/>
              <a:sym typeface="Calibri"/>
            </a:endParaRPr>
          </a:p>
        </p:txBody>
      </p:sp>
      <p:sp>
        <p:nvSpPr>
          <p:cNvPr id="11" name="Google Shape;313;p9">
            <a:extLst>
              <a:ext uri="{FF2B5EF4-FFF2-40B4-BE49-F238E27FC236}">
                <a16:creationId xmlns:a16="http://schemas.microsoft.com/office/drawing/2014/main" id="{240FB5A8-02E7-4D12-22C9-ED24A99347F3}"/>
              </a:ext>
            </a:extLst>
          </p:cNvPr>
          <p:cNvSpPr txBox="1"/>
          <p:nvPr/>
        </p:nvSpPr>
        <p:spPr>
          <a:xfrm>
            <a:off x="9816353" y="4879317"/>
            <a:ext cx="2177725" cy="927458"/>
          </a:xfrm>
          <a:prstGeom prst="rect">
            <a:avLst/>
          </a:prstGeom>
          <a:solidFill>
            <a:srgbClr val="52AE32"/>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las precipitaciones esperadas para el mes son altas; la temperatura, la radiación solar y el viento son muy bajos, lo cual no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2" name="Google Shape;315;p9">
            <a:extLst>
              <a:ext uri="{FF2B5EF4-FFF2-40B4-BE49-F238E27FC236}">
                <a16:creationId xmlns:a16="http://schemas.microsoft.com/office/drawing/2014/main" id="{5A7D82CA-1C48-8D4B-5FE0-6B29A1B4B1B2}"/>
              </a:ext>
            </a:extLst>
          </p:cNvPr>
          <p:cNvSpPr txBox="1"/>
          <p:nvPr/>
        </p:nvSpPr>
        <p:spPr>
          <a:xfrm>
            <a:off x="9816353" y="5807854"/>
            <a:ext cx="2152746" cy="719708"/>
          </a:xfrm>
          <a:prstGeom prst="rect">
            <a:avLst/>
          </a:prstGeom>
          <a:solidFill>
            <a:srgbClr val="DAEEF3"/>
          </a:solidFill>
          <a:ln>
            <a:noFill/>
          </a:ln>
        </p:spPr>
        <p:txBody>
          <a:bodyPr spcFirstLastPara="1" wrap="square" lIns="91425" tIns="45700" rIns="91425" bIns="45700" anchor="ctr"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SIN CONDICIÓN</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esperan niveles con valores en el rango de los mínimos para que se desarrollen incendios en la vegetación  respecto a los valores históricos del mes.</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5" name="Google Shape;320;p9">
            <a:extLst>
              <a:ext uri="{FF2B5EF4-FFF2-40B4-BE49-F238E27FC236}">
                <a16:creationId xmlns:a16="http://schemas.microsoft.com/office/drawing/2014/main" id="{D2A3E58D-E7D9-73A6-5325-8A1E65B17ED3}"/>
              </a:ext>
            </a:extLst>
          </p:cNvPr>
          <p:cNvSpPr txBox="1"/>
          <p:nvPr/>
        </p:nvSpPr>
        <p:spPr>
          <a:xfrm>
            <a:off x="93458" y="813236"/>
            <a:ext cx="5522940" cy="5816937"/>
          </a:xfrm>
          <a:prstGeom prst="rect">
            <a:avLst/>
          </a:prstGeom>
          <a:noFill/>
          <a:ln>
            <a:noFill/>
          </a:ln>
        </p:spPr>
        <p:txBody>
          <a:bodyPr spcFirstLastPara="1" wrap="square" lIns="91425" tIns="45700" rIns="90000" bIns="45700" anchor="t" anchorCtr="0">
            <a:spAutoFit/>
          </a:bodyPr>
          <a:lstStyle/>
          <a:p>
            <a:pPr algn="just">
              <a:spcAft>
                <a:spcPts val="1200"/>
              </a:spcAft>
            </a:pPr>
            <a:r>
              <a:rPr lang="es-ES" sz="900" b="1" i="0" u="none" strike="noStrike" cap="none" dirty="0">
                <a:solidFill>
                  <a:srgbClr val="5C77DF"/>
                </a:solidFill>
                <a:latin typeface="Verdana"/>
                <a:ea typeface="Verdana"/>
                <a:cs typeface="Calibri"/>
                <a:sym typeface="Calibri"/>
              </a:rPr>
              <a:t>Región Caribe: </a:t>
            </a:r>
            <a:r>
              <a:rPr lang="es-ES" sz="900" dirty="0">
                <a:solidFill>
                  <a:schemeClr val="tx1">
                    <a:lumMod val="50000"/>
                    <a:lumOff val="50000"/>
                  </a:schemeClr>
                </a:solidFill>
                <a:latin typeface="Verdana"/>
                <a:ea typeface="Verdana"/>
                <a:cs typeface="Calibri"/>
                <a:sym typeface="Calibri"/>
              </a:rPr>
              <a:t>Se espera una condición </a:t>
            </a:r>
            <a:r>
              <a:rPr lang="es-ES" sz="900" b="1" dirty="0">
                <a:solidFill>
                  <a:srgbClr val="FF0000"/>
                </a:solidFill>
                <a:latin typeface="Verdana"/>
                <a:ea typeface="Verdana"/>
                <a:cs typeface="Calibri"/>
                <a:sym typeface="Calibri"/>
              </a:rPr>
              <a:t>Muy alta </a:t>
            </a:r>
            <a:r>
              <a:rPr lang="es-ES" sz="900" dirty="0">
                <a:solidFill>
                  <a:schemeClr val="tx1">
                    <a:lumMod val="50000"/>
                    <a:lumOff val="50000"/>
                  </a:schemeClr>
                </a:solidFill>
                <a:latin typeface="Verdana"/>
                <a:ea typeface="Verdana"/>
                <a:cs typeface="Calibri"/>
                <a:sym typeface="Calibri"/>
              </a:rPr>
              <a:t>en zonas del noroccidente del departamento de La Guajira. La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a:t>
            </a:r>
            <a:r>
              <a:rPr lang="es-ES" sz="900" dirty="0">
                <a:solidFill>
                  <a:schemeClr val="tx1">
                    <a:lumMod val="50000"/>
                    <a:lumOff val="50000"/>
                  </a:schemeClr>
                </a:solidFill>
                <a:latin typeface="Verdana"/>
                <a:ea typeface="Verdana"/>
                <a:cs typeface="Calibri"/>
                <a:sym typeface="Calibri"/>
              </a:rPr>
              <a:t> se prevé en gran parte de la región Caribe, especialmente en los departamentos de Atlántico, Cesar, Sucre, La Guajira, Magdalena, Bolívar y San Andrés y Providencia. Así mismo, se anticipa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a:ea typeface="Verdana"/>
                <a:cs typeface="Calibri"/>
                <a:sym typeface="Calibri"/>
              </a:rPr>
              <a:t> en la parte baja de la Sierra Nevada de Santa Marta, así como en sectores de los departamentos de Sucre, Córdoba, el oriente del Cesar y el sur de Bolívar. Por último, se proyecta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a:ea typeface="Verdana"/>
                <a:cs typeface="Calibri"/>
                <a:sym typeface="Calibri"/>
              </a:rPr>
              <a:t> en las zonas media y alta de la Sierra Nevada de Santa Marta.</a:t>
            </a:r>
            <a:endParaRPr lang="es-ES" sz="900" b="1" i="0" u="none" strike="noStrike" cap="none" dirty="0">
              <a:solidFill>
                <a:schemeClr val="tx1">
                  <a:lumMod val="50000"/>
                  <a:lumOff val="50000"/>
                </a:schemeClr>
              </a:solidFill>
              <a:latin typeface="Verdana"/>
              <a:ea typeface="Verdana"/>
              <a:cs typeface="Calibri"/>
              <a:sym typeface="Calibri"/>
            </a:endParaRPr>
          </a:p>
          <a:p>
            <a:pPr algn="just">
              <a:spcAft>
                <a:spcPts val="1200"/>
              </a:spcAft>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Andina: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900" b="1" dirty="0">
                <a:solidFill>
                  <a:srgbClr val="FF0000"/>
                </a:solidFill>
                <a:latin typeface="Verdana"/>
                <a:ea typeface="Verdana"/>
                <a:cs typeface="Calibri"/>
                <a:sym typeface="Calibri"/>
              </a:rPr>
              <a:t>muy alta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al sur del departamento del Tolima, en el occidente de Cundinamarca y el norte del Huila. La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se espera en partes de los departamentos de Norte de Santander, Santander, occidente de Cundinamarca, así como en gran parte del Tolima y Huila, oriente de Caldas y en menor proporción en el centro del departamento de Antioquia. Se anticipa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departamento del Quindío, Caldas, Risaralda gran parte de Norte de Santander, Santander, el noroccidente y occidente de Boyacá, así como en el centro y norte de Cundinamarca, occidente del Tolima, sur del Huila, y en sectores del oriente y occidente de Antioquia. Se espera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parte del oriente de Boyacá y Cundinamarca, el sur del Huila y en gran parte de Antioquia. Finalmente, se proyecta una condición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nororiente y zonas puntuales del oriente de Boyacá. </a:t>
            </a:r>
          </a:p>
          <a:p>
            <a:pPr algn="just">
              <a:spcAft>
                <a:spcPts val="1200"/>
              </a:spcAft>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Pacífica: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oriente del departamento del Valle del Cauca, el centro-oriente del Cauca y, en menor proporción, en el nororiente de Nariño. Se espera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algunas zonas del norte y sur del Chocó, en gran parte del Valle del Cauca, así como en sectores centrales y orientales del Cauca y de Nariño. Por otro lado, se anticipa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oriente del Chocó, el noroccidente y suroccidente del Cauca, y el occidente de Nariño. Finalmente, se proyecta una condición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gran parte del Chocó, el occidente del Valle del Cauca y del Cauca, el suroriente de Nariño, así como en el centro y sur de los departamentos del Chocó y Cauca.</a:t>
            </a:r>
          </a:p>
          <a:p>
            <a:pPr lvl="0" algn="just">
              <a:buClr>
                <a:srgbClr val="000000"/>
              </a:buClr>
              <a:buSzPts val="1150"/>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Orinoquia</a:t>
            </a:r>
            <a:r>
              <a:rPr lang="es-ES" sz="900" i="0" u="none" strike="noStrike" cap="none" dirty="0">
                <a:solidFill>
                  <a:srgbClr val="5C77DF"/>
                </a:solidFill>
                <a:latin typeface="Verdana" panose="020B0604030504040204" pitchFamily="34" charset="0"/>
                <a:ea typeface="Verdana" panose="020B0604030504040204" pitchFamily="34" charset="0"/>
                <a:cs typeface="Calibri"/>
                <a:sym typeface="Calibri"/>
              </a:rPr>
              <a:t>: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para todo el departamento del Vichada, Guaviare, Vaupés, Meta, Casanare y Arauca. Por último, se proyecta una condición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al occidente de Arauca, Casanare y Meta. </a:t>
            </a:r>
          </a:p>
          <a:p>
            <a:pPr lvl="0" algn="just">
              <a:buClr>
                <a:srgbClr val="000000"/>
              </a:buClr>
              <a:buSzPts val="1150"/>
            </a:pPr>
            <a:endPar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endPar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Amazonía: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sur del departamento del Amazonas. Se espera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 totalidad del Guaviare y Vaupés, y en buena parte de los departamentos de Caquetá, Putumayo y Amazonas. Finalmente, se proyecta una condición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el oriente de Guainía y en algunas zonas puntuales del Amazonas y Caquetá</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t>
            </a:r>
          </a:p>
          <a:p>
            <a:pPr marL="12700" lvl="0" algn="just">
              <a:buClr>
                <a:srgbClr val="000000"/>
              </a:buClr>
              <a:buSzPts val="1150"/>
            </a:pPr>
            <a:endPar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6" name="CuadroTexto 15">
            <a:extLst>
              <a:ext uri="{FF2B5EF4-FFF2-40B4-BE49-F238E27FC236}">
                <a16:creationId xmlns:a16="http://schemas.microsoft.com/office/drawing/2014/main" id="{D472A032-F59A-6649-818E-BDFADD793E3A}"/>
              </a:ext>
            </a:extLst>
          </p:cNvPr>
          <p:cNvSpPr txBox="1"/>
          <p:nvPr/>
        </p:nvSpPr>
        <p:spPr>
          <a:xfrm>
            <a:off x="70809" y="6282273"/>
            <a:ext cx="3749744" cy="230832"/>
          </a:xfrm>
          <a:prstGeom prst="rect">
            <a:avLst/>
          </a:prstGeom>
          <a:noFill/>
        </p:spPr>
        <p:txBody>
          <a:bodyPr wrap="none" rtlCol="0">
            <a:spAutoFit/>
          </a:bodyPr>
          <a:lstStyle/>
          <a:p>
            <a:r>
              <a:rPr lang="es-ES" sz="900" b="1" dirty="0">
                <a:solidFill>
                  <a:schemeClr val="tx1">
                    <a:lumMod val="50000"/>
                    <a:lumOff val="50000"/>
                  </a:schemeClr>
                </a:solidFill>
                <a:latin typeface="Verdana" panose="020B0604030504040204" pitchFamily="34" charset="0"/>
                <a:ea typeface="Verdana" panose="020B0604030504040204" pitchFamily="34" charset="0"/>
              </a:rPr>
              <a:t>Subdirección de Ecosistemas e Información Ambiental.</a:t>
            </a:r>
            <a:endParaRPr lang="en-US" sz="9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C6F34D1A-0A75-1B5E-E3DB-20E5000F81DA}"/>
              </a:ext>
            </a:extLst>
          </p:cNvPr>
          <p:cNvSpPr txBox="1"/>
          <p:nvPr/>
        </p:nvSpPr>
        <p:spPr>
          <a:xfrm>
            <a:off x="70809" y="6434506"/>
            <a:ext cx="2601994" cy="246221"/>
          </a:xfrm>
          <a:prstGeom prst="rect">
            <a:avLst/>
          </a:prstGeom>
          <a:noFill/>
        </p:spPr>
        <p:txBody>
          <a:bodyPr wrap="none" rtlCol="0">
            <a:spAutoFit/>
          </a:bodyPr>
          <a:lstStyle/>
          <a:p>
            <a:r>
              <a:rPr lang="es-ES" sz="900" i="1" dirty="0">
                <a:solidFill>
                  <a:schemeClr val="tx1">
                    <a:lumMod val="50000"/>
                    <a:lumOff val="50000"/>
                  </a:schemeClr>
                </a:solidFill>
                <a:latin typeface="Verdana" panose="020B0604030504040204" pitchFamily="34" charset="0"/>
                <a:ea typeface="Verdana" panose="020B0604030504040204" pitchFamily="34" charset="0"/>
              </a:rPr>
              <a:t>Fuente: Informe 365 Julio; IDEAM, 2025</a:t>
            </a:r>
            <a:r>
              <a:rPr lang="es-ES" sz="1000" i="1" dirty="0">
                <a:solidFill>
                  <a:schemeClr val="tx1">
                    <a:lumMod val="50000"/>
                    <a:lumOff val="50000"/>
                  </a:schemeClr>
                </a:solidFill>
                <a:latin typeface="Verdana" panose="020B0604030504040204" pitchFamily="34" charset="0"/>
                <a:ea typeface="Verdana" panose="020B0604030504040204" pitchFamily="34" charset="0"/>
              </a:rPr>
              <a:t>.</a:t>
            </a:r>
            <a:endParaRPr lang="en-US" sz="1000" i="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35530C84-6EE1-FD0F-E3DB-F9B81927E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398" y="780654"/>
            <a:ext cx="4199955" cy="5860097"/>
          </a:xfrm>
          <a:prstGeom prst="rect">
            <a:avLst/>
          </a:prstGeom>
        </p:spPr>
      </p:pic>
    </p:spTree>
    <p:extLst>
      <p:ext uri="{BB962C8B-B14F-4D97-AF65-F5344CB8AC3E}">
        <p14:creationId xmlns:p14="http://schemas.microsoft.com/office/powerpoint/2010/main" val="3707111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E6183E3-0626-EE10-F43C-425F9B88373A}"/>
              </a:ext>
            </a:extLst>
          </p:cNvPr>
          <p:cNvPicPr>
            <a:picLocks noChangeAspect="1"/>
          </p:cNvPicPr>
          <p:nvPr/>
        </p:nvPicPr>
        <p:blipFill>
          <a:blip r:embed="rId5"/>
          <a:stretch>
            <a:fillRect/>
          </a:stretch>
        </p:blipFill>
        <p:spPr>
          <a:xfrm>
            <a:off x="0" y="1056157"/>
            <a:ext cx="12192000" cy="1267968"/>
          </a:xfrm>
          <a:prstGeom prst="rect">
            <a:avLst/>
          </a:prstGeom>
        </p:spPr>
      </p:pic>
      <p:sp>
        <p:nvSpPr>
          <p:cNvPr id="10" name="CuadroTexto 9">
            <a:extLst>
              <a:ext uri="{FF2B5EF4-FFF2-40B4-BE49-F238E27FC236}">
                <a16:creationId xmlns:a16="http://schemas.microsoft.com/office/drawing/2014/main" id="{0CC1EFC4-C241-6F3E-2493-9357F7C75BE1}"/>
              </a:ext>
            </a:extLst>
          </p:cNvPr>
          <p:cNvSpPr txBox="1"/>
          <p:nvPr/>
        </p:nvSpPr>
        <p:spPr>
          <a:xfrm>
            <a:off x="375791" y="1119796"/>
            <a:ext cx="11158549" cy="1015663"/>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IDEAM, en la temática de calidad del aire tiene la competencia de evaluar e informar sobre los fenómenos meteorológicos que ocasionen el transporte de contaminantes a nivel nacional o global que impacten la calidad del aire del país, por su parte, </a:t>
            </a:r>
            <a:r>
              <a:rPr lang="es-MX" sz="1200" b="0" i="1"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declaratoria de los niveles de prevención, alerta o emergencia corresponde a las autoridades ambientales competentes con el fin de tomar medidas integrales de control de la contaminación y reducción de la exposición de los receptores de interés, deberá hacerse de manera coordinada con los organismos responsables de la gestión del riesgo a nivel departamental, municipal y distrital” (Resolución 2254 de 2017). </a:t>
            </a: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1" name="Google Shape;352;p10">
            <a:extLst>
              <a:ext uri="{FF2B5EF4-FFF2-40B4-BE49-F238E27FC236}">
                <a16:creationId xmlns:a16="http://schemas.microsoft.com/office/drawing/2014/main" id="{F2A19796-428D-FA14-CCED-559B60AD5E7E}"/>
              </a:ext>
            </a:extLst>
          </p:cNvPr>
          <p:cNvSpPr txBox="1"/>
          <p:nvPr/>
        </p:nvSpPr>
        <p:spPr>
          <a:xfrm>
            <a:off x="2159074" y="2387764"/>
            <a:ext cx="9407316" cy="4328572"/>
          </a:xfrm>
          <a:prstGeom prst="rect">
            <a:avLst/>
          </a:prstGeom>
          <a:noFill/>
          <a:ln>
            <a:noFill/>
          </a:ln>
        </p:spPr>
        <p:txBody>
          <a:bodyPr spcFirstLastPara="1" wrap="square" lIns="80516" tIns="40235" rIns="80516" bIns="40235" anchor="t" anchorCtr="0">
            <a:spAutoFit/>
          </a:bodyPr>
          <a:lstStyle/>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autoridades ambientales locales y regionales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jurisdicción de áreas de amenaza por incendios de la cobertura vegetal, de acuerdo con sus competencias, realizar el respectivo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monitoreo y hacer seguimiento continuo  a la calidad del aire y declarar oportunamente los estados excepcionales de prevención, alerta o emergencia,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ante eventuales episodios de contaminación atmosférica,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basados en el análisis de información procedente de las estaciones de monitoreo de los Sistemas de Vigilancia de la Calidad del Aire de su jurisdicción, de acuerdo con los lineamientos definidos en la Resolución 2254 del 2017. En consecuencia, adoptar las medidas necesarias para mitigar la posible afectación sobre la calidad del aire y, por ende, sobre la población.</a:t>
            </a:r>
          </a:p>
          <a:p>
            <a:pPr marL="251831" indent="-251831" algn="just">
              <a:buSzPts val="500"/>
              <a:buFont typeface="Courier New" panose="02070309020205020404" pitchFamily="49" charset="0"/>
              <a:buChar char="o"/>
            </a:pPr>
            <a:endParaRPr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de calidad del aire en tipo real que disponen algunas autoridades ambientales en línea:</a:t>
            </a: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Secretaría Distrital de Ambiente de Bogotá - SDA: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http://iboca.ambientebogota.gov.co/mapa/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Corporación Autónoma Regional de Cundinamarca - CAR: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http://190.255.43.62/</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Área Metropolitana del Valle de Aburrá - AMVA: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8"/>
              </a:rPr>
              <a:t>https://siata.gov.co/siata_nuevo/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la Guajira - Corpoguajira:</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9"/>
              </a:rPr>
              <a:t>https://suite.ambiensq.com/#!/mapaMonitoreo/cpg</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del Cesar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Corpocesar</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0"/>
              </a:rPr>
              <a:t>https://suite.ambiensq.com/#!/mapaMonitoreo/cpc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Antioquia: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1"/>
              </a:rPr>
              <a:t>https://geopiragua.corantioquia.gov.co/red-automatica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Para la Defensa de Bucaramanga - CDMB: </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2"/>
              </a:rPr>
              <a:t>https://suite.ambiensq.com/#!/mapaMonitoreo/cdmb</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Caldas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Corpocaldas</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3"/>
              </a:rPr>
              <a:t>https://cdiac.manizales.unal.edu.co/geoportal-simac/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Para más información sobre el estado de la calidad en Colombia, consulte aquí el último informe anual (2022) que elabora el Ideam: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4"/>
              </a:rPr>
              <a:t>https://drive.google.com/drive/folders/1pMltye2lJIMxDBJHvPsD573Va6_FoyNP</a:t>
            </a:r>
            <a:endParaRPr lang="es-CO" sz="1200" b="1"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2" name="Picture 4" descr="Ambiental - Iconos gratis de naturaleza">
            <a:extLst>
              <a:ext uri="{FF2B5EF4-FFF2-40B4-BE49-F238E27FC236}">
                <a16:creationId xmlns:a16="http://schemas.microsoft.com/office/drawing/2014/main" id="{E02FA4A0-FCE2-309D-0B32-B123F401F2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791" y="3050498"/>
            <a:ext cx="1579719" cy="157971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50;p10">
            <a:extLst>
              <a:ext uri="{FF2B5EF4-FFF2-40B4-BE49-F238E27FC236}">
                <a16:creationId xmlns:a16="http://schemas.microsoft.com/office/drawing/2014/main" id="{24886E6B-786B-69A5-A283-AFF058C62A06}"/>
              </a:ext>
            </a:extLst>
          </p:cNvPr>
          <p:cNvSpPr txBox="1"/>
          <p:nvPr/>
        </p:nvSpPr>
        <p:spPr>
          <a:xfrm>
            <a:off x="470408" y="4782892"/>
            <a:ext cx="1329722"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Ambiente</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4" name="Google Shape;130;p5">
            <a:extLst>
              <a:ext uri="{FF2B5EF4-FFF2-40B4-BE49-F238E27FC236}">
                <a16:creationId xmlns:a16="http://schemas.microsoft.com/office/drawing/2014/main" id="{E68C89E2-2D20-585B-B2FB-FB070F6007FC}"/>
              </a:ext>
            </a:extLst>
          </p:cNvPr>
          <p:cNvSpPr/>
          <p:nvPr/>
        </p:nvSpPr>
        <p:spPr>
          <a:xfrm rot="10800000" flipH="1">
            <a:off x="2098386" y="2387764"/>
            <a:ext cx="94616" cy="402590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179846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52;p10">
            <a:extLst>
              <a:ext uri="{FF2B5EF4-FFF2-40B4-BE49-F238E27FC236}">
                <a16:creationId xmlns:a16="http://schemas.microsoft.com/office/drawing/2014/main" id="{17D9DB52-9BA7-A1DE-0386-74809261FCEF}"/>
              </a:ext>
            </a:extLst>
          </p:cNvPr>
          <p:cNvSpPr txBox="1"/>
          <p:nvPr/>
        </p:nvSpPr>
        <p:spPr>
          <a:xfrm>
            <a:off x="2465998" y="1335456"/>
            <a:ext cx="9101936" cy="4734837"/>
          </a:xfrm>
          <a:prstGeom prst="rect">
            <a:avLst/>
          </a:prstGeom>
          <a:noFill/>
          <a:ln>
            <a:noFill/>
          </a:ln>
        </p:spPr>
        <p:txBody>
          <a:bodyPr spcFirstLastPara="1" wrap="square" lIns="80516" tIns="40235" rIns="80516" bIns="40235" anchor="t" anchorCtr="0">
            <a:spAutoFit/>
          </a:bodyPr>
          <a:lstStyle/>
          <a:p>
            <a:pPr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caso de que la autoridad ambiental de la jurisdicción declare un nivel de prevención, alerta o emergencia:</a:t>
            </a: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Mantener el esquema de recomendaciones impartidas por el sector salud, ambiente y organismos de gestión de riesgo a nivel departamental, municipal y distrital.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Estar alerta frente a la presencia de signos y síntomas respiratorios, como: aumento de la dificultad para respirar, tos, expectoración o silbidos en el pecho para consultar oportunamente al servicio de salud.</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extremadamente sensibles con asma y adultos con enfermedad </a:t>
            </a:r>
            <a:r>
              <a:rPr lang="es-CO" sz="14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cardio</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-cerebrovascular como hipertensión arterial, enfermedad isquémica del miocardio o pulmonar como asma, enfisema y bronquitis crónica, se recomienda reducir la actividad física fuerte o prolongada. Así mismo, en dado caso, se recomienda, utilizar continuamente los medios de protección personal como gafas o tapabocas.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Dada la baja nubosidad, es posible mayores intensidades de radiación global en superficie, consecuentemente altos niveles de radiación ultravioleta, por lo que se sugieren las siguientes recomendaciones de exposición saludable al sol: </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http://www.ideam.gov.co/web/tiempo-y-clima/recomendaciones-para-la-proteccion-contra-la-radiacion-ultravioleta</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generada por el Ministerio de Salud y protección social en el siguiente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https://www.minsalud.gov.co/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Las recomendaciones en relación con el clima y la salud las podrá encontrar en:</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http://www.ideam.gov.co/web/tiempo-y-clima/boletin-clima-y-salud</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4" name="Picture 4" descr="https://cdn-icons-png.flaticon.com/512/5759/5759472.png">
            <a:extLst>
              <a:ext uri="{FF2B5EF4-FFF2-40B4-BE49-F238E27FC236}">
                <a16:creationId xmlns:a16="http://schemas.microsoft.com/office/drawing/2014/main" id="{197B9BFB-914C-FE89-603C-0D076E1BA30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6543" y="2086395"/>
            <a:ext cx="1707840" cy="170784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50;p10">
            <a:extLst>
              <a:ext uri="{FF2B5EF4-FFF2-40B4-BE49-F238E27FC236}">
                <a16:creationId xmlns:a16="http://schemas.microsoft.com/office/drawing/2014/main" id="{3785593D-2C2A-B7C3-C429-D4259505EDCD}"/>
              </a:ext>
            </a:extLst>
          </p:cNvPr>
          <p:cNvSpPr txBox="1"/>
          <p:nvPr/>
        </p:nvSpPr>
        <p:spPr>
          <a:xfrm>
            <a:off x="256543" y="4042862"/>
            <a:ext cx="1561747"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Salud</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5" name="Google Shape;130;p5">
            <a:extLst>
              <a:ext uri="{FF2B5EF4-FFF2-40B4-BE49-F238E27FC236}">
                <a16:creationId xmlns:a16="http://schemas.microsoft.com/office/drawing/2014/main" id="{B8968160-FE56-CB12-3FAC-4094C3C4F857}"/>
              </a:ext>
            </a:extLst>
          </p:cNvPr>
          <p:cNvSpPr/>
          <p:nvPr/>
        </p:nvSpPr>
        <p:spPr>
          <a:xfrm rot="10800000" flipH="1">
            <a:off x="2129530" y="943084"/>
            <a:ext cx="318553" cy="5583839"/>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73867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D71D125-EF25-E623-C975-7F4DAD30AB8C}"/>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0" y="836320"/>
            <a:ext cx="3993505" cy="5185360"/>
          </a:xfrm>
          <a:prstGeom prst="rect">
            <a:avLst/>
          </a:prstGeom>
        </p:spPr>
      </p:pic>
      <p:sp>
        <p:nvSpPr>
          <p:cNvPr id="5" name="Rectángulo 4">
            <a:extLst>
              <a:ext uri="{FF2B5EF4-FFF2-40B4-BE49-F238E27FC236}">
                <a16:creationId xmlns:a16="http://schemas.microsoft.com/office/drawing/2014/main" id="{8C7AB359-6827-051D-A757-AC975B108883}"/>
              </a:ext>
            </a:extLst>
          </p:cNvPr>
          <p:cNvSpPr/>
          <p:nvPr/>
        </p:nvSpPr>
        <p:spPr>
          <a:xfrm>
            <a:off x="0" y="836320"/>
            <a:ext cx="3993505" cy="5185361"/>
          </a:xfrm>
          <a:prstGeom prst="rect">
            <a:avLst/>
          </a:prstGeom>
          <a:solidFill>
            <a:srgbClr val="2091C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ítulo 1">
            <a:extLst>
              <a:ext uri="{FF2B5EF4-FFF2-40B4-BE49-F238E27FC236}">
                <a16:creationId xmlns:a16="http://schemas.microsoft.com/office/drawing/2014/main" id="{E41C0EFD-3144-EA51-486F-3E258F0D9705}"/>
              </a:ext>
            </a:extLst>
          </p:cNvPr>
          <p:cNvSpPr txBox="1">
            <a:spLocks noGrp="1"/>
          </p:cNvSpPr>
          <p:nvPr>
            <p:ph type="title"/>
          </p:nvPr>
        </p:nvSpPr>
        <p:spPr>
          <a:xfrm>
            <a:off x="4815470" y="1062816"/>
            <a:ext cx="6467475" cy="13001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40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40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7" name="Google Shape;96;p1">
            <a:extLst>
              <a:ext uri="{FF2B5EF4-FFF2-40B4-BE49-F238E27FC236}">
                <a16:creationId xmlns:a16="http://schemas.microsoft.com/office/drawing/2014/main" id="{674D1613-C5A9-BCEB-DC01-0DE377B41BE8}"/>
              </a:ext>
            </a:extLst>
          </p:cNvPr>
          <p:cNvSpPr txBox="1"/>
          <p:nvPr/>
        </p:nvSpPr>
        <p:spPr>
          <a:xfrm>
            <a:off x="4964759" y="2693990"/>
            <a:ext cx="5547657" cy="2979394"/>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2400"/>
              <a:buFont typeface="Arial"/>
              <a:buNone/>
            </a:pPr>
            <a:r>
              <a:rPr lang="es-CO" sz="1600" dirty="0">
                <a:solidFill>
                  <a:schemeClr val="bg1"/>
                </a:solidFill>
                <a:latin typeface="Verdana" panose="020B0604030504040204" pitchFamily="34" charset="0"/>
                <a:ea typeface="Verdana" panose="020B0604030504040204" pitchFamily="34" charset="0"/>
                <a:sym typeface="Calibri"/>
              </a:rPr>
              <a:t>Publicación No. 06</a:t>
            </a:r>
            <a:endParaRPr sz="1600" dirty="0">
              <a:solidFill>
                <a:schemeClr val="bg1"/>
              </a:solidFill>
              <a:latin typeface="Verdana" panose="020B0604030504040204" pitchFamily="34" charset="0"/>
              <a:ea typeface="Verdana" panose="020B0604030504040204" pitchFamily="34" charset="0"/>
              <a:sym typeface="Calibri"/>
            </a:endParaRPr>
          </a:p>
          <a:p>
            <a:pPr marL="12700">
              <a:buClr>
                <a:srgbClr val="000000"/>
              </a:buClr>
              <a:buSzPts val="2400"/>
            </a:pPr>
            <a:r>
              <a:rPr lang="es-ES" sz="1600" dirty="0">
                <a:solidFill>
                  <a:schemeClr val="bg1"/>
                </a:solidFill>
                <a:latin typeface="Verdana" panose="020B0604030504040204" pitchFamily="34" charset="0"/>
                <a:ea typeface="Verdana" panose="020B0604030504040204" pitchFamily="34" charset="0"/>
              </a:rPr>
              <a:t>Edición</a:t>
            </a:r>
            <a:r>
              <a:rPr lang="es-CO" sz="1600" dirty="0">
                <a:solidFill>
                  <a:schemeClr val="bg1"/>
                </a:solidFill>
                <a:latin typeface="Verdana" panose="020B0604030504040204" pitchFamily="34" charset="0"/>
                <a:ea typeface="Verdana" panose="020B0604030504040204" pitchFamily="34" charset="0"/>
                <a:sym typeface="Calibri"/>
              </a:rPr>
              <a:t> Junio-Julio 2025</a:t>
            </a:r>
            <a:endParaRPr lang="es-ES" sz="1600" dirty="0">
              <a:solidFill>
                <a:schemeClr val="bg1"/>
              </a:solidFill>
              <a:latin typeface="Verdana" panose="020B0604030504040204" pitchFamily="34" charset="0"/>
              <a:ea typeface="Verdana" panose="020B0604030504040204" pitchFamily="34" charset="0"/>
            </a:endParaRPr>
          </a:p>
          <a:p>
            <a:pPr marL="0" marR="0" lvl="0" indent="0" algn="l" rtl="0">
              <a:lnSpc>
                <a:spcPct val="108333"/>
              </a:lnSpc>
              <a:spcBef>
                <a:spcPts val="3"/>
              </a:spcBef>
              <a:spcAft>
                <a:spcPts val="0"/>
              </a:spcAft>
              <a:buClr>
                <a:srgbClr val="000000"/>
              </a:buClr>
              <a:buSzPts val="1300"/>
              <a:buFont typeface="Arial"/>
              <a:buNone/>
            </a:pPr>
            <a:endParaRPr sz="1600" dirty="0">
              <a:solidFill>
                <a:schemeClr val="bg1"/>
              </a:solidFill>
              <a:latin typeface="Verdana" panose="020B0604030504040204" pitchFamily="34" charset="0"/>
              <a:ea typeface="Verdana" panose="020B0604030504040204" pitchFamily="34" charset="0"/>
              <a:sym typeface="Calibri"/>
            </a:endParaRPr>
          </a:p>
          <a:p>
            <a:pPr lvl="0" algn="just">
              <a:lnSpc>
                <a:spcPct val="115000"/>
              </a:lnSpc>
              <a:buClr>
                <a:schemeClr val="dk1"/>
              </a:buClr>
              <a:buSzPts val="1100"/>
            </a:pPr>
            <a:r>
              <a:rPr lang="es-CO" sz="1200" dirty="0">
                <a:solidFill>
                  <a:schemeClr val="bg1"/>
                </a:solidFill>
                <a:latin typeface="Verdana" panose="020B0604030504040204" pitchFamily="34" charset="0"/>
                <a:ea typeface="Verdana" panose="020B0604030504040204" pitchFamily="34" charset="0"/>
                <a:sym typeface="Calibri"/>
              </a:rPr>
              <a:t>Este boletín presenta la descripción del comportamiento de algunas variables atmosféricas y su incidencia en los fenómenos más relevantes en la dinámica de la calidad del aire, aportando insumos importantes para la construcción de nuevo conocimiento de la atmósfera y su relación con posibles episodios de contaminación, con impacto regional o local</a:t>
            </a:r>
            <a:r>
              <a:rPr lang="es-CO" sz="1100" dirty="0">
                <a:solidFill>
                  <a:schemeClr val="bg1"/>
                </a:solidFill>
                <a:latin typeface="Verdana" panose="020B0604030504040204" pitchFamily="34" charset="0"/>
                <a:ea typeface="Verdana" panose="020B0604030504040204" pitchFamily="34" charset="0"/>
                <a:sym typeface="Calibri"/>
              </a:rPr>
              <a:t>.</a:t>
            </a:r>
            <a:endParaRPr sz="1100" dirty="0">
              <a:solidFill>
                <a:schemeClr val="bg1"/>
              </a:solidFill>
              <a:latin typeface="Verdana" panose="020B0604030504040204" pitchFamily="34" charset="0"/>
              <a:ea typeface="Verdana" panose="020B0604030504040204" pitchFamily="34" charset="0"/>
              <a:sym typeface="Calibri"/>
            </a:endParaRPr>
          </a:p>
        </p:txBody>
      </p:sp>
      <p:sp>
        <p:nvSpPr>
          <p:cNvPr id="8" name="Google Shape;103;p1">
            <a:extLst>
              <a:ext uri="{FF2B5EF4-FFF2-40B4-BE49-F238E27FC236}">
                <a16:creationId xmlns:a16="http://schemas.microsoft.com/office/drawing/2014/main" id="{87494118-C7FC-80C5-79F0-7293FEA2AECE}"/>
              </a:ext>
            </a:extLst>
          </p:cNvPr>
          <p:cNvSpPr txBox="1"/>
          <p:nvPr/>
        </p:nvSpPr>
        <p:spPr>
          <a:xfrm>
            <a:off x="4964760" y="4824393"/>
            <a:ext cx="5547656" cy="1697982"/>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s-CO" sz="1100" dirty="0">
                <a:solidFill>
                  <a:schemeClr val="bg1"/>
                </a:solidFill>
                <a:latin typeface="Verdana"/>
                <a:ea typeface="Verdana"/>
                <a:sym typeface="Calibri"/>
              </a:rPr>
              <a:t>Se recomienda el seguimiento diario de los diferentes boletines de pronóstico y de alertas emitidos por el </a:t>
            </a:r>
            <a:r>
              <a:rPr lang="es-CO" sz="1100" dirty="0" err="1">
                <a:solidFill>
                  <a:schemeClr val="bg1"/>
                </a:solidFill>
                <a:latin typeface="Verdana"/>
                <a:ea typeface="Verdana"/>
                <a:sym typeface="Calibri"/>
              </a:rPr>
              <a:t>Ideam</a:t>
            </a:r>
            <a:r>
              <a:rPr lang="es-CO" sz="1100" dirty="0">
                <a:solidFill>
                  <a:schemeClr val="bg1"/>
                </a:solidFill>
                <a:latin typeface="Verdana"/>
                <a:ea typeface="Verdana"/>
                <a:sym typeface="Calibri"/>
              </a:rPr>
              <a:t>:</a:t>
            </a: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a:ea typeface="Verdana"/>
                <a:sym typeface="Calibri"/>
                <a:hlinkClick r:id="rId3"/>
              </a:rPr>
              <a:t>https://www.ideam.gov.co/sala-de-prensa/boletines</a:t>
            </a: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2">
                  <a:lumMod val="60000"/>
                  <a:lumOff val="40000"/>
                </a:schemeClr>
              </a:solidFill>
              <a:latin typeface="Verdana" panose="020B0604030504040204" pitchFamily="34" charset="0"/>
              <a:ea typeface="Verdana" panose="020B0604030504040204" pitchFamily="34" charset="0"/>
            </a:endParaRPr>
          </a:p>
          <a:p>
            <a:pPr marL="0" marR="0" lvl="0" indent="0" algn="just" rtl="0">
              <a:lnSpc>
                <a:spcPct val="115000"/>
              </a:lnSpc>
              <a:spcBef>
                <a:spcPts val="0"/>
              </a:spcBef>
              <a:spcAft>
                <a:spcPts val="0"/>
              </a:spcAft>
              <a:buClr>
                <a:schemeClr val="dk1"/>
              </a:buClr>
              <a:buSzPts val="1100"/>
              <a:buFont typeface="Arial"/>
              <a:buNone/>
            </a:pPr>
            <a:endParaRPr sz="11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5997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52;p10">
            <a:extLst>
              <a:ext uri="{FF2B5EF4-FFF2-40B4-BE49-F238E27FC236}">
                <a16:creationId xmlns:a16="http://schemas.microsoft.com/office/drawing/2014/main" id="{02740606-927E-9F28-8402-8847114D845D}"/>
              </a:ext>
            </a:extLst>
          </p:cNvPr>
          <p:cNvSpPr txBox="1"/>
          <p:nvPr/>
        </p:nvSpPr>
        <p:spPr>
          <a:xfrm>
            <a:off x="2998613" y="977865"/>
            <a:ext cx="8266997" cy="245113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Consejos de Gestión de Riesgo de Desastres Departamentales Distritales y Municipales (Art. 15 de la Ley 1523), y a las autoridades ambientales regionales y locales, mantener activos los planes de prevención y atención de incendios con el fin de evitar la ocurrencia y propagación de los mismos, especialmente en áreas de reserva forestal y de Parques Nacionales Naturales.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sistemas regionales y locales de bomberos, disponer de los elementos y la logística necesaria para la atención oportuna de eventos de incendio de la cobertura vegetal.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los distintos boletines técnicos que emite el Ideam en el siguiente enlace: </a:t>
            </a:r>
          </a:p>
          <a:p>
            <a:pPr marL="265113" algn="just">
              <a:buSzPts val="950"/>
            </a:pPr>
            <a:r>
              <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http://www.pronosticosyalertas.gov.co/boletines-e-informes-tecnicos</a:t>
            </a:r>
            <a:endPar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9" name="Imagen 8">
            <a:extLst>
              <a:ext uri="{FF2B5EF4-FFF2-40B4-BE49-F238E27FC236}">
                <a16:creationId xmlns:a16="http://schemas.microsoft.com/office/drawing/2014/main" id="{FF2AD6F4-DD05-DD81-C7F1-4162C922CEB1}"/>
              </a:ext>
            </a:extLst>
          </p:cNvPr>
          <p:cNvPicPr>
            <a:picLocks noChangeAspect="1"/>
          </p:cNvPicPr>
          <p:nvPr/>
        </p:nvPicPr>
        <p:blipFill rotWithShape="1">
          <a:blip r:embed="rId6"/>
          <a:srcRect l="27990" t="10131" r="30116" b="28532"/>
          <a:stretch/>
        </p:blipFill>
        <p:spPr>
          <a:xfrm>
            <a:off x="1122499" y="1046929"/>
            <a:ext cx="1013553" cy="1156771"/>
          </a:xfrm>
          <a:prstGeom prst="rect">
            <a:avLst/>
          </a:prstGeom>
        </p:spPr>
      </p:pic>
      <p:sp>
        <p:nvSpPr>
          <p:cNvPr id="10" name="Google Shape;350;p10">
            <a:extLst>
              <a:ext uri="{FF2B5EF4-FFF2-40B4-BE49-F238E27FC236}">
                <a16:creationId xmlns:a16="http://schemas.microsoft.com/office/drawing/2014/main" id="{CC0E3FC2-51D3-24D5-8FD2-E62BD7D6E991}"/>
              </a:ext>
            </a:extLst>
          </p:cNvPr>
          <p:cNvSpPr txBox="1"/>
          <p:nvPr/>
        </p:nvSpPr>
        <p:spPr>
          <a:xfrm>
            <a:off x="611162" y="2362859"/>
            <a:ext cx="2225409" cy="1066141"/>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Sistema Nacional de Gestión del Riesgo de Desastres</a:t>
            </a:r>
          </a:p>
        </p:txBody>
      </p:sp>
      <p:sp>
        <p:nvSpPr>
          <p:cNvPr id="11" name="Google Shape;130;p5">
            <a:extLst>
              <a:ext uri="{FF2B5EF4-FFF2-40B4-BE49-F238E27FC236}">
                <a16:creationId xmlns:a16="http://schemas.microsoft.com/office/drawing/2014/main" id="{BCB2BAAB-20BD-EE29-B914-DD5301A14CFE}"/>
              </a:ext>
            </a:extLst>
          </p:cNvPr>
          <p:cNvSpPr/>
          <p:nvPr/>
        </p:nvSpPr>
        <p:spPr>
          <a:xfrm rot="5400000" flipH="1">
            <a:off x="5928459" y="-1721563"/>
            <a:ext cx="307653" cy="10311791"/>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12" name="Rectángulo 11">
            <a:extLst>
              <a:ext uri="{FF2B5EF4-FFF2-40B4-BE49-F238E27FC236}">
                <a16:creationId xmlns:a16="http://schemas.microsoft.com/office/drawing/2014/main" id="{4AF80367-23BF-0606-85C5-5566EDE6B73E}"/>
              </a:ext>
            </a:extLst>
          </p:cNvPr>
          <p:cNvSpPr/>
          <p:nvPr/>
        </p:nvSpPr>
        <p:spPr>
          <a:xfrm>
            <a:off x="2998614" y="4085996"/>
            <a:ext cx="8266996" cy="180480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que realizan quemas abiertas controladas para actividades agrícolas y mineras, se les recuerda que, para permitir su realización, deben cumplir con los requisitos, términos y condiciones establecidos en la Resolución No. 532 de 2005 del Ministerio de Ambiente, Vivienda y Desarrollo Territorial hoy Ministerio de Ambiente y Desarrollo Sostenible. </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Todas las recomendaciones necesarias con respecto a efectos y recomendaciones para el sector agropecuario por regiones y departamentos, las podrá encontrar en el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http://www.ideam.gov.co/web/tiempo-y-clima/boletin-agroclimatico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extLst>
                  <a:ext uri="{A12FA001-AC4F-418D-AE19-62706E023703}">
                    <ahyp:hlinkClr xmlns:ahyp="http://schemas.microsoft.com/office/drawing/2018/hyperlinkcolor" val="tx"/>
                  </a:ext>
                </a:extLst>
              </a:hlinkClick>
            </a:endParaRPr>
          </a:p>
        </p:txBody>
      </p:sp>
      <p:pic>
        <p:nvPicPr>
          <p:cNvPr id="13" name="Imagen 12">
            <a:extLst>
              <a:ext uri="{FF2B5EF4-FFF2-40B4-BE49-F238E27FC236}">
                <a16:creationId xmlns:a16="http://schemas.microsoft.com/office/drawing/2014/main" id="{B83B88E1-E81D-A367-2297-4F71A31E7CA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1681" r="97479">
                        <a14:foregroundMark x1="67647" y1="49057" x2="67647" y2="49057"/>
                      </a14:backgroundRemoval>
                    </a14:imgEffect>
                  </a14:imgLayer>
                </a14:imgProps>
              </a:ext>
              <a:ext uri="{28A0092B-C50C-407E-A947-70E740481C1C}">
                <a14:useLocalDpi xmlns:a14="http://schemas.microsoft.com/office/drawing/2010/main" val="0"/>
              </a:ext>
            </a:extLst>
          </a:blip>
          <a:stretch>
            <a:fillRect/>
          </a:stretch>
        </p:blipFill>
        <p:spPr>
          <a:xfrm>
            <a:off x="1001964" y="3908134"/>
            <a:ext cx="1443803" cy="1286077"/>
          </a:xfrm>
          <a:prstGeom prst="rect">
            <a:avLst/>
          </a:prstGeom>
        </p:spPr>
      </p:pic>
      <p:sp>
        <p:nvSpPr>
          <p:cNvPr id="14" name="Google Shape;350;p10">
            <a:extLst>
              <a:ext uri="{FF2B5EF4-FFF2-40B4-BE49-F238E27FC236}">
                <a16:creationId xmlns:a16="http://schemas.microsoft.com/office/drawing/2014/main" id="{42FADC52-DFDD-AFE8-DEDA-1067B633D648}"/>
              </a:ext>
            </a:extLst>
          </p:cNvPr>
          <p:cNvSpPr txBox="1"/>
          <p:nvPr/>
        </p:nvSpPr>
        <p:spPr>
          <a:xfrm>
            <a:off x="873873" y="5317103"/>
            <a:ext cx="1699983"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a:t>
            </a:r>
          </a:p>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Agropecuario</a:t>
            </a:r>
          </a:p>
        </p:txBody>
      </p:sp>
    </p:spTree>
    <p:extLst>
      <p:ext uri="{BB962C8B-B14F-4D97-AF65-F5344CB8AC3E}">
        <p14:creationId xmlns:p14="http://schemas.microsoft.com/office/powerpoint/2010/main" val="260126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6FC695-3ECC-152B-5858-A049BF1D82E1}"/>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5" name="Rectángulo 4">
            <a:extLst>
              <a:ext uri="{FF2B5EF4-FFF2-40B4-BE49-F238E27FC236}">
                <a16:creationId xmlns:a16="http://schemas.microsoft.com/office/drawing/2014/main" id="{5FD78871-018C-2785-7973-664A33299F08}"/>
              </a:ext>
            </a:extLst>
          </p:cNvPr>
          <p:cNvSpPr/>
          <p:nvPr/>
        </p:nvSpPr>
        <p:spPr>
          <a:xfrm>
            <a:off x="7047244" y="0"/>
            <a:ext cx="5144756" cy="6680199"/>
          </a:xfrm>
          <a:prstGeom prst="rect">
            <a:avLst/>
          </a:prstGeom>
          <a:solidFill>
            <a:srgbClr val="209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239D9561-72C7-A1A0-E414-337927FBD0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grpSp>
        <p:nvGrpSpPr>
          <p:cNvPr id="7" name="Grupo 6">
            <a:extLst>
              <a:ext uri="{FF2B5EF4-FFF2-40B4-BE49-F238E27FC236}">
                <a16:creationId xmlns:a16="http://schemas.microsoft.com/office/drawing/2014/main" id="{2AAB2FF3-69ED-2A1F-0F4F-245C12546335}"/>
              </a:ext>
            </a:extLst>
          </p:cNvPr>
          <p:cNvGrpSpPr/>
          <p:nvPr/>
        </p:nvGrpSpPr>
        <p:grpSpPr>
          <a:xfrm>
            <a:off x="8531430" y="1713574"/>
            <a:ext cx="2594113" cy="3487381"/>
            <a:chOff x="8418444" y="1243645"/>
            <a:chExt cx="2594113" cy="3487381"/>
          </a:xfrm>
        </p:grpSpPr>
        <p:sp>
          <p:nvSpPr>
            <p:cNvPr id="8" name="Google Shape;484;p25">
              <a:extLst>
                <a:ext uri="{FF2B5EF4-FFF2-40B4-BE49-F238E27FC236}">
                  <a16:creationId xmlns:a16="http://schemas.microsoft.com/office/drawing/2014/main" id="{AE469E62-5B54-6787-679B-809FCD7EFFDF}"/>
                </a:ext>
              </a:extLst>
            </p:cNvPr>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487;p25">
              <a:extLst>
                <a:ext uri="{FF2B5EF4-FFF2-40B4-BE49-F238E27FC236}">
                  <a16:creationId xmlns:a16="http://schemas.microsoft.com/office/drawing/2014/main" id="{59579D02-3EC3-C1C1-4F28-3365C1434DC1}"/>
                </a:ext>
              </a:extLst>
            </p:cNvPr>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s-MX" sz="1400" b="1" i="0" u="none" strike="noStrike" cap="none" dirty="0">
                  <a:solidFill>
                    <a:srgbClr val="2091C9"/>
                  </a:solidFill>
                  <a:latin typeface="Verdana"/>
                  <a:ea typeface="Verdana"/>
                  <a:cs typeface="Verdana"/>
                  <a:sym typeface="Verdana"/>
                </a:rPr>
                <a:t>VISITA NUESTRAS REDES SOCIALES</a:t>
              </a:r>
              <a:endParaRPr sz="1100" b="1" i="0" u="none" strike="noStrike" cap="none" dirty="0">
                <a:solidFill>
                  <a:srgbClr val="2091C9"/>
                </a:solidFill>
                <a:latin typeface="Verdana"/>
                <a:ea typeface="Verdana"/>
                <a:cs typeface="Verdana"/>
                <a:sym typeface="Verdana"/>
              </a:endParaRPr>
            </a:p>
          </p:txBody>
        </p:sp>
        <p:grpSp>
          <p:nvGrpSpPr>
            <p:cNvPr id="10" name="Google Shape;488;p25">
              <a:extLst>
                <a:ext uri="{FF2B5EF4-FFF2-40B4-BE49-F238E27FC236}">
                  <a16:creationId xmlns:a16="http://schemas.microsoft.com/office/drawing/2014/main" id="{B7B7AEFC-C76A-B19E-911D-69A442BE828D}"/>
                </a:ext>
              </a:extLst>
            </p:cNvPr>
            <p:cNvGrpSpPr/>
            <p:nvPr/>
          </p:nvGrpSpPr>
          <p:grpSpPr>
            <a:xfrm>
              <a:off x="8760760" y="2132261"/>
              <a:ext cx="2092771" cy="2404039"/>
              <a:chOff x="8855817" y="2561633"/>
              <a:chExt cx="1843914" cy="2118168"/>
            </a:xfrm>
          </p:grpSpPr>
          <p:pic>
            <p:nvPicPr>
              <p:cNvPr id="11" name="Google Shape;489;p25">
                <a:extLst>
                  <a:ext uri="{FF2B5EF4-FFF2-40B4-BE49-F238E27FC236}">
                    <a16:creationId xmlns:a16="http://schemas.microsoft.com/office/drawing/2014/main" id="{34C841F0-DCD9-6CE8-5B86-7E1A46895BC0}"/>
                  </a:ext>
                </a:extLst>
              </p:cNvPr>
              <p:cNvPicPr preferRelativeResize="0"/>
              <p:nvPr/>
            </p:nvPicPr>
            <p:blipFill rotWithShape="1">
              <a:blip r:embed="rId4">
                <a:alphaModFix/>
              </a:blip>
              <a:srcRect/>
              <a:stretch/>
            </p:blipFill>
            <p:spPr>
              <a:xfrm>
                <a:off x="8855817" y="4349526"/>
                <a:ext cx="330275" cy="330275"/>
              </a:xfrm>
              <a:prstGeom prst="rect">
                <a:avLst/>
              </a:prstGeom>
              <a:noFill/>
              <a:ln>
                <a:noFill/>
              </a:ln>
            </p:spPr>
          </p:pic>
          <p:pic>
            <p:nvPicPr>
              <p:cNvPr id="12" name="Google Shape;490;p25">
                <a:extLst>
                  <a:ext uri="{FF2B5EF4-FFF2-40B4-BE49-F238E27FC236}">
                    <a16:creationId xmlns:a16="http://schemas.microsoft.com/office/drawing/2014/main" id="{BE7FE0C7-FCFD-0876-5753-50C86E7557D8}"/>
                  </a:ext>
                </a:extLst>
              </p:cNvPr>
              <p:cNvPicPr preferRelativeResize="0"/>
              <p:nvPr/>
            </p:nvPicPr>
            <p:blipFill rotWithShape="1">
              <a:blip r:embed="rId5">
                <a:alphaModFix/>
              </a:blip>
              <a:srcRect/>
              <a:stretch/>
            </p:blipFill>
            <p:spPr>
              <a:xfrm>
                <a:off x="8855817" y="3746544"/>
                <a:ext cx="330275" cy="330275"/>
              </a:xfrm>
              <a:prstGeom prst="rect">
                <a:avLst/>
              </a:prstGeom>
              <a:noFill/>
              <a:ln>
                <a:noFill/>
              </a:ln>
            </p:spPr>
          </p:pic>
          <p:pic>
            <p:nvPicPr>
              <p:cNvPr id="13" name="Google Shape;491;p25">
                <a:extLst>
                  <a:ext uri="{FF2B5EF4-FFF2-40B4-BE49-F238E27FC236}">
                    <a16:creationId xmlns:a16="http://schemas.microsoft.com/office/drawing/2014/main" id="{B6625525-D471-809B-A251-F10976856D16}"/>
                  </a:ext>
                </a:extLst>
              </p:cNvPr>
              <p:cNvPicPr preferRelativeResize="0"/>
              <p:nvPr/>
            </p:nvPicPr>
            <p:blipFill rotWithShape="1">
              <a:blip r:embed="rId6">
                <a:alphaModFix/>
              </a:blip>
              <a:srcRect/>
              <a:stretch/>
            </p:blipFill>
            <p:spPr>
              <a:xfrm>
                <a:off x="8855817" y="3177616"/>
                <a:ext cx="330275" cy="317572"/>
              </a:xfrm>
              <a:prstGeom prst="rect">
                <a:avLst/>
              </a:prstGeom>
              <a:noFill/>
              <a:ln>
                <a:noFill/>
              </a:ln>
            </p:spPr>
          </p:pic>
          <p:pic>
            <p:nvPicPr>
              <p:cNvPr id="14" name="Google Shape;492;p25">
                <a:extLst>
                  <a:ext uri="{FF2B5EF4-FFF2-40B4-BE49-F238E27FC236}">
                    <a16:creationId xmlns:a16="http://schemas.microsoft.com/office/drawing/2014/main" id="{A167FF45-493A-96C5-2BB9-614D076D0AA9}"/>
                  </a:ext>
                </a:extLst>
              </p:cNvPr>
              <p:cNvPicPr preferRelativeResize="0"/>
              <p:nvPr/>
            </p:nvPicPr>
            <p:blipFill rotWithShape="1">
              <a:blip r:embed="rId7">
                <a:alphaModFix/>
              </a:blip>
              <a:srcRect/>
              <a:stretch/>
            </p:blipFill>
            <p:spPr>
              <a:xfrm>
                <a:off x="8855817" y="2561633"/>
                <a:ext cx="330275" cy="330275"/>
              </a:xfrm>
              <a:prstGeom prst="rect">
                <a:avLst/>
              </a:prstGeom>
              <a:noFill/>
              <a:ln>
                <a:noFill/>
              </a:ln>
            </p:spPr>
          </p:pic>
          <p:sp>
            <p:nvSpPr>
              <p:cNvPr id="15" name="Google Shape;493;p25">
                <a:extLst>
                  <a:ext uri="{FF2B5EF4-FFF2-40B4-BE49-F238E27FC236}">
                    <a16:creationId xmlns:a16="http://schemas.microsoft.com/office/drawing/2014/main" id="{08EE0DF5-06B9-3F43-83D5-8F4389C3DE13}"/>
                  </a:ext>
                </a:extLst>
              </p:cNvPr>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16" name="Google Shape;494;p25">
                <a:extLst>
                  <a:ext uri="{FF2B5EF4-FFF2-40B4-BE49-F238E27FC236}">
                    <a16:creationId xmlns:a16="http://schemas.microsoft.com/office/drawing/2014/main" id="{1009D51E-DF0A-01D2-14E9-82E6BC7F02AE}"/>
                  </a:ext>
                </a:extLst>
              </p:cNvPr>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7" name="Google Shape;495;p25">
                <a:extLst>
                  <a:ext uri="{FF2B5EF4-FFF2-40B4-BE49-F238E27FC236}">
                    <a16:creationId xmlns:a16="http://schemas.microsoft.com/office/drawing/2014/main" id="{719E4903-66D9-9638-FFEF-CF71EE96A34D}"/>
                  </a:ext>
                </a:extLst>
              </p:cNvPr>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8" name="Google Shape;496;p25">
                <a:extLst>
                  <a:ext uri="{FF2B5EF4-FFF2-40B4-BE49-F238E27FC236}">
                    <a16:creationId xmlns:a16="http://schemas.microsoft.com/office/drawing/2014/main" id="{FBF06A52-F15F-772C-7EF7-FBB5FBE48DB6}"/>
                  </a:ext>
                </a:extLst>
              </p:cNvPr>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err="1">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grpSp>
      <p:sp>
        <p:nvSpPr>
          <p:cNvPr id="19" name="Título 1">
            <a:extLst>
              <a:ext uri="{FF2B5EF4-FFF2-40B4-BE49-F238E27FC236}">
                <a16:creationId xmlns:a16="http://schemas.microsoft.com/office/drawing/2014/main" id="{02B3071F-9F81-AC9A-C361-CD4BFF557829}"/>
              </a:ext>
            </a:extLst>
          </p:cNvPr>
          <p:cNvSpPr txBox="1">
            <a:spLocks/>
          </p:cNvSpPr>
          <p:nvPr/>
        </p:nvSpPr>
        <p:spPr>
          <a:xfrm>
            <a:off x="724783" y="975608"/>
            <a:ext cx="3664006"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2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0" name="Rectángulo 19">
            <a:extLst>
              <a:ext uri="{FF2B5EF4-FFF2-40B4-BE49-F238E27FC236}">
                <a16:creationId xmlns:a16="http://schemas.microsoft.com/office/drawing/2014/main" id="{A5D0F0DB-7160-2629-4CDF-2F3475E695CA}"/>
              </a:ext>
            </a:extLst>
          </p:cNvPr>
          <p:cNvSpPr/>
          <p:nvPr/>
        </p:nvSpPr>
        <p:spPr>
          <a:xfrm>
            <a:off x="724783" y="2114840"/>
            <a:ext cx="5658263" cy="3708708"/>
          </a:xfrm>
          <a:prstGeom prst="rect">
            <a:avLst/>
          </a:prstGeom>
        </p:spPr>
        <p:txBody>
          <a:bodyPr wrap="square">
            <a:spAutoFit/>
          </a:bodyPr>
          <a:lstStyle/>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INSTITUTO DE HIDROLOGÍA, METEOROLOGÍA Y ESTUDIOS AMBIENTALES │ 2025</a:t>
            </a:r>
          </a:p>
          <a:p>
            <a:pPr>
              <a:buSzPts val="900"/>
            </a:pP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Ghisliane Echeverry Prieto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Directora General</a:t>
            </a:r>
          </a:p>
          <a:p>
            <a:pPr>
              <a:buSzPts val="900"/>
            </a:pPr>
            <a:endParaRPr lang="es-MX" sz="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Elizabeth Patiño Correa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Subdirectora de Estudios Ambientales</a:t>
            </a:r>
          </a:p>
          <a:p>
            <a:pPr>
              <a:buSzPts val="900"/>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Elaboró</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Martha Cortina Gómez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Aire – Subdirección de Estudios Ambientales</a:t>
            </a:r>
          </a:p>
          <a:p>
            <a:pPr>
              <a:buSzPts val="90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Apoyo técnico</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Alfonso López Álvarez – Carolina Valencia</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Oficina de Pronostico y Alertas</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Mario Moreno Amado│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 Subdirección de Ecosistemas e Información Ambiental </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José Franklin Ruiz Murcia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Modelamiento del Tiempo y Clima - Subdirección de Meteorología</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Wendi Yurani Garzón Herrera -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Ana María Hernández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Aire – Subdirección de Estudios Ambientales</a:t>
            </a:r>
          </a:p>
        </p:txBody>
      </p:sp>
    </p:spTree>
    <p:extLst>
      <p:ext uri="{BB962C8B-B14F-4D97-AF65-F5344CB8AC3E}">
        <p14:creationId xmlns:p14="http://schemas.microsoft.com/office/powerpoint/2010/main" val="288750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D0A86790-7F9D-0A2D-0B1F-096058AADCB6}"/>
              </a:ext>
            </a:extLst>
          </p:cNvPr>
          <p:cNvPicPr>
            <a:picLocks noGrp="1" noChangeAspect="1"/>
          </p:cNvPicPr>
          <p:nvPr>
            <p:ph idx="1"/>
          </p:nvPr>
        </p:nvPicPr>
        <p:blipFill>
          <a:blip r:embed="rId2"/>
          <a:stretch>
            <a:fillRect/>
          </a:stretch>
        </p:blipFill>
        <p:spPr>
          <a:xfrm>
            <a:off x="6096000" y="1741649"/>
            <a:ext cx="5263895" cy="4351338"/>
          </a:xfrm>
          <a:prstGeom prst="rect">
            <a:avLst/>
          </a:prstGeom>
        </p:spPr>
      </p:pic>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3"/>
          <a:stretch>
            <a:fillRect/>
          </a:stretch>
        </p:blipFill>
        <p:spPr>
          <a:xfrm>
            <a:off x="2531092" y="0"/>
            <a:ext cx="6980525" cy="658425"/>
          </a:xfrm>
          <a:prstGeom prst="rect">
            <a:avLst/>
          </a:prstGeom>
        </p:spPr>
      </p:pic>
      <p:sp>
        <p:nvSpPr>
          <p:cNvPr id="6" name="Título 6">
            <a:extLst>
              <a:ext uri="{FF2B5EF4-FFF2-40B4-BE49-F238E27FC236}">
                <a16:creationId xmlns:a16="http://schemas.microsoft.com/office/drawing/2014/main" id="{3E6D5D34-E7E8-A734-0777-93AA16211AED}"/>
              </a:ext>
            </a:extLst>
          </p:cNvPr>
          <p:cNvSpPr txBox="1">
            <a:spLocks/>
          </p:cNvSpPr>
          <p:nvPr/>
        </p:nvSpPr>
        <p:spPr>
          <a:xfrm>
            <a:off x="3860045" y="17224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Boletín Calidad del Aire</a:t>
            </a:r>
          </a:p>
        </p:txBody>
      </p:sp>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DBA4F7E-1149-001B-49F2-21940C1113C4}"/>
              </a:ext>
            </a:extLst>
          </p:cNvPr>
          <p:cNvPicPr>
            <a:picLocks noChangeAspect="1"/>
          </p:cNvPicPr>
          <p:nvPr/>
        </p:nvPicPr>
        <p:blipFill>
          <a:blip r:embed="rId6"/>
          <a:stretch>
            <a:fillRect/>
          </a:stretch>
        </p:blipFill>
        <p:spPr>
          <a:xfrm>
            <a:off x="6092496" y="2102239"/>
            <a:ext cx="5261304" cy="3505504"/>
          </a:xfrm>
          <a:prstGeom prst="rect">
            <a:avLst/>
          </a:prstGeom>
        </p:spPr>
      </p:pic>
      <p:sp>
        <p:nvSpPr>
          <p:cNvPr id="12" name="Título 11">
            <a:extLst>
              <a:ext uri="{FF2B5EF4-FFF2-40B4-BE49-F238E27FC236}">
                <a16:creationId xmlns:a16="http://schemas.microsoft.com/office/drawing/2014/main" id="{06C34CFA-8C6C-4A27-29E4-9111881D50CF}"/>
              </a:ext>
            </a:extLst>
          </p:cNvPr>
          <p:cNvSpPr txBox="1">
            <a:spLocks noGrp="1"/>
          </p:cNvSpPr>
          <p:nvPr>
            <p:ph type="title"/>
          </p:nvPr>
        </p:nvSpPr>
        <p:spPr>
          <a:xfrm>
            <a:off x="511626" y="943758"/>
            <a:ext cx="5096069" cy="369332"/>
          </a:xfrm>
          <a:prstGeom prst="rect">
            <a:avLst/>
          </a:prstGeom>
          <a:noFill/>
        </p:spPr>
        <p:txBody>
          <a:bodyPr wrap="square">
            <a:spAutoFit/>
          </a:bodyPr>
          <a:lstStyle/>
          <a:p>
            <a:pPr algn="ctr"/>
            <a:r>
              <a:rPr lang="es-MX" sz="2000" b="1" dirty="0">
                <a:solidFill>
                  <a:srgbClr val="2091C9"/>
                </a:solidFill>
                <a:latin typeface="Verdana" panose="020B0604030504040204" pitchFamily="34" charset="0"/>
                <a:ea typeface="Verdana" panose="020B0604030504040204" pitchFamily="34" charset="0"/>
              </a:rPr>
              <a:t>CONTENIDO</a:t>
            </a:r>
          </a:p>
        </p:txBody>
      </p:sp>
      <p:sp>
        <p:nvSpPr>
          <p:cNvPr id="13" name="Google Shape;98;p1">
            <a:extLst>
              <a:ext uri="{FF2B5EF4-FFF2-40B4-BE49-F238E27FC236}">
                <a16:creationId xmlns:a16="http://schemas.microsoft.com/office/drawing/2014/main" id="{E3A041B6-DED7-2C42-2435-FB949000DA6E}"/>
              </a:ext>
            </a:extLst>
          </p:cNvPr>
          <p:cNvSpPr txBox="1"/>
          <p:nvPr/>
        </p:nvSpPr>
        <p:spPr>
          <a:xfrm>
            <a:off x="267702" y="1741649"/>
            <a:ext cx="5583921" cy="1382170"/>
          </a:xfrm>
          <a:prstGeom prst="rect">
            <a:avLst/>
          </a:prstGeom>
          <a:noFill/>
          <a:ln>
            <a:noFill/>
          </a:ln>
        </p:spPr>
        <p:txBody>
          <a:bodyPr spcFirstLastPara="1" wrap="square" lIns="0" tIns="0" rIns="0" bIns="0" anchor="t" anchorCtr="0">
            <a:noAutofit/>
          </a:bodyPr>
          <a:lstStyle/>
          <a:p>
            <a:pPr marL="184150" marR="12700" lvl="0" indent="-171450" algn="just" rtl="0">
              <a:lnSpc>
                <a:spcPct val="100000"/>
              </a:lnSpc>
              <a:spcBef>
                <a:spcPts val="0"/>
              </a:spcBef>
              <a:spcAft>
                <a:spcPts val="0"/>
              </a:spcAft>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a:ea typeface="Verdana"/>
                <a:sym typeface="Calibri"/>
              </a:rPr>
              <a:t>Panorama nacional del comportamiento de la precipitación e incendios durante el mes de junio 2025.</a:t>
            </a:r>
            <a:endParaRPr sz="1200" dirty="0">
              <a:solidFill>
                <a:schemeClr val="tx1">
                  <a:lumMod val="50000"/>
                  <a:lumOff val="50000"/>
                </a:schemeClr>
              </a:solidFill>
              <a:latin typeface="Verdana"/>
              <a:ea typeface="Verdana"/>
            </a:endParaRP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Monitoreo de focos de calor (</a:t>
            </a:r>
            <a:r>
              <a:rPr lang="es-CO" sz="1200" dirty="0" err="1">
                <a:solidFill>
                  <a:schemeClr val="tx1">
                    <a:lumMod val="50000"/>
                    <a:lumOff val="50000"/>
                  </a:schemeClr>
                </a:solidFill>
                <a:latin typeface="Verdana" panose="020B0604030504040204" pitchFamily="34" charset="0"/>
                <a:ea typeface="Verdana" panose="020B0604030504040204" pitchFamily="34" charset="0"/>
                <a:sym typeface="Calibri"/>
              </a:rPr>
              <a:t>Firms</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 pronóstico de aerosoles de combustión de biomasa (CAMS) y pronóstico de carbono negro (GMAO; NASA) para el mes de junio 2025.</a:t>
            </a: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Seguimiento de las condiciones climatológicas para</a:t>
            </a:r>
            <a:r>
              <a:rPr lang="es-CO" dirty="0">
                <a:solidFill>
                  <a:schemeClr val="bg1"/>
                </a:solidFill>
                <a:latin typeface="Calibri" panose="020F050202020403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mes de junio 2025.</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342900" marR="12700" lvl="0" indent="-330200" algn="l" rtl="0">
              <a:lnSpc>
                <a:spcPct val="100000"/>
              </a:lnSpc>
              <a:spcBef>
                <a:spcPts val="1000"/>
              </a:spcBef>
              <a:spcAft>
                <a:spcPts val="1000"/>
              </a:spcAft>
              <a:buClr>
                <a:srgbClr val="FFFFFF"/>
              </a:buClr>
              <a:buSzPts val="1536"/>
              <a:buFont typeface="Arial"/>
              <a:buChar char="●"/>
            </a:pPr>
            <a:r>
              <a:rPr lang="es-CO" dirty="0">
                <a:solidFill>
                  <a:schemeClr val="bg1"/>
                </a:solidFill>
                <a:latin typeface="Calibri" panose="020F0502020204030204" pitchFamily="34" charset="0"/>
                <a:sym typeface="Calibri"/>
              </a:rPr>
              <a:t>Recomendaciones</a:t>
            </a:r>
            <a:endParaRPr dirty="0">
              <a:solidFill>
                <a:schemeClr val="bg1"/>
              </a:solidFill>
              <a:latin typeface="Calibri" panose="020F0502020204030204" pitchFamily="34" charset="0"/>
              <a:sym typeface="Calibri"/>
            </a:endParaRPr>
          </a:p>
        </p:txBody>
      </p:sp>
      <p:cxnSp>
        <p:nvCxnSpPr>
          <p:cNvPr id="14" name="Conector recto 13">
            <a:extLst>
              <a:ext uri="{FF2B5EF4-FFF2-40B4-BE49-F238E27FC236}">
                <a16:creationId xmlns:a16="http://schemas.microsoft.com/office/drawing/2014/main" id="{4963E17B-645F-D95F-D471-02FE22C39853}"/>
              </a:ext>
            </a:extLst>
          </p:cNvPr>
          <p:cNvCxnSpPr>
            <a:cxnSpLocks/>
          </p:cNvCxnSpPr>
          <p:nvPr/>
        </p:nvCxnSpPr>
        <p:spPr>
          <a:xfrm>
            <a:off x="178130" y="3512976"/>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Google Shape;97;p1">
            <a:extLst>
              <a:ext uri="{FF2B5EF4-FFF2-40B4-BE49-F238E27FC236}">
                <a16:creationId xmlns:a16="http://schemas.microsoft.com/office/drawing/2014/main" id="{18D542D3-7215-CF66-D536-FCD6BAE873DA}"/>
              </a:ext>
            </a:extLst>
          </p:cNvPr>
          <p:cNvSpPr txBox="1"/>
          <p:nvPr/>
        </p:nvSpPr>
        <p:spPr>
          <a:xfrm>
            <a:off x="325821" y="3653371"/>
            <a:ext cx="5525802" cy="1397051"/>
          </a:xfrm>
          <a:prstGeom prst="rect">
            <a:avLst/>
          </a:prstGeom>
          <a:noFill/>
          <a:ln>
            <a:noFill/>
          </a:ln>
        </p:spPr>
        <p:txBody>
          <a:bodyPr spcFirstLastPara="1" wrap="square" lIns="0" tIns="0" rIns="0" bIns="0" anchor="t" anchorCtr="0">
            <a:noAutofit/>
          </a:bodyPr>
          <a:lstStyle/>
          <a:p>
            <a:pPr marL="12700" marR="12700" lvl="0" algn="just">
              <a:buSzPts val="1300"/>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Seguimiento: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Durante el mes de junio se destaca el siguiente evento / fenómeno que podría representar incidencia sobre la calidad del aire, con posibles impactos regionales o locales: </a:t>
            </a:r>
          </a:p>
          <a:p>
            <a:pPr marL="12700" marR="12700" lvl="0" algn="just">
              <a:buSzPts val="1300"/>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Incendios de la cobertura vegetal </a:t>
            </a: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Actividad Volcán Puracé</a:t>
            </a:r>
          </a:p>
          <a:p>
            <a:pPr marL="12700" marR="12700">
              <a:buClr>
                <a:schemeClr val="bg1">
                  <a:lumMod val="50000"/>
                </a:schemeClr>
              </a:buClr>
              <a:buSzPts val="1536"/>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cxnSp>
        <p:nvCxnSpPr>
          <p:cNvPr id="17" name="Conector recto 16">
            <a:extLst>
              <a:ext uri="{FF2B5EF4-FFF2-40B4-BE49-F238E27FC236}">
                <a16:creationId xmlns:a16="http://schemas.microsoft.com/office/drawing/2014/main" id="{247D9796-13AC-05C7-A457-3C6E5413EB7F}"/>
              </a:ext>
            </a:extLst>
          </p:cNvPr>
          <p:cNvCxnSpPr>
            <a:cxnSpLocks/>
          </p:cNvCxnSpPr>
          <p:nvPr/>
        </p:nvCxnSpPr>
        <p:spPr>
          <a:xfrm>
            <a:off x="207190" y="4870821"/>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Google Shape;100;p1">
            <a:extLst>
              <a:ext uri="{FF2B5EF4-FFF2-40B4-BE49-F238E27FC236}">
                <a16:creationId xmlns:a16="http://schemas.microsoft.com/office/drawing/2014/main" id="{7996200F-DA92-36B9-A188-3550F249DE86}"/>
              </a:ext>
            </a:extLst>
          </p:cNvPr>
          <p:cNvSpPr txBox="1"/>
          <p:nvPr/>
        </p:nvSpPr>
        <p:spPr>
          <a:xfrm>
            <a:off x="325821" y="5050422"/>
            <a:ext cx="5583921" cy="1454255"/>
          </a:xfrm>
          <a:prstGeom prst="rect">
            <a:avLst/>
          </a:prstGeom>
          <a:noFill/>
          <a:ln>
            <a:noFill/>
          </a:ln>
        </p:spPr>
        <p:txBody>
          <a:bodyPr spcFirstLastPara="1" wrap="square" lIns="0" tIns="0" rIns="0" bIns="0" anchor="t" anchorCtr="0">
            <a:noAutofit/>
          </a:bodyPr>
          <a:lstStyle/>
          <a:p>
            <a:pPr marL="12700" marR="12700" lvl="0" indent="0" algn="just" rtl="0">
              <a:lnSpc>
                <a:spcPct val="100000"/>
              </a:lnSpc>
              <a:spcBef>
                <a:spcPts val="0"/>
              </a:spcBef>
              <a:spcAft>
                <a:spcPts val="0"/>
              </a:spcAft>
              <a:buClr>
                <a:srgbClr val="000000"/>
              </a:buClr>
              <a:buSzPts val="1300"/>
              <a:buFont typeface="Arial"/>
              <a:buNone/>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Predicción: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Para  el  mes  de  julio se presenta la proyección de las variables climatológicas de mayor relevancia con posible repercusión en la calidad del aire, tales como la precipitación y la temperatura.  Así mismo, se presentan otros factores determinantes como la proyección de la amenaza por incendios.</a:t>
            </a:r>
            <a:endParaRPr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p:txBody>
      </p:sp>
    </p:spTree>
    <p:extLst>
      <p:ext uri="{BB962C8B-B14F-4D97-AF65-F5344CB8AC3E}">
        <p14:creationId xmlns:p14="http://schemas.microsoft.com/office/powerpoint/2010/main" val="399683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2"/>
          <a:stretch>
            <a:fillRect/>
          </a:stretch>
        </p:blipFill>
        <p:spPr>
          <a:xfrm>
            <a:off x="2531092" y="0"/>
            <a:ext cx="6980525" cy="658425"/>
          </a:xfrm>
          <a:prstGeom prst="rect">
            <a:avLst/>
          </a:prstGeom>
        </p:spPr>
      </p:pic>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6">
            <a:extLst>
              <a:ext uri="{FF2B5EF4-FFF2-40B4-BE49-F238E27FC236}">
                <a16:creationId xmlns:a16="http://schemas.microsoft.com/office/drawing/2014/main" id="{BAB60994-B3F7-3CF6-3DE7-8F926B46F3C0}"/>
              </a:ext>
            </a:extLst>
          </p:cNvPr>
          <p:cNvSpPr txBox="1">
            <a:spLocks/>
          </p:cNvSpPr>
          <p:nvPr/>
        </p:nvSpPr>
        <p:spPr>
          <a:xfrm>
            <a:off x="4107714" y="-40618"/>
            <a:ext cx="4322618" cy="71558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500" b="1" dirty="0">
                <a:solidFill>
                  <a:schemeClr val="bg1"/>
                </a:solidFill>
                <a:latin typeface="Verdana" panose="020B0604030504040204" pitchFamily="34" charset="0"/>
                <a:ea typeface="Verdana" panose="020B0604030504040204" pitchFamily="34" charset="0"/>
              </a:rPr>
              <a:t>Panorama nacional precipitación acumulada y anomalía de lluvia mes de junio</a:t>
            </a:r>
            <a:endParaRPr lang="es-ES" sz="1500" dirty="0">
              <a:solidFill>
                <a:schemeClr val="bg1"/>
              </a:solidFill>
              <a:latin typeface="Verdana" panose="020B0604030504040204" pitchFamily="34" charset="0"/>
              <a:ea typeface="Verdana" panose="020B0604030504040204" pitchFamily="34" charset="0"/>
            </a:endParaRPr>
          </a:p>
        </p:txBody>
      </p:sp>
      <p:sp>
        <p:nvSpPr>
          <p:cNvPr id="15" name="Título 14">
            <a:extLst>
              <a:ext uri="{FF2B5EF4-FFF2-40B4-BE49-F238E27FC236}">
                <a16:creationId xmlns:a16="http://schemas.microsoft.com/office/drawing/2014/main" id="{824171EC-C517-5BCD-BC5C-F0D87BDE8551}"/>
              </a:ext>
            </a:extLst>
          </p:cNvPr>
          <p:cNvSpPr txBox="1">
            <a:spLocks noGrp="1"/>
          </p:cNvSpPr>
          <p:nvPr>
            <p:ph type="title"/>
          </p:nvPr>
        </p:nvSpPr>
        <p:spPr>
          <a:xfrm>
            <a:off x="763554" y="732429"/>
            <a:ext cx="10515600" cy="424732"/>
          </a:xfrm>
          <a:prstGeom prst="rect">
            <a:avLst/>
          </a:prstGeom>
          <a:noFill/>
        </p:spPr>
        <p:txBody>
          <a:bodyPr wrap="square">
            <a:spAutoFit/>
          </a:bodyPr>
          <a:lstStyle/>
          <a:p>
            <a:pPr algn="ctr"/>
            <a:r>
              <a:rPr lang="es-MX" sz="1200" b="1" dirty="0">
                <a:solidFill>
                  <a:srgbClr val="2091C9"/>
                </a:solidFill>
                <a:latin typeface="Verdana" panose="020B0604030504040204" pitchFamily="34" charset="0"/>
                <a:ea typeface="Verdana" panose="020B0604030504040204" pitchFamily="34" charset="0"/>
              </a:rPr>
              <a:t>Precipitación acumulada y anomalía de lluvia a partir de 2025-06-01 07:00 HCL hasta las 07:00 HCL 2025-07-01  para Colombia</a:t>
            </a:r>
          </a:p>
        </p:txBody>
      </p:sp>
      <p:pic>
        <p:nvPicPr>
          <p:cNvPr id="20" name="Imagen 19">
            <a:extLst>
              <a:ext uri="{FF2B5EF4-FFF2-40B4-BE49-F238E27FC236}">
                <a16:creationId xmlns:a16="http://schemas.microsoft.com/office/drawing/2014/main" id="{07AD543D-AC24-2ADD-7C10-1CC0C55D05CA}"/>
              </a:ext>
            </a:extLst>
          </p:cNvPr>
          <p:cNvPicPr>
            <a:picLocks noChangeAspect="1"/>
          </p:cNvPicPr>
          <p:nvPr/>
        </p:nvPicPr>
        <p:blipFill>
          <a:blip r:embed="rId5"/>
          <a:stretch>
            <a:fillRect/>
          </a:stretch>
        </p:blipFill>
        <p:spPr>
          <a:xfrm>
            <a:off x="4424463" y="1469793"/>
            <a:ext cx="3078747" cy="3524901"/>
          </a:xfrm>
          <a:prstGeom prst="rect">
            <a:avLst/>
          </a:prstGeom>
        </p:spPr>
      </p:pic>
      <p:sp>
        <p:nvSpPr>
          <p:cNvPr id="21" name="CustomShape 5">
            <a:extLst>
              <a:ext uri="{FF2B5EF4-FFF2-40B4-BE49-F238E27FC236}">
                <a16:creationId xmlns:a16="http://schemas.microsoft.com/office/drawing/2014/main" id="{F8FC71F0-F3E3-8959-6DF5-771FF2E0A0D2}"/>
              </a:ext>
            </a:extLst>
          </p:cNvPr>
          <p:cNvSpPr/>
          <p:nvPr/>
        </p:nvSpPr>
        <p:spPr>
          <a:xfrm>
            <a:off x="375951" y="1167109"/>
            <a:ext cx="4013219"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prstClr val="black"/>
                </a:solidFill>
                <a:effectLst/>
                <a:uLnTx/>
                <a:uFillTx/>
                <a:latin typeface="Arial Narrow"/>
              </a:rPr>
              <a:t>Lluvia acumulada del 01 de junio al </a:t>
            </a:r>
            <a:r>
              <a:rPr lang="es-CO" sz="1100" b="1" i="1" spc="-1" dirty="0">
                <a:solidFill>
                  <a:prstClr val="black"/>
                </a:solidFill>
                <a:latin typeface="Arial Narrow"/>
              </a:rPr>
              <a:t>01</a:t>
            </a:r>
            <a:r>
              <a:rPr kumimoji="0" lang="es-CO" sz="1100" b="1" i="1" u="none" strike="noStrike" kern="1200" cap="none" spc="-1" normalizeH="0" baseline="0" noProof="0" dirty="0">
                <a:ln>
                  <a:noFill/>
                </a:ln>
                <a:solidFill>
                  <a:prstClr val="black"/>
                </a:solidFill>
                <a:effectLst/>
                <a:uLnTx/>
                <a:uFillTx/>
                <a:latin typeface="Arial Narrow"/>
              </a:rPr>
              <a:t> de julio de 2025</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2" name="CustomShape 6">
            <a:extLst>
              <a:ext uri="{FF2B5EF4-FFF2-40B4-BE49-F238E27FC236}">
                <a16:creationId xmlns:a16="http://schemas.microsoft.com/office/drawing/2014/main" id="{0E2D8812-AC4E-DF21-3A3A-D13F24E1FF41}"/>
              </a:ext>
            </a:extLst>
          </p:cNvPr>
          <p:cNvSpPr/>
          <p:nvPr/>
        </p:nvSpPr>
        <p:spPr>
          <a:xfrm>
            <a:off x="7451163" y="1140456"/>
            <a:ext cx="4518827"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srgbClr val="203864"/>
                </a:solidFill>
                <a:effectLst/>
                <a:uLnTx/>
                <a:uFillTx/>
                <a:latin typeface="Arial Narrow"/>
              </a:rPr>
              <a:t> </a:t>
            </a:r>
            <a:r>
              <a:rPr kumimoji="0" lang="es-CO" sz="1100" b="1" i="1" u="none" strike="noStrike" kern="1200" cap="none" spc="-1" normalizeH="0" baseline="0" noProof="0" dirty="0">
                <a:ln>
                  <a:noFill/>
                </a:ln>
                <a:solidFill>
                  <a:prstClr val="black"/>
                </a:solidFill>
                <a:effectLst/>
                <a:uLnTx/>
                <a:uFillTx/>
                <a:latin typeface="Arial Narrow"/>
              </a:rPr>
              <a:t>Anomalía </a:t>
            </a:r>
            <a:r>
              <a:rPr lang="es-CO" sz="1100" b="1" i="1" spc="-1" dirty="0">
                <a:solidFill>
                  <a:prstClr val="black"/>
                </a:solidFill>
                <a:latin typeface="Arial Narrow"/>
              </a:rPr>
              <a:t>real</a:t>
            </a:r>
            <a:r>
              <a:rPr kumimoji="0" lang="es-CO" sz="1100" b="1" i="1" u="none" strike="noStrike" kern="1200" cap="none" spc="-1" normalizeH="0" baseline="0" noProof="0" dirty="0">
                <a:ln>
                  <a:noFill/>
                </a:ln>
                <a:solidFill>
                  <a:prstClr val="black"/>
                </a:solidFill>
                <a:effectLst/>
                <a:uLnTx/>
                <a:uFillTx/>
                <a:latin typeface="Arial Narrow"/>
              </a:rPr>
              <a:t> de la lluvia del 01 </a:t>
            </a:r>
            <a:r>
              <a:rPr lang="es-CO" sz="1100" b="1" i="1" spc="-1" dirty="0">
                <a:solidFill>
                  <a:prstClr val="black"/>
                </a:solidFill>
                <a:latin typeface="Arial Narrow"/>
              </a:rPr>
              <a:t>de junio al 01 de julio de </a:t>
            </a:r>
            <a:r>
              <a:rPr kumimoji="0" lang="es-CO" sz="1100" b="1" i="1" u="none" strike="noStrike" kern="1200" cap="none" spc="-1" normalizeH="0" baseline="0" noProof="0" dirty="0">
                <a:ln>
                  <a:noFill/>
                </a:ln>
                <a:solidFill>
                  <a:prstClr val="black"/>
                </a:solidFill>
                <a:effectLst/>
                <a:uLnTx/>
                <a:uFillTx/>
                <a:latin typeface="Arial Narrow"/>
              </a:rPr>
              <a:t>2025</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3" name="Rectángulo 22">
            <a:extLst>
              <a:ext uri="{FF2B5EF4-FFF2-40B4-BE49-F238E27FC236}">
                <a16:creationId xmlns:a16="http://schemas.microsoft.com/office/drawing/2014/main" id="{10DFE67B-29C8-66C5-2A63-EA9A9DE7E05E}"/>
              </a:ext>
            </a:extLst>
          </p:cNvPr>
          <p:cNvSpPr/>
          <p:nvPr/>
        </p:nvSpPr>
        <p:spPr>
          <a:xfrm>
            <a:off x="4470071" y="1502152"/>
            <a:ext cx="2987529" cy="3662541"/>
          </a:xfrm>
          <a:prstGeom prst="rect">
            <a:avLst/>
          </a:prstGeom>
        </p:spPr>
        <p:txBody>
          <a:bodyPr wrap="square" lIns="91440" tIns="45720" rIns="91440" bIns="45720" anchor="t">
            <a:spAutoFit/>
          </a:bodyPr>
          <a:lstStyle/>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panose="020B0604030504040204" pitchFamily="34" charset="0"/>
                <a:ea typeface="Verdana" panose="020B0604030504040204" pitchFamily="34" charset="0"/>
              </a:rPr>
              <a:t>El mes Junio marca una transición entre la primera temporada de lluvias del año y la temporada seca o de menos lluvias de mitad de año en los departamentos andinos. En contraste, en las regiones Caribe y Orinoquia las lluvias continuaran de acuerdo con el</a:t>
            </a:r>
          </a:p>
          <a:p>
            <a:pPr algn="just"/>
            <a:r>
              <a:rPr lang="es-ES" sz="1100" dirty="0">
                <a:solidFill>
                  <a:schemeClr val="bg1"/>
                </a:solidFill>
                <a:latin typeface="Verdana" panose="020B0604030504040204" pitchFamily="34" charset="0"/>
                <a:ea typeface="Verdana" panose="020B0604030504040204" pitchFamily="34" charset="0"/>
              </a:rPr>
              <a:t>comportamiento climático propio de esta época del año.</a:t>
            </a:r>
          </a:p>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a:ea typeface="Verdana"/>
              </a:rPr>
              <a:t>El día más lluvioso, a nivel nacional, fue el 12 de junio 2025, con una precipitación total de 11298.2 </a:t>
            </a:r>
            <a:r>
              <a:rPr lang="es-ES" sz="1100" dirty="0" err="1">
                <a:solidFill>
                  <a:schemeClr val="bg1"/>
                </a:solidFill>
                <a:latin typeface="Verdana"/>
                <a:ea typeface="Verdana"/>
              </a:rPr>
              <a:t>mm.</a:t>
            </a:r>
            <a:r>
              <a:rPr lang="es-ES" sz="1100" dirty="0">
                <a:solidFill>
                  <a:schemeClr val="bg1"/>
                </a:solidFill>
                <a:latin typeface="Verdana"/>
                <a:ea typeface="Verdana"/>
              </a:rPr>
              <a:t> A nivel de estación y/o municipio, se presentó un registro máximo del mes, con 199,3 mm en 24 horas, en la estación FONSECA en el municipio de Fonseca, departamento de La Guajira, el día 13 de junio</a:t>
            </a:r>
            <a:endParaRPr lang="es-ES" sz="1100" dirty="0">
              <a:solidFill>
                <a:schemeClr val="bg1"/>
              </a:solidFill>
              <a:latin typeface="Verdana" panose="020B0604030504040204" pitchFamily="34" charset="0"/>
              <a:ea typeface="Verdana" panose="020B0604030504040204" pitchFamily="34" charset="0"/>
            </a:endParaRPr>
          </a:p>
          <a:p>
            <a:pPr algn="just"/>
            <a:endParaRPr lang="es-ES" sz="1200" dirty="0">
              <a:solidFill>
                <a:schemeClr val="bg1"/>
              </a:solidFill>
              <a:latin typeface="Verdana" panose="020B0604030504040204" pitchFamily="34" charset="0"/>
              <a:ea typeface="Verdana" panose="020B0604030504040204" pitchFamily="34" charset="0"/>
            </a:endParaRPr>
          </a:p>
        </p:txBody>
      </p:sp>
      <p:sp>
        <p:nvSpPr>
          <p:cNvPr id="24" name="Rectángulo 23">
            <a:extLst>
              <a:ext uri="{FF2B5EF4-FFF2-40B4-BE49-F238E27FC236}">
                <a16:creationId xmlns:a16="http://schemas.microsoft.com/office/drawing/2014/main" id="{3E8C392D-6AEB-FF22-0D4E-9B5C39A8B137}"/>
              </a:ext>
            </a:extLst>
          </p:cNvPr>
          <p:cNvSpPr/>
          <p:nvPr/>
        </p:nvSpPr>
        <p:spPr>
          <a:xfrm>
            <a:off x="188253" y="5318856"/>
            <a:ext cx="4552585" cy="1061829"/>
          </a:xfrm>
          <a:prstGeom prst="rect">
            <a:avLst/>
          </a:prstGeom>
        </p:spPr>
        <p:txBody>
          <a:bodyPr wrap="square">
            <a:spAutoFit/>
          </a:bodyPr>
          <a:lstStyle/>
          <a:p>
            <a:pPr algn="just"/>
            <a:r>
              <a:rPr lang="es-ES" sz="900" dirty="0">
                <a:solidFill>
                  <a:schemeClr val="tx1">
                    <a:lumMod val="50000"/>
                    <a:lumOff val="50000"/>
                  </a:schemeClr>
                </a:solidFill>
                <a:latin typeface="Verdana" panose="020B0604030504040204" pitchFamily="34" charset="0"/>
                <a:ea typeface="Verdana" panose="020B0604030504040204" pitchFamily="34" charset="0"/>
              </a:rPr>
              <a:t>Durante el mes de junio del presente año, los acumulados de lluvia más importantes se registraron en las regiones Pacífica, Orinoquia, norte de la Andina, occidente de la Amazonía y sur de la Caribe (marcados en tonos azules/verdes) mientras que condiciones poco lluviosas se han registrado al oriente y sur de la región Andina, centro y norte de la Caribe, centro de la Amazonia y zonas puntuales del norte de la Orinoquia (indicadas en tonos de blancos a rojos). </a:t>
            </a:r>
            <a:endParaRPr lang="en-US"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5" name="Rectángulo 24">
            <a:extLst>
              <a:ext uri="{FF2B5EF4-FFF2-40B4-BE49-F238E27FC236}">
                <a16:creationId xmlns:a16="http://schemas.microsoft.com/office/drawing/2014/main" id="{16A5E1B3-CA5F-37F8-E912-45110C6A34BC}"/>
              </a:ext>
            </a:extLst>
          </p:cNvPr>
          <p:cNvSpPr/>
          <p:nvPr/>
        </p:nvSpPr>
        <p:spPr>
          <a:xfrm>
            <a:off x="7451163" y="5164693"/>
            <a:ext cx="4740837" cy="1477328"/>
          </a:xfrm>
          <a:prstGeom prst="rect">
            <a:avLst/>
          </a:prstGeom>
        </p:spPr>
        <p:txBody>
          <a:bodyPr wrap="square">
            <a:spAutoFit/>
          </a:bodyPr>
          <a:lstStyle/>
          <a:p>
            <a:pPr algn="just"/>
            <a:r>
              <a:rPr lang="es-ES" sz="900" dirty="0">
                <a:solidFill>
                  <a:schemeClr val="tx1">
                    <a:lumMod val="50000"/>
                    <a:lumOff val="50000"/>
                  </a:schemeClr>
                </a:solidFill>
                <a:latin typeface="Verdana" panose="020B0604030504040204" pitchFamily="34" charset="0"/>
                <a:ea typeface="Verdana" panose="020B0604030504040204" pitchFamily="34" charset="0"/>
              </a:rPr>
              <a:t>La anomalía real de la lluvia para el mes de junio mostró lluvias con excesos mayores al 90 % (representados en tonos azules) en el centro y sur de la región Pacífica, varios sitios de la Andina y noroccidente de la Amazonía. Departamentos como Cauca, Valle del Cauca Nariño, Antioquia, Caldas, Quindío, Risaralda, sur de Tolima, Huila, Cundinamarca, Norte de Santander, norte de Bolívar, occidente de Caquetá y San Andrés tuvieron grandes excesos; mientras que déficits notables (indicados en tonos naranjas) se resaltan en zonas puntuales de Magdalena, nororiente de Antioquia, centro y norte de La Guajira, nororiente de Santander, centro de Tolima, y sur de Putumayo y Amazonas.</a:t>
            </a:r>
            <a:endParaRPr lang="en-US"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6" name="CuadroTexto 25">
            <a:extLst>
              <a:ext uri="{FF2B5EF4-FFF2-40B4-BE49-F238E27FC236}">
                <a16:creationId xmlns:a16="http://schemas.microsoft.com/office/drawing/2014/main" id="{26EDCAFD-B49F-7D7D-7677-A8FB3B6AFD0F}"/>
              </a:ext>
            </a:extLst>
          </p:cNvPr>
          <p:cNvSpPr txBox="1"/>
          <p:nvPr/>
        </p:nvSpPr>
        <p:spPr>
          <a:xfrm>
            <a:off x="43706" y="6445919"/>
            <a:ext cx="3434678" cy="230832"/>
          </a:xfrm>
          <a:prstGeom prst="rect">
            <a:avLst/>
          </a:prstGeom>
          <a:noFill/>
        </p:spPr>
        <p:txBody>
          <a:bodyPr wrap="square">
            <a:spAutoFit/>
          </a:bodyPr>
          <a:lstStyle/>
          <a:p>
            <a:r>
              <a:rPr lang="es-MX" sz="900" i="1" dirty="0">
                <a:solidFill>
                  <a:schemeClr val="tx1">
                    <a:lumMod val="50000"/>
                    <a:lumOff val="50000"/>
                  </a:schemeClr>
                </a:solidFill>
                <a:latin typeface="Verdana" panose="020B0604030504040204" pitchFamily="34" charset="0"/>
                <a:ea typeface="Verdana" panose="020B0604030504040204" pitchFamily="34" charset="0"/>
              </a:rPr>
              <a:t>30 de junio de 2025. Fuente: IDEAM, 2025.</a:t>
            </a:r>
          </a:p>
        </p:txBody>
      </p:sp>
      <p:pic>
        <p:nvPicPr>
          <p:cNvPr id="4" name="Imagen 3">
            <a:extLst>
              <a:ext uri="{FF2B5EF4-FFF2-40B4-BE49-F238E27FC236}">
                <a16:creationId xmlns:a16="http://schemas.microsoft.com/office/drawing/2014/main" id="{CE26CF7A-6DDF-F22D-4D9B-6D452F275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29" y="1394279"/>
            <a:ext cx="3338038" cy="3823759"/>
          </a:xfrm>
          <a:prstGeom prst="rect">
            <a:avLst/>
          </a:prstGeom>
        </p:spPr>
      </p:pic>
      <p:pic>
        <p:nvPicPr>
          <p:cNvPr id="11" name="Imagen 10">
            <a:extLst>
              <a:ext uri="{FF2B5EF4-FFF2-40B4-BE49-F238E27FC236}">
                <a16:creationId xmlns:a16="http://schemas.microsoft.com/office/drawing/2014/main" id="{2388AFB4-E831-3698-D7E1-E1B959618C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627" y="1394279"/>
            <a:ext cx="3338037" cy="3823757"/>
          </a:xfrm>
          <a:prstGeom prst="rect">
            <a:avLst/>
          </a:prstGeom>
        </p:spPr>
      </p:pic>
    </p:spTree>
    <p:extLst>
      <p:ext uri="{BB962C8B-B14F-4D97-AF65-F5344CB8AC3E}">
        <p14:creationId xmlns:p14="http://schemas.microsoft.com/office/powerpoint/2010/main" val="363194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B8923BF1-FBF5-CB64-6E45-9D5CDB8E94D1}"/>
              </a:ext>
            </a:extLst>
          </p:cNvPr>
          <p:cNvPicPr>
            <a:picLocks noGrp="1" noChangeAspect="1"/>
          </p:cNvPicPr>
          <p:nvPr>
            <p:ph idx="1"/>
          </p:nvPr>
        </p:nvPicPr>
        <p:blipFill>
          <a:blip r:embed="rId2"/>
          <a:stretch>
            <a:fillRect/>
          </a:stretch>
        </p:blipFill>
        <p:spPr>
          <a:xfrm>
            <a:off x="7594110" y="856926"/>
            <a:ext cx="4482462" cy="4198223"/>
          </a:xfrm>
          <a:prstGeom prst="rect">
            <a:avLst/>
          </a:prstGeom>
        </p:spPr>
      </p:pic>
      <p:sp>
        <p:nvSpPr>
          <p:cNvPr id="4" name="Diagrama de flujo: operación manual 29">
            <a:extLst>
              <a:ext uri="{FF2B5EF4-FFF2-40B4-BE49-F238E27FC236}">
                <a16:creationId xmlns:a16="http://schemas.microsoft.com/office/drawing/2014/main" id="{43BE162B-346B-E52E-9489-86A180D2271E}"/>
              </a:ext>
            </a:extLst>
          </p:cNvPr>
          <p:cNvSpPr/>
          <p:nvPr/>
        </p:nvSpPr>
        <p:spPr>
          <a:xfrm>
            <a:off x="297265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B6A3D6F8-5483-55BC-7E86-8B66C183270A}"/>
              </a:ext>
            </a:extLst>
          </p:cNvPr>
          <p:cNvSpPr txBox="1">
            <a:spLocks/>
          </p:cNvSpPr>
          <p:nvPr/>
        </p:nvSpPr>
        <p:spPr>
          <a:xfrm>
            <a:off x="4470831" y="-48509"/>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a:t>
            </a:r>
          </a:p>
          <a:p>
            <a:pPr algn="ctr"/>
            <a:r>
              <a:rPr lang="es-MX" sz="1600" b="1" dirty="0">
                <a:solidFill>
                  <a:schemeClr val="bg1"/>
                </a:solidFill>
                <a:latin typeface="Verdana" panose="020B0604030504040204" pitchFamily="34" charset="0"/>
                <a:ea typeface="Verdana" panose="020B0604030504040204" pitchFamily="34" charset="0"/>
              </a:rPr>
              <a:t>Puntos de calor – </a:t>
            </a:r>
            <a:r>
              <a:rPr lang="es-MX" sz="1600" b="1" dirty="0" err="1">
                <a:solidFill>
                  <a:schemeClr val="bg1"/>
                </a:solidFill>
                <a:latin typeface="Verdana" panose="020B0604030504040204" pitchFamily="34" charset="0"/>
                <a:ea typeface="Verdana" panose="020B0604030504040204" pitchFamily="34" charset="0"/>
              </a:rPr>
              <a:t>Firms</a:t>
            </a:r>
            <a:endParaRPr lang="es-MX" sz="1600" b="1" dirty="0">
              <a:solidFill>
                <a:schemeClr val="bg1"/>
              </a:solidFill>
              <a:latin typeface="Verdana" panose="020B0604030504040204" pitchFamily="34" charset="0"/>
              <a:ea typeface="Verdana" panose="020B0604030504040204" pitchFamily="34" charset="0"/>
            </a:endParaRPr>
          </a:p>
          <a:p>
            <a:pPr algn="ctr"/>
            <a:r>
              <a:rPr lang="es-MX" sz="1600" b="1" dirty="0">
                <a:solidFill>
                  <a:schemeClr val="bg1"/>
                </a:solidFill>
                <a:latin typeface="Verdana" panose="020B0604030504040204" pitchFamily="34" charset="0"/>
                <a:ea typeface="Verdana" panose="020B0604030504040204" pitchFamily="34" charset="0"/>
              </a:rPr>
              <a:t>junio 2025</a:t>
            </a:r>
            <a:endParaRPr lang="es-ES" sz="1600" dirty="0">
              <a:solidFill>
                <a:schemeClr val="bg1"/>
              </a:solidFill>
              <a:latin typeface="Verdana" panose="020B0604030504040204" pitchFamily="34" charset="0"/>
              <a:ea typeface="Verdana" panose="020B0604030504040204" pitchFamily="34" charset="0"/>
            </a:endParaRPr>
          </a:p>
        </p:txBody>
      </p:sp>
      <p:pic>
        <p:nvPicPr>
          <p:cNvPr id="6" name="Picture 4" descr="Your Utah, Your Future - Air Quality">
            <a:extLst>
              <a:ext uri="{FF2B5EF4-FFF2-40B4-BE49-F238E27FC236}">
                <a16:creationId xmlns:a16="http://schemas.microsoft.com/office/drawing/2014/main" id="{3E62AFB8-175E-867F-DA30-0BD7C75A06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428314" y="65188"/>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1DB8E4DD-F488-AEFE-FFB1-A234CC73D8E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917517" y="855734"/>
            <a:ext cx="408819" cy="556772"/>
          </a:xfrm>
          <a:prstGeom prst="rect">
            <a:avLst/>
          </a:prstGeom>
        </p:spPr>
      </p:pic>
      <p:sp>
        <p:nvSpPr>
          <p:cNvPr id="10" name="CuadroTexto 9">
            <a:extLst>
              <a:ext uri="{FF2B5EF4-FFF2-40B4-BE49-F238E27FC236}">
                <a16:creationId xmlns:a16="http://schemas.microsoft.com/office/drawing/2014/main" id="{58241CF0-E0B0-716B-4FAC-5C94439618C6}"/>
              </a:ext>
            </a:extLst>
          </p:cNvPr>
          <p:cNvSpPr txBox="1"/>
          <p:nvPr/>
        </p:nvSpPr>
        <p:spPr>
          <a:xfrm>
            <a:off x="8440327" y="976540"/>
            <a:ext cx="3921839" cy="307777"/>
          </a:xfrm>
          <a:prstGeom prst="rect">
            <a:avLst/>
          </a:prstGeom>
          <a:noFill/>
        </p:spPr>
        <p:txBody>
          <a:bodyPr wrap="square" lIns="91440" tIns="45720" rIns="91440" bIns="45720" rtlCol="0" anchor="t">
            <a:spAutoFit/>
          </a:bodyPr>
          <a:lstStyle/>
          <a:p>
            <a:r>
              <a:rPr lang="es-MX" sz="1400" b="1" dirty="0">
                <a:solidFill>
                  <a:schemeClr val="bg1"/>
                </a:solidFill>
                <a:latin typeface="Verdana"/>
                <a:ea typeface="Verdana"/>
              </a:rPr>
              <a:t>Incendios de la cobertura vegetal:</a:t>
            </a:r>
          </a:p>
        </p:txBody>
      </p:sp>
      <p:sp>
        <p:nvSpPr>
          <p:cNvPr id="11" name="Rectángulo 10">
            <a:extLst>
              <a:ext uri="{FF2B5EF4-FFF2-40B4-BE49-F238E27FC236}">
                <a16:creationId xmlns:a16="http://schemas.microsoft.com/office/drawing/2014/main" id="{9ACF4770-FE96-0BDF-C516-392F0D8B6CB6}"/>
              </a:ext>
            </a:extLst>
          </p:cNvPr>
          <p:cNvSpPr/>
          <p:nvPr/>
        </p:nvSpPr>
        <p:spPr>
          <a:xfrm>
            <a:off x="7776121" y="1441912"/>
            <a:ext cx="4267124" cy="1806648"/>
          </a:xfrm>
          <a:prstGeom prst="rect">
            <a:avLst/>
          </a:prstGeom>
          <a:noFill/>
        </p:spPr>
        <p:txBody>
          <a:bodyPr wrap="square" lIns="91440" tIns="45720" rIns="91440" bIns="45720" anchor="t">
            <a:spAutoFit/>
          </a:bodyPr>
          <a:lstStyle/>
          <a:p>
            <a:pPr algn="just">
              <a:lnSpc>
                <a:spcPct val="120000"/>
              </a:lnSpc>
            </a:pPr>
            <a:r>
              <a:rPr lang="es-MX" sz="900" dirty="0">
                <a:solidFill>
                  <a:schemeClr val="bg1"/>
                </a:solidFill>
                <a:latin typeface="Verdana"/>
                <a:ea typeface="Verdana"/>
                <a:cs typeface="Calibri"/>
              </a:rPr>
              <a:t>A</a:t>
            </a:r>
            <a:r>
              <a:rPr lang="es-ES" sz="900" dirty="0">
                <a:solidFill>
                  <a:schemeClr val="bg1"/>
                </a:solidFill>
                <a:latin typeface="Verdana"/>
                <a:ea typeface="Verdana"/>
                <a:cs typeface="Calibri"/>
              </a:rPr>
              <a:t> partir del monitoreo satelital (teledetección) de los puntos de calor, efectuado mediante el sistema FIRMS de la NASA, se presenta un aumento en los puntos de calor a finales del mes de junio los cuales actualmente se encuentran concentrados principalmente en las regiones Caribe, sectores puntuales del norte y sur de la región Andina y norte de la región Orinoquia.</a:t>
            </a:r>
            <a:r>
              <a:rPr lang="es-ES" sz="1100" dirty="0">
                <a:solidFill>
                  <a:schemeClr val="bg1"/>
                </a:solidFill>
                <a:latin typeface="Verdana"/>
                <a:ea typeface="Verdana"/>
                <a:cs typeface="Calibri"/>
              </a:rPr>
              <a:t>​</a:t>
            </a:r>
            <a:r>
              <a:rPr lang="es-ES" sz="900" dirty="0">
                <a:solidFill>
                  <a:schemeClr val="bg1"/>
                </a:solidFill>
                <a:latin typeface="Verdana"/>
                <a:ea typeface="Verdana"/>
                <a:cs typeface="Calibri"/>
              </a:rPr>
              <a:t> Se identifica en la primera quincena del mes de junio una disminución en el número de puntos de calor en el territorio nacional.</a:t>
            </a:r>
          </a:p>
          <a:p>
            <a:pPr algn="just">
              <a:lnSpc>
                <a:spcPct val="120000"/>
              </a:lnSpc>
            </a:pPr>
            <a:endParaRPr lang="es-ES" sz="900" dirty="0">
              <a:solidFill>
                <a:schemeClr val="bg1"/>
              </a:solidFill>
              <a:latin typeface="Verdana"/>
              <a:ea typeface="Verdana"/>
              <a:cs typeface="Calibri"/>
            </a:endParaRPr>
          </a:p>
          <a:p>
            <a:pPr algn="just">
              <a:lnSpc>
                <a:spcPct val="120000"/>
              </a:lnSpc>
            </a:pPr>
            <a:endParaRPr lang="es-CO" sz="1100" dirty="0">
              <a:solidFill>
                <a:schemeClr val="bg1"/>
              </a:solidFill>
              <a:latin typeface="Verdana"/>
              <a:ea typeface="Verdana"/>
              <a:cs typeface="Calibri"/>
            </a:endParaRPr>
          </a:p>
        </p:txBody>
      </p:sp>
      <p:sp>
        <p:nvSpPr>
          <p:cNvPr id="12" name="Rectángulo 11">
            <a:extLst>
              <a:ext uri="{FF2B5EF4-FFF2-40B4-BE49-F238E27FC236}">
                <a16:creationId xmlns:a16="http://schemas.microsoft.com/office/drawing/2014/main" id="{3646F233-502A-ED4F-A41A-B34B4D2E2D04}"/>
              </a:ext>
            </a:extLst>
          </p:cNvPr>
          <p:cNvSpPr/>
          <p:nvPr/>
        </p:nvSpPr>
        <p:spPr>
          <a:xfrm>
            <a:off x="7758552" y="2956037"/>
            <a:ext cx="4267125" cy="1892826"/>
          </a:xfrm>
          <a:prstGeom prst="rect">
            <a:avLst/>
          </a:prstGeom>
        </p:spPr>
        <p:txBody>
          <a:bodyPr wrap="square" lIns="91440" tIns="45720" rIns="91440" bIns="45720" anchor="t">
            <a:spAutoFit/>
          </a:bodyPr>
          <a:lstStyle/>
          <a:p>
            <a:pPr algn="just"/>
            <a:r>
              <a:rPr lang="es-ES" sz="900" dirty="0">
                <a:solidFill>
                  <a:schemeClr val="bg1"/>
                </a:solidFill>
                <a:latin typeface="Verdana"/>
                <a:ea typeface="Verdana"/>
                <a:cs typeface="Verdana" panose="020B0604030504040204" pitchFamily="34" charset="0"/>
              </a:rPr>
              <a:t>Es importante considerar que los registros de incendios obtenidos en campo no son comparables con los registros de emisiones de radiación térmica presentados en FIRMS de la NASA, los cuales se obtienen mediante detección satelital; ya que:</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implica el número de incendios (varios focos pueden ser puntos calientes de un solo incendio). </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es igual a la totalidad de incendios que se presentan en un momento, pueden ser simplemente registros de temperaturas similares a las emanadas por incendios, pero procedentes de otras fuentes. </a:t>
            </a:r>
          </a:p>
          <a:p>
            <a:pPr marL="228600" indent="-228600" algn="just">
              <a:buAutoNum type="arabicParenR"/>
            </a:pPr>
            <a:r>
              <a:rPr lang="es-ES" sz="900" dirty="0">
                <a:solidFill>
                  <a:schemeClr val="bg1"/>
                </a:solidFill>
                <a:latin typeface="Verdana"/>
                <a:ea typeface="Verdana"/>
                <a:cs typeface="Verdana" panose="020B0604030504040204" pitchFamily="34" charset="0"/>
              </a:rPr>
              <a:t>No todos los incendios que se presentan en un momento dado son registrados por los satélites (en ocasiones la presencia de nubes y la topografía podrían ocultar los incendios).</a:t>
            </a:r>
            <a:endParaRPr lang="en-US" sz="900" dirty="0">
              <a:solidFill>
                <a:schemeClr val="bg1"/>
              </a:solidFill>
              <a:latin typeface="Verdana"/>
              <a:ea typeface="Verdana"/>
              <a:cs typeface="Verdana" panose="020B0604030504040204" pitchFamily="34" charset="0"/>
            </a:endParaRPr>
          </a:p>
        </p:txBody>
      </p:sp>
      <p:sp>
        <p:nvSpPr>
          <p:cNvPr id="13" name="CuadroTexto 12">
            <a:extLst>
              <a:ext uri="{FF2B5EF4-FFF2-40B4-BE49-F238E27FC236}">
                <a16:creationId xmlns:a16="http://schemas.microsoft.com/office/drawing/2014/main" id="{A7DBEADA-8E2A-ADBE-863E-7D76859DEC17}"/>
              </a:ext>
            </a:extLst>
          </p:cNvPr>
          <p:cNvSpPr txBox="1"/>
          <p:nvPr/>
        </p:nvSpPr>
        <p:spPr>
          <a:xfrm>
            <a:off x="192721" y="5174763"/>
            <a:ext cx="11404898" cy="1446550"/>
          </a:xfrm>
          <a:prstGeom prst="rect">
            <a:avLst/>
          </a:prstGeom>
          <a:noFill/>
        </p:spPr>
        <p:txBody>
          <a:bodyPr wrap="square" lIns="91440" tIns="45720" rIns="91440" bIns="45720" rtlCol="0" anchor="t">
            <a:spAutoFit/>
          </a:bodyPr>
          <a:lstStyle/>
          <a:p>
            <a:pPr algn="just"/>
            <a:r>
              <a:rPr lang="es-ES" sz="1100" dirty="0">
                <a:solidFill>
                  <a:schemeClr val="tx1">
                    <a:lumMod val="50000"/>
                    <a:lumOff val="50000"/>
                  </a:schemeClr>
                </a:solidFill>
                <a:latin typeface="Verdana"/>
                <a:ea typeface="Verdana"/>
              </a:rPr>
              <a:t>Las condiciones propias de esta temporada del año son de transición de la primera temporada lluviosa del año a la menos lluviosa de mitad de año, en la región Andina; sin embargo, para el mes de junio continua el aumento de la nubosidad y precipitaciones en algunas regiones del país, y aumento en los contenidos de humedad tanto en la atmósfera como en superficie, lo cual favoreciendo la disminución de la incidencia de radiación solar en superficie; de acuerdo con la información de incendios del sistema FIRMS de la NASA, para los últimos días del mes de junio, se identificaron considerables puntos de calor (que, en la mayoría de los casos pueden estar relacionados con incendios de la cobertura vegetal), principalmente en sectores puntuales de la región Caribe, norte y sectores puntuales de la región Andina y en el norte la región Orinoquía, lo cual podría representar en dichas regiones un deterioro a la calidad del aire por aerosoles procedentes de la quema de biomasa; sin embargo, en el resto de los días del mes de junio, se evidenció una disminución aún más representativa de los puntos de calor en la primera quincena del mes de junio debido a las precipitaciones presentadas por esos días.</a:t>
            </a:r>
            <a:endParaRPr lang="es-ES" sz="1100" dirty="0">
              <a:solidFill>
                <a:schemeClr val="tx1">
                  <a:lumMod val="50000"/>
                  <a:lumOff val="50000"/>
                </a:schemeClr>
              </a:solidFill>
              <a:ea typeface="Calibri"/>
              <a:cs typeface="Calibri"/>
            </a:endParaRPr>
          </a:p>
        </p:txBody>
      </p:sp>
      <p:sp>
        <p:nvSpPr>
          <p:cNvPr id="14" name="CuadroTexto 4">
            <a:extLst>
              <a:ext uri="{FF2B5EF4-FFF2-40B4-BE49-F238E27FC236}">
                <a16:creationId xmlns:a16="http://schemas.microsoft.com/office/drawing/2014/main" id="{EBD85E37-2093-09C8-800F-1F0B0CDD26DC}"/>
              </a:ext>
            </a:extLst>
          </p:cNvPr>
          <p:cNvSpPr txBox="1"/>
          <p:nvPr/>
        </p:nvSpPr>
        <p:spPr>
          <a:xfrm>
            <a:off x="192721" y="4554766"/>
            <a:ext cx="3548158" cy="477054"/>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2025. </a:t>
            </a:r>
          </a:p>
        </p:txBody>
      </p:sp>
      <p:pic>
        <p:nvPicPr>
          <p:cNvPr id="15" name="Imagen 14">
            <a:extLst>
              <a:ext uri="{FF2B5EF4-FFF2-40B4-BE49-F238E27FC236}">
                <a16:creationId xmlns:a16="http://schemas.microsoft.com/office/drawing/2014/main" id="{CE4452E7-E59A-5293-C8DD-DFC3C0627C43}"/>
              </a:ext>
            </a:extLst>
          </p:cNvPr>
          <p:cNvPicPr>
            <a:picLocks noChangeAspect="1"/>
          </p:cNvPicPr>
          <p:nvPr/>
        </p:nvPicPr>
        <p:blipFill>
          <a:blip r:embed="rId7"/>
          <a:stretch>
            <a:fillRect/>
          </a:stretch>
        </p:blipFill>
        <p:spPr>
          <a:xfrm>
            <a:off x="130169" y="4176004"/>
            <a:ext cx="3392321" cy="377313"/>
          </a:xfrm>
          <a:prstGeom prst="rect">
            <a:avLst/>
          </a:prstGeom>
        </p:spPr>
      </p:pic>
      <p:sp>
        <p:nvSpPr>
          <p:cNvPr id="16" name="CuadroTexto 4">
            <a:extLst>
              <a:ext uri="{FF2B5EF4-FFF2-40B4-BE49-F238E27FC236}">
                <a16:creationId xmlns:a16="http://schemas.microsoft.com/office/drawing/2014/main" id="{ECBD3D7E-F0AE-C3C0-B8B9-B9411F91FD11}"/>
              </a:ext>
            </a:extLst>
          </p:cNvPr>
          <p:cNvSpPr txBox="1"/>
          <p:nvPr/>
        </p:nvSpPr>
        <p:spPr>
          <a:xfrm>
            <a:off x="3713742" y="4208518"/>
            <a:ext cx="3716464" cy="584775"/>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30 de junio 2025. </a:t>
            </a:r>
          </a:p>
          <a:p>
            <a:pPr algn="just"/>
            <a:endParaRPr lang="es-MX" sz="800" i="1" dirty="0">
              <a:solidFill>
                <a:schemeClr val="tx1">
                  <a:lumMod val="50000"/>
                  <a:lumOff val="50000"/>
                </a:schemeClr>
              </a:solidFill>
              <a:latin typeface="Verdana"/>
              <a:ea typeface="Verdana"/>
              <a:cs typeface="Verdana" panose="020B0604030504040204" pitchFamily="34" charset="0"/>
            </a:endParaRPr>
          </a:p>
        </p:txBody>
      </p:sp>
      <p:pic>
        <p:nvPicPr>
          <p:cNvPr id="7" name="Imagen 6">
            <a:extLst>
              <a:ext uri="{FF2B5EF4-FFF2-40B4-BE49-F238E27FC236}">
                <a16:creationId xmlns:a16="http://schemas.microsoft.com/office/drawing/2014/main" id="{9D1AF1DE-3D02-D54A-E74C-2F9A56E1A291}"/>
              </a:ext>
            </a:extLst>
          </p:cNvPr>
          <p:cNvPicPr>
            <a:picLocks noChangeAspect="1"/>
          </p:cNvPicPr>
          <p:nvPr/>
        </p:nvPicPr>
        <p:blipFill>
          <a:blip r:embed="rId8"/>
          <a:stretch>
            <a:fillRect/>
          </a:stretch>
        </p:blipFill>
        <p:spPr>
          <a:xfrm>
            <a:off x="29572" y="755109"/>
            <a:ext cx="3639937" cy="3402181"/>
          </a:xfrm>
          <a:prstGeom prst="rect">
            <a:avLst/>
          </a:prstGeom>
        </p:spPr>
      </p:pic>
      <p:pic>
        <p:nvPicPr>
          <p:cNvPr id="18" name="Imagen 17">
            <a:extLst>
              <a:ext uri="{FF2B5EF4-FFF2-40B4-BE49-F238E27FC236}">
                <a16:creationId xmlns:a16="http://schemas.microsoft.com/office/drawing/2014/main" id="{FCD67BF8-E68C-6B50-AC58-8F62141CDC63}"/>
              </a:ext>
            </a:extLst>
          </p:cNvPr>
          <p:cNvPicPr>
            <a:picLocks noChangeAspect="1"/>
          </p:cNvPicPr>
          <p:nvPr/>
        </p:nvPicPr>
        <p:blipFill>
          <a:blip r:embed="rId9">
            <a:extLst>
              <a:ext uri="{28A0092B-C50C-407E-A947-70E740481C1C}">
                <a14:useLocalDpi xmlns:a14="http://schemas.microsoft.com/office/drawing/2010/main" val="0"/>
              </a:ext>
            </a:extLst>
          </a:blip>
          <a:srcRect l="32996" t="12024" r="26221" b="-957"/>
          <a:stretch>
            <a:fillRect/>
          </a:stretch>
        </p:blipFill>
        <p:spPr>
          <a:xfrm>
            <a:off x="3740327" y="803946"/>
            <a:ext cx="3755207" cy="3427901"/>
          </a:xfrm>
          <a:prstGeom prst="rect">
            <a:avLst/>
          </a:prstGeom>
        </p:spPr>
      </p:pic>
    </p:spTree>
    <p:extLst>
      <p:ext uri="{BB962C8B-B14F-4D97-AF65-F5344CB8AC3E}">
        <p14:creationId xmlns:p14="http://schemas.microsoft.com/office/powerpoint/2010/main" val="116073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334B55E-F29F-706D-4F7E-0FAE62AC8161}"/>
              </a:ext>
            </a:extLst>
          </p:cNvPr>
          <p:cNvPicPr>
            <a:picLocks noChangeAspect="1"/>
          </p:cNvPicPr>
          <p:nvPr/>
        </p:nvPicPr>
        <p:blipFill>
          <a:blip r:embed="rId2"/>
          <a:stretch>
            <a:fillRect/>
          </a:stretch>
        </p:blipFill>
        <p:spPr>
          <a:xfrm>
            <a:off x="3176298" y="0"/>
            <a:ext cx="6356808" cy="629204"/>
          </a:xfrm>
          <a:prstGeom prst="rect">
            <a:avLst/>
          </a:prstGeom>
        </p:spPr>
      </p:pic>
      <p:pic>
        <p:nvPicPr>
          <p:cNvPr id="8" name="Imagen 7">
            <a:extLst>
              <a:ext uri="{FF2B5EF4-FFF2-40B4-BE49-F238E27FC236}">
                <a16:creationId xmlns:a16="http://schemas.microsoft.com/office/drawing/2014/main" id="{40EBB456-E623-4084-0E1B-B04E8AFCE31E}"/>
              </a:ext>
            </a:extLst>
          </p:cNvPr>
          <p:cNvPicPr>
            <a:picLocks noChangeAspect="1"/>
          </p:cNvPicPr>
          <p:nvPr/>
        </p:nvPicPr>
        <p:blipFill>
          <a:blip r:embed="rId3"/>
          <a:stretch>
            <a:fillRect/>
          </a:stretch>
        </p:blipFill>
        <p:spPr>
          <a:xfrm>
            <a:off x="0" y="4304489"/>
            <a:ext cx="12198735" cy="2368686"/>
          </a:xfrm>
          <a:prstGeom prst="rect">
            <a:avLst/>
          </a:prstGeom>
        </p:spPr>
      </p:pic>
      <p:pic>
        <p:nvPicPr>
          <p:cNvPr id="10" name="Imagen 9">
            <a:extLst>
              <a:ext uri="{FF2B5EF4-FFF2-40B4-BE49-F238E27FC236}">
                <a16:creationId xmlns:a16="http://schemas.microsoft.com/office/drawing/2014/main" id="{04106B13-EEEC-21F8-7754-8E70975A34AA}"/>
              </a:ext>
            </a:extLst>
          </p:cNvPr>
          <p:cNvPicPr>
            <a:picLocks noChangeAspect="1"/>
          </p:cNvPicPr>
          <p:nvPr/>
        </p:nvPicPr>
        <p:blipFill rotWithShape="1">
          <a:blip r:embed="rId4"/>
          <a:srcRect r="3275"/>
          <a:stretch/>
        </p:blipFill>
        <p:spPr>
          <a:xfrm>
            <a:off x="4062118" y="702247"/>
            <a:ext cx="8042869" cy="3605178"/>
          </a:xfrm>
          <a:prstGeom prst="rect">
            <a:avLst/>
          </a:prstGeom>
        </p:spPr>
      </p:pic>
      <p:sp>
        <p:nvSpPr>
          <p:cNvPr id="11" name="object 7">
            <a:extLst>
              <a:ext uri="{FF2B5EF4-FFF2-40B4-BE49-F238E27FC236}">
                <a16:creationId xmlns:a16="http://schemas.microsoft.com/office/drawing/2014/main" id="{A34564C5-4FD0-BC59-CFB9-5A30B287435F}"/>
              </a:ext>
            </a:extLst>
          </p:cNvPr>
          <p:cNvSpPr txBox="1"/>
          <p:nvPr/>
        </p:nvSpPr>
        <p:spPr>
          <a:xfrm>
            <a:off x="455047" y="1528433"/>
            <a:ext cx="3513323" cy="2322138"/>
          </a:xfrm>
          <a:prstGeom prst="rect">
            <a:avLst/>
          </a:prstGeom>
          <a:noFill/>
          <a:ln>
            <a:noFill/>
          </a:ln>
        </p:spPr>
        <p:txBody>
          <a:bodyPr vert="horz" wrap="square" lIns="144000" tIns="144000" rIns="144000" bIns="144000" rtlCol="0">
            <a:spAutoFit/>
          </a:bodyPr>
          <a:lstStyle/>
          <a:p>
            <a:pPr marL="12700" marR="5080" algn="ctr">
              <a:lnSpc>
                <a:spcPct val="100000"/>
              </a:lnSpc>
            </a:pPr>
            <a:r>
              <a:rPr lang="es-ES" sz="1200" b="1" spc="-5" dirty="0">
                <a:solidFill>
                  <a:srgbClr val="992923"/>
                </a:solidFill>
                <a:latin typeface="Verdana"/>
                <a:cs typeface="Verdana"/>
              </a:rPr>
              <a:t>Durante el mes de junio se presentó una disminución en las precipitaciones y aumento en las temperaturas; sin embargo, persistieron las condiciones de algún tipo de  amenaza por probabilidad de ocurrencia de  incendios de la cobertura vegetal, principalmente en las regiones Caribe, Andina y Orinoquía.</a:t>
            </a:r>
          </a:p>
          <a:p>
            <a:pPr marL="12700" marR="5080" algn="ctr">
              <a:lnSpc>
                <a:spcPct val="100000"/>
              </a:lnSpc>
            </a:pPr>
            <a:endParaRPr sz="1200" dirty="0">
              <a:solidFill>
                <a:srgbClr val="992923"/>
              </a:solidFill>
              <a:latin typeface="Verdana"/>
              <a:cs typeface="Verdana"/>
            </a:endParaRPr>
          </a:p>
        </p:txBody>
      </p:sp>
    </p:spTree>
    <p:extLst>
      <p:ext uri="{BB962C8B-B14F-4D97-AF65-F5344CB8AC3E}">
        <p14:creationId xmlns:p14="http://schemas.microsoft.com/office/powerpoint/2010/main" val="375325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59CFFD-312A-2E45-BEA6-E3B260EF40B0}"/>
              </a:ext>
            </a:extLst>
          </p:cNvPr>
          <p:cNvPicPr>
            <a:picLocks noChangeAspect="1"/>
          </p:cNvPicPr>
          <p:nvPr/>
        </p:nvPicPr>
        <p:blipFill>
          <a:blip r:embed="rId2"/>
          <a:srcRect r="1864"/>
          <a:stretch/>
        </p:blipFill>
        <p:spPr>
          <a:xfrm>
            <a:off x="2952562" y="0"/>
            <a:ext cx="6298576" cy="634635"/>
          </a:xfrm>
          <a:prstGeom prst="rect">
            <a:avLst/>
          </a:prstGeom>
        </p:spPr>
      </p:pic>
      <p:sp>
        <p:nvSpPr>
          <p:cNvPr id="6" name="CuadroTexto 5">
            <a:extLst>
              <a:ext uri="{FF2B5EF4-FFF2-40B4-BE49-F238E27FC236}">
                <a16:creationId xmlns:a16="http://schemas.microsoft.com/office/drawing/2014/main" id="{309BA85F-274A-D078-60A0-C7E293795415}"/>
              </a:ext>
            </a:extLst>
          </p:cNvPr>
          <p:cNvSpPr txBox="1"/>
          <p:nvPr/>
        </p:nvSpPr>
        <p:spPr>
          <a:xfrm>
            <a:off x="1152708" y="5935273"/>
            <a:ext cx="9886583" cy="707886"/>
          </a:xfrm>
          <a:prstGeom prst="rect">
            <a:avLst/>
          </a:prstGeom>
          <a:noFill/>
        </p:spPr>
        <p:txBody>
          <a:bodyPr wrap="square" rtlCol="0">
            <a:spAutoFit/>
          </a:bodyPr>
          <a:lstStyle/>
          <a:p>
            <a:pPr algn="just"/>
            <a:r>
              <a:rPr lang="en-US" sz="1000" dirty="0">
                <a:solidFill>
                  <a:schemeClr val="tx1">
                    <a:lumMod val="50000"/>
                    <a:lumOff val="50000"/>
                  </a:schemeClr>
                </a:solidFill>
                <a:latin typeface="Verdana" panose="020B0604030504040204" pitchFamily="34" charset="0"/>
                <a:ea typeface="Verdana" panose="020B0604030504040204" pitchFamily="34" charset="0"/>
              </a:rPr>
              <a:t>El eje horizontal presenta la fecha de evaluación de las alertas, el eje vertical izquierdo el porcentaje de municipios * en alerta y el eje vertical derecho el número total de éstos; categorizando las alertas en una barra apilada según su nivel de amenaza: alta (rojo), moderada (naranja) y baja (amarillo).</a:t>
            </a:r>
          </a:p>
          <a:p>
            <a:r>
              <a:rPr lang="en-US" sz="1000" i="1" dirty="0">
                <a:solidFill>
                  <a:schemeClr val="tx1">
                    <a:lumMod val="50000"/>
                    <a:lumOff val="50000"/>
                  </a:schemeClr>
                </a:solidFill>
                <a:latin typeface="Verdana" panose="020B0604030504040204" pitchFamily="34" charset="0"/>
                <a:ea typeface="Verdana" panose="020B0604030504040204" pitchFamily="34" charset="0"/>
              </a:rPr>
              <a:t>*Municipios oficiales registrados por el DANE representado el 100% (1121municipios) a la fecha.</a:t>
            </a:r>
          </a:p>
        </p:txBody>
      </p:sp>
      <p:sp>
        <p:nvSpPr>
          <p:cNvPr id="7" name="CuadroTexto 6">
            <a:extLst>
              <a:ext uri="{FF2B5EF4-FFF2-40B4-BE49-F238E27FC236}">
                <a16:creationId xmlns:a16="http://schemas.microsoft.com/office/drawing/2014/main" id="{3DA95553-9308-B6DE-152F-88437E49ABC3}"/>
              </a:ext>
            </a:extLst>
          </p:cNvPr>
          <p:cNvSpPr txBox="1"/>
          <p:nvPr/>
        </p:nvSpPr>
        <p:spPr>
          <a:xfrm>
            <a:off x="5041359" y="5626461"/>
            <a:ext cx="2308194" cy="246221"/>
          </a:xfrm>
          <a:prstGeom prst="rect">
            <a:avLst/>
          </a:prstGeom>
          <a:noFill/>
        </p:spPr>
        <p:txBody>
          <a:bodyPr wrap="square" rtlCol="0">
            <a:spAutoFit/>
          </a:bodyPr>
          <a:lstStyle/>
          <a:p>
            <a:r>
              <a:rPr lang="es-CO" sz="1000" i="1" dirty="0">
                <a:solidFill>
                  <a:schemeClr val="tx1">
                    <a:lumMod val="50000"/>
                    <a:lumOff val="50000"/>
                  </a:schemeClr>
                </a:solidFill>
                <a:latin typeface="Verdana" panose="020B0604030504040204" pitchFamily="34" charset="0"/>
                <a:ea typeface="Verdana" panose="020B0604030504040204" pitchFamily="34" charset="0"/>
              </a:rPr>
              <a:t>Fuente: IDEAM, 2025.</a:t>
            </a:r>
          </a:p>
        </p:txBody>
      </p:sp>
      <p:pic>
        <p:nvPicPr>
          <p:cNvPr id="3" name="Imagen 2">
            <a:extLst>
              <a:ext uri="{FF2B5EF4-FFF2-40B4-BE49-F238E27FC236}">
                <a16:creationId xmlns:a16="http://schemas.microsoft.com/office/drawing/2014/main" id="{C3E66C90-3F12-CF86-0067-A9253EF5491E}"/>
              </a:ext>
            </a:extLst>
          </p:cNvPr>
          <p:cNvPicPr>
            <a:picLocks noChangeAspect="1"/>
          </p:cNvPicPr>
          <p:nvPr/>
        </p:nvPicPr>
        <p:blipFill>
          <a:blip r:embed="rId3"/>
          <a:stretch>
            <a:fillRect/>
          </a:stretch>
        </p:blipFill>
        <p:spPr>
          <a:xfrm>
            <a:off x="1152708" y="697226"/>
            <a:ext cx="9639224" cy="4929235"/>
          </a:xfrm>
          <a:prstGeom prst="rect">
            <a:avLst/>
          </a:prstGeom>
        </p:spPr>
      </p:pic>
    </p:spTree>
    <p:extLst>
      <p:ext uri="{BB962C8B-B14F-4D97-AF65-F5344CB8AC3E}">
        <p14:creationId xmlns:p14="http://schemas.microsoft.com/office/powerpoint/2010/main" val="209978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C596C6-2621-6ACF-18E2-EB671890875F}"/>
              </a:ext>
            </a:extLst>
          </p:cNvPr>
          <p:cNvPicPr>
            <a:picLocks noChangeAspect="1"/>
          </p:cNvPicPr>
          <p:nvPr/>
        </p:nvPicPr>
        <p:blipFill>
          <a:blip r:embed="rId2"/>
          <a:srcRect r="3062"/>
          <a:stretch/>
        </p:blipFill>
        <p:spPr>
          <a:xfrm>
            <a:off x="2952562" y="0"/>
            <a:ext cx="6764063" cy="690664"/>
          </a:xfrm>
          <a:prstGeom prst="rect">
            <a:avLst/>
          </a:prstGeom>
        </p:spPr>
      </p:pic>
      <p:sp>
        <p:nvSpPr>
          <p:cNvPr id="5" name="CuadroTexto 4">
            <a:extLst>
              <a:ext uri="{FF2B5EF4-FFF2-40B4-BE49-F238E27FC236}">
                <a16:creationId xmlns:a16="http://schemas.microsoft.com/office/drawing/2014/main" id="{77612507-136F-C9E4-1D8A-F703A1B99E8A}"/>
              </a:ext>
            </a:extLst>
          </p:cNvPr>
          <p:cNvSpPr txBox="1"/>
          <p:nvPr/>
        </p:nvSpPr>
        <p:spPr>
          <a:xfrm>
            <a:off x="80654" y="4949042"/>
            <a:ext cx="11781692" cy="1908215"/>
          </a:xfrm>
          <a:prstGeom prst="rect">
            <a:avLst/>
          </a:prstGeom>
          <a:noFill/>
        </p:spPr>
        <p:txBody>
          <a:bodyPr wrap="square" lIns="91440" tIns="45720" rIns="91440" bIns="45720" rtlCol="0" anchor="t">
            <a:spAutoFit/>
          </a:bodyPr>
          <a:lstStyle/>
          <a:p>
            <a:pPr algn="just"/>
            <a:r>
              <a:rPr lang="es-ES" sz="1100" dirty="0">
                <a:solidFill>
                  <a:schemeClr val="tx1">
                    <a:lumMod val="50000"/>
                    <a:lumOff val="50000"/>
                  </a:schemeClr>
                </a:solidFill>
                <a:latin typeface="Verdana"/>
                <a:ea typeface="Verdana"/>
              </a:rPr>
              <a:t>De acuerdo con el pronóstico de la amenaza por incendios de la cobertura vegetal, en el mes de junio se tiene que el día que presentó mayores alertas rojas fue el día 22/06/2025 con un total de 10 municipios, destacándose los departamentos de Tolima y La Guajira, seguidos por las alertas naranja con un total de 61 municipios y, por último, las alertas amarillas con un total de 57 municipios, para un total de 128 municipios en algún grado de alerta. Por otro lado, se destaca el día 15/06/2025 el cual se evidenció una disminución del número de alertas rojas con un total de cero municipios en alerta, las alertas naranjas con un total de cero municipios, y, por último, las alertas amarillas con un total de 2 municipios, para un total de 2 municipios en algún grado de alerta, esto debido al aumento de las precipitaciones en la mayor parte del país. El día 12/06/2025 fue el más lluvioso del mes de junio, consecuente con la disminución de las alertas por incendios de la cobertura vegetal, comportamiento que se evidenció debido a que entre los días 11 y 16 de junio se presentó la disminución en el número de alertas.</a:t>
            </a:r>
          </a:p>
          <a:p>
            <a:pPr algn="just"/>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Boletines incendios de la cobertura vegetal.</a:t>
            </a: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Fuente: IDEAM, 2025.</a:t>
            </a:r>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sz="1100" i="1" dirty="0">
              <a:solidFill>
                <a:schemeClr val="tx1">
                  <a:lumMod val="50000"/>
                  <a:lumOff val="50000"/>
                </a:schemeClr>
              </a:solidFill>
            </a:endParaRPr>
          </a:p>
        </p:txBody>
      </p:sp>
      <p:pic>
        <p:nvPicPr>
          <p:cNvPr id="3" name="Imagen 2">
            <a:extLst>
              <a:ext uri="{FF2B5EF4-FFF2-40B4-BE49-F238E27FC236}">
                <a16:creationId xmlns:a16="http://schemas.microsoft.com/office/drawing/2014/main" id="{65225C29-1FA9-9DF7-38D9-DEA9809E3354}"/>
              </a:ext>
            </a:extLst>
          </p:cNvPr>
          <p:cNvPicPr>
            <a:picLocks noChangeAspect="1"/>
          </p:cNvPicPr>
          <p:nvPr/>
        </p:nvPicPr>
        <p:blipFill>
          <a:blip r:embed="rId3"/>
          <a:stretch>
            <a:fillRect/>
          </a:stretch>
        </p:blipFill>
        <p:spPr>
          <a:xfrm>
            <a:off x="75649" y="1641371"/>
            <a:ext cx="6020351" cy="3057315"/>
          </a:xfrm>
          <a:prstGeom prst="rect">
            <a:avLst/>
          </a:prstGeom>
        </p:spPr>
      </p:pic>
      <p:pic>
        <p:nvPicPr>
          <p:cNvPr id="8" name="Imagen 7">
            <a:extLst>
              <a:ext uri="{FF2B5EF4-FFF2-40B4-BE49-F238E27FC236}">
                <a16:creationId xmlns:a16="http://schemas.microsoft.com/office/drawing/2014/main" id="{119FA346-6D68-7983-6D2E-B829452CB4FD}"/>
              </a:ext>
            </a:extLst>
          </p:cNvPr>
          <p:cNvPicPr>
            <a:picLocks noChangeAspect="1"/>
          </p:cNvPicPr>
          <p:nvPr/>
        </p:nvPicPr>
        <p:blipFill>
          <a:blip r:embed="rId4"/>
          <a:stretch>
            <a:fillRect/>
          </a:stretch>
        </p:blipFill>
        <p:spPr>
          <a:xfrm>
            <a:off x="1960239" y="1033226"/>
            <a:ext cx="1414776" cy="482590"/>
          </a:xfrm>
          <a:prstGeom prst="rect">
            <a:avLst/>
          </a:prstGeom>
        </p:spPr>
      </p:pic>
      <p:pic>
        <p:nvPicPr>
          <p:cNvPr id="11" name="Imagen 10">
            <a:extLst>
              <a:ext uri="{FF2B5EF4-FFF2-40B4-BE49-F238E27FC236}">
                <a16:creationId xmlns:a16="http://schemas.microsoft.com/office/drawing/2014/main" id="{DADAB4BE-4079-EF41-B2A2-A848F84DB256}"/>
              </a:ext>
            </a:extLst>
          </p:cNvPr>
          <p:cNvPicPr>
            <a:picLocks noChangeAspect="1"/>
          </p:cNvPicPr>
          <p:nvPr/>
        </p:nvPicPr>
        <p:blipFill>
          <a:blip r:embed="rId5"/>
          <a:srcRect l="452"/>
          <a:stretch>
            <a:fillRect/>
          </a:stretch>
        </p:blipFill>
        <p:spPr>
          <a:xfrm>
            <a:off x="6096000" y="1641370"/>
            <a:ext cx="6020351" cy="3019375"/>
          </a:xfrm>
          <a:prstGeom prst="rect">
            <a:avLst/>
          </a:prstGeom>
        </p:spPr>
      </p:pic>
      <p:pic>
        <p:nvPicPr>
          <p:cNvPr id="14" name="Imagen 13">
            <a:extLst>
              <a:ext uri="{FF2B5EF4-FFF2-40B4-BE49-F238E27FC236}">
                <a16:creationId xmlns:a16="http://schemas.microsoft.com/office/drawing/2014/main" id="{178A4BC6-57DD-2816-036B-4CC74EFB9857}"/>
              </a:ext>
            </a:extLst>
          </p:cNvPr>
          <p:cNvPicPr>
            <a:picLocks noChangeAspect="1"/>
          </p:cNvPicPr>
          <p:nvPr/>
        </p:nvPicPr>
        <p:blipFill>
          <a:blip r:embed="rId6"/>
          <a:stretch>
            <a:fillRect/>
          </a:stretch>
        </p:blipFill>
        <p:spPr>
          <a:xfrm>
            <a:off x="8346482" y="1033227"/>
            <a:ext cx="1368002" cy="482590"/>
          </a:xfrm>
          <a:prstGeom prst="rect">
            <a:avLst/>
          </a:prstGeom>
        </p:spPr>
      </p:pic>
    </p:spTree>
    <p:extLst>
      <p:ext uri="{BB962C8B-B14F-4D97-AF65-F5344CB8AC3E}">
        <p14:creationId xmlns:p14="http://schemas.microsoft.com/office/powerpoint/2010/main" val="136677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5681D3-3398-E49E-C7F6-E5F4A34206D7}"/>
              </a:ext>
            </a:extLst>
          </p:cNvPr>
          <p:cNvPicPr>
            <a:picLocks noChangeAspect="1"/>
          </p:cNvPicPr>
          <p:nvPr/>
        </p:nvPicPr>
        <p:blipFill>
          <a:blip r:embed="rId2"/>
          <a:stretch>
            <a:fillRect/>
          </a:stretch>
        </p:blipFill>
        <p:spPr>
          <a:xfrm>
            <a:off x="2952562" y="0"/>
            <a:ext cx="6977735" cy="690664"/>
          </a:xfrm>
          <a:prstGeom prst="rect">
            <a:avLst/>
          </a:prstGeom>
        </p:spPr>
      </p:pic>
      <p:sp>
        <p:nvSpPr>
          <p:cNvPr id="5" name="Rectángulo 4">
            <a:extLst>
              <a:ext uri="{FF2B5EF4-FFF2-40B4-BE49-F238E27FC236}">
                <a16:creationId xmlns:a16="http://schemas.microsoft.com/office/drawing/2014/main" id="{8B3D6E2D-AF40-ADE0-37ED-E2B51F62DAF5}"/>
              </a:ext>
            </a:extLst>
          </p:cNvPr>
          <p:cNvSpPr/>
          <p:nvPr/>
        </p:nvSpPr>
        <p:spPr>
          <a:xfrm>
            <a:off x="927001" y="2024458"/>
            <a:ext cx="3123277" cy="3425874"/>
          </a:xfrm>
          <a:prstGeom prst="rect">
            <a:avLst/>
          </a:prstGeom>
          <a:noFill/>
        </p:spPr>
        <p:txBody>
          <a:bodyPr wrap="square">
            <a:spAutoFit/>
          </a:bodyPr>
          <a:lstStyle/>
          <a:p>
            <a:pPr algn="ctr">
              <a:lnSpc>
                <a:spcPct val="120000"/>
              </a:lnSpc>
            </a:pPr>
            <a:r>
              <a:rPr lang="es-CO" sz="1400" b="1" dirty="0">
                <a:solidFill>
                  <a:srgbClr val="992923"/>
                </a:solidFill>
                <a:latin typeface="Verdana" panose="020B0604030504040204" pitchFamily="34" charset="0"/>
                <a:ea typeface="Verdana" panose="020B0604030504040204" pitchFamily="34" charset="0"/>
              </a:rPr>
              <a:t>¡Consulta aquí los Informes Diarios de Incendios!</a:t>
            </a: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r>
              <a:rPr lang="es-CO" sz="1400" b="1" dirty="0">
                <a:solidFill>
                  <a:srgbClr val="992923"/>
                </a:solidFill>
                <a:latin typeface="Verdana" panose="020B0604030504040204" pitchFamily="34" charset="0"/>
                <a:ea typeface="Verdana" panose="020B0604030504040204" pitchFamily="34" charset="0"/>
                <a:hlinkClick r:id="rId3"/>
              </a:rPr>
              <a:t>https://www.ideam.gov.co/sala-de-prensa/boletines/Bolet%C3%ADn-de-Alertas-por-Pron%C3%B3stico-de-la-Amenaza-por-Incendios-de-la-Cobertura-Vegetal-(BAICV)</a:t>
            </a: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p:txBody>
      </p:sp>
      <p:sp>
        <p:nvSpPr>
          <p:cNvPr id="6" name="Rectángulo 5">
            <a:extLst>
              <a:ext uri="{FF2B5EF4-FFF2-40B4-BE49-F238E27FC236}">
                <a16:creationId xmlns:a16="http://schemas.microsoft.com/office/drawing/2014/main" id="{40CA3A58-7152-F257-FCC6-DA367AFB16A3}"/>
              </a:ext>
            </a:extLst>
          </p:cNvPr>
          <p:cNvSpPr/>
          <p:nvPr/>
        </p:nvSpPr>
        <p:spPr>
          <a:xfrm>
            <a:off x="4872286" y="1374148"/>
            <a:ext cx="7103513" cy="4582159"/>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F327AB6C-BC37-227E-04DA-231C1932A6CD}"/>
              </a:ext>
            </a:extLst>
          </p:cNvPr>
          <p:cNvSpPr/>
          <p:nvPr/>
        </p:nvSpPr>
        <p:spPr>
          <a:xfrm>
            <a:off x="5152724" y="2159865"/>
            <a:ext cx="6542638" cy="3323987"/>
          </a:xfrm>
          <a:prstGeom prst="rect">
            <a:avLst/>
          </a:prstGeom>
          <a:noFill/>
        </p:spPr>
        <p:txBody>
          <a:bodyPr wrap="square" lIns="91440" tIns="45720" rIns="91440" bIns="45720" anchor="t">
            <a:spAutoFit/>
          </a:bodyPr>
          <a:lstStyle/>
          <a:p>
            <a:pPr algn="just"/>
            <a:r>
              <a:rPr lang="es-ES" sz="1400" dirty="0">
                <a:solidFill>
                  <a:schemeClr val="bg1"/>
                </a:solidFill>
                <a:latin typeface="Verdana"/>
                <a:ea typeface="Verdana"/>
              </a:rPr>
              <a:t>Dada la persistencia de las condiciones en su mayoría de lluvias en el país a lo largo del mes de junio, disminuye ostensiblemente tanto el número de puntos de calor, como la probabilidad de ocurrencia de incendios de la cobertura vegetal, es </a:t>
            </a:r>
            <a:r>
              <a:rPr lang="es-ES" sz="1400" dirty="0" err="1">
                <a:solidFill>
                  <a:schemeClr val="bg1"/>
                </a:solidFill>
                <a:latin typeface="Verdana"/>
                <a:ea typeface="Verdana"/>
              </a:rPr>
              <a:t>asi</a:t>
            </a:r>
            <a:r>
              <a:rPr lang="es-ES" sz="1400" dirty="0">
                <a:solidFill>
                  <a:schemeClr val="bg1"/>
                </a:solidFill>
                <a:latin typeface="Verdana"/>
                <a:ea typeface="Verdana"/>
              </a:rPr>
              <a:t> que, el mes de junio se presentaron alertas entre rojas y amarillas de la amenaza por incendios de la cobertura vegetal, con mayores alertas entre los días 20/06/2024 y 23/06/2024, principalmente en la región Caribe, sectores puntuales de la región Andina y en sectores puntuales de la Orinoquía.</a:t>
            </a:r>
            <a:endParaRPr lang="es-MX" sz="1400" dirty="0">
              <a:solidFill>
                <a:schemeClr val="bg1"/>
              </a:solidFill>
              <a:latin typeface="Verdana"/>
              <a:ea typeface="Verdana"/>
            </a:endParaRPr>
          </a:p>
          <a:p>
            <a:pPr algn="just"/>
            <a:endParaRPr lang="es-MX" sz="1400" dirty="0">
              <a:solidFill>
                <a:schemeClr val="bg1"/>
              </a:solidFill>
              <a:latin typeface="Verdana" panose="020B0604030504040204" pitchFamily="34" charset="0"/>
              <a:ea typeface="Verdana" panose="020B0604030504040204" pitchFamily="34" charset="0"/>
            </a:endParaRPr>
          </a:p>
          <a:p>
            <a:pPr algn="just"/>
            <a:r>
              <a:rPr lang="es-MX" sz="1400" dirty="0">
                <a:solidFill>
                  <a:schemeClr val="bg1"/>
                </a:solidFill>
                <a:latin typeface="Verdana" panose="020B0604030504040204" pitchFamily="34" charset="0"/>
                <a:ea typeface="Verdana" panose="020B0604030504040204" pitchFamily="34" charset="0"/>
              </a:rPr>
              <a:t>Es importante recordar que la ocurrencia de incendios incide significativamente en el detrimento de la calidad del aire en las zonas donde se presenten, sumado a ausencia o bajas precipitaciones y vientos de moderada intensidad, el cual desfavorece los procesos de dispersión de contaminantes y de lavado de la atmósfera.                            </a:t>
            </a:r>
          </a:p>
        </p:txBody>
      </p:sp>
    </p:spTree>
    <p:extLst>
      <p:ext uri="{BB962C8B-B14F-4D97-AF65-F5344CB8AC3E}">
        <p14:creationId xmlns:p14="http://schemas.microsoft.com/office/powerpoint/2010/main" val="2835503163"/>
      </p:ext>
    </p:extLst>
  </p:cSld>
  <p:clrMapOvr>
    <a:masterClrMapping/>
  </p:clrMapOvr>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B412D4C349E3D4EA30C84D24047197F" ma:contentTypeVersion="14" ma:contentTypeDescription="Crear nuevo documento." ma:contentTypeScope="" ma:versionID="229f32925c15054cd96d1815965661df">
  <xsd:schema xmlns:xsd="http://www.w3.org/2001/XMLSchema" xmlns:xs="http://www.w3.org/2001/XMLSchema" xmlns:p="http://schemas.microsoft.com/office/2006/metadata/properties" xmlns:ns2="18b5275e-ae01-42c5-988e-af94d28a4e7f" xmlns:ns3="37130ef0-5c66-454e-8046-70ae2f71bbe0" targetNamespace="http://schemas.microsoft.com/office/2006/metadata/properties" ma:root="true" ma:fieldsID="12cae1e70bda897699bac35f4cb19cb8" ns2:_="" ns3:_="">
    <xsd:import namespace="18b5275e-ae01-42c5-988e-af94d28a4e7f"/>
    <xsd:import namespace="37130ef0-5c66-454e-8046-70ae2f71b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275e-ae01-42c5-988e-af94d28a4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fa4c69d-b1f6-4e6d-9b00-6144774bce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130ef0-5c66-454e-8046-70ae2f71b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320a29-b779-4cd5-a3e2-8f91c1a9323c}" ma:internalName="TaxCatchAll" ma:showField="CatchAllData" ma:web="37130ef0-5c66-454e-8046-70ae2f71b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b5275e-ae01-42c5-988e-af94d28a4e7f">
      <Terms xmlns="http://schemas.microsoft.com/office/infopath/2007/PartnerControls"/>
    </lcf76f155ced4ddcb4097134ff3c332f>
    <TaxCatchAll xmlns="37130ef0-5c66-454e-8046-70ae2f71bb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BF5A3-23C8-4571-9ACB-D787F7867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5275e-ae01-42c5-988e-af94d28a4e7f"/>
    <ds:schemaRef ds:uri="37130ef0-5c66-454e-8046-70ae2f71b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F24527-160D-4924-8B4A-B01AF2196A6D}">
  <ds:schemaRefs>
    <ds:schemaRef ds:uri="http://schemas.microsoft.com/office/2006/metadata/properties"/>
    <ds:schemaRef ds:uri="http://schemas.microsoft.com/office/infopath/2007/PartnerControls"/>
    <ds:schemaRef ds:uri="18b5275e-ae01-42c5-988e-af94d28a4e7f"/>
    <ds:schemaRef ds:uri="37130ef0-5c66-454e-8046-70ae2f71bbe0"/>
  </ds:schemaRefs>
</ds:datastoreItem>
</file>

<file path=customXml/itemProps3.xml><?xml version="1.0" encoding="utf-8"?>
<ds:datastoreItem xmlns:ds="http://schemas.openxmlformats.org/officeDocument/2006/customXml" ds:itemID="{5DEA2712-E729-4161-8286-4FBA92C6C4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19221</TotalTime>
  <Words>6226</Words>
  <Application>Microsoft Office PowerPoint</Application>
  <PresentationFormat>Panorámica</PresentationFormat>
  <Paragraphs>244</Paragraphs>
  <Slides>21</Slides>
  <Notes>0</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21</vt:i4>
      </vt:variant>
    </vt:vector>
  </HeadingPairs>
  <TitlesOfParts>
    <vt:vector size="32" baseType="lpstr">
      <vt:lpstr>Arial</vt:lpstr>
      <vt:lpstr>Arial Narrow</vt:lpstr>
      <vt:lpstr>Calibri</vt:lpstr>
      <vt:lpstr>Calibri Light</vt:lpstr>
      <vt:lpstr>Courier New</vt:lpstr>
      <vt:lpstr>Helvetica</vt:lpstr>
      <vt:lpstr>Verdana</vt:lpstr>
      <vt:lpstr>Plantilla IDEAM</vt:lpstr>
      <vt:lpstr>Diseño OSPA</vt:lpstr>
      <vt:lpstr>Diseño Cerrejon</vt:lpstr>
      <vt:lpstr>Tema de Office</vt:lpstr>
      <vt:lpstr>Presentación de PowerPoint</vt:lpstr>
      <vt:lpstr>Boletín de Calidad del Aire del Ideam</vt:lpstr>
      <vt:lpstr>CONTENIDO</vt:lpstr>
      <vt:lpstr>Precipitación acumulada y anomalía de lluvia a partir de 2025-06-01 07:00 HCL hasta las 07:00 HCL 2025-07-01  para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Marta Cortina Gomez</cp:lastModifiedBy>
  <cp:revision>723</cp:revision>
  <dcterms:created xsi:type="dcterms:W3CDTF">2023-05-19T19:31:54Z</dcterms:created>
  <dcterms:modified xsi:type="dcterms:W3CDTF">2025-07-11T20:48:27Z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2024-03-12T19:16:51Z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e8b8858c-758f-4ffb-bfe4-b827629c0bb4</vt:lpwstr>
  </property>
  <property fmtid="{D5CDD505-2E9C-101B-9397-08002B2CF9AE}" pid="8" name="MSIP_Label_defa4170-0d19-0005-0004-bc88714345d2_ContentBits">
    <vt:lpwstr>0</vt:lpwstr>
  </property>
  <property fmtid="{D5CDD505-2E9C-101B-9397-08002B2CF9AE}" pid="9" name="ContentTypeId">
    <vt:lpwstr>0x0101008B412D4C349E3D4EA30C84D24047197F</vt:lpwstr>
  </property>
  <property fmtid="{D5CDD505-2E9C-101B-9397-08002B2CF9AE}" pid="10" name="MediaServiceImageTags">
    <vt:lpwstr/>
  </property>
</Properties>
</file>