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08" r:id="rId1"/>
    <p:sldMasterId id="2147498329" r:id="rId2"/>
    <p:sldMasterId id="2147499097" r:id="rId3"/>
    <p:sldMasterId id="2147499128" r:id="rId4"/>
    <p:sldMasterId id="2147499167" r:id="rId5"/>
    <p:sldMasterId id="2147499196" r:id="rId6"/>
    <p:sldMasterId id="2147500230" r:id="rId7"/>
    <p:sldMasterId id="2147500292" r:id="rId8"/>
  </p:sldMasterIdLst>
  <p:notesMasterIdLst>
    <p:notesMasterId r:id="rId112"/>
  </p:notesMasterIdLst>
  <p:handoutMasterIdLst>
    <p:handoutMasterId r:id="rId113"/>
  </p:handoutMasterIdLst>
  <p:sldIdLst>
    <p:sldId id="13320" r:id="rId9"/>
    <p:sldId id="14023" r:id="rId10"/>
    <p:sldId id="12831" r:id="rId11"/>
    <p:sldId id="13121" r:id="rId12"/>
    <p:sldId id="268" r:id="rId13"/>
    <p:sldId id="5133" r:id="rId14"/>
    <p:sldId id="3427" r:id="rId15"/>
    <p:sldId id="29156" r:id="rId16"/>
    <p:sldId id="23900" r:id="rId17"/>
    <p:sldId id="10016" r:id="rId18"/>
    <p:sldId id="10017" r:id="rId19"/>
    <p:sldId id="23693" r:id="rId20"/>
    <p:sldId id="30374" r:id="rId21"/>
    <p:sldId id="23770" r:id="rId22"/>
    <p:sldId id="31619" r:id="rId23"/>
    <p:sldId id="31620" r:id="rId24"/>
    <p:sldId id="31554" r:id="rId25"/>
    <p:sldId id="31555" r:id="rId26"/>
    <p:sldId id="31556" r:id="rId27"/>
    <p:sldId id="31558" r:id="rId28"/>
    <p:sldId id="31559" r:id="rId29"/>
    <p:sldId id="31560" r:id="rId30"/>
    <p:sldId id="31561" r:id="rId31"/>
    <p:sldId id="31562" r:id="rId32"/>
    <p:sldId id="31618" r:id="rId33"/>
    <p:sldId id="31687" r:id="rId34"/>
    <p:sldId id="31688" r:id="rId35"/>
    <p:sldId id="31633" r:id="rId36"/>
    <p:sldId id="31634" r:id="rId37"/>
    <p:sldId id="31635" r:id="rId38"/>
    <p:sldId id="31636" r:id="rId39"/>
    <p:sldId id="31637" r:id="rId40"/>
    <p:sldId id="31638" r:id="rId41"/>
    <p:sldId id="31639" r:id="rId42"/>
    <p:sldId id="31640" r:id="rId43"/>
    <p:sldId id="31641" r:id="rId44"/>
    <p:sldId id="31642" r:id="rId45"/>
    <p:sldId id="31643" r:id="rId46"/>
    <p:sldId id="31644" r:id="rId47"/>
    <p:sldId id="31645" r:id="rId48"/>
    <p:sldId id="31646" r:id="rId49"/>
    <p:sldId id="31647" r:id="rId50"/>
    <p:sldId id="31648" r:id="rId51"/>
    <p:sldId id="31649" r:id="rId52"/>
    <p:sldId id="31650" r:id="rId53"/>
    <p:sldId id="31651" r:id="rId54"/>
    <p:sldId id="31652" r:id="rId55"/>
    <p:sldId id="31653" r:id="rId56"/>
    <p:sldId id="31654" r:id="rId57"/>
    <p:sldId id="31655" r:id="rId58"/>
    <p:sldId id="31656" r:id="rId59"/>
    <p:sldId id="31657" r:id="rId60"/>
    <p:sldId id="31658" r:id="rId61"/>
    <p:sldId id="31659" r:id="rId62"/>
    <p:sldId id="31660" r:id="rId63"/>
    <p:sldId id="31661" r:id="rId64"/>
    <p:sldId id="31662" r:id="rId65"/>
    <p:sldId id="31663" r:id="rId66"/>
    <p:sldId id="31664" r:id="rId67"/>
    <p:sldId id="31665" r:id="rId68"/>
    <p:sldId id="31666" r:id="rId69"/>
    <p:sldId id="31667" r:id="rId70"/>
    <p:sldId id="31668" r:id="rId71"/>
    <p:sldId id="31669" r:id="rId72"/>
    <p:sldId id="31670" r:id="rId73"/>
    <p:sldId id="31671" r:id="rId74"/>
    <p:sldId id="31672" r:id="rId75"/>
    <p:sldId id="31673" r:id="rId76"/>
    <p:sldId id="31674" r:id="rId77"/>
    <p:sldId id="31675" r:id="rId78"/>
    <p:sldId id="31676" r:id="rId79"/>
    <p:sldId id="31677" r:id="rId80"/>
    <p:sldId id="31678" r:id="rId81"/>
    <p:sldId id="31679" r:id="rId82"/>
    <p:sldId id="31680" r:id="rId83"/>
    <p:sldId id="31681" r:id="rId84"/>
    <p:sldId id="31682" r:id="rId85"/>
    <p:sldId id="31683" r:id="rId86"/>
    <p:sldId id="31684" r:id="rId87"/>
    <p:sldId id="31685" r:id="rId88"/>
    <p:sldId id="31686" r:id="rId89"/>
    <p:sldId id="319" r:id="rId90"/>
    <p:sldId id="347" r:id="rId91"/>
    <p:sldId id="348" r:id="rId92"/>
    <p:sldId id="321" r:id="rId93"/>
    <p:sldId id="358" r:id="rId94"/>
    <p:sldId id="363" r:id="rId95"/>
    <p:sldId id="323" r:id="rId96"/>
    <p:sldId id="324" r:id="rId97"/>
    <p:sldId id="325" r:id="rId98"/>
    <p:sldId id="326" r:id="rId99"/>
    <p:sldId id="310" r:id="rId100"/>
    <p:sldId id="349" r:id="rId101"/>
    <p:sldId id="311" r:id="rId102"/>
    <p:sldId id="312" r:id="rId103"/>
    <p:sldId id="352" r:id="rId104"/>
    <p:sldId id="314" r:id="rId105"/>
    <p:sldId id="315" r:id="rId106"/>
    <p:sldId id="316" r:id="rId107"/>
    <p:sldId id="317" r:id="rId108"/>
    <p:sldId id="30362" r:id="rId109"/>
    <p:sldId id="30363" r:id="rId110"/>
    <p:sldId id="23768" r:id="rId11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B40B4C7-D17E-467F-8A36-1CBBB157D3E0}">
          <p14:sldIdLst>
            <p14:sldId id="13320"/>
          </p14:sldIdLst>
        </p14:section>
        <p14:section name="Sección sin título" id="{96AE418A-8716-4E14-A46B-88C686924614}">
          <p14:sldIdLst>
            <p14:sldId id="14023"/>
            <p14:sldId id="12831"/>
            <p14:sldId id="13121"/>
            <p14:sldId id="268"/>
            <p14:sldId id="5133"/>
            <p14:sldId id="3427"/>
            <p14:sldId id="29156"/>
            <p14:sldId id="23900"/>
            <p14:sldId id="10016"/>
            <p14:sldId id="10017"/>
            <p14:sldId id="23693"/>
            <p14:sldId id="30374"/>
            <p14:sldId id="23770"/>
            <p14:sldId id="31619"/>
            <p14:sldId id="31620"/>
            <p14:sldId id="31554"/>
            <p14:sldId id="31555"/>
            <p14:sldId id="31556"/>
            <p14:sldId id="31558"/>
            <p14:sldId id="31559"/>
            <p14:sldId id="31560"/>
            <p14:sldId id="31561"/>
            <p14:sldId id="31562"/>
            <p14:sldId id="31618"/>
            <p14:sldId id="31687"/>
            <p14:sldId id="31688"/>
            <p14:sldId id="31633"/>
            <p14:sldId id="31634"/>
            <p14:sldId id="31635"/>
            <p14:sldId id="31636"/>
            <p14:sldId id="31637"/>
            <p14:sldId id="31638"/>
            <p14:sldId id="31639"/>
            <p14:sldId id="31640"/>
            <p14:sldId id="31641"/>
            <p14:sldId id="31642"/>
            <p14:sldId id="31643"/>
            <p14:sldId id="31644"/>
            <p14:sldId id="31645"/>
            <p14:sldId id="31646"/>
            <p14:sldId id="31647"/>
            <p14:sldId id="31648"/>
            <p14:sldId id="31649"/>
            <p14:sldId id="31650"/>
            <p14:sldId id="31651"/>
            <p14:sldId id="31652"/>
            <p14:sldId id="31653"/>
            <p14:sldId id="31654"/>
            <p14:sldId id="31655"/>
            <p14:sldId id="31656"/>
            <p14:sldId id="31657"/>
            <p14:sldId id="31658"/>
            <p14:sldId id="31659"/>
            <p14:sldId id="31660"/>
            <p14:sldId id="31661"/>
            <p14:sldId id="31662"/>
            <p14:sldId id="31663"/>
            <p14:sldId id="31664"/>
            <p14:sldId id="31665"/>
            <p14:sldId id="31666"/>
            <p14:sldId id="31667"/>
            <p14:sldId id="31668"/>
            <p14:sldId id="31669"/>
            <p14:sldId id="31670"/>
            <p14:sldId id="31671"/>
            <p14:sldId id="31672"/>
            <p14:sldId id="31673"/>
            <p14:sldId id="31674"/>
            <p14:sldId id="31675"/>
            <p14:sldId id="31676"/>
            <p14:sldId id="31677"/>
            <p14:sldId id="31678"/>
            <p14:sldId id="31679"/>
            <p14:sldId id="31680"/>
            <p14:sldId id="31681"/>
            <p14:sldId id="31682"/>
            <p14:sldId id="31683"/>
            <p14:sldId id="31684"/>
            <p14:sldId id="31685"/>
            <p14:sldId id="31686"/>
            <p14:sldId id="319"/>
            <p14:sldId id="347"/>
            <p14:sldId id="348"/>
            <p14:sldId id="321"/>
            <p14:sldId id="358"/>
            <p14:sldId id="363"/>
            <p14:sldId id="323"/>
            <p14:sldId id="324"/>
            <p14:sldId id="325"/>
            <p14:sldId id="326"/>
            <p14:sldId id="310"/>
            <p14:sldId id="349"/>
            <p14:sldId id="311"/>
            <p14:sldId id="312"/>
            <p14:sldId id="352"/>
            <p14:sldId id="314"/>
            <p14:sldId id="315"/>
            <p14:sldId id="316"/>
            <p14:sldId id="317"/>
            <p14:sldId id="30362"/>
            <p14:sldId id="30363"/>
            <p14:sldId id="23768"/>
          </p14:sldIdLst>
        </p14:section>
      </p14:sectionLst>
    </p:ext>
    <p:ext uri="{EFAFB233-063F-42B5-8137-9DF3F51BA10A}">
      <p15:sldGuideLst xmlns:p15="http://schemas.microsoft.com/office/powerpoint/2012/main">
        <p15:guide id="1" orient="horz" pos="1003" userDrawn="1">
          <p15:clr>
            <a:srgbClr val="A4A3A4"/>
          </p15:clr>
        </p15:guide>
        <p15:guide id="2" pos="33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ilena Rincon Loaiza" initials="AMRL" lastIdx="2" clrIdx="0"/>
  <p:cmAuthor id="2" name="CONSULTA SIPROT" initials="CS" lastIdx="2" clrIdx="1"/>
  <p:cmAuthor id="3" name="Milena Rincón" initials="M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1E66AA"/>
    <a:srgbClr val="FF9A52"/>
    <a:srgbClr val="F87E00"/>
    <a:srgbClr val="EAEFF7"/>
    <a:srgbClr val="499ADE"/>
    <a:srgbClr val="27539D"/>
    <a:srgbClr val="C2DDF4"/>
    <a:srgbClr val="16528E"/>
    <a:srgbClr val="294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5278" autoAdjust="0"/>
  </p:normalViewPr>
  <p:slideViewPr>
    <p:cSldViewPr snapToGrid="0">
      <p:cViewPr>
        <p:scale>
          <a:sx n="100" d="100"/>
          <a:sy n="100" d="100"/>
        </p:scale>
        <p:origin x="996" y="72"/>
      </p:cViewPr>
      <p:guideLst>
        <p:guide orient="horz" pos="1003"/>
        <p:guide pos="3364"/>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7752"/>
    </p:cViewPr>
  </p:sorterViewPr>
  <p:notesViewPr>
    <p:cSldViewPr snapToGrid="0" snapToObjects="1">
      <p:cViewPr varScale="1">
        <p:scale>
          <a:sx n="85" d="100"/>
          <a:sy n="85" d="100"/>
        </p:scale>
        <p:origin x="38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51ED8A-2853-4960-BD50-C2E418421020}" type="datetimeFigureOut">
              <a:rPr lang="es-CO" smtClean="0"/>
              <a:pPr/>
              <a:t>17/06/2025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24A4E-F78A-4D5A-96A7-94EDC47E83A4}" type="slidenum">
              <a:rPr lang="es-CO" smtClean="0"/>
              <a:pPr/>
              <a:t>‹Nº›</a:t>
            </a:fld>
            <a:endParaRPr lang="es-CO"/>
          </a:p>
        </p:txBody>
      </p:sp>
    </p:spTree>
    <p:extLst>
      <p:ext uri="{BB962C8B-B14F-4D97-AF65-F5344CB8AC3E}">
        <p14:creationId xmlns:p14="http://schemas.microsoft.com/office/powerpoint/2010/main" val="3980358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8B78-8DE0-455D-A389-7C47F178F467}" type="datetimeFigureOut">
              <a:rPr lang="es-CO" smtClean="0"/>
              <a:pPr/>
              <a:t>17/06/2025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3B76-51B6-493B-AD8F-034B31CF8593}" type="slidenum">
              <a:rPr lang="es-CO" smtClean="0"/>
              <a:pPr/>
              <a:t>‹Nº›</a:t>
            </a:fld>
            <a:endParaRPr lang="es-CO"/>
          </a:p>
        </p:txBody>
      </p:sp>
    </p:spTree>
    <p:extLst>
      <p:ext uri="{BB962C8B-B14F-4D97-AF65-F5344CB8AC3E}">
        <p14:creationId xmlns:p14="http://schemas.microsoft.com/office/powerpoint/2010/main" val="21449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5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baseline="0" dirty="0"/>
              <a:t>DALI con altura de 15 cm: Precipitación acumulada a 24 horas desde las 07:00 HLC.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El </a:t>
            </a:r>
            <a:r>
              <a:rPr lang="en-US" b="1" baseline="0" dirty="0" err="1"/>
              <a:t>mapa</a:t>
            </a:r>
            <a:r>
              <a:rPr lang="en-US" b="1" baseline="0" dirty="0"/>
              <a:t> se </a:t>
            </a:r>
            <a:r>
              <a:rPr lang="en-US" b="1" baseline="0" dirty="0" err="1"/>
              <a:t>ubica</a:t>
            </a:r>
            <a:r>
              <a:rPr lang="en-US" b="1" baseline="0" dirty="0"/>
              <a:t> </a:t>
            </a:r>
            <a:r>
              <a:rPr lang="en-US" b="1" baseline="0" dirty="0" err="1"/>
              <a:t>en</a:t>
            </a:r>
            <a:r>
              <a:rPr lang="en-US" b="1" baseline="0" dirty="0"/>
              <a:t> el </a:t>
            </a:r>
            <a:r>
              <a:rPr lang="en-US" b="1" baseline="0" dirty="0" err="1"/>
              <a:t>almacén</a:t>
            </a:r>
            <a:r>
              <a:rPr lang="en-US" b="1" baseline="0" dirty="0"/>
              <a:t> </a:t>
            </a:r>
            <a:r>
              <a:rPr lang="en-US" b="1" baseline="0" dirty="0" err="1"/>
              <a:t>en</a:t>
            </a:r>
            <a:r>
              <a:rPr lang="en-US" b="1" baseline="0" dirty="0"/>
              <a:t>: </a:t>
            </a:r>
            <a:r>
              <a:rPr lang="es-ES" b="1" baseline="0" dirty="0"/>
              <a:t>El pronóstico de precipitación se debe tomar después de las 09:00 HLC, hora en la cual ya se encuentra actualizado.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endParaRPr lang="es-ES" dirty="0"/>
          </a:p>
          <a:p>
            <a:endParaRPr lang="es-ES" b="1" baseline="0" dirty="0"/>
          </a:p>
          <a:p>
            <a:r>
              <a:rPr lang="es-ES" b="1"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http://bart.ideam.gov.co/ospa/PronosticosCol/SmartMet/png/latest/DALI/Hoy/dia_1.png</a:t>
            </a:r>
          </a:p>
          <a:p>
            <a:endParaRPr lang="es-ES" b="1" baseline="0" dirty="0"/>
          </a:p>
          <a:p>
            <a:endParaRPr lang="es-ES" b="1"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11</a:t>
            </a:fld>
            <a:endParaRPr lang="es-CO">
              <a:solidFill>
                <a:prstClr val="black"/>
              </a:solidFill>
            </a:endParaRPr>
          </a:p>
        </p:txBody>
      </p:sp>
    </p:spTree>
    <p:extLst>
      <p:ext uri="{BB962C8B-B14F-4D97-AF65-F5344CB8AC3E}">
        <p14:creationId xmlns:p14="http://schemas.microsoft.com/office/powerpoint/2010/main" val="137653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M:\OF_SERVICIO_de_PRONOSTICO_Y_ALERTAS\Compartida\1.Alertas_Ambientales\1.5_Alertas\1.5.1_Informe_técnico_diario\Archivos Excel </a:t>
            </a:r>
            <a:r>
              <a:rPr lang="es-CO" dirty="0" err="1"/>
              <a:t>Coordin</a:t>
            </a:r>
            <a:endParaRPr lang="es-CO" dirty="0"/>
          </a:p>
          <a:p>
            <a:r>
              <a:rPr lang="es-CO" dirty="0" err="1"/>
              <a:t>acion</a:t>
            </a:r>
            <a:r>
              <a:rPr lang="es-CO" dirty="0"/>
              <a:t>……Se escoge el </a:t>
            </a:r>
            <a:r>
              <a:rPr lang="es-CO" dirty="0" err="1"/>
              <a:t>Graf_embalses</a:t>
            </a:r>
            <a:endParaRPr lang="es-CO" dirty="0"/>
          </a:p>
          <a:p>
            <a:endParaRPr lang="es-CO"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u="sng" spc="-30" dirty="0">
                <a:solidFill>
                  <a:prstClr val="white"/>
                </a:solidFill>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lang="es-CO" sz="1200" spc="-30" dirty="0">
              <a:solidFill>
                <a:prstClr val="white"/>
              </a:solidFill>
              <a:ea typeface="Cambria" panose="02040503050406030204" pitchFamily="18" charset="0"/>
              <a:cs typeface="Calibri" panose="020F0502020204030204" pitchFamily="34" charset="0"/>
            </a:endParaRP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3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F7586-711D-07A1-20BA-25F7C7A37D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AFF17F8-F07F-E3D7-92D9-FBA2F437C7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1B67D5-D7FE-A082-EA22-88574D161198}"/>
              </a:ext>
            </a:extLst>
          </p:cNvPr>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dirty="0"/>
              <a:t>Nuevo formato de volcanes 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a:extLst>
              <a:ext uri="{FF2B5EF4-FFF2-40B4-BE49-F238E27FC236}">
                <a16:creationId xmlns:a16="http://schemas.microsoft.com/office/drawing/2014/main" id="{E607B071-D748-DCF3-D597-7516C13B71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497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dirty="0"/>
              <a:t>Nuevo formato de volcanes 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647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7D1004B-6B16-4939-C216-C67EB33AD719}"/>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489AF5B4-1A31-9E10-0D0B-E21B151D60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CFFCF772-1ABF-A91D-BCF5-DDA337EFF07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306576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3F0574A-E07A-1C78-A3B7-E795823C931B}"/>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E6E46EAE-CBE7-9845-7183-EAD44832F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063A9BD4-2A65-3E25-5B2E-C7170AFEC097}"/>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396644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FB7BAB8-FFD6-8E86-A1A2-A5B517D7ADA9}"/>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6ABEA792-7A8C-EAD7-3006-508E5625B4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B34B09D2-1336-C742-4BC7-D5568B061BF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163322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92C5362-7F8B-4557-5657-DE283E62DFDD}"/>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9B0B81A4-E522-60E5-B5BD-3B99073181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F2F5A42E-E41D-B6A1-3A96-109FC156D597}"/>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38895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800" baseline="0" dirty="0">
                <a:latin typeface="Arial Narrow" panose="020B0606020202030204" pitchFamily="34" charset="0"/>
              </a:rPr>
              <a:t>G:\Mi unidad\OSPA\02. Datos Diarios\Mapas\Mapa 1_3Dias y Smart</a:t>
            </a:r>
            <a:endParaRPr lang="en-US" sz="800" baseline="0" dirty="0">
              <a:latin typeface="Arial Narrow" panose="020B0606020202030204" pitchFamily="34" charset="0"/>
            </a:endParaRP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NO CAMBIAR LA CONFIGURACION de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VERIFICAR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A</a:t>
            </a:r>
            <a:r>
              <a:rPr lang="es-CO" sz="800" baseline="0" dirty="0">
                <a:latin typeface="Arial Narrow" panose="020B0606020202030204" pitchFamily="34" charset="0"/>
              </a:rPr>
              <a:t>ltura de los mapas 12.5 cm </a:t>
            </a:r>
          </a:p>
          <a:p>
            <a:pPr marL="171450" indent="-171450">
              <a:buFont typeface="Arial" panose="020B0604020202020204" pitchFamily="34" charset="0"/>
              <a:buChar char="•"/>
            </a:pPr>
            <a:r>
              <a:rPr lang="es-CO" sz="800" baseline="0" dirty="0">
                <a:latin typeface="Arial Narrow" panose="020B0606020202030204" pitchFamily="34" charset="0"/>
              </a:rPr>
              <a:t>Sólo Alertas Rojas y Naranjas, minimizando párrafos y los mapas después de las diez.</a:t>
            </a:r>
          </a:p>
          <a:p>
            <a:pPr marL="171450" indent="-171450">
              <a:buFont typeface="Arial" panose="020B0604020202020204" pitchFamily="34" charset="0"/>
              <a:buChar char="•"/>
            </a:pPr>
            <a:r>
              <a:rPr lang="es-CO" sz="800" baseline="0" dirty="0">
                <a:latin typeface="Arial Narrow" panose="020B0606020202030204" pitchFamily="34" charset="0"/>
              </a:rPr>
              <a:t>Los mapas están ubicados en  la carpeta compartida/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42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9AE474D-E142-AE26-AB17-6EAA0E7B948F}"/>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BCD77E95-0848-F67A-9B1F-1082B20539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F6D51DBC-A2DA-0DFF-DC49-C2AD9B92A86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684801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CA2C9378-6C97-6F56-F053-81DE2A07CB71}"/>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C5B98477-101C-1EBA-E2AD-347EA2D46F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D57D0152-FE17-E1EC-6144-20752A37EAC4}"/>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90180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681D43E-D39F-BC68-5983-0ED4660392CC}"/>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B6349F3A-7540-9EE5-059D-AE817C0C4B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2AE62DF5-ADC7-A84E-87C3-96C4A28FE6C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24314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B6A668E-5247-C27C-2E2E-0AD251FDD86B}"/>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A6A50035-DADE-6402-08F1-02C3D5CCC0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DB0CAD2C-1F50-6709-6E0C-EC798E0579F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544791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17894CA-7BFC-52E9-2C7B-DE4F5E33F50C}"/>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4833D89D-85F6-9633-4FE2-328178891A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DE032D10-0F73-2CDC-46E5-F83BECF0AC3C}"/>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80711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4808151-7300-6B1C-FBD1-F84735A9E3ED}"/>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BB0989E0-8C5A-33FB-6C93-22E4D334E7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61629056-DA80-0AEC-514F-61F6F2BFD4A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79031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7B266A3-58B7-7407-201A-CADFDF5D0C90}"/>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F0ADED2B-5E20-49CB-E8BA-BAF622BCE6A7}"/>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4E34CBF8-AD83-5D13-C88A-BF5527967F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36438AC5-492A-A173-5858-633914934D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54</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76520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7B17AF4-03DC-929F-385A-52963EC582F4}"/>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D7FEA797-C925-3EB3-1A2E-A3D2A839CB1C}"/>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39F449B8-8E32-7C1F-C1DB-F868088C80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7A4240EC-13DC-F6C8-8677-15D9D0E085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55</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76615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6DD697A-0084-0511-71C5-C716F38E77D1}"/>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9645DA65-0CEC-142D-B3C7-B3AD121C9340}"/>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C0F0DE97-35E7-7043-BC0B-C3B99D9879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2A5A8BD-5E95-1659-1056-4FDF20BB6F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56</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54841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BAE3703-A3FF-236A-EB75-D4A123C0D32B}"/>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37432BEA-3E93-65CF-AF01-FA255AFBE126}"/>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B51028AB-B8E5-635F-F672-4B5CB8C45A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115D2594-B938-5002-FFE0-5AE1B082F9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57</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1076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VERIFICAR las Fechas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 </a:t>
            </a:r>
            <a:r>
              <a:rPr lang="es-CO" sz="800" dirty="0">
                <a:hlinkClick r:id="rId3"/>
              </a:rPr>
              <a:t>Para bajar</a:t>
            </a:r>
            <a:r>
              <a:rPr lang="es-CO" sz="800" baseline="0" dirty="0">
                <a:hlinkClick r:id="rId3"/>
              </a:rPr>
              <a:t> las imágenes :  </a:t>
            </a:r>
            <a:r>
              <a:rPr lang="es-CO" sz="8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http://bart.ideam.gov.co/ospa/satelite/Goes16/Estimativos/Precipitacion/24H/MAPAS/2022/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O:\Mi unidad\OSPA\1.Tematicas\1.6_Visualizacion_y_Radares\productos\</a:t>
            </a:r>
            <a:r>
              <a:rPr lang="es-CO" sz="800" u="sng" kern="1200" dirty="0" err="1">
                <a:solidFill>
                  <a:schemeClr val="tx1"/>
                </a:solidFill>
                <a:effectLst/>
                <a:latin typeface="+mn-lt"/>
                <a:ea typeface="+mn-ea"/>
                <a:cs typeface="+mn-cs"/>
              </a:rPr>
              <a:t>hidroestimador_satelital</a:t>
            </a:r>
            <a:r>
              <a:rPr lang="es-CO" sz="800" u="sng" kern="1200" dirty="0">
                <a:solidFill>
                  <a:schemeClr val="tx1"/>
                </a:solidFill>
                <a:effectLst/>
                <a:latin typeface="+mn-lt"/>
                <a:ea typeface="+mn-ea"/>
                <a:cs typeface="+mn-cs"/>
              </a:rPr>
              <a:t>\output\24H\MAPAS\2023\07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T:</a:t>
            </a:r>
            <a:r>
              <a:rPr lang="en-US" sz="800" baseline="0" dirty="0"/>
              <a:t> Letra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dirty="0"/>
              <a:t>Estar pendientes de la generación de la tabla de máximos</a:t>
            </a:r>
            <a:r>
              <a:rPr lang="es-CO" sz="800" baseline="0" dirty="0"/>
              <a:t> históricos. Disponibles en: Mapa disponible en: </a:t>
            </a:r>
          </a:p>
          <a:p>
            <a:pPr marL="171450" indent="-171450">
              <a:buFont typeface="Arial" panose="020B0604020202020204" pitchFamily="34" charset="0"/>
              <a:buChar char="•"/>
            </a:pPr>
            <a:endParaRPr lang="es-CO" sz="800" kern="1200" dirty="0">
              <a:solidFill>
                <a:schemeClr val="tx1"/>
              </a:solidFill>
              <a:effectLst/>
              <a:latin typeface="+mn-lt"/>
              <a:ea typeface="+mn-ea"/>
              <a:cs typeface="+mn-cs"/>
            </a:endParaRPr>
          </a:p>
          <a:p>
            <a:pPr marL="171450" indent="-171450">
              <a:buFont typeface="Arial" panose="020B0604020202020204" pitchFamily="34" charset="0"/>
              <a:buChar char="•"/>
            </a:pPr>
            <a:r>
              <a:rPr lang="es-CO" sz="800" kern="1200" dirty="0">
                <a:solidFill>
                  <a:schemeClr val="tx1"/>
                </a:solidFill>
                <a:effectLst/>
                <a:latin typeface="+mn-lt"/>
                <a:ea typeface="+mn-ea"/>
                <a:cs typeface="+mn-cs"/>
              </a:rPr>
              <a:t>M:\OF_SERVICIO_de_PRONOSTICO_Y_ALERTAS\Compartida\1.Alertas_Ambientales\1.5_Alertas\1.5.1_Informe_técnico_diario\Archivos Excel Coordinación</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3</a:t>
            </a:fld>
            <a:endParaRPr lang="es-CO" dirty="0">
              <a:solidFill>
                <a:prstClr val="black"/>
              </a:solidFill>
            </a:endParaRPr>
          </a:p>
        </p:txBody>
      </p:sp>
    </p:spTree>
    <p:extLst>
      <p:ext uri="{BB962C8B-B14F-4D97-AF65-F5344CB8AC3E}">
        <p14:creationId xmlns:p14="http://schemas.microsoft.com/office/powerpoint/2010/main" val="89156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B6602F4-7455-78B3-6844-68CBDCDABFD6}"/>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E5D67BC5-96DB-85E2-9B91-960250845915}"/>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5D6F0AFE-6D5B-5989-952D-D00012FF1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99AD589C-EE56-79A6-286B-B59AC95D68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58</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85425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F5CB91A-C5A5-6646-BF39-4A87406591B4}"/>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3F8ECF96-5542-2300-6D2E-CFC6667450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9B61DE3F-4F7D-F7BF-84C2-D6A1C9C14E2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08573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328E8B0-8757-B925-61CD-DDC232ADBF33}"/>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8BE41770-9F39-DDE8-DDEB-BFB6896CD0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C25D0324-9E5F-1C0F-40CC-9ACB33BC768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688847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5E81BD8-6102-5FD6-5242-63B0309FA17C}"/>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BC1BB646-884D-2444-5BBE-C7DC3292A9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89509A8E-F079-732C-3330-27E5C07CA291}"/>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457242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1E67D43-F0EA-623C-7B23-98C0B2B0FABE}"/>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A9A33F0E-79E7-578F-48DB-927D42AC78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684E95E9-AD69-E50A-B3C5-F6701BCF162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920155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E04D0FD-1380-72FA-5980-4AC112DB9CBB}"/>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1C7B9F9D-022E-F937-03A2-DE668CAFF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28386C5D-116F-03C7-D828-A1CA129FF3C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271508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DC8A2397-95D4-BC82-62E5-5A362359D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E2C96A42-1AF4-9EFC-5A0F-95755D782B9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695606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98C26D6-2958-8B10-302C-2127E903DD9D}"/>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8FC26BD1-7957-153D-7D1B-2147CABF32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F4BFE7E7-73DB-223B-BA84-9608E0DEB82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265202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D341030-1440-13D6-D918-773EB3235C30}"/>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9C33829E-D612-2621-3577-81005D3D94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29B55C1E-B5AB-EB17-74E6-69F8774FF95A}"/>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434728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8AAE5C6-BDBE-F6BE-12A4-D507822B2D47}"/>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BE404B4D-60CA-271A-4C88-8AF8FD49EA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81795A69-6A34-990A-EE31-0AE481CACEA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56880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NO BORREN LOS CUADROS ANEXOS NI LOS LINKS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VERIFICAR las Fechas : </a:t>
            </a:r>
            <a:r>
              <a:rPr lang="es-CO" sz="1200" b="1" baseline="0" dirty="0">
                <a:solidFill>
                  <a:srgbClr val="FF0000"/>
                </a:solidFill>
                <a:latin typeface="Arial Narrow" panose="020B0606020202030204" pitchFamily="34" charset="0"/>
              </a:rPr>
              <a:t>coger la grafica del día anterior correspondiendo entre las 9:00 am y 6:30pm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hlinkClick r:id="rId3"/>
              </a:rPr>
              <a:t>Para bajar</a:t>
            </a:r>
            <a:r>
              <a:rPr lang="es-CO" baseline="0" dirty="0">
                <a:hlinkClick r:id="rId3"/>
              </a:rPr>
              <a:t> las imágenes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baseline="0"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aseline="0" dirty="0">
                <a:hlinkClick r:id="rId3"/>
              </a:rPr>
              <a:t>https://firms.modaps.eosdis.nasa.gov/map/#m:advanced;d:24hrs;l:viirs,country-outline;@-63.2,3.8,5z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dirty="0">
                <a:solidFill>
                  <a:schemeClr val="tx1"/>
                </a:solidFill>
                <a:effectLst/>
                <a:latin typeface="+mn-lt"/>
                <a:ea typeface="+mn-ea"/>
                <a:cs typeface="+mn-cs"/>
              </a:rPr>
              <a:t>M:\OF_SERVICIO_de_PRONOSTICO_Y_ALERTAS\Compartida\3.Administrativo\3.2_Contratistas\MILE_RINCON\presentacion_auto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t>Se debe tomar el mapa del día anterior y su altura debe ser de 14.6 cm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Tabla:</a:t>
            </a:r>
            <a:r>
              <a:rPr lang="en-US" baseline="0" dirty="0"/>
              <a:t> </a:t>
            </a:r>
            <a:r>
              <a:rPr lang="en-US" baseline="0" dirty="0" err="1"/>
              <a:t>Letra</a:t>
            </a:r>
            <a:r>
              <a:rPr lang="en-US" baseline="0" dirty="0"/>
              <a: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u="none" strike="noStrike" dirty="0">
                <a:solidFill>
                  <a:srgbClr val="000000"/>
                </a:solidFill>
                <a:effectLst/>
                <a:latin typeface="Calibri" panose="020F0502020204030204" pitchFamily="34" charset="0"/>
              </a:rPr>
              <a:t>Tona (Corregimiento Berlín 3316 Msnm) (2.2)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890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0049DC6-4D7A-B76A-3AC2-EA133310BBF2}"/>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02FFDBD4-33CB-B8BA-49F3-D969EF902D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F6E569E9-C6AB-5CB7-7B0D-59FB8AEDF628}"/>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654534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9A90590-FBE8-B938-4DAA-CCA597E4E8E9}"/>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F62A8FE-581E-9109-0FA0-D670DCB53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2F9BD0C4-F6B2-15D0-8833-FA68F870DE9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123979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BA20853-D7AE-CD86-5F1A-C5E8C8B1D779}"/>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FAF898C5-A030-7E27-0CF6-D88D8960D5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CEDAA56B-0E16-63D8-58A5-FAB4EBE57AC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91418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F2301D0-97E7-07A3-3E29-17B732A6C285}"/>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6767D0C-4A72-B6DC-EFF7-F9BF587689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4D12963D-0A6F-FDB0-5729-CF8B16B3865A}"/>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640454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24C67FF-6D09-6BF4-1250-4D6462F05C9E}"/>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533EC76F-E9BC-77DD-C4A3-D5960BA253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562E388F-F61A-FE86-3E69-9EED30F47A44}"/>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440031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12F2169-B138-ABA5-B253-1AB6D06F1115}"/>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659E2E76-294C-22F0-1D19-C25FDC19D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7BEDE69-3FD1-6CD6-B466-BC383A283301}"/>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120122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79B7069-EAB8-B113-7F3C-4C0C0FDE2E5C}"/>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30F81A2C-4898-D905-B090-E5882B8BD2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D9E647E2-B609-3812-2C06-170D03853C98}"/>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825732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7FB219C-DD48-775B-11D4-0420EABF083E}"/>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461130F2-20B9-5D62-7E21-48F125E46F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DC124871-6DDF-6484-1F17-9D21CF360C3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426078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13E7873-BE97-1DBC-4B85-4AF0DC516AD3}"/>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E2074C7E-A139-89D7-8E9C-DE10AAFBE5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1FCDA62D-D9FC-1285-062E-876C66F0FDE4}"/>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967100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C3FC95E-855B-37AE-E8CF-FA3880ACE09C}"/>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2FCB800B-4A65-4511-B10A-DC26ABEA69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867640C-56ED-7DCA-FB11-1AB2F414C5F6}"/>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7235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82" name="Google Shape;677;p7:notes">
            <a:extLst>
              <a:ext uri="{FF2B5EF4-FFF2-40B4-BE49-F238E27FC236}">
                <a16:creationId xmlns:a16="http://schemas.microsoft.com/office/drawing/2014/main" id="{96C164CA-DF2C-8C4C-28F3-714C3D86732C}"/>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993283" name="Google Shape;678;p7:notes">
            <a:extLst>
              <a:ext uri="{FF2B5EF4-FFF2-40B4-BE49-F238E27FC236}">
                <a16:creationId xmlns:a16="http://schemas.microsoft.com/office/drawing/2014/main" id="{3277F078-BFA4-C0F6-59A7-8671A0B326CB}"/>
              </a:ext>
            </a:extLst>
          </p:cNvPr>
          <p:cNvSpPr>
            <a:spLocks noGrp="1" noRot="1" noChangeAspect="1" noTextEdit="1"/>
          </p:cNvSpPr>
          <p:nvPr>
            <p:ph type="sldImg" idx="2"/>
          </p:nvPr>
        </p:nvSpPr>
        <p:spPr>
          <a:ln>
            <a:headEnd/>
            <a:tailE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16BE-F239-2BDA-DE41-E505A68634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1F52F95-D77F-9394-12DC-5476BBD76AB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D5B52C-61B2-761D-9562-08E1E1C55E3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12475DC4-9938-C3BA-F8CD-804DF097D196}"/>
              </a:ext>
            </a:extLst>
          </p:cNvPr>
          <p:cNvSpPr>
            <a:spLocks noGrp="1"/>
          </p:cNvSpPr>
          <p:nvPr>
            <p:ph type="sldNum" sz="quarter" idx="5"/>
          </p:nvPr>
        </p:nvSpPr>
        <p:spPr/>
        <p:txBody>
          <a:bodyPr/>
          <a:lstStyle/>
          <a:p>
            <a:fld id="{3D2280A9-CB00-4B90-9015-F997404898FF}" type="slidenum">
              <a:rPr lang="es-MX" smtClean="0"/>
              <a:t>86</a:t>
            </a:fld>
            <a:endParaRPr lang="es-MX"/>
          </a:p>
        </p:txBody>
      </p:sp>
    </p:spTree>
    <p:extLst>
      <p:ext uri="{BB962C8B-B14F-4D97-AF65-F5344CB8AC3E}">
        <p14:creationId xmlns:p14="http://schemas.microsoft.com/office/powerpoint/2010/main" val="343892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85EDC-4D68-DBFB-E64F-20B9DB24EC6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7B8CD8F-587A-AD48-1CE6-A55A5B9EB7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B46453-0860-F109-3FE0-1D83DF1B258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0146FFC-F400-8B58-57F7-974B50FC4492}"/>
              </a:ext>
            </a:extLst>
          </p:cNvPr>
          <p:cNvSpPr>
            <a:spLocks noGrp="1"/>
          </p:cNvSpPr>
          <p:nvPr>
            <p:ph type="sldNum" sz="quarter" idx="5"/>
          </p:nvPr>
        </p:nvSpPr>
        <p:spPr/>
        <p:txBody>
          <a:bodyPr/>
          <a:lstStyle/>
          <a:p>
            <a:fld id="{3D2280A9-CB00-4B90-9015-F997404898FF}" type="slidenum">
              <a:rPr lang="es-MX" smtClean="0"/>
              <a:t>87</a:t>
            </a:fld>
            <a:endParaRPr lang="es-MX"/>
          </a:p>
        </p:txBody>
      </p:sp>
    </p:spTree>
    <p:extLst>
      <p:ext uri="{BB962C8B-B14F-4D97-AF65-F5344CB8AC3E}">
        <p14:creationId xmlns:p14="http://schemas.microsoft.com/office/powerpoint/2010/main" val="4107048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94</a:t>
            </a:fld>
            <a:endParaRPr lang="es-MX"/>
          </a:p>
        </p:txBody>
      </p:sp>
    </p:spTree>
    <p:extLst>
      <p:ext uri="{BB962C8B-B14F-4D97-AF65-F5344CB8AC3E}">
        <p14:creationId xmlns:p14="http://schemas.microsoft.com/office/powerpoint/2010/main" val="3833645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D2280A9-CB00-4B90-9015-F997404898FF}" type="slidenum">
              <a:rPr lang="es-MX" smtClean="0"/>
              <a:t>100</a:t>
            </a:fld>
            <a:endParaRPr lang="es-MX"/>
          </a:p>
        </p:txBody>
      </p:sp>
    </p:spTree>
    <p:extLst>
      <p:ext uri="{BB962C8B-B14F-4D97-AF65-F5344CB8AC3E}">
        <p14:creationId xmlns:p14="http://schemas.microsoft.com/office/powerpoint/2010/main" val="565972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103</a:t>
            </a:fld>
            <a:endParaRPr lang="es-CO"/>
          </a:p>
        </p:txBody>
      </p:sp>
    </p:spTree>
    <p:extLst>
      <p:ext uri="{BB962C8B-B14F-4D97-AF65-F5344CB8AC3E}">
        <p14:creationId xmlns:p14="http://schemas.microsoft.com/office/powerpoint/2010/main" val="90373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dirty="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9858" name="Google Shape;677;p7:notes"/>
          <p:cNvSpPr txBox="1">
            <a:spLocks noGrp="1"/>
          </p:cNvSpPr>
          <p:nvPr>
            <p:ph type="body" idx="1"/>
          </p:nvPr>
        </p:nvSpPr>
        <p:spPr>
          <a:ln/>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9859" name="Google Shape;678;p7: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3626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aseline="0" dirty="0"/>
              <a:t>Recortar las imágenes, incluya el Archipiélago de San Andrés y Providencia. Utilice la guía de cada cuadro para colocar cada imagen, las cuáles, deben tener una altura de 13.0 cm aproximadamente.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https://linetview.nowcast.de/linetview/pages/index.html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http://172.16.1.237/almacen/interno/satelite/Goes16/latest/pngs/latest_COLOMBIA.png</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10</a:t>
            </a:fld>
            <a:endParaRPr lang="es-CO">
              <a:solidFill>
                <a:prstClr val="black"/>
              </a:solidFill>
            </a:endParaRPr>
          </a:p>
        </p:txBody>
      </p:sp>
    </p:spTree>
    <p:extLst>
      <p:ext uri="{BB962C8B-B14F-4D97-AF65-F5344CB8AC3E}">
        <p14:creationId xmlns:p14="http://schemas.microsoft.com/office/powerpoint/2010/main" val="2040644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4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4.wdp"/><Relationship Id="rId4" Type="http://schemas.openxmlformats.org/officeDocument/2006/relationships/image" Target="../media/image4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5.wdp"/><Relationship Id="rId4" Type="http://schemas.openxmlformats.org/officeDocument/2006/relationships/image" Target="../media/image2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2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7.wdp"/><Relationship Id="rId4" Type="http://schemas.openxmlformats.org/officeDocument/2006/relationships/image" Target="../media/image5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55.png"/><Relationship Id="rId4" Type="http://schemas.microsoft.com/office/2007/relationships/hdphoto" Target="../media/hdphoto8.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4.png"/></Relationships>
</file>

<file path=ppt/slideLayouts/_rels/slideLayout1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4.jpe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16.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6.wdp"/></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4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4.wdp"/><Relationship Id="rId4" Type="http://schemas.openxmlformats.org/officeDocument/2006/relationships/image" Target="../media/image4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5.wdp"/><Relationship Id="rId4" Type="http://schemas.openxmlformats.org/officeDocument/2006/relationships/image" Target="../media/image2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2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9.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7.wdp"/><Relationship Id="rId5" Type="http://schemas.openxmlformats.org/officeDocument/2006/relationships/image" Target="../media/image55.png"/><Relationship Id="rId4" Type="http://schemas.microsoft.com/office/2007/relationships/hdphoto" Target="../media/hdphoto8.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7.wdp"/></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2.wdp"/></Relationships>
</file>

<file path=ppt/slideLayouts/_rels/slideLayout1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4.png"/></Relationships>
</file>

<file path=ppt/slideLayouts/_rels/slideLayout15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4.jpe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16.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24.png"/><Relationship Id="rId4" Type="http://schemas.openxmlformats.org/officeDocument/2006/relationships/image" Target="../media/image3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4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4.wdp"/><Relationship Id="rId4" Type="http://schemas.openxmlformats.org/officeDocument/2006/relationships/image" Target="../media/image49.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25.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2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9.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55.png"/><Relationship Id="rId4" Type="http://schemas.microsoft.com/office/2007/relationships/hdphoto" Target="../media/hdphoto8.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7.wdp"/></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2.wdp"/></Relationships>
</file>

<file path=ppt/slideLayouts/_rels/slideLayout18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4.png"/></Relationships>
</file>

<file path=ppt/slideLayouts/_rels/slideLayout18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4.jpe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16.png"/></Relationships>
</file>

<file path=ppt/slideLayouts/_rels/slideLayout1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4.jpe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2.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4.jpe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2.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39.png"/><Relationship Id="rId4" Type="http://schemas.openxmlformats.org/officeDocument/2006/relationships/image" Target="../media/image2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jpe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1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53.png"/></Relationships>
</file>

<file path=ppt/slideLayouts/_rels/slideLayout2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49.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39.png"/><Relationship Id="rId4" Type="http://schemas.openxmlformats.org/officeDocument/2006/relationships/image" Target="../media/image2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jpe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16.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5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jpe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4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9.png"/><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jpe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706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002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74582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17/06/2025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3952553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10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740939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1737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36416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3454764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12230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389793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96273" y="-2367826"/>
            <a:ext cx="510532" cy="5703082"/>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63907" y="215761"/>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Cauca)</a:t>
            </a:r>
            <a:endParaRPr lang="es-MX" sz="1400" b="1" dirty="0">
              <a:solidFill>
                <a:schemeClr val="bg1"/>
              </a:solidFill>
              <a:latin typeface="Verdana" panose="020B060403050404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pic>
        <p:nvPicPr>
          <p:cNvPr id="2" name="Imagen 1">
            <a:extLst>
              <a:ext uri="{FF2B5EF4-FFF2-40B4-BE49-F238E27FC236}">
                <a16:creationId xmlns:a16="http://schemas.microsoft.com/office/drawing/2014/main" id="{91BEBBCA-A112-487C-C3ED-90F4D0B214D2}"/>
              </a:ext>
            </a:extLst>
          </p:cNvPr>
          <p:cNvPicPr>
            <a:picLocks noChangeAspect="1"/>
          </p:cNvPicPr>
          <p:nvPr userDrawn="1"/>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38963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86513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3242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846991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1329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47382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32812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851192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20997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660243" y="-2431797"/>
            <a:ext cx="547653" cy="5868145"/>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782559" y="228448"/>
            <a:ext cx="5236501" cy="338554"/>
          </a:xfrm>
          <a:prstGeom prst="rect">
            <a:avLst/>
          </a:prstGeom>
          <a:noFill/>
        </p:spPr>
        <p:txBody>
          <a:bodyPr wrap="square" rtlCol="0">
            <a:spAutoFit/>
          </a:bodyPr>
          <a:lstStyle/>
          <a:p>
            <a:pPr algn="l"/>
            <a:r>
              <a:rPr lang="es-ES" sz="1600" b="1" dirty="0">
                <a:solidFill>
                  <a:schemeClr val="bg1"/>
                </a:solidFill>
                <a:latin typeface="Verdana" panose="020B0604030504040204" pitchFamily="34" charset="0"/>
                <a:ea typeface="Verdana" panose="020B0604030504040204" pitchFamily="34" charset="0"/>
              </a:rPr>
              <a:t>Área Hidrográfica del Amazonas</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60761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11948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61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644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28606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Pacífico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08559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58427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49688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4343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2435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365849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79649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72491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sp>
        <p:nvSpPr>
          <p:cNvPr id="3" name="Rectángulo: esquinas superiores redondeadas 2">
            <a:extLst>
              <a:ext uri="{FF2B5EF4-FFF2-40B4-BE49-F238E27FC236}">
                <a16:creationId xmlns:a16="http://schemas.microsoft.com/office/drawing/2014/main" id="{B644BF90-7C2F-0252-BE0A-9EA46954443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57D9721E-32C5-7315-0338-EB17CAB629F0}"/>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45791A2-5E22-F337-01C2-1908C3C9BBB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8" name="Imagen 7">
            <a:extLst>
              <a:ext uri="{FF2B5EF4-FFF2-40B4-BE49-F238E27FC236}">
                <a16:creationId xmlns:a16="http://schemas.microsoft.com/office/drawing/2014/main" id="{70C1F8D7-2522-05B5-5A85-5300BDC3A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163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17/06/2025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ctángulo 7">
            <a:extLst>
              <a:ext uri="{FF2B5EF4-FFF2-40B4-BE49-F238E27FC236}">
                <a16:creationId xmlns:a16="http://schemas.microsoft.com/office/drawing/2014/main" id="{95EE46A7-5DB8-1AA1-0E55-5775267C93B7}"/>
              </a:ext>
            </a:extLst>
          </p:cNvPr>
          <p:cNvSpPr/>
          <p:nvPr userDrawn="1"/>
        </p:nvSpPr>
        <p:spPr>
          <a:xfrm>
            <a:off x="258792" y="136523"/>
            <a:ext cx="1785668" cy="838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082329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E4A15A89-8758-64AC-CDF2-98C28125DB4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F6A89871-C388-F8AC-E288-CCFFECF1F3F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91D8A4B-C0F6-01E1-6F76-3DE8983488B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0400E1E9-6D10-B9CD-5DCB-55D0D16E96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40457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1C6AF503-845D-D3CE-E50C-A9778A4E6D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4E04170D-E7E8-42F6-F3D6-50A618554D0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5B93F6B-92C5-FB09-0A21-D5F1D78D38F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AA459B5-5E28-E911-ED5C-72C4D2409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29306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0A0D8DD8-96AC-4F44-D36F-2C41051E579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848F26B-80FA-5161-E40C-BA8B366492CD}"/>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047950E-E881-0E2E-B1B2-A44820D0243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BF311EE-C799-7DCA-4974-37436DC71D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9856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805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CDCA5226-CC31-58BC-BD55-54BF19F96F7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29C3C32-87E5-3548-AC9C-392CAC6CD0D7}"/>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777508B5-0BE2-2044-49C5-EF0821E0D8B7}"/>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0AD0C8B-2462-1373-C970-A23CD7D34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46124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6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BA4D036B-1A97-24EA-8096-269FEA3EC7B3}"/>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515592F-6851-900A-3F44-3F18B76A95FB}"/>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735200F-26D7-C9ED-6F7F-E9C83BAA1C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AD4C1EDE-EECA-F7CF-FB40-172B743EF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880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806F1E88-CFA5-58A0-1413-50CC4A43C97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15514F3-7932-AD9F-AE6D-23FC4AD71942}"/>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59CB06E5-90A5-FA02-FF4E-505A65D2F2E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BA98A4A-720B-76CB-B0B2-CEFD961F39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3657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6342"/>
            <a:ext cx="12189450" cy="4821658"/>
          </a:xfrm>
          <a:prstGeom prst="rect">
            <a:avLst/>
          </a:prstGeom>
        </p:spPr>
      </p:pic>
      <p:sp>
        <p:nvSpPr>
          <p:cNvPr id="18" name="Rectángulo 17"/>
          <p:cNvSpPr/>
          <p:nvPr userDrawn="1"/>
        </p:nvSpPr>
        <p:spPr>
          <a:xfrm>
            <a:off x="-2550" y="681095"/>
            <a:ext cx="12192000" cy="617690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45219E35-AB17-6213-5570-DE60FCC582F5}"/>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C51097A4-5D75-8A0B-A75B-543AA0801FD5}"/>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AB4168C5-3C57-8269-5AB3-30C8B3C8F1A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E25EFD9-3817-244D-C94D-F407A1423C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45195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Área Hidrográfica cuenca ALT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D783E980-BF95-701B-DADA-3CA63DFF57E4}"/>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1BADC577-409A-24D1-0048-548CB78C5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8441E0-57FE-9320-7F7D-18273F44CAF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320A6BCF-8236-2EF5-39A0-B0687402E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D6EC0C0-01DF-B3C4-0076-D07D2351C1DC}"/>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BC377B4-2907-54B9-6991-FC94A4E4CC4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14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Área Hidrográfica cuenca MEDI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99278FA-BD9A-5A4D-1E00-641C3B2AC67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F4C96F0A-47AD-9B50-6C42-B9DE99974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5EBEA97-1BED-3873-CBE7-88DAE6153DF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B1145D2F-6891-2A19-85C4-40804AB10E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CCD6CB3-279C-D668-0774-3DB2CD99E38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8C7ADD8E-8C13-4C9B-53BD-3929149A0A68}"/>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734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2A38D92E-1C4D-C57C-6423-C3348D291B3C}"/>
              </a:ext>
            </a:extLst>
          </p:cNvPr>
          <p:cNvSpPr>
            <a:spLocks/>
          </p:cNvSpPr>
          <p:nvPr/>
        </p:nvSpPr>
        <p:spPr bwMode="auto">
          <a:xfrm rot="10800000">
            <a:off x="2954338" y="-7938"/>
            <a:ext cx="6223000" cy="666751"/>
          </a:xfrm>
          <a:custGeom>
            <a:avLst/>
            <a:gdLst>
              <a:gd name="T0" fmla="*/ 320939 w 6222675"/>
              <a:gd name="T1" fmla="*/ 0 h 665995"/>
              <a:gd name="T2" fmla="*/ 6027002 w 6222675"/>
              <a:gd name="T3" fmla="*/ 0 h 665995"/>
              <a:gd name="T4" fmla="*/ 6138303 w 6222675"/>
              <a:gd name="T5" fmla="*/ 185907 h 665995"/>
              <a:gd name="T6" fmla="*/ 6378642 w 6222675"/>
              <a:gd name="T7" fmla="*/ 1134560 h 665995"/>
              <a:gd name="T8" fmla="*/ 6331723 w 6222675"/>
              <a:gd name="T9" fmla="*/ 1140276 h 665995"/>
              <a:gd name="T10" fmla="*/ 182836 w 6222675"/>
              <a:gd name="T11" fmla="*/ 1122875 h 665995"/>
              <a:gd name="T12" fmla="*/ 0 w 6222675"/>
              <a:gd name="T13" fmla="*/ 1121903 h 665995"/>
              <a:gd name="T14" fmla="*/ 209692 w 6222675"/>
              <a:gd name="T15" fmla="*/ 185907 h 665995"/>
              <a:gd name="T16" fmla="*/ 320939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74126424-EF8D-BD72-7A05-71B693E04A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9657244-1A2B-33B8-4565-EBB8910E87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ED77880D-6BC0-6B25-A0B0-7EC0BAB63F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01A62A2-F5F7-73D4-CF3D-2DD924804B85}"/>
              </a:ext>
            </a:extLst>
          </p:cNvPr>
          <p:cNvSpPr txBox="1">
            <a:spLocks noChangeArrowheads="1"/>
          </p:cNvSpPr>
          <p:nvPr/>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7735453-005F-A2DA-B0D2-4045E9C29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66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13686"/>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Área Hidrográfica cuenca BAJ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F91D3FBF-1FFC-459C-DDF2-B10A06661B9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633963C2-AD1B-FF0F-35F7-17664F3E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28BC385F-E20B-65DB-AF52-4CE00D4C03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DFA8C0BB-5634-C23F-CD48-7984B4B80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6CA8803-F680-1040-9B16-092E6B195A6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A0F5C0E-9F52-9D20-31ED-342BBC4F528E}"/>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5665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38999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73979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68971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2463654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39726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0593992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7528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764644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655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solidFill>
                  <a:prstClr val="black"/>
                </a:solidFill>
                <a:latin typeface="Arial Narrow" panose="020B0606020202030204" pitchFamily="34" charset="0"/>
                <a:cs typeface="Arial" panose="020B0604020202020204" pitchFamily="34" charset="0"/>
              </a:rPr>
              <a:t>Aclaración</a:t>
            </a:r>
            <a:r>
              <a:rPr lang="es-CO" sz="900" dirty="0">
                <a:solidFill>
                  <a:prstClr val="black"/>
                </a:solidFill>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22810466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64059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78899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03773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68555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835105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60824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0108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6091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731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102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549" y="6260039"/>
            <a:ext cx="996417" cy="475589"/>
          </a:xfrm>
          <a:prstGeom prst="rect">
            <a:avLst/>
          </a:prstGeom>
        </p:spPr>
      </p:pic>
    </p:spTree>
    <p:extLst>
      <p:ext uri="{BB962C8B-B14F-4D97-AF65-F5344CB8AC3E}">
        <p14:creationId xmlns:p14="http://schemas.microsoft.com/office/powerpoint/2010/main" val="32643741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02495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55995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82362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60970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64822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0294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91961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4576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04488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3276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algn="just">
              <a:defRPr/>
            </a:pPr>
            <a:r>
              <a:rPr lang="es-CO" sz="800" b="1" dirty="0">
                <a:solidFill>
                  <a:prstClr val="black"/>
                </a:solidFill>
                <a:latin typeface="Arial Narrow" panose="020B0606020202030204" pitchFamily="34" charset="0"/>
                <a:cs typeface="Arial" panose="020B0604020202020204" pitchFamily="34" charset="0"/>
              </a:rPr>
              <a:t>Aclaración</a:t>
            </a:r>
            <a:r>
              <a:rPr lang="es-CO" sz="800" dirty="0">
                <a:solidFill>
                  <a:prstClr val="black"/>
                </a:solidFill>
                <a:latin typeface="Arial Narrow" panose="020B0606020202030204" pitchFamily="34" charset="0"/>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18751556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3739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597480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013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5202148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938819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3612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91326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47729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4805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366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6993998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24381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60630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62642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97467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80379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28941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068453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67197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09099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2656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44811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12586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06105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70768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09842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5552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57763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604019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180123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427186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52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r>
              <a:rPr lang="es-CO" sz="1100" b="1" dirty="0">
                <a:solidFill>
                  <a:srgbClr val="FFFF00"/>
                </a:solidFill>
                <a:effectLst>
                  <a:outerShdw blurRad="38100" dist="38100" dir="2700000" algn="tl">
                    <a:srgbClr val="000000">
                      <a:alpha val="43137"/>
                    </a:srgbClr>
                  </a:outerShdw>
                </a:effectLst>
                <a:latin typeface="Arial Narrow"/>
                <a:cs typeface="Arial Narrow"/>
              </a:rPr>
              <a:t>Alertas amarillas </a:t>
            </a:r>
            <a:r>
              <a:rPr lang="es-CO" sz="1000" b="0" dirty="0">
                <a:latin typeface="Arial Narrow"/>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36375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a:ea typeface="+mn-ea"/>
                <a:cs typeface="Arial Narrow"/>
              </a:rPr>
              <a:t>Alertas amarillas </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0868511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02997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219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095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885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5236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442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8072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976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2324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417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430710"/>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666958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582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389798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826661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8900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8574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24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913146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584785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39751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83128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610044" y="958642"/>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ángulo 2"/>
          <p:cNvSpPr/>
          <p:nvPr userDrawn="1"/>
        </p:nvSpPr>
        <p:spPr>
          <a:xfrm>
            <a:off x="7737514" y="912920"/>
            <a:ext cx="4019057"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40519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972491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990924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1344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736926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368511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024532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4" cy="5087938"/>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90321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670915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7628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14894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
        <p:nvSpPr>
          <p:cNvPr id="8" name="Rectángulo 7"/>
          <p:cNvSpPr/>
          <p:nvPr userDrawn="1"/>
        </p:nvSpPr>
        <p:spPr>
          <a:xfrm>
            <a:off x="673988" y="1743933"/>
            <a:ext cx="4544835"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IMAGEN FORMATO .JPG O PNG</a:t>
            </a:r>
          </a:p>
        </p:txBody>
      </p:sp>
    </p:spTree>
    <p:extLst>
      <p:ext uri="{BB962C8B-B14F-4D97-AF65-F5344CB8AC3E}">
        <p14:creationId xmlns:p14="http://schemas.microsoft.com/office/powerpoint/2010/main" val="24250777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701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8601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1364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9568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6461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7853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5717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473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3964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194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17135800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028218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23556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8960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0944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4094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481748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58579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960007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554133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6287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0151" y="1327470"/>
            <a:ext cx="7078133" cy="1819667"/>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239252" y="1315294"/>
            <a:ext cx="6688289" cy="50783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9" name="Imagen 8"/>
          <p:cNvPicPr>
            <a:picLocks noChangeAspect="1"/>
          </p:cNvPicPr>
          <p:nvPr userDrawn="1"/>
        </p:nvPicPr>
        <p:blipFill rotWithShape="1">
          <a:blip r:embed="rId3" cstate="print">
            <a:extLst>
              <a:ext uri="{28A0092B-C50C-407E-A947-70E740481C1C}">
                <a14:useLocalDpi xmlns:a14="http://schemas.microsoft.com/office/drawing/2010/main" val="0"/>
              </a:ext>
            </a:extLst>
          </a:blip>
          <a:srcRect r="2919"/>
          <a:stretch/>
        </p:blipFill>
        <p:spPr>
          <a:xfrm>
            <a:off x="5079077" y="4633566"/>
            <a:ext cx="7112924" cy="896964"/>
          </a:xfrm>
          <a:prstGeom prst="rect">
            <a:avLst/>
          </a:prstGeom>
        </p:spPr>
      </p:pic>
      <p:pic>
        <p:nvPicPr>
          <p:cNvPr id="2" name="Imagen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251" y="4522939"/>
            <a:ext cx="6847453" cy="548282"/>
          </a:xfrm>
          <a:prstGeom prst="rect">
            <a:avLst/>
          </a:prstGeom>
        </p:spPr>
      </p:pic>
    </p:spTree>
    <p:extLst>
      <p:ext uri="{BB962C8B-B14F-4D97-AF65-F5344CB8AC3E}">
        <p14:creationId xmlns:p14="http://schemas.microsoft.com/office/powerpoint/2010/main" val="30618530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841034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4540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692842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17/06/2025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4294575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sz="1400" dirty="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sz="1400"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254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FORMATO .JPG</a:t>
            </a:r>
          </a:p>
        </p:txBody>
      </p:sp>
    </p:spTree>
    <p:extLst>
      <p:ext uri="{BB962C8B-B14F-4D97-AF65-F5344CB8AC3E}">
        <p14:creationId xmlns:p14="http://schemas.microsoft.com/office/powerpoint/2010/main" val="3136049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360388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Tree>
    <p:extLst>
      <p:ext uri="{BB962C8B-B14F-4D97-AF65-F5344CB8AC3E}">
        <p14:creationId xmlns:p14="http://schemas.microsoft.com/office/powerpoint/2010/main" val="3871075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408353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9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47443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erta por descensos temperatura">
  <p:cSld name="Alerta por descensos temperatura">
    <p:spTree>
      <p:nvGrpSpPr>
        <p:cNvPr id="1" name="Shape 145"/>
        <p:cNvGrpSpPr/>
        <p:nvPr/>
      </p:nvGrpSpPr>
      <p:grpSpPr>
        <a:xfrm>
          <a:off x="0" y="0"/>
          <a:ext cx="0" cy="0"/>
          <a:chOff x="0" y="0"/>
          <a:chExt cx="0" cy="0"/>
        </a:xfrm>
      </p:grpSpPr>
      <p:pic>
        <p:nvPicPr>
          <p:cNvPr id="2" name="Google Shape;146;p56" descr="Forma&#10;&#10;Descripción generada automáticamente con confianza baja">
            <a:extLst>
              <a:ext uri="{FF2B5EF4-FFF2-40B4-BE49-F238E27FC236}">
                <a16:creationId xmlns:a16="http://schemas.microsoft.com/office/drawing/2014/main" id="{F03ED974-CA2C-CA8F-3306-A8EA872106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47;p56" descr="Forma, Rectángulo&#10;&#10;Descripción generada automáticamente con confianza media">
            <a:extLst>
              <a:ext uri="{FF2B5EF4-FFF2-40B4-BE49-F238E27FC236}">
                <a16:creationId xmlns:a16="http://schemas.microsoft.com/office/drawing/2014/main" id="{81329180-1CCC-85FA-D91F-689D6B29EAC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148;p56">
            <a:extLst>
              <a:ext uri="{FF2B5EF4-FFF2-40B4-BE49-F238E27FC236}">
                <a16:creationId xmlns:a16="http://schemas.microsoft.com/office/drawing/2014/main" id="{8DF82699-E260-4AA6-B6AD-1E69FAB4A749}"/>
              </a:ext>
            </a:extLst>
          </p:cNvPr>
          <p:cNvSpPr>
            <a:spLocks/>
          </p:cNvSpPr>
          <p:nvPr/>
        </p:nvSpPr>
        <p:spPr bwMode="auto">
          <a:xfrm rot="10800000">
            <a:off x="2954338" y="-9525"/>
            <a:ext cx="6223000" cy="665163"/>
          </a:xfrm>
          <a:custGeom>
            <a:avLst/>
            <a:gdLst>
              <a:gd name="T0" fmla="*/ 328708 w 6222675"/>
              <a:gd name="T1" fmla="*/ 0 h 665995"/>
              <a:gd name="T2" fmla="*/ 6172582 w 6222675"/>
              <a:gd name="T3" fmla="*/ 0 h 665995"/>
              <a:gd name="T4" fmla="*/ 6286575 w 6222675"/>
              <a:gd name="T5" fmla="*/ 33913 h 665995"/>
              <a:gd name="T6" fmla="*/ 6532717 w 6222675"/>
              <a:gd name="T7" fmla="*/ 206950 h 665995"/>
              <a:gd name="T8" fmla="*/ 6484663 w 6222675"/>
              <a:gd name="T9" fmla="*/ 207995 h 665995"/>
              <a:gd name="T10" fmla="*/ 187406 w 6222675"/>
              <a:gd name="T11" fmla="*/ 204819 h 665995"/>
              <a:gd name="T12" fmla="*/ 0 w 6222675"/>
              <a:gd name="T13" fmla="*/ 204641 h 665995"/>
              <a:gd name="T14" fmla="*/ 214719 w 6222675"/>
              <a:gd name="T15" fmla="*/ 33913 h 665995"/>
              <a:gd name="T16" fmla="*/ 328708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149;p56">
            <a:extLst>
              <a:ext uri="{FF2B5EF4-FFF2-40B4-BE49-F238E27FC236}">
                <a16:creationId xmlns:a16="http://schemas.microsoft.com/office/drawing/2014/main" id="{76327D99-E217-56D2-5BC8-7093A14A56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sp>
        <p:nvSpPr>
          <p:cNvPr id="6" name="Google Shape;150;p56">
            <a:extLst>
              <a:ext uri="{FF2B5EF4-FFF2-40B4-BE49-F238E27FC236}">
                <a16:creationId xmlns:a16="http://schemas.microsoft.com/office/drawing/2014/main" id="{3C0367C2-5F01-16D2-A214-FFEA97A00C77}"/>
              </a:ext>
            </a:extLst>
          </p:cNvPr>
          <p:cNvSpPr txBox="1">
            <a:spLocks noChangeArrowheads="1"/>
          </p:cNvSpPr>
          <p:nvPr/>
        </p:nvSpPr>
        <p:spPr bwMode="auto">
          <a:xfrm>
            <a:off x="4092575" y="30163"/>
            <a:ext cx="454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s-CO" altLang="es-CO" sz="1600" b="1" dirty="0">
                <a:solidFill>
                  <a:srgbClr val="FFFFFF"/>
                </a:solidFill>
                <a:latin typeface="Verdana" panose="020B0604030504040204" pitchFamily="34" charset="0"/>
                <a:sym typeface="Verdana" panose="020B0604030504040204" pitchFamily="34" charset="0"/>
              </a:rPr>
              <a:t>Alerta por descensos significativos de</a:t>
            </a:r>
            <a:endParaRPr lang="es-CO" altLang="es-CO" dirty="0"/>
          </a:p>
          <a:p>
            <a:pPr algn="ctr" eaLnBrk="1" hangingPunct="1">
              <a:defRPr/>
            </a:pPr>
            <a:r>
              <a:rPr lang="es-CO" altLang="es-CO" sz="1600" b="1" dirty="0">
                <a:solidFill>
                  <a:srgbClr val="FFFFFF"/>
                </a:solidFill>
                <a:latin typeface="Verdana" panose="020B0604030504040204" pitchFamily="34" charset="0"/>
                <a:sym typeface="Verdana" panose="020B0604030504040204" pitchFamily="34" charset="0"/>
              </a:rPr>
              <a:t>Las Temperaturas mínimas del aire</a:t>
            </a:r>
          </a:p>
        </p:txBody>
      </p:sp>
      <p:pic>
        <p:nvPicPr>
          <p:cNvPr id="7" name="Google Shape;151;p56">
            <a:extLst>
              <a:ext uri="{FF2B5EF4-FFF2-40B4-BE49-F238E27FC236}">
                <a16:creationId xmlns:a16="http://schemas.microsoft.com/office/drawing/2014/main" id="{EF6065E2-D55B-1D76-2EB9-1E03F4F5E7B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17475"/>
            <a:ext cx="4714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55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50702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03758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54177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66834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04239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300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757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91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latin typeface="Arial Narrow" panose="020B0606020202030204" pitchFamily="34" charset="0"/>
                <a:cs typeface="Arial" panose="020B0604020202020204" pitchFamily="34" charset="0"/>
              </a:rPr>
              <a:t>Aclaración</a:t>
            </a:r>
            <a:r>
              <a:rPr lang="es-CO" sz="900" dirty="0">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144929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838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594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861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709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117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368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306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4771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27738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9515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88100" y="912920"/>
            <a:ext cx="4077368" cy="473053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userDrawn="1"/>
        </p:nvSpPr>
        <p:spPr>
          <a:xfrm>
            <a:off x="7830105" y="912920"/>
            <a:ext cx="395310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100" y="912920"/>
            <a:ext cx="409942" cy="4753445"/>
          </a:xfrm>
          <a:prstGeom prst="rect">
            <a:avLst/>
          </a:prstGeom>
        </p:spPr>
      </p:pic>
    </p:spTree>
    <p:extLst>
      <p:ext uri="{BB962C8B-B14F-4D97-AF65-F5344CB8AC3E}">
        <p14:creationId xmlns:p14="http://schemas.microsoft.com/office/powerpoint/2010/main" val="3525333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863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5804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196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259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96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224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414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648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86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3897049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129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5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4544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39142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20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648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4393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7984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47073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560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59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3792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5323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86996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84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94868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85513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326412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14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57564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540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89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5710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34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165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463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8332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0835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0559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76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896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8967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424412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4293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734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07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622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738198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45869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66632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09459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77555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85090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theme" Target="../theme/theme4.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theme" Target="../theme/theme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theme" Target="../theme/theme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slideLayout" Target="../slideLayouts/slideLayout224.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theme" Target="../theme/theme8.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pPr/>
              <a:t>17/06/2025</a:t>
            </a:fld>
            <a:endParaRPr lang="es-CO"/>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pPr/>
              <a:t>‹Nº›</a:t>
            </a:fld>
            <a:endParaRPr lang="es-CO"/>
          </a:p>
        </p:txBody>
      </p:sp>
    </p:spTree>
    <p:extLst>
      <p:ext uri="{BB962C8B-B14F-4D97-AF65-F5344CB8AC3E}">
        <p14:creationId xmlns:p14="http://schemas.microsoft.com/office/powerpoint/2010/main" val="2129219969"/>
      </p:ext>
    </p:extLst>
  </p:cSld>
  <p:clrMap bg1="lt1" tx1="dk1" bg2="lt2" tx2="dk2" accent1="accent1" accent2="accent2" accent3="accent3" accent4="accent4" accent5="accent5" accent6="accent6" hlink="hlink" folHlink="folHlink"/>
  <p:sldLayoutIdLst>
    <p:sldLayoutId id="2147483713" r:id="rId1"/>
    <p:sldLayoutId id="2147483716" r:id="rId2"/>
    <p:sldLayoutId id="2147486509" r:id="rId3"/>
    <p:sldLayoutId id="2147486510" r:id="rId4"/>
    <p:sldLayoutId id="2147483717" r:id="rId5"/>
    <p:sldLayoutId id="2147483661" r:id="rId6"/>
    <p:sldLayoutId id="2147483718" r:id="rId7"/>
    <p:sldLayoutId id="2147483662" r:id="rId8"/>
    <p:sldLayoutId id="2147483672" r:id="rId9"/>
    <p:sldLayoutId id="2147483673" r:id="rId10"/>
    <p:sldLayoutId id="2147483674" r:id="rId11"/>
    <p:sldLayoutId id="2147483680" r:id="rId12"/>
    <p:sldLayoutId id="2147491402" r:id="rId13"/>
    <p:sldLayoutId id="2147486789" r:id="rId14"/>
    <p:sldLayoutId id="2147491742" r:id="rId15"/>
    <p:sldLayoutId id="2147487666" r:id="rId16"/>
    <p:sldLayoutId id="2147487669" r:id="rId17"/>
    <p:sldLayoutId id="2147488347" r:id="rId18"/>
    <p:sldLayoutId id="2147488197" r:id="rId19"/>
    <p:sldLayoutId id="2147488198" r:id="rId20"/>
    <p:sldLayoutId id="2147488200" r:id="rId21"/>
    <p:sldLayoutId id="2147488201" r:id="rId22"/>
    <p:sldLayoutId id="2147488203" r:id="rId23"/>
    <p:sldLayoutId id="2147488209" r:id="rId24"/>
    <p:sldLayoutId id="2147488221" r:id="rId25"/>
    <p:sldLayoutId id="2147488222" r:id="rId26"/>
    <p:sldLayoutId id="2147488112" r:id="rId27"/>
    <p:sldLayoutId id="2147488115" r:id="rId28"/>
    <p:sldLayoutId id="2147488133" r:id="rId29"/>
    <p:sldLayoutId id="2147500338" r:id="rId30"/>
    <p:sldLayoutId id="2147500339" r:id="rId31"/>
    <p:sldLayoutId id="2147500340" r:id="rId32"/>
    <p:sldLayoutId id="2147500341" r:id="rId33"/>
    <p:sldLayoutId id="2147500342" r:id="rId34"/>
    <p:sldLayoutId id="2147500343" r:id="rId35"/>
    <p:sldLayoutId id="2147500344" r:id="rId36"/>
    <p:sldLayoutId id="2147500345" r:id="rId37"/>
    <p:sldLayoutId id="2147500346" r:id="rId38"/>
    <p:sldLayoutId id="2147500347" r:id="rId39"/>
    <p:sldLayoutId id="2147500348" r:id="rId40"/>
    <p:sldLayoutId id="2147500349" r:id="rId41"/>
    <p:sldLayoutId id="2147500350" r:id="rId42"/>
    <p:sldLayoutId id="2147500351" r:id="rId43"/>
    <p:sldLayoutId id="2147500352" r:id="rId44"/>
    <p:sldLayoutId id="2147500353" r:id="rId45"/>
    <p:sldLayoutId id="2147500354" r:id="rId46"/>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517906439"/>
      </p:ext>
    </p:extLst>
  </p:cSld>
  <p:clrMap bg1="lt1" tx1="dk1" bg2="lt2" tx2="dk2" accent1="accent1" accent2="accent2" accent3="accent3" accent4="accent4" accent5="accent5" accent6="accent6" hlink="hlink" folHlink="folHlink"/>
  <p:sldLayoutIdLst>
    <p:sldLayoutId id="2147498330" r:id="rId1"/>
    <p:sldLayoutId id="2147498331" r:id="rId2"/>
    <p:sldLayoutId id="2147498332" r:id="rId3"/>
    <p:sldLayoutId id="2147498333" r:id="rId4"/>
    <p:sldLayoutId id="2147498334" r:id="rId5"/>
    <p:sldLayoutId id="2147498335" r:id="rId6"/>
    <p:sldLayoutId id="2147498336" r:id="rId7"/>
    <p:sldLayoutId id="2147498337" r:id="rId8"/>
    <p:sldLayoutId id="2147498338" r:id="rId9"/>
    <p:sldLayoutId id="2147498339" r:id="rId10"/>
    <p:sldLayoutId id="2147498340" r:id="rId11"/>
    <p:sldLayoutId id="2147498341" r:id="rId12"/>
    <p:sldLayoutId id="2147498342" r:id="rId13"/>
    <p:sldLayoutId id="2147498343" r:id="rId14"/>
    <p:sldLayoutId id="2147498344" r:id="rId15"/>
    <p:sldLayoutId id="2147498345" r:id="rId16"/>
    <p:sldLayoutId id="2147498346" r:id="rId17"/>
    <p:sldLayoutId id="2147498347" r:id="rId18"/>
    <p:sldLayoutId id="2147498348" r:id="rId19"/>
    <p:sldLayoutId id="2147498349" r:id="rId20"/>
    <p:sldLayoutId id="2147498350" r:id="rId21"/>
    <p:sldLayoutId id="2147498351" r:id="rId22"/>
    <p:sldLayoutId id="2147498352" r:id="rId23"/>
    <p:sldLayoutId id="2147498353" r:id="rId24"/>
    <p:sldLayoutId id="2147498354" r:id="rId25"/>
    <p:sldLayoutId id="2147498355" r:id="rId26"/>
    <p:sldLayoutId id="2147498356"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31743479"/>
      </p:ext>
    </p:extLst>
  </p:cSld>
  <p:clrMap bg1="lt1" tx1="dk1" bg2="lt2" tx2="dk2" accent1="accent1" accent2="accent2" accent3="accent3" accent4="accent4" accent5="accent5" accent6="accent6" hlink="hlink" folHlink="folHlink"/>
  <p:sldLayoutIdLst>
    <p:sldLayoutId id="2147499098" r:id="rId1"/>
    <p:sldLayoutId id="2147499099" r:id="rId2"/>
    <p:sldLayoutId id="2147499100" r:id="rId3"/>
    <p:sldLayoutId id="2147499101" r:id="rId4"/>
    <p:sldLayoutId id="2147499102" r:id="rId5"/>
    <p:sldLayoutId id="2147499103" r:id="rId6"/>
    <p:sldLayoutId id="2147499104" r:id="rId7"/>
    <p:sldLayoutId id="2147499105" r:id="rId8"/>
    <p:sldLayoutId id="2147499106" r:id="rId9"/>
    <p:sldLayoutId id="2147499107" r:id="rId10"/>
    <p:sldLayoutId id="2147499108" r:id="rId11"/>
    <p:sldLayoutId id="2147499109" r:id="rId12"/>
    <p:sldLayoutId id="2147499110" r:id="rId13"/>
    <p:sldLayoutId id="2147499111" r:id="rId14"/>
    <p:sldLayoutId id="2147499112" r:id="rId15"/>
    <p:sldLayoutId id="2147499113" r:id="rId16"/>
    <p:sldLayoutId id="2147499114" r:id="rId17"/>
    <p:sldLayoutId id="2147499115" r:id="rId18"/>
    <p:sldLayoutId id="2147499116" r:id="rId19"/>
    <p:sldLayoutId id="2147499117" r:id="rId20"/>
    <p:sldLayoutId id="2147499118" r:id="rId21"/>
    <p:sldLayoutId id="2147499119" r:id="rId22"/>
    <p:sldLayoutId id="2147499120" r:id="rId23"/>
    <p:sldLayoutId id="2147499121" r:id="rId24"/>
    <p:sldLayoutId id="2147499122" r:id="rId25"/>
    <p:sldLayoutId id="2147499123" r:id="rId26"/>
    <p:sldLayoutId id="2147499125" r:id="rId27"/>
    <p:sldLayoutId id="2147499126" r:id="rId28"/>
    <p:sldLayoutId id="2147499127"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294121755"/>
      </p:ext>
    </p:extLst>
  </p:cSld>
  <p:clrMap bg1="lt1" tx1="dk1" bg2="lt2" tx2="dk2" accent1="accent1" accent2="accent2" accent3="accent3" accent4="accent4" accent5="accent5" accent6="accent6" hlink="hlink" folHlink="folHlink"/>
  <p:sldLayoutIdLst>
    <p:sldLayoutId id="2147499129" r:id="rId1"/>
    <p:sldLayoutId id="2147499130" r:id="rId2"/>
    <p:sldLayoutId id="2147499131" r:id="rId3"/>
    <p:sldLayoutId id="2147499132" r:id="rId4"/>
    <p:sldLayoutId id="2147499133" r:id="rId5"/>
    <p:sldLayoutId id="2147499134" r:id="rId6"/>
    <p:sldLayoutId id="2147499135" r:id="rId7"/>
    <p:sldLayoutId id="2147499136" r:id="rId8"/>
    <p:sldLayoutId id="2147499137" r:id="rId9"/>
    <p:sldLayoutId id="2147499138" r:id="rId10"/>
    <p:sldLayoutId id="2147499139" r:id="rId11"/>
    <p:sldLayoutId id="2147499140" r:id="rId12"/>
    <p:sldLayoutId id="2147499141" r:id="rId13"/>
    <p:sldLayoutId id="2147499142" r:id="rId14"/>
    <p:sldLayoutId id="2147499143" r:id="rId15"/>
    <p:sldLayoutId id="2147499144" r:id="rId16"/>
    <p:sldLayoutId id="2147499145" r:id="rId17"/>
    <p:sldLayoutId id="2147499146" r:id="rId18"/>
    <p:sldLayoutId id="2147499147" r:id="rId19"/>
    <p:sldLayoutId id="2147499148" r:id="rId20"/>
    <p:sldLayoutId id="2147499149" r:id="rId21"/>
    <p:sldLayoutId id="2147499150" r:id="rId22"/>
    <p:sldLayoutId id="2147499151" r:id="rId23"/>
    <p:sldLayoutId id="2147499152" r:id="rId24"/>
    <p:sldLayoutId id="2147499153" r:id="rId25"/>
    <p:sldLayoutId id="2147499154" r:id="rId26"/>
    <p:sldLayoutId id="2147499155" r:id="rId27"/>
    <p:sldLayoutId id="2147499156" r:id="rId28"/>
    <p:sldLayoutId id="2147499157" r:id="rId29"/>
    <p:sldLayoutId id="2147499158" r:id="rId30"/>
    <p:sldLayoutId id="2147499159" r:id="rId31"/>
    <p:sldLayoutId id="2147499160" r:id="rId32"/>
    <p:sldLayoutId id="2147499161" r:id="rId33"/>
    <p:sldLayoutId id="2147499162" r:id="rId34"/>
    <p:sldLayoutId id="2147499163" r:id="rId35"/>
    <p:sldLayoutId id="2147499164" r:id="rId36"/>
    <p:sldLayoutId id="2147499165" r:id="rId37"/>
    <p:sldLayoutId id="2147499166"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394931989"/>
      </p:ext>
    </p:extLst>
  </p:cSld>
  <p:clrMap bg1="lt1" tx1="dk1" bg2="lt2" tx2="dk2" accent1="accent1" accent2="accent2" accent3="accent3" accent4="accent4" accent5="accent5" accent6="accent6" hlink="hlink" folHlink="folHlink"/>
  <p:sldLayoutIdLst>
    <p:sldLayoutId id="2147499168" r:id="rId1"/>
    <p:sldLayoutId id="2147499169" r:id="rId2"/>
    <p:sldLayoutId id="2147499170" r:id="rId3"/>
    <p:sldLayoutId id="2147499171" r:id="rId4"/>
    <p:sldLayoutId id="2147499172" r:id="rId5"/>
    <p:sldLayoutId id="2147499173" r:id="rId6"/>
    <p:sldLayoutId id="2147499174" r:id="rId7"/>
    <p:sldLayoutId id="2147499175" r:id="rId8"/>
    <p:sldLayoutId id="2147499176" r:id="rId9"/>
    <p:sldLayoutId id="2147499177" r:id="rId10"/>
    <p:sldLayoutId id="2147499178" r:id="rId11"/>
    <p:sldLayoutId id="2147499179" r:id="rId12"/>
    <p:sldLayoutId id="2147499180" r:id="rId13"/>
    <p:sldLayoutId id="2147499181" r:id="rId14"/>
    <p:sldLayoutId id="2147499182" r:id="rId15"/>
    <p:sldLayoutId id="2147499183" r:id="rId16"/>
    <p:sldLayoutId id="2147499184" r:id="rId17"/>
    <p:sldLayoutId id="2147499185" r:id="rId18"/>
    <p:sldLayoutId id="2147499186" r:id="rId19"/>
    <p:sldLayoutId id="2147499187" r:id="rId20"/>
    <p:sldLayoutId id="2147499188" r:id="rId21"/>
    <p:sldLayoutId id="2147499189" r:id="rId22"/>
    <p:sldLayoutId id="2147499190" r:id="rId23"/>
    <p:sldLayoutId id="2147499191" r:id="rId24"/>
    <p:sldLayoutId id="2147499192" r:id="rId25"/>
    <p:sldLayoutId id="2147499193" r:id="rId26"/>
    <p:sldLayoutId id="21474991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188447694"/>
      </p:ext>
    </p:extLst>
  </p:cSld>
  <p:clrMap bg1="lt1" tx1="dk1" bg2="lt2" tx2="dk2" accent1="accent1" accent2="accent2" accent3="accent3" accent4="accent4" accent5="accent5" accent6="accent6" hlink="hlink" folHlink="folHlink"/>
  <p:sldLayoutIdLst>
    <p:sldLayoutId id="2147499197" r:id="rId1"/>
    <p:sldLayoutId id="2147499198" r:id="rId2"/>
    <p:sldLayoutId id="2147499199" r:id="rId3"/>
    <p:sldLayoutId id="2147499200" r:id="rId4"/>
    <p:sldLayoutId id="2147499201" r:id="rId5"/>
    <p:sldLayoutId id="2147499202" r:id="rId6"/>
    <p:sldLayoutId id="2147499203" r:id="rId7"/>
    <p:sldLayoutId id="2147499204" r:id="rId8"/>
    <p:sldLayoutId id="2147499205" r:id="rId9"/>
    <p:sldLayoutId id="2147499206" r:id="rId10"/>
    <p:sldLayoutId id="2147499207" r:id="rId11"/>
    <p:sldLayoutId id="2147499208" r:id="rId12"/>
    <p:sldLayoutId id="2147499209" r:id="rId13"/>
    <p:sldLayoutId id="2147499210" r:id="rId14"/>
    <p:sldLayoutId id="2147499211" r:id="rId15"/>
    <p:sldLayoutId id="2147499212" r:id="rId16"/>
    <p:sldLayoutId id="2147499213" r:id="rId17"/>
    <p:sldLayoutId id="2147499214" r:id="rId18"/>
    <p:sldLayoutId id="2147499215" r:id="rId19"/>
    <p:sldLayoutId id="2147499217" r:id="rId20"/>
    <p:sldLayoutId id="2147499218" r:id="rId21"/>
    <p:sldLayoutId id="2147499219" r:id="rId22"/>
    <p:sldLayoutId id="2147499220" r:id="rId23"/>
    <p:sldLayoutId id="2147499221" r:id="rId24"/>
    <p:sldLayoutId id="2147499222" r:id="rId25"/>
    <p:sldLayoutId id="2147499223" r:id="rId26"/>
    <p:sldLayoutId id="2147499224" r:id="rId27"/>
    <p:sldLayoutId id="214749922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926295793"/>
      </p:ext>
    </p:extLst>
  </p:cSld>
  <p:clrMap bg1="lt1" tx1="dk1" bg2="lt2" tx2="dk2" accent1="accent1" accent2="accent2" accent3="accent3" accent4="accent4" accent5="accent5" accent6="accent6" hlink="hlink" folHlink="folHlink"/>
  <p:sldLayoutIdLst>
    <p:sldLayoutId id="2147500231" r:id="rId1"/>
    <p:sldLayoutId id="2147500232" r:id="rId2"/>
    <p:sldLayoutId id="2147500233" r:id="rId3"/>
    <p:sldLayoutId id="2147500234" r:id="rId4"/>
    <p:sldLayoutId id="2147500235" r:id="rId5"/>
    <p:sldLayoutId id="2147500236" r:id="rId6"/>
    <p:sldLayoutId id="2147500237" r:id="rId7"/>
    <p:sldLayoutId id="2147500238" r:id="rId8"/>
    <p:sldLayoutId id="2147500239" r:id="rId9"/>
    <p:sldLayoutId id="2147500240" r:id="rId10"/>
    <p:sldLayoutId id="2147500241" r:id="rId11"/>
    <p:sldLayoutId id="2147500242" r:id="rId12"/>
    <p:sldLayoutId id="2147500243" r:id="rId13"/>
    <p:sldLayoutId id="2147500244" r:id="rId14"/>
    <p:sldLayoutId id="2147500245" r:id="rId15"/>
    <p:sldLayoutId id="2147500246" r:id="rId16"/>
    <p:sldLayoutId id="2147500247" r:id="rId17"/>
    <p:sldLayoutId id="2147500248" r:id="rId18"/>
    <p:sldLayoutId id="2147500249" r:id="rId19"/>
    <p:sldLayoutId id="2147500250" r:id="rId20"/>
    <p:sldLayoutId id="2147500251" r:id="rId21"/>
    <p:sldLayoutId id="2147500252" r:id="rId22"/>
    <p:sldLayoutId id="2147500253" r:id="rId23"/>
    <p:sldLayoutId id="2147500254" r:id="rId24"/>
    <p:sldLayoutId id="2147500255" r:id="rId25"/>
    <p:sldLayoutId id="2147500256" r:id="rId26"/>
    <p:sldLayoutId id="2147500257" r:id="rId27"/>
    <p:sldLayoutId id="2147500259" r:id="rId28"/>
    <p:sldLayoutId id="2147500260"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3792449124"/>
      </p:ext>
    </p:extLst>
  </p:cSld>
  <p:clrMap bg1="lt1" tx1="dk1" bg2="lt2" tx2="dk2" accent1="accent1" accent2="accent2" accent3="accent3" accent4="accent4" accent5="accent5" accent6="accent6" hlink="hlink" folHlink="folHlink"/>
  <p:sldLayoutIdLst>
    <p:sldLayoutId id="2147500293" r:id="rId1"/>
    <p:sldLayoutId id="2147500294" r:id="rId2"/>
    <p:sldLayoutId id="2147500295" r:id="rId3"/>
    <p:sldLayoutId id="2147500296" r:id="rId4"/>
    <p:sldLayoutId id="2147500297" r:id="rId5"/>
    <p:sldLayoutId id="2147500298" r:id="rId6"/>
    <p:sldLayoutId id="2147500299" r:id="rId7"/>
    <p:sldLayoutId id="2147500300" r:id="rId8"/>
    <p:sldLayoutId id="2147500301" r:id="rId9"/>
    <p:sldLayoutId id="2147500302" r:id="rId10"/>
    <p:sldLayoutId id="2147500303" r:id="rId11"/>
    <p:sldLayoutId id="2147500304" r:id="rId12"/>
    <p:sldLayoutId id="2147500305" r:id="rId13"/>
    <p:sldLayoutId id="2147500306" r:id="rId14"/>
    <p:sldLayoutId id="2147500307" r:id="rId15"/>
    <p:sldLayoutId id="2147500308" r:id="rId16"/>
    <p:sldLayoutId id="2147500309" r:id="rId17"/>
    <p:sldLayoutId id="2147500310" r:id="rId18"/>
    <p:sldLayoutId id="2147500311" r:id="rId19"/>
    <p:sldLayoutId id="2147500312" r:id="rId20"/>
    <p:sldLayoutId id="2147500313" r:id="rId21"/>
    <p:sldLayoutId id="2147500314" r:id="rId22"/>
    <p:sldLayoutId id="2147500315" r:id="rId23"/>
    <p:sldLayoutId id="2147500316" r:id="rId24"/>
    <p:sldLayoutId id="2147500317" r:id="rId25"/>
    <p:sldLayoutId id="2147500318" r:id="rId26"/>
    <p:sldLayoutId id="2147500319" r:id="rId27"/>
    <p:sldLayoutId id="2147500320" r:id="rId28"/>
    <p:sldLayoutId id="2147500321" r:id="rId29"/>
    <p:sldLayoutId id="2147500322"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9.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slide" Target="slide13.xml"/><Relationship Id="rId5" Type="http://schemas.openxmlformats.org/officeDocument/2006/relationships/image" Target="../media/image61.png"/><Relationship Id="rId10" Type="http://schemas.openxmlformats.org/officeDocument/2006/relationships/slide" Target="slide10.xml"/><Relationship Id="rId4" Type="http://schemas.openxmlformats.org/officeDocument/2006/relationships/image" Target="../media/image60.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10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8.png"/><Relationship Id="rId7"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32.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94.png"/><Relationship Id="rId4" Type="http://schemas.openxmlformats.org/officeDocument/2006/relationships/image" Target="../media/image189.png"/><Relationship Id="rId9" Type="http://schemas.openxmlformats.org/officeDocument/2006/relationships/image" Target="../media/image193.png"/></Relationships>
</file>

<file path=ppt/slides/_rels/slide102.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8.png"/><Relationship Id="rId7" Type="http://schemas.openxmlformats.org/officeDocument/2006/relationships/image" Target="../media/image165.png"/><Relationship Id="rId2" Type="http://schemas.openxmlformats.org/officeDocument/2006/relationships/notesSlide" Target="../notesSlides/notesSlide55.xml"/><Relationship Id="rId1" Type="http://schemas.openxmlformats.org/officeDocument/2006/relationships/slideLayout" Target="../slideLayouts/slideLayout33.xml"/><Relationship Id="rId6" Type="http://schemas.openxmlformats.org/officeDocument/2006/relationships/image" Target="../media/image193.png"/><Relationship Id="rId5" Type="http://schemas.openxmlformats.org/officeDocument/2006/relationships/image" Target="../media/image192.png"/><Relationship Id="rId10" Type="http://schemas.openxmlformats.org/officeDocument/2006/relationships/image" Target="../media/image194.png"/><Relationship Id="rId4" Type="http://schemas.openxmlformats.org/officeDocument/2006/relationships/image" Target="../media/image189.png"/><Relationship Id="rId9" Type="http://schemas.openxmlformats.org/officeDocument/2006/relationships/image" Target="../media/image190.png"/></Relationships>
</file>

<file path=ppt/slides/_rels/slide10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file:///C:\Users\siprot\Desktop\dali.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15.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94.jpe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6.png"/><Relationship Id="rId18" Type="http://schemas.openxmlformats.org/officeDocument/2006/relationships/image" Target="../media/image109.png"/><Relationship Id="rId26" Type="http://schemas.openxmlformats.org/officeDocument/2006/relationships/image" Target="../media/image113.png"/><Relationship Id="rId3" Type="http://schemas.openxmlformats.org/officeDocument/2006/relationships/image" Target="../media/image96.png"/><Relationship Id="rId21" Type="http://schemas.openxmlformats.org/officeDocument/2006/relationships/image" Target="file:///O:\Mi%20unidad\OSPA\01.%20Tematicas\02.%20Hidrologia\01.%20Productos\01.Mapas_Alertas_Hidrologicas\salidas\Alerta_Roja.png" TargetMode="External"/><Relationship Id="rId7" Type="http://schemas.openxmlformats.org/officeDocument/2006/relationships/image" Target="../media/image101.png"/><Relationship Id="rId12" Type="http://schemas.openxmlformats.org/officeDocument/2006/relationships/image" Target="../media/image102.png"/><Relationship Id="rId17" Type="http://schemas.openxmlformats.org/officeDocument/2006/relationships/image" Target="file:///O:\Mi%20unidad\OSPA\01.%20Tematicas\02.%20Hidrologia\01.%20Productos\01.Mapas_Alertas_Hidrologicas\temporales\jpg\Puntos_RTVC.jpg" TargetMode="External"/><Relationship Id="rId25" Type="http://schemas.openxmlformats.org/officeDocument/2006/relationships/image" Target="file:///O:\Mi%20unidad\OSPA\01.%20Tematicas\02.%20Hidrologia\01.%20Productos\01.Mapas_Alertas_Hidrologicas\salidas\Alerta_Amarilla.png" TargetMode="External"/><Relationship Id="rId2" Type="http://schemas.openxmlformats.org/officeDocument/2006/relationships/notesSlide" Target="../notesSlides/notesSlide15.xml"/><Relationship Id="rId16" Type="http://schemas.openxmlformats.org/officeDocument/2006/relationships/image" Target="../media/image108.jpeg"/><Relationship Id="rId20" Type="http://schemas.openxmlformats.org/officeDocument/2006/relationships/image" Target="../media/image110.png"/><Relationship Id="rId29" Type="http://schemas.openxmlformats.org/officeDocument/2006/relationships/hyperlink" Target="https://fews.ideam.gov.co/visorfews/nacional/estacion" TargetMode="External"/><Relationship Id="rId1" Type="http://schemas.openxmlformats.org/officeDocument/2006/relationships/slideLayout" Target="../slideLayouts/slideLayout38.xml"/><Relationship Id="rId6" Type="http://schemas.openxmlformats.org/officeDocument/2006/relationships/image" Target="../media/image103.png"/><Relationship Id="rId11" Type="http://schemas.openxmlformats.org/officeDocument/2006/relationships/image" Target="../media/image80.png"/><Relationship Id="rId24" Type="http://schemas.openxmlformats.org/officeDocument/2006/relationships/image" Target="../media/image112.png"/><Relationship Id="rId5" Type="http://schemas.openxmlformats.org/officeDocument/2006/relationships/image" Target="../media/image99.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file:///O:\Mi%20unidad\OSPA\01.%20Tematicas\02.%20Hidrologia\01.%20Productos\01.Mapas_Alertas_Hidrologicas\salidas\Alerta_Niveles_Bajos.png" TargetMode="External"/><Relationship Id="rId28" Type="http://schemas.openxmlformats.org/officeDocument/2006/relationships/image" Target="../media/image114.png"/><Relationship Id="rId10" Type="http://schemas.openxmlformats.org/officeDocument/2006/relationships/image" Target="../media/image105.png"/><Relationship Id="rId19" Type="http://schemas.openxmlformats.org/officeDocument/2006/relationships/image" Target="file:///O:\Mi%20unidad\OSPA\01.%20Tematicas\02.%20Hidrologia\01.%20Productos\01.Mapas_Alertas_Hidrologicas\salidas\Alerta_Suma.png" TargetMode="External"/><Relationship Id="rId4" Type="http://schemas.openxmlformats.org/officeDocument/2006/relationships/image" Target="../media/image97.png"/><Relationship Id="rId9" Type="http://schemas.openxmlformats.org/officeDocument/2006/relationships/image" Target="../media/image104.png"/><Relationship Id="rId14" Type="http://schemas.openxmlformats.org/officeDocument/2006/relationships/image" Target="../media/image107.png"/><Relationship Id="rId22" Type="http://schemas.openxmlformats.org/officeDocument/2006/relationships/image" Target="../media/image111.png"/><Relationship Id="rId27" Type="http://schemas.openxmlformats.org/officeDocument/2006/relationships/image" Target="file:///O:\Mi%20unidad\OSPA\01.%20Tematicas\02.%20Hidrologia\01.%20Productos\01.Mapas_Alertas_Hidrologicas\salidas\Alerta_Naranja.png" TargetMode="External"/><Relationship Id="rId30"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 Id="rId14" Type="http://schemas.openxmlformats.org/officeDocument/2006/relationships/image" Target="../media/image120.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file:///O:\Mi%20unidad\OSPA\02.%20Datos%20Diarios\Mapas\Mapa%201_3Dias%20y%20Smart\junio16.gif" TargetMode="External"/><Relationship Id="rId3" Type="http://schemas.openxmlformats.org/officeDocument/2006/relationships/image" Target="../media/image63.png"/><Relationship Id="rId7" Type="http://schemas.openxmlformats.org/officeDocument/2006/relationships/image" Target="../media/image6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file:///O:\Mi%20unidad\OSPA\02.%20Datos%20Diarios\Mapas\Mapa%201_3Dias%20y%20Smart\junio%20-%2014%20-%2015%20-%2016.gif" TargetMode="External"/><Relationship Id="rId5" Type="http://schemas.openxmlformats.org/officeDocument/2006/relationships/image" Target="../media/image65.gif"/><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 Id="rId14"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 Id="rId14"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 Id="rId14"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9.png"/><Relationship Id="rId3" Type="http://schemas.openxmlformats.org/officeDocument/2006/relationships/image" Target="../media/image108.jpeg"/><Relationship Id="rId7" Type="http://schemas.openxmlformats.org/officeDocument/2006/relationships/image" Target="../media/image80.png"/><Relationship Id="rId12"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5.png"/><Relationship Id="rId14" Type="http://schemas.openxmlformats.org/officeDocument/2006/relationships/image" Target="../media/image120.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23.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file:///O:\Mi%20unidad\OSPA\01.%20Tematicas\06.%20Visualizacion%20y%20Radares\01.%20Productos\hidroestimador_satelital\noaa\salida\mapas\2025\06\NOAA_HE_COL_20250617.jpg" TargetMode="External"/><Relationship Id="rId4" Type="http://schemas.openxmlformats.org/officeDocument/2006/relationships/image" Target="../media/image68.jpe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24.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1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17" Type="http://schemas.openxmlformats.org/officeDocument/2006/relationships/image" Target="../media/image126.png"/><Relationship Id="rId2" Type="http://schemas.openxmlformats.org/officeDocument/2006/relationships/image" Target="../media/image121.png"/><Relationship Id="rId16" Type="http://schemas.openxmlformats.org/officeDocument/2006/relationships/image" Target="../media/image125.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18.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99.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0.png"/><Relationship Id="rId17" Type="http://schemas.openxmlformats.org/officeDocument/2006/relationships/image" Target="../media/image102.png"/><Relationship Id="rId2" Type="http://schemas.openxmlformats.org/officeDocument/2006/relationships/image" Target="../media/image121.png"/><Relationship Id="rId16" Type="http://schemas.openxmlformats.org/officeDocument/2006/relationships/image" Target="../media/image126.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27.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118.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18.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6" Type="http://schemas.openxmlformats.org/officeDocument/2006/relationships/image" Target="../media/image128.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18.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2.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18.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image" Target="../media/image129.jpeg"/><Relationship Id="rId7" Type="http://schemas.openxmlformats.org/officeDocument/2006/relationships/image" Target="../media/image80.png"/><Relationship Id="rId12" Type="http://schemas.openxmlformats.org/officeDocument/2006/relationships/image" Target="../media/image98.png"/><Relationship Id="rId17" Type="http://schemas.openxmlformats.org/officeDocument/2006/relationships/image" Target="../media/image128.png"/><Relationship Id="rId2" Type="http://schemas.openxmlformats.org/officeDocument/2006/relationships/image" Target="../media/image121.png"/><Relationship Id="rId16" Type="http://schemas.openxmlformats.org/officeDocument/2006/relationships/image" Target="../media/image131.png"/><Relationship Id="rId1" Type="http://schemas.openxmlformats.org/officeDocument/2006/relationships/slideLayout" Target="../slideLayouts/slideLayout40.xml"/><Relationship Id="rId6" Type="http://schemas.openxmlformats.org/officeDocument/2006/relationships/image" Target="../media/image105.png"/><Relationship Id="rId11" Type="http://schemas.openxmlformats.org/officeDocument/2006/relationships/image" Target="../media/image97.png"/><Relationship Id="rId5" Type="http://schemas.openxmlformats.org/officeDocument/2006/relationships/image" Target="../media/image104.png"/><Relationship Id="rId15" Type="http://schemas.openxmlformats.org/officeDocument/2006/relationships/image" Target="../media/image99.png"/><Relationship Id="rId10" Type="http://schemas.openxmlformats.org/officeDocument/2006/relationships/image" Target="../media/image96.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30.png"/><Relationship Id="rId1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image" Target="../media/image129.jpeg"/><Relationship Id="rId7" Type="http://schemas.openxmlformats.org/officeDocument/2006/relationships/image" Target="../media/image80.png"/><Relationship Id="rId12" Type="http://schemas.openxmlformats.org/officeDocument/2006/relationships/image" Target="../media/image98.png"/><Relationship Id="rId2" Type="http://schemas.openxmlformats.org/officeDocument/2006/relationships/image" Target="../media/image121.png"/><Relationship Id="rId16" Type="http://schemas.openxmlformats.org/officeDocument/2006/relationships/image" Target="../media/image131.png"/><Relationship Id="rId1" Type="http://schemas.openxmlformats.org/officeDocument/2006/relationships/slideLayout" Target="../slideLayouts/slideLayout40.xml"/><Relationship Id="rId6" Type="http://schemas.openxmlformats.org/officeDocument/2006/relationships/image" Target="../media/image105.png"/><Relationship Id="rId11" Type="http://schemas.openxmlformats.org/officeDocument/2006/relationships/image" Target="../media/image97.png"/><Relationship Id="rId5" Type="http://schemas.openxmlformats.org/officeDocument/2006/relationships/image" Target="../media/image104.png"/><Relationship Id="rId15" Type="http://schemas.openxmlformats.org/officeDocument/2006/relationships/image" Target="../media/image99.png"/><Relationship Id="rId10" Type="http://schemas.openxmlformats.org/officeDocument/2006/relationships/image" Target="../media/image96.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30.png"/><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9.jpeg"/><Relationship Id="rId1" Type="http://schemas.openxmlformats.org/officeDocument/2006/relationships/slideLayout" Target="../slideLayouts/slideLayout40.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24.png"/><Relationship Id="rId10" Type="http://schemas.openxmlformats.org/officeDocument/2006/relationships/image" Target="../media/image97.png"/><Relationship Id="rId4" Type="http://schemas.openxmlformats.org/officeDocument/2006/relationships/image" Target="../media/image121.png"/><Relationship Id="rId9" Type="http://schemas.openxmlformats.org/officeDocument/2006/relationships/image" Target="../media/image96.png"/><Relationship Id="rId14"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image" Target="../media/image129.jpeg"/><Relationship Id="rId7" Type="http://schemas.openxmlformats.org/officeDocument/2006/relationships/image" Target="../media/image80.png"/><Relationship Id="rId12" Type="http://schemas.openxmlformats.org/officeDocument/2006/relationships/image" Target="../media/image98.png"/><Relationship Id="rId17" Type="http://schemas.openxmlformats.org/officeDocument/2006/relationships/image" Target="../media/image124.png"/><Relationship Id="rId2" Type="http://schemas.openxmlformats.org/officeDocument/2006/relationships/image" Target="../media/image121.png"/><Relationship Id="rId16" Type="http://schemas.openxmlformats.org/officeDocument/2006/relationships/image" Target="../media/image128.png"/><Relationship Id="rId1" Type="http://schemas.openxmlformats.org/officeDocument/2006/relationships/slideLayout" Target="../slideLayouts/slideLayout40.xml"/><Relationship Id="rId6" Type="http://schemas.openxmlformats.org/officeDocument/2006/relationships/image" Target="../media/image105.png"/><Relationship Id="rId11" Type="http://schemas.openxmlformats.org/officeDocument/2006/relationships/image" Target="../media/image97.png"/><Relationship Id="rId5" Type="http://schemas.openxmlformats.org/officeDocument/2006/relationships/image" Target="../media/image104.png"/><Relationship Id="rId15" Type="http://schemas.openxmlformats.org/officeDocument/2006/relationships/image" Target="../media/image99.png"/><Relationship Id="rId10" Type="http://schemas.openxmlformats.org/officeDocument/2006/relationships/image" Target="../media/image96.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30.png"/><Relationship Id="rId1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file:///O:\Mi%20unidad\OSPA\01.%20Tematicas\06.%20Visualizacion%20y%20Radares\01.%20Productos\estimativo_satelital_tmax\goes_r\salida\mapas\2025\06\GOESR_LST_COL_20250617.jpg"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firms.modaps.eosdis.nasa.gov/" TargetMode="External"/><Relationship Id="rId11" Type="http://schemas.openxmlformats.org/officeDocument/2006/relationships/image" Target="../media/image75.jpeg"/><Relationship Id="rId5" Type="http://schemas.openxmlformats.org/officeDocument/2006/relationships/hyperlink" Target="https://rammb-slider.cira.colostate.edu/" TargetMode="External"/><Relationship Id="rId10" Type="http://schemas.openxmlformats.org/officeDocument/2006/relationships/image" Target="../media/image74.png"/><Relationship Id="rId4" Type="http://schemas.openxmlformats.org/officeDocument/2006/relationships/image" Target="../media/image70.jpeg"/><Relationship Id="rId9" Type="http://schemas.openxmlformats.org/officeDocument/2006/relationships/image" Target="../media/image73.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9.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6" Type="http://schemas.openxmlformats.org/officeDocument/2006/relationships/image" Target="../media/image128.png"/><Relationship Id="rId1" Type="http://schemas.openxmlformats.org/officeDocument/2006/relationships/slideLayout" Target="../slideLayouts/slideLayout40.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27.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0.png"/><Relationship Id="rId3" Type="http://schemas.openxmlformats.org/officeDocument/2006/relationships/image" Target="../media/image129.jpeg"/><Relationship Id="rId7" Type="http://schemas.openxmlformats.org/officeDocument/2006/relationships/image" Target="../media/image80.png"/><Relationship Id="rId12" Type="http://schemas.openxmlformats.org/officeDocument/2006/relationships/image" Target="../media/image102.png"/><Relationship Id="rId2" Type="http://schemas.openxmlformats.org/officeDocument/2006/relationships/image" Target="../media/image121.png"/><Relationship Id="rId1" Type="http://schemas.openxmlformats.org/officeDocument/2006/relationships/slideLayout" Target="../slideLayouts/slideLayout40.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4.png"/><Relationship Id="rId15" Type="http://schemas.openxmlformats.org/officeDocument/2006/relationships/image" Target="../media/image128.png"/><Relationship Id="rId10" Type="http://schemas.openxmlformats.org/officeDocument/2006/relationships/image" Target="../media/image97.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96.png"/><Relationship Id="rId1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4.png"/><Relationship Id="rId12" Type="http://schemas.openxmlformats.org/officeDocument/2006/relationships/image" Target="../media/image97.png"/><Relationship Id="rId17" Type="http://schemas.openxmlformats.org/officeDocument/2006/relationships/image" Target="../media/image134.png"/><Relationship Id="rId2" Type="http://schemas.openxmlformats.org/officeDocument/2006/relationships/image" Target="../media/image132.jpeg"/><Relationship Id="rId16"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33.png"/><Relationship Id="rId11" Type="http://schemas.openxmlformats.org/officeDocument/2006/relationships/image" Target="../media/image96.png"/><Relationship Id="rId5" Type="http://schemas.openxmlformats.org/officeDocument/2006/relationships/slide" Target="slide15.xml"/><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image" Target="../media/image121.png"/><Relationship Id="rId9" Type="http://schemas.openxmlformats.org/officeDocument/2006/relationships/image" Target="../media/image80.png"/><Relationship Id="rId14" Type="http://schemas.openxmlformats.org/officeDocument/2006/relationships/image" Target="../media/image102.png"/></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4.png"/><Relationship Id="rId12" Type="http://schemas.openxmlformats.org/officeDocument/2006/relationships/image" Target="../media/image97.png"/><Relationship Id="rId17" Type="http://schemas.openxmlformats.org/officeDocument/2006/relationships/image" Target="../media/image134.png"/><Relationship Id="rId2" Type="http://schemas.openxmlformats.org/officeDocument/2006/relationships/image" Target="../media/image132.jpeg"/><Relationship Id="rId16"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33.png"/><Relationship Id="rId11" Type="http://schemas.openxmlformats.org/officeDocument/2006/relationships/image" Target="../media/image96.png"/><Relationship Id="rId5" Type="http://schemas.openxmlformats.org/officeDocument/2006/relationships/slide" Target="slide15.xml"/><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image" Target="../media/image121.png"/><Relationship Id="rId9" Type="http://schemas.openxmlformats.org/officeDocument/2006/relationships/image" Target="../media/image80.png"/><Relationship Id="rId14" Type="http://schemas.openxmlformats.org/officeDocument/2006/relationships/image" Target="../media/image102.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8.png"/><Relationship Id="rId18" Type="http://schemas.openxmlformats.org/officeDocument/2006/relationships/image" Target="../media/image127.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4.png"/><Relationship Id="rId12" Type="http://schemas.openxmlformats.org/officeDocument/2006/relationships/image" Target="../media/image97.png"/><Relationship Id="rId17" Type="http://schemas.openxmlformats.org/officeDocument/2006/relationships/image" Target="../media/image134.png"/><Relationship Id="rId2" Type="http://schemas.openxmlformats.org/officeDocument/2006/relationships/image" Target="../media/image132.jpeg"/><Relationship Id="rId16"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33.png"/><Relationship Id="rId11" Type="http://schemas.openxmlformats.org/officeDocument/2006/relationships/image" Target="../media/image96.png"/><Relationship Id="rId5" Type="http://schemas.openxmlformats.org/officeDocument/2006/relationships/slide" Target="slide15.xml"/><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image" Target="../media/image121.png"/><Relationship Id="rId9" Type="http://schemas.openxmlformats.org/officeDocument/2006/relationships/image" Target="../media/image80.png"/><Relationship Id="rId14"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8.png"/><Relationship Id="rId18" Type="http://schemas.openxmlformats.org/officeDocument/2006/relationships/image" Target="../media/image135.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4.png"/><Relationship Id="rId12" Type="http://schemas.openxmlformats.org/officeDocument/2006/relationships/image" Target="../media/image97.png"/><Relationship Id="rId17" Type="http://schemas.openxmlformats.org/officeDocument/2006/relationships/image" Target="../media/image134.png"/><Relationship Id="rId2" Type="http://schemas.openxmlformats.org/officeDocument/2006/relationships/image" Target="../media/image132.jpeg"/><Relationship Id="rId16"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33.png"/><Relationship Id="rId11" Type="http://schemas.openxmlformats.org/officeDocument/2006/relationships/image" Target="../media/image96.png"/><Relationship Id="rId5" Type="http://schemas.openxmlformats.org/officeDocument/2006/relationships/slide" Target="slide15.xml"/><Relationship Id="rId15" Type="http://schemas.openxmlformats.org/officeDocument/2006/relationships/image" Target="../media/image100.png"/><Relationship Id="rId10" Type="http://schemas.openxmlformats.org/officeDocument/2006/relationships/image" Target="../media/image106.png"/><Relationship Id="rId19"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80.png"/><Relationship Id="rId14" Type="http://schemas.openxmlformats.org/officeDocument/2006/relationships/image" Target="../media/image102.png"/></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4.png"/><Relationship Id="rId12" Type="http://schemas.openxmlformats.org/officeDocument/2006/relationships/image" Target="../media/image97.png"/><Relationship Id="rId17" Type="http://schemas.openxmlformats.org/officeDocument/2006/relationships/image" Target="../media/image127.png"/><Relationship Id="rId2" Type="http://schemas.openxmlformats.org/officeDocument/2006/relationships/image" Target="../media/image132.jpeg"/><Relationship Id="rId16"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33.png"/><Relationship Id="rId11" Type="http://schemas.openxmlformats.org/officeDocument/2006/relationships/image" Target="../media/image96.png"/><Relationship Id="rId5" Type="http://schemas.openxmlformats.org/officeDocument/2006/relationships/slide" Target="slide15.xml"/><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image" Target="../media/image121.png"/><Relationship Id="rId9" Type="http://schemas.openxmlformats.org/officeDocument/2006/relationships/image" Target="../media/image80.png"/><Relationship Id="rId14" Type="http://schemas.openxmlformats.org/officeDocument/2006/relationships/image" Target="../media/image102.png"/></Relationships>
</file>

<file path=ppt/slides/_rels/slide4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8.png"/><Relationship Id="rId18" Type="http://schemas.openxmlformats.org/officeDocument/2006/relationships/image" Target="../media/image128.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4.png"/><Relationship Id="rId12" Type="http://schemas.openxmlformats.org/officeDocument/2006/relationships/image" Target="../media/image97.png"/><Relationship Id="rId17" Type="http://schemas.openxmlformats.org/officeDocument/2006/relationships/image" Target="../media/image127.png"/><Relationship Id="rId2" Type="http://schemas.openxmlformats.org/officeDocument/2006/relationships/image" Target="../media/image132.jpeg"/><Relationship Id="rId16"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33.png"/><Relationship Id="rId11" Type="http://schemas.openxmlformats.org/officeDocument/2006/relationships/image" Target="../media/image96.png"/><Relationship Id="rId5" Type="http://schemas.openxmlformats.org/officeDocument/2006/relationships/slide" Target="slide15.xml"/><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image" Target="../media/image121.png"/><Relationship Id="rId9" Type="http://schemas.openxmlformats.org/officeDocument/2006/relationships/image" Target="../media/image80.png"/><Relationship Id="rId1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6.png"/><Relationship Id="rId12" Type="http://schemas.openxmlformats.org/officeDocument/2006/relationships/image" Target="../media/image100.png"/><Relationship Id="rId2" Type="http://schemas.openxmlformats.org/officeDocument/2006/relationships/image" Target="../media/image136.jpe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101.png"/><Relationship Id="rId5" Type="http://schemas.openxmlformats.org/officeDocument/2006/relationships/image" Target="../media/image105.png"/><Relationship Id="rId15" Type="http://schemas.openxmlformats.org/officeDocument/2006/relationships/image" Target="../media/image102.png"/><Relationship Id="rId10" Type="http://schemas.openxmlformats.org/officeDocument/2006/relationships/image" Target="../media/image98.png"/><Relationship Id="rId4" Type="http://schemas.openxmlformats.org/officeDocument/2006/relationships/image" Target="../media/image104.png"/><Relationship Id="rId9" Type="http://schemas.openxmlformats.org/officeDocument/2006/relationships/image" Target="../media/image97.png"/><Relationship Id="rId14" Type="http://schemas.openxmlformats.org/officeDocument/2006/relationships/image" Target="../media/image121.pn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6.png"/><Relationship Id="rId12" Type="http://schemas.openxmlformats.org/officeDocument/2006/relationships/image" Target="../media/image100.png"/><Relationship Id="rId2" Type="http://schemas.openxmlformats.org/officeDocument/2006/relationships/image" Target="../media/image136.jpeg"/><Relationship Id="rId16" Type="http://schemas.openxmlformats.org/officeDocument/2006/relationships/image" Target="../media/image128.pn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101.png"/><Relationship Id="rId5" Type="http://schemas.openxmlformats.org/officeDocument/2006/relationships/image" Target="../media/image105.png"/><Relationship Id="rId15" Type="http://schemas.openxmlformats.org/officeDocument/2006/relationships/image" Target="../media/image102.png"/><Relationship Id="rId10" Type="http://schemas.openxmlformats.org/officeDocument/2006/relationships/image" Target="../media/image98.png"/><Relationship Id="rId4" Type="http://schemas.openxmlformats.org/officeDocument/2006/relationships/image" Target="../media/image104.png"/><Relationship Id="rId9" Type="http://schemas.openxmlformats.org/officeDocument/2006/relationships/image" Target="../media/image97.png"/><Relationship Id="rId1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6.png"/><Relationship Id="rId12" Type="http://schemas.openxmlformats.org/officeDocument/2006/relationships/image" Target="../media/image100.png"/><Relationship Id="rId2" Type="http://schemas.openxmlformats.org/officeDocument/2006/relationships/image" Target="../media/image136.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101.png"/><Relationship Id="rId5" Type="http://schemas.openxmlformats.org/officeDocument/2006/relationships/image" Target="../media/image105.png"/><Relationship Id="rId15" Type="http://schemas.openxmlformats.org/officeDocument/2006/relationships/image" Target="../media/image102.png"/><Relationship Id="rId10" Type="http://schemas.openxmlformats.org/officeDocument/2006/relationships/image" Target="../media/image98.png"/><Relationship Id="rId4" Type="http://schemas.openxmlformats.org/officeDocument/2006/relationships/image" Target="../media/image104.png"/><Relationship Id="rId9" Type="http://schemas.openxmlformats.org/officeDocument/2006/relationships/image" Target="../media/image97.png"/><Relationship Id="rId14" Type="http://schemas.openxmlformats.org/officeDocument/2006/relationships/image" Target="../media/image121.png"/></Relationships>
</file>

<file path=ppt/slides/_rels/slide5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6.png"/><Relationship Id="rId12" Type="http://schemas.openxmlformats.org/officeDocument/2006/relationships/image" Target="../media/image102.png"/><Relationship Id="rId2" Type="http://schemas.openxmlformats.org/officeDocument/2006/relationships/image" Target="../media/image136.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101.png"/><Relationship Id="rId5" Type="http://schemas.openxmlformats.org/officeDocument/2006/relationships/image" Target="../media/image105.png"/><Relationship Id="rId15" Type="http://schemas.openxmlformats.org/officeDocument/2006/relationships/image" Target="../media/image121.png"/><Relationship Id="rId10" Type="http://schemas.openxmlformats.org/officeDocument/2006/relationships/image" Target="../media/image98.png"/><Relationship Id="rId4" Type="http://schemas.openxmlformats.org/officeDocument/2006/relationships/image" Target="../media/image104.png"/><Relationship Id="rId9" Type="http://schemas.openxmlformats.org/officeDocument/2006/relationships/image" Target="../media/image97.png"/><Relationship Id="rId14" Type="http://schemas.openxmlformats.org/officeDocument/2006/relationships/image" Target="../media/image99.png"/></Relationships>
</file>

<file path=ppt/slides/_rels/slide5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6.png"/><Relationship Id="rId12" Type="http://schemas.openxmlformats.org/officeDocument/2006/relationships/image" Target="../media/image102.png"/><Relationship Id="rId2" Type="http://schemas.openxmlformats.org/officeDocument/2006/relationships/image" Target="../media/image136.jpeg"/><Relationship Id="rId16" Type="http://schemas.openxmlformats.org/officeDocument/2006/relationships/image" Target="../media/image135.pn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101.png"/><Relationship Id="rId5" Type="http://schemas.openxmlformats.org/officeDocument/2006/relationships/image" Target="../media/image105.png"/><Relationship Id="rId15" Type="http://schemas.openxmlformats.org/officeDocument/2006/relationships/image" Target="../media/image121.png"/><Relationship Id="rId10" Type="http://schemas.openxmlformats.org/officeDocument/2006/relationships/image" Target="../media/image98.png"/><Relationship Id="rId4" Type="http://schemas.openxmlformats.org/officeDocument/2006/relationships/image" Target="../media/image104.png"/><Relationship Id="rId9" Type="http://schemas.openxmlformats.org/officeDocument/2006/relationships/image" Target="../media/image97.png"/><Relationship Id="rId14"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6.png"/><Relationship Id="rId12" Type="http://schemas.openxmlformats.org/officeDocument/2006/relationships/image" Target="../media/image102.png"/><Relationship Id="rId17" Type="http://schemas.openxmlformats.org/officeDocument/2006/relationships/image" Target="../media/image128.png"/><Relationship Id="rId2" Type="http://schemas.openxmlformats.org/officeDocument/2006/relationships/image" Target="../media/image136.jpeg"/><Relationship Id="rId16" Type="http://schemas.openxmlformats.org/officeDocument/2006/relationships/image" Target="../media/image137.pn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101.png"/><Relationship Id="rId5" Type="http://schemas.openxmlformats.org/officeDocument/2006/relationships/image" Target="../media/image105.png"/><Relationship Id="rId15" Type="http://schemas.openxmlformats.org/officeDocument/2006/relationships/image" Target="../media/image121.png"/><Relationship Id="rId10" Type="http://schemas.openxmlformats.org/officeDocument/2006/relationships/image" Target="../media/image98.png"/><Relationship Id="rId4" Type="http://schemas.openxmlformats.org/officeDocument/2006/relationships/image" Target="../media/image104.png"/><Relationship Id="rId9" Type="http://schemas.openxmlformats.org/officeDocument/2006/relationships/image" Target="../media/image97.png"/><Relationship Id="rId14" Type="http://schemas.openxmlformats.org/officeDocument/2006/relationships/image" Target="../media/image99.png"/></Relationships>
</file>

<file path=ppt/slides/_rels/slide5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3.png"/><Relationship Id="rId18" Type="http://schemas.openxmlformats.org/officeDocument/2006/relationships/image" Target="../media/image127.png"/><Relationship Id="rId3" Type="http://schemas.openxmlformats.org/officeDocument/2006/relationships/image" Target="../media/image138.jpeg"/><Relationship Id="rId7" Type="http://schemas.openxmlformats.org/officeDocument/2006/relationships/image" Target="../media/image80.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26.xml"/><Relationship Id="rId16" Type="http://schemas.openxmlformats.org/officeDocument/2006/relationships/image" Target="../media/image146.png"/><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39.png"/><Relationship Id="rId14" Type="http://schemas.openxmlformats.org/officeDocument/2006/relationships/image" Target="../media/image144.png"/></Relationships>
</file>

<file path=ppt/slides/_rels/slide5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3.png"/><Relationship Id="rId18" Type="http://schemas.openxmlformats.org/officeDocument/2006/relationships/image" Target="../media/image135.png"/><Relationship Id="rId3" Type="http://schemas.openxmlformats.org/officeDocument/2006/relationships/image" Target="../media/image138.jpeg"/><Relationship Id="rId7" Type="http://schemas.openxmlformats.org/officeDocument/2006/relationships/image" Target="../media/image80.png"/><Relationship Id="rId12" Type="http://schemas.openxmlformats.org/officeDocument/2006/relationships/image" Target="../media/image142.png"/><Relationship Id="rId17" Type="http://schemas.openxmlformats.org/officeDocument/2006/relationships/image" Target="../media/image127.png"/><Relationship Id="rId2" Type="http://schemas.openxmlformats.org/officeDocument/2006/relationships/notesSlide" Target="../notesSlides/notesSlide27.xml"/><Relationship Id="rId16" Type="http://schemas.openxmlformats.org/officeDocument/2006/relationships/image" Target="../media/image146.png"/><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28.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39.png"/><Relationship Id="rId14" Type="http://schemas.openxmlformats.org/officeDocument/2006/relationships/image" Target="../media/image144.png"/></Relationships>
</file>

<file path=ppt/slides/_rels/slide5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28.png"/><Relationship Id="rId2" Type="http://schemas.openxmlformats.org/officeDocument/2006/relationships/notesSlide" Target="../notesSlides/notesSlide28.xml"/><Relationship Id="rId16" Type="http://schemas.openxmlformats.org/officeDocument/2006/relationships/image" Target="../media/image80.png"/><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4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40.png"/><Relationship Id="rId14" Type="http://schemas.openxmlformats.org/officeDocument/2006/relationships/image" Target="../media/image144.png"/></Relationships>
</file>

<file path=ppt/slides/_rels/slide5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29.xml"/><Relationship Id="rId16" Type="http://schemas.openxmlformats.org/officeDocument/2006/relationships/image" Target="../media/image80.png"/><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4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40.png"/><Relationship Id="rId14" Type="http://schemas.openxmlformats.org/officeDocument/2006/relationships/image" Target="../media/image144.png"/></Relationships>
</file>

<file path=ppt/slides/_rels/slide5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18" Type="http://schemas.openxmlformats.org/officeDocument/2006/relationships/image" Target="../media/image128.png"/><Relationship Id="rId3" Type="http://schemas.openxmlformats.org/officeDocument/2006/relationships/image" Target="../media/image138.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30.xml"/><Relationship Id="rId16" Type="http://schemas.openxmlformats.org/officeDocument/2006/relationships/image" Target="../media/image80.png"/><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4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40.png"/><Relationship Id="rId14" Type="http://schemas.openxmlformats.org/officeDocument/2006/relationships/image" Target="../media/image144.png"/></Relationships>
</file>

<file path=ppt/slides/_rels/slide5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18" Type="http://schemas.openxmlformats.org/officeDocument/2006/relationships/image" Target="../media/image128.png"/><Relationship Id="rId3" Type="http://schemas.openxmlformats.org/officeDocument/2006/relationships/image" Target="../media/image148.jpeg"/><Relationship Id="rId7" Type="http://schemas.openxmlformats.org/officeDocument/2006/relationships/image" Target="../media/image139.png"/><Relationship Id="rId12" Type="http://schemas.openxmlformats.org/officeDocument/2006/relationships/image" Target="../media/image143.png"/><Relationship Id="rId17" Type="http://schemas.openxmlformats.org/officeDocument/2006/relationships/image" Target="../media/image80.png"/><Relationship Id="rId2" Type="http://schemas.openxmlformats.org/officeDocument/2006/relationships/notesSlide" Target="../notesSlides/notesSlide31.xml"/><Relationship Id="rId16" Type="http://schemas.openxmlformats.org/officeDocument/2006/relationships/image" Target="../media/image105.png"/><Relationship Id="rId1" Type="http://schemas.openxmlformats.org/officeDocument/2006/relationships/slideLayout" Target="../slideLayouts/slideLayout38.xml"/><Relationship Id="rId6" Type="http://schemas.openxmlformats.org/officeDocument/2006/relationships/image" Target="../media/image106.png"/><Relationship Id="rId11" Type="http://schemas.openxmlformats.org/officeDocument/2006/relationships/image" Target="../media/image142.png"/><Relationship Id="rId5" Type="http://schemas.openxmlformats.org/officeDocument/2006/relationships/image" Target="../media/image104.png"/><Relationship Id="rId15" Type="http://schemas.openxmlformats.org/officeDocument/2006/relationships/image" Target="../media/image149.png"/><Relationship Id="rId10" Type="http://schemas.openxmlformats.org/officeDocument/2006/relationships/image" Target="../media/image141.png"/><Relationship Id="rId19" Type="http://schemas.openxmlformats.org/officeDocument/2006/relationships/image" Target="../media/image124.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46.png"/><Relationship Id="rId14" Type="http://schemas.openxmlformats.org/officeDocument/2006/relationships/image" Target="../media/image145.png"/></Relationships>
</file>

<file path=ppt/slides/_rels/slide6.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3" Type="http://schemas.openxmlformats.org/officeDocument/2006/relationships/image" Target="../media/image148.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05.png"/><Relationship Id="rId2" Type="http://schemas.openxmlformats.org/officeDocument/2006/relationships/notesSlide" Target="../notesSlides/notesSlide32.xml"/><Relationship Id="rId16" Type="http://schemas.openxmlformats.org/officeDocument/2006/relationships/image" Target="../media/image149.png"/><Relationship Id="rId1" Type="http://schemas.openxmlformats.org/officeDocument/2006/relationships/slideLayout" Target="../slideLayouts/slideLayout38.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4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40.png"/><Relationship Id="rId14" Type="http://schemas.openxmlformats.org/officeDocument/2006/relationships/image" Target="../media/image144.png"/></Relationships>
</file>

<file path=ppt/slides/_rels/slide6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41.png"/><Relationship Id="rId18" Type="http://schemas.openxmlformats.org/officeDocument/2006/relationships/image" Target="../media/image135.png"/><Relationship Id="rId3" Type="http://schemas.openxmlformats.org/officeDocument/2006/relationships/image" Target="../media/image150.jpeg"/><Relationship Id="rId7" Type="http://schemas.openxmlformats.org/officeDocument/2006/relationships/image" Target="../media/image105.png"/><Relationship Id="rId12" Type="http://schemas.openxmlformats.org/officeDocument/2006/relationships/image" Target="../media/image146.png"/><Relationship Id="rId17" Type="http://schemas.openxmlformats.org/officeDocument/2006/relationships/image" Target="../media/image143.png"/><Relationship Id="rId2" Type="http://schemas.openxmlformats.org/officeDocument/2006/relationships/notesSlide" Target="../notesSlides/notesSlide33.xml"/><Relationship Id="rId16" Type="http://schemas.openxmlformats.org/officeDocument/2006/relationships/image" Target="../media/image144.png"/><Relationship Id="rId1" Type="http://schemas.openxmlformats.org/officeDocument/2006/relationships/slideLayout" Target="../slideLayouts/slideLayout43.xml"/><Relationship Id="rId6" Type="http://schemas.openxmlformats.org/officeDocument/2006/relationships/image" Target="../media/image104.png"/><Relationship Id="rId11" Type="http://schemas.openxmlformats.org/officeDocument/2006/relationships/image" Target="../media/image140.png"/><Relationship Id="rId5" Type="http://schemas.openxmlformats.org/officeDocument/2006/relationships/image" Target="../media/image121.png"/><Relationship Id="rId15" Type="http://schemas.openxmlformats.org/officeDocument/2006/relationships/image" Target="../media/image151.png"/><Relationship Id="rId10" Type="http://schemas.openxmlformats.org/officeDocument/2006/relationships/image" Target="../media/image139.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106.png"/><Relationship Id="rId14" Type="http://schemas.openxmlformats.org/officeDocument/2006/relationships/image" Target="../media/image142.png"/></Relationships>
</file>

<file path=ppt/slides/_rels/slide6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41.png"/><Relationship Id="rId18" Type="http://schemas.openxmlformats.org/officeDocument/2006/relationships/image" Target="../media/image135.png"/><Relationship Id="rId3" Type="http://schemas.openxmlformats.org/officeDocument/2006/relationships/image" Target="../media/image150.jpeg"/><Relationship Id="rId7" Type="http://schemas.openxmlformats.org/officeDocument/2006/relationships/image" Target="../media/image105.png"/><Relationship Id="rId12" Type="http://schemas.openxmlformats.org/officeDocument/2006/relationships/image" Target="../media/image146.png"/><Relationship Id="rId17" Type="http://schemas.openxmlformats.org/officeDocument/2006/relationships/image" Target="../media/image144.png"/><Relationship Id="rId2" Type="http://schemas.openxmlformats.org/officeDocument/2006/relationships/notesSlide" Target="../notesSlides/notesSlide34.xml"/><Relationship Id="rId16" Type="http://schemas.openxmlformats.org/officeDocument/2006/relationships/image" Target="../media/image143.png"/><Relationship Id="rId1" Type="http://schemas.openxmlformats.org/officeDocument/2006/relationships/slideLayout" Target="../slideLayouts/slideLayout43.xml"/><Relationship Id="rId6" Type="http://schemas.openxmlformats.org/officeDocument/2006/relationships/image" Target="../media/image104.png"/><Relationship Id="rId11" Type="http://schemas.openxmlformats.org/officeDocument/2006/relationships/image" Target="../media/image140.png"/><Relationship Id="rId5" Type="http://schemas.openxmlformats.org/officeDocument/2006/relationships/image" Target="../media/image121.png"/><Relationship Id="rId15" Type="http://schemas.openxmlformats.org/officeDocument/2006/relationships/image" Target="../media/image151.png"/><Relationship Id="rId10" Type="http://schemas.openxmlformats.org/officeDocument/2006/relationships/image" Target="../media/image139.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106.png"/><Relationship Id="rId14" Type="http://schemas.openxmlformats.org/officeDocument/2006/relationships/image" Target="../media/image142.png"/></Relationships>
</file>

<file path=ppt/slides/_rels/slide6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6.png"/><Relationship Id="rId3" Type="http://schemas.openxmlformats.org/officeDocument/2006/relationships/image" Target="../media/image152.jpeg"/><Relationship Id="rId7" Type="http://schemas.openxmlformats.org/officeDocument/2006/relationships/image" Target="../media/image80.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35.xml"/><Relationship Id="rId16" Type="http://schemas.openxmlformats.org/officeDocument/2006/relationships/image" Target="../media/image143.png"/><Relationship Id="rId1" Type="http://schemas.openxmlformats.org/officeDocument/2006/relationships/slideLayout" Target="../slideLayouts/slideLayout44.xml"/><Relationship Id="rId6" Type="http://schemas.openxmlformats.org/officeDocument/2006/relationships/image" Target="../media/image104.png"/><Relationship Id="rId11" Type="http://schemas.openxmlformats.org/officeDocument/2006/relationships/image" Target="../media/image141.png"/><Relationship Id="rId5" Type="http://schemas.openxmlformats.org/officeDocument/2006/relationships/image" Target="../media/image121.png"/><Relationship Id="rId15" Type="http://schemas.openxmlformats.org/officeDocument/2006/relationships/image" Target="../media/image144.png"/><Relationship Id="rId10" Type="http://schemas.openxmlformats.org/officeDocument/2006/relationships/image" Target="../media/image140.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39.png"/><Relationship Id="rId14" Type="http://schemas.openxmlformats.org/officeDocument/2006/relationships/image" Target="../media/image105.png"/></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6.png"/><Relationship Id="rId18" Type="http://schemas.openxmlformats.org/officeDocument/2006/relationships/image" Target="../media/image153.png"/><Relationship Id="rId3" Type="http://schemas.openxmlformats.org/officeDocument/2006/relationships/image" Target="../media/image152.jpeg"/><Relationship Id="rId7" Type="http://schemas.openxmlformats.org/officeDocument/2006/relationships/image" Target="../media/image80.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36.xml"/><Relationship Id="rId16" Type="http://schemas.openxmlformats.org/officeDocument/2006/relationships/image" Target="../media/image143.png"/><Relationship Id="rId1" Type="http://schemas.openxmlformats.org/officeDocument/2006/relationships/slideLayout" Target="../slideLayouts/slideLayout44.xml"/><Relationship Id="rId6" Type="http://schemas.openxmlformats.org/officeDocument/2006/relationships/image" Target="../media/image104.png"/><Relationship Id="rId11" Type="http://schemas.openxmlformats.org/officeDocument/2006/relationships/image" Target="../media/image141.png"/><Relationship Id="rId5" Type="http://schemas.openxmlformats.org/officeDocument/2006/relationships/image" Target="../media/image121.png"/><Relationship Id="rId15" Type="http://schemas.openxmlformats.org/officeDocument/2006/relationships/image" Target="../media/image144.png"/><Relationship Id="rId10" Type="http://schemas.openxmlformats.org/officeDocument/2006/relationships/image" Target="../media/image140.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39.png"/><Relationship Id="rId14" Type="http://schemas.openxmlformats.org/officeDocument/2006/relationships/image" Target="../media/image105.png"/></Relationships>
</file>

<file path=ppt/slides/_rels/slide6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6.png"/><Relationship Id="rId3" Type="http://schemas.openxmlformats.org/officeDocument/2006/relationships/image" Target="../media/image152.jpeg"/><Relationship Id="rId7" Type="http://schemas.openxmlformats.org/officeDocument/2006/relationships/image" Target="../media/image80.png"/><Relationship Id="rId12" Type="http://schemas.openxmlformats.org/officeDocument/2006/relationships/image" Target="../media/image142.png"/><Relationship Id="rId17" Type="http://schemas.openxmlformats.org/officeDocument/2006/relationships/image" Target="../media/image127.png"/><Relationship Id="rId2" Type="http://schemas.openxmlformats.org/officeDocument/2006/relationships/notesSlide" Target="../notesSlides/notesSlide37.xml"/><Relationship Id="rId16" Type="http://schemas.openxmlformats.org/officeDocument/2006/relationships/image" Target="../media/image143.png"/><Relationship Id="rId1" Type="http://schemas.openxmlformats.org/officeDocument/2006/relationships/slideLayout" Target="../slideLayouts/slideLayout44.xml"/><Relationship Id="rId6" Type="http://schemas.openxmlformats.org/officeDocument/2006/relationships/image" Target="../media/image104.png"/><Relationship Id="rId11" Type="http://schemas.openxmlformats.org/officeDocument/2006/relationships/image" Target="../media/image141.png"/><Relationship Id="rId5" Type="http://schemas.openxmlformats.org/officeDocument/2006/relationships/image" Target="../media/image121.png"/><Relationship Id="rId15" Type="http://schemas.openxmlformats.org/officeDocument/2006/relationships/image" Target="../media/image144.png"/><Relationship Id="rId10" Type="http://schemas.openxmlformats.org/officeDocument/2006/relationships/image" Target="../media/image140.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39.png"/><Relationship Id="rId14" Type="http://schemas.openxmlformats.org/officeDocument/2006/relationships/image" Target="../media/image105.png"/></Relationships>
</file>

<file path=ppt/slides/_rels/slide6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2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38.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6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2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39.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6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28.png"/><Relationship Id="rId2" Type="http://schemas.openxmlformats.org/officeDocument/2006/relationships/notesSlide" Target="../notesSlides/notesSlide40.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2" Type="http://schemas.openxmlformats.org/officeDocument/2006/relationships/notesSlide" Target="../notesSlides/notesSlide41.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7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55.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42.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1.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55.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24.png"/><Relationship Id="rId2" Type="http://schemas.openxmlformats.org/officeDocument/2006/relationships/notesSlide" Target="../notesSlides/notesSlide43.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28.png"/><Relationship Id="rId2" Type="http://schemas.openxmlformats.org/officeDocument/2006/relationships/notesSlide" Target="../notesSlides/notesSlide44.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45.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35.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24.png"/><Relationship Id="rId2" Type="http://schemas.openxmlformats.org/officeDocument/2006/relationships/notesSlide" Target="../notesSlides/notesSlide46.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47.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48.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54.jpeg"/><Relationship Id="rId7" Type="http://schemas.openxmlformats.org/officeDocument/2006/relationships/image" Target="../media/image106.png"/><Relationship Id="rId12" Type="http://schemas.openxmlformats.org/officeDocument/2006/relationships/image" Target="../media/image142.png"/><Relationship Id="rId17" Type="http://schemas.openxmlformats.org/officeDocument/2006/relationships/image" Target="../media/image135.png"/><Relationship Id="rId2" Type="http://schemas.openxmlformats.org/officeDocument/2006/relationships/notesSlide" Target="../notesSlides/notesSlide49.xml"/><Relationship Id="rId16" Type="http://schemas.openxmlformats.org/officeDocument/2006/relationships/image" Target="../media/image121.png"/><Relationship Id="rId1" Type="http://schemas.openxmlformats.org/officeDocument/2006/relationships/slideLayout" Target="../slideLayouts/slideLayout45.xml"/><Relationship Id="rId6" Type="http://schemas.openxmlformats.org/officeDocument/2006/relationships/image" Target="../media/image80.png"/><Relationship Id="rId11" Type="http://schemas.openxmlformats.org/officeDocument/2006/relationships/image" Target="../media/image141.png"/><Relationship Id="rId5" Type="http://schemas.openxmlformats.org/officeDocument/2006/relationships/image" Target="../media/image104.png"/><Relationship Id="rId15" Type="http://schemas.openxmlformats.org/officeDocument/2006/relationships/image" Target="../media/image105.png"/><Relationship Id="rId10" Type="http://schemas.openxmlformats.org/officeDocument/2006/relationships/image" Target="../media/image14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40.png"/><Relationship Id="rId14" Type="http://schemas.openxmlformats.org/officeDocument/2006/relationships/image" Target="../media/image143.png"/></Relationships>
</file>

<file path=ppt/slides/_rels/slide7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21.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139.png"/><Relationship Id="rId12" Type="http://schemas.openxmlformats.org/officeDocument/2006/relationships/image" Target="../media/image143.png"/><Relationship Id="rId2" Type="http://schemas.openxmlformats.org/officeDocument/2006/relationships/image" Target="../media/image156.jpeg"/><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image" Target="../media/image144.png"/><Relationship Id="rId5" Type="http://schemas.openxmlformats.org/officeDocument/2006/relationships/image" Target="../media/image106.png"/><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image" Target="../media/image104.png"/><Relationship Id="rId9" Type="http://schemas.openxmlformats.org/officeDocument/2006/relationships/image" Target="../media/image141.png"/><Relationship Id="rId14" Type="http://schemas.openxmlformats.org/officeDocument/2006/relationships/image" Target="../media/image80.png"/></Relationships>
</file>

<file path=ppt/slides/_rels/slide7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21.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139.png"/><Relationship Id="rId12" Type="http://schemas.openxmlformats.org/officeDocument/2006/relationships/image" Target="../media/image143.png"/><Relationship Id="rId17" Type="http://schemas.openxmlformats.org/officeDocument/2006/relationships/image" Target="../media/image128.png"/><Relationship Id="rId2" Type="http://schemas.openxmlformats.org/officeDocument/2006/relationships/image" Target="../media/image156.jpeg"/><Relationship Id="rId16" Type="http://schemas.openxmlformats.org/officeDocument/2006/relationships/image" Target="../media/image137.png"/><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image" Target="../media/image144.png"/><Relationship Id="rId5" Type="http://schemas.openxmlformats.org/officeDocument/2006/relationships/image" Target="../media/image106.png"/><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image" Target="../media/image104.png"/><Relationship Id="rId9" Type="http://schemas.openxmlformats.org/officeDocument/2006/relationships/image" Target="../media/image141.png"/><Relationship Id="rId14" Type="http://schemas.openxmlformats.org/officeDocument/2006/relationships/image" Target="../media/image80.pn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hyperlink" Target="../../../../04.%20Administrativo/02.%20Contratistas/11.%20ALEXANDER_MARTINEZ/Heladas_contador_municipios.xlsx"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8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21.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139.png"/><Relationship Id="rId12" Type="http://schemas.openxmlformats.org/officeDocument/2006/relationships/image" Target="../media/image143.png"/><Relationship Id="rId2" Type="http://schemas.openxmlformats.org/officeDocument/2006/relationships/image" Target="../media/image156.jpeg"/><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image" Target="../media/image144.png"/><Relationship Id="rId5" Type="http://schemas.openxmlformats.org/officeDocument/2006/relationships/image" Target="../media/image106.png"/><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image" Target="../media/image104.png"/><Relationship Id="rId9" Type="http://schemas.openxmlformats.org/officeDocument/2006/relationships/image" Target="../media/image141.png"/><Relationship Id="rId14" Type="http://schemas.openxmlformats.org/officeDocument/2006/relationships/image" Target="../media/image80.png"/></Relationships>
</file>

<file path=ppt/slides/_rels/slide81.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105.png"/><Relationship Id="rId12" Type="http://schemas.openxmlformats.org/officeDocument/2006/relationships/image" Target="../media/image144.png"/><Relationship Id="rId2" Type="http://schemas.openxmlformats.org/officeDocument/2006/relationships/image" Target="../media/image156.jpeg"/><Relationship Id="rId16" Type="http://schemas.openxmlformats.org/officeDocument/2006/relationships/image" Target="../media/image128.png"/><Relationship Id="rId1" Type="http://schemas.openxmlformats.org/officeDocument/2006/relationships/slideLayout" Target="../slideLayouts/slideLayout46.xml"/><Relationship Id="rId6" Type="http://schemas.openxmlformats.org/officeDocument/2006/relationships/image" Target="../media/image106.png"/><Relationship Id="rId11" Type="http://schemas.openxmlformats.org/officeDocument/2006/relationships/image" Target="../media/image142.png"/><Relationship Id="rId5" Type="http://schemas.openxmlformats.org/officeDocument/2006/relationships/image" Target="../media/image80.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04.png"/><Relationship Id="rId9" Type="http://schemas.openxmlformats.org/officeDocument/2006/relationships/image" Target="../media/image140.png"/><Relationship Id="rId14" Type="http://schemas.openxmlformats.org/officeDocument/2006/relationships/image" Target="../media/image121.png"/></Relationships>
</file>

<file path=ppt/slides/_rels/slide82.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57.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58.jpe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59.jpeg"/><Relationship Id="rId1" Type="http://schemas.openxmlformats.org/officeDocument/2006/relationships/slideLayout" Target="../slideLayouts/slideLayout35.xml"/><Relationship Id="rId6" Type="http://schemas.openxmlformats.org/officeDocument/2006/relationships/image" Target="../media/image161.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63.jpeg"/><Relationship Id="rId4" Type="http://schemas.openxmlformats.org/officeDocument/2006/relationships/image" Target="../media/image160.jpeg"/><Relationship Id="rId9" Type="http://schemas.openxmlformats.org/officeDocument/2006/relationships/image" Target="file:///O:\Mi%20unidad\OSPA\01.%20Tematicas\03.%20Deslizamientos\01.%20Productos\postmodelo_idd\temporales\orange_icv.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79.png"/><Relationship Id="rId2" Type="http://schemas.openxmlformats.org/officeDocument/2006/relationships/image" Target="../media/image164.jpeg"/><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166.png"/><Relationship Id="rId4" Type="http://schemas.openxmlformats.org/officeDocument/2006/relationships/image" Target="../media/image165.png"/></Relationships>
</file>

<file path=ppt/slides/_rels/slide8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67.jpeg"/><Relationship Id="rId7"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165.png"/><Relationship Id="rId5" Type="http://schemas.openxmlformats.org/officeDocument/2006/relationships/image" Target="../media/image166.png"/><Relationship Id="rId4" Type="http://schemas.openxmlformats.org/officeDocument/2006/relationships/image" Target="file:///O:\Mi%20unidad\OSPA\01.%20Tematicas\03.%20Deslizamientos\01.%20Productos\postmodelo_idd\temporales\dandina.jp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165.png"/><Relationship Id="rId4" Type="http://schemas.openxmlformats.org/officeDocument/2006/relationships/image" Target="file:///O:\Mi%20unidad\OSPA\01.%20Tematicas\03.%20Deslizamientos\01.%20Productos\postmodelo_idd\temporales\dandina.j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68.jpeg"/><Relationship Id="rId1" Type="http://schemas.openxmlformats.org/officeDocument/2006/relationships/slideLayout" Target="../slideLayouts/slideLayout35.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166.png"/></Relationships>
</file>

<file path=ppt/slides/_rels/slide89.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65.png"/><Relationship Id="rId2" Type="http://schemas.openxmlformats.org/officeDocument/2006/relationships/image" Target="../media/image169.jpeg"/><Relationship Id="rId1" Type="http://schemas.openxmlformats.org/officeDocument/2006/relationships/slideLayout" Target="../slideLayouts/slideLayout35.xml"/><Relationship Id="rId6" Type="http://schemas.openxmlformats.org/officeDocument/2006/relationships/image" Target="../media/image166.png"/><Relationship Id="rId5" Type="http://schemas.openxmlformats.org/officeDocument/2006/relationships/image" Target="../media/image77.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0.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77.png"/><Relationship Id="rId2" Type="http://schemas.openxmlformats.org/officeDocument/2006/relationships/image" Target="../media/image170.jpeg"/><Relationship Id="rId1" Type="http://schemas.openxmlformats.org/officeDocument/2006/relationships/slideLayout" Target="../slideLayouts/slideLayout35.xml"/><Relationship Id="rId6" Type="http://schemas.openxmlformats.org/officeDocument/2006/relationships/image" Target="../media/image165.png"/><Relationship Id="rId5" Type="http://schemas.openxmlformats.org/officeDocument/2006/relationships/image" Target="../media/image166.png"/><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72.jpeg"/><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73.jpe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yellow_icv.jpg" TargetMode="External"/><Relationship Id="rId3" Type="http://schemas.openxmlformats.org/officeDocument/2006/relationships/image" Target="../media/image174.jpeg"/><Relationship Id="rId7" Type="http://schemas.openxmlformats.org/officeDocument/2006/relationships/image" Target="../media/image176.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52.xml"/><Relationship Id="rId1" Type="http://schemas.openxmlformats.org/officeDocument/2006/relationships/slideLayout" Target="../slideLayouts/slideLayout34.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78.jpeg"/><Relationship Id="rId5" Type="http://schemas.openxmlformats.org/officeDocument/2006/relationships/image" Target="../media/image175.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177.jpeg"/></Relationships>
</file>

<file path=ppt/slides/_rels/slide95.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7" Type="http://schemas.openxmlformats.org/officeDocument/2006/relationships/image" Target="../media/image181.png"/><Relationship Id="rId2" Type="http://schemas.openxmlformats.org/officeDocument/2006/relationships/image" Target="../media/image179.jpeg"/><Relationship Id="rId1" Type="http://schemas.openxmlformats.org/officeDocument/2006/relationships/slideLayout" Target="../slideLayouts/slideLayout34.xml"/><Relationship Id="rId6" Type="http://schemas.openxmlformats.org/officeDocument/2006/relationships/image" Target="../media/image166.png"/><Relationship Id="rId5" Type="http://schemas.openxmlformats.org/officeDocument/2006/relationships/image" Target="../media/image180.png"/><Relationship Id="rId4" Type="http://schemas.openxmlformats.org/officeDocument/2006/relationships/image" Target="../media/image165.png"/></Relationships>
</file>

<file path=ppt/slides/_rels/slide9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81.png"/><Relationship Id="rId2" Type="http://schemas.openxmlformats.org/officeDocument/2006/relationships/image" Target="../media/image182.jpeg"/><Relationship Id="rId1" Type="http://schemas.openxmlformats.org/officeDocument/2006/relationships/slideLayout" Target="../slideLayouts/slideLayout34.xml"/><Relationship Id="rId6" Type="http://schemas.openxmlformats.org/officeDocument/2006/relationships/image" Target="../media/image165.png"/><Relationship Id="rId5" Type="http://schemas.openxmlformats.org/officeDocument/2006/relationships/image" Target="../media/image166.png"/><Relationship Id="rId4" Type="http://schemas.openxmlformats.org/officeDocument/2006/relationships/image" Target="../media/image183.png"/></Relationships>
</file>

<file path=ppt/slides/_rels/slide9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2" Type="http://schemas.openxmlformats.org/officeDocument/2006/relationships/image" Target="../media/image184.jpeg"/><Relationship Id="rId1" Type="http://schemas.openxmlformats.org/officeDocument/2006/relationships/slideLayout" Target="../slideLayouts/slideLayout34.xml"/><Relationship Id="rId6" Type="http://schemas.openxmlformats.org/officeDocument/2006/relationships/image" Target="../media/image165.png"/><Relationship Id="rId5" Type="http://schemas.openxmlformats.org/officeDocument/2006/relationships/image" Target="../media/image183.png"/><Relationship Id="rId4" Type="http://schemas.openxmlformats.org/officeDocument/2006/relationships/image" Target="../media/image166.png"/></Relationships>
</file>

<file path=ppt/slides/_rels/slide98.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81.png"/><Relationship Id="rId2" Type="http://schemas.openxmlformats.org/officeDocument/2006/relationships/image" Target="../media/image185.jpeg"/><Relationship Id="rId1" Type="http://schemas.openxmlformats.org/officeDocument/2006/relationships/slideLayout" Target="../slideLayouts/slideLayout34.xml"/><Relationship Id="rId6" Type="http://schemas.openxmlformats.org/officeDocument/2006/relationships/image" Target="../media/image166.png"/><Relationship Id="rId5" Type="http://schemas.openxmlformats.org/officeDocument/2006/relationships/image" Target="../media/image183.png"/><Relationship Id="rId4" Type="http://schemas.openxmlformats.org/officeDocument/2006/relationships/image" Target="../media/image165.png"/></Relationships>
</file>

<file path=ppt/slides/_rels/slide99.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165.png"/><Relationship Id="rId2" Type="http://schemas.openxmlformats.org/officeDocument/2006/relationships/image" Target="../media/image186.jpeg"/><Relationship Id="rId1" Type="http://schemas.openxmlformats.org/officeDocument/2006/relationships/slideLayout" Target="../slideLayouts/slideLayout34.xml"/><Relationship Id="rId6" Type="http://schemas.openxmlformats.org/officeDocument/2006/relationships/image" Target="../media/image183.png"/><Relationship Id="rId5" Type="http://schemas.openxmlformats.org/officeDocument/2006/relationships/image" Target="../media/image181.png"/><Relationship Id="rId4" Type="http://schemas.openxmlformats.org/officeDocument/2006/relationships/image" Target="../media/image16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5177838" y="3879165"/>
            <a:ext cx="6784988" cy="2446824"/>
            <a:chOff x="4382421" y="3895807"/>
            <a:chExt cx="6784988" cy="2446824"/>
          </a:xfrm>
        </p:grpSpPr>
        <p:sp>
          <p:nvSpPr>
            <p:cNvPr id="6" name="CuadroTexto 5"/>
            <p:cNvSpPr txBox="1"/>
            <p:nvPr/>
          </p:nvSpPr>
          <p:spPr>
            <a:xfrm>
              <a:off x="5842948" y="3895807"/>
              <a:ext cx="5324461" cy="2446824"/>
            </a:xfrm>
            <a:prstGeom prst="rect">
              <a:avLst/>
            </a:prstGeom>
            <a:noFill/>
            <a:ln>
              <a:noFill/>
            </a:ln>
          </p:spPr>
          <p:txBody>
            <a:bodyPr wrap="square" rtlCol="0">
              <a:spAutoFit/>
            </a:bodyPr>
            <a:lstStyle/>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TOMAR ACCIÓN</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indique la probabilidad de amenaza inminente y cuando la gravedad del fenómeno implique la movilización de personas y equipos, interrumpiendo el normal desarrollo de sus actividades cotidianas.</a:t>
              </a: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p>
            <a:p>
              <a:pPr marL="63500" marR="0" lvl="0" indent="0" algn="just"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PREPARARSE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INFORMARSE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90170" marR="29845" lvl="0" indent="0" algn="just" defTabSz="914400" rtl="0" eaLnBrk="1" fontAlgn="auto" latinLnBrk="0" hangingPunct="1">
                <a:lnSpc>
                  <a:spcPct val="100000"/>
                </a:lnSpc>
                <a:spcBef>
                  <a:spcPts val="0"/>
                </a:spcBef>
                <a:spcAft>
                  <a:spcPts val="0"/>
                </a:spcAft>
                <a:buClrTx/>
                <a:buSzTx/>
                <a:buFontTx/>
                <a:buNone/>
                <a:tabLst>
                  <a:tab pos="1170305" algn="l"/>
                  <a:tab pos="7658100" algn="ctr"/>
                </a:tabLst>
                <a:defRPr/>
              </a:pPr>
              <a:r>
                <a:rPr kumimoji="0" lang="es-MX"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CONDICIONES NORMALES </a:t>
              </a:r>
              <a:r>
                <a:rPr kumimoji="0" lang="es-MX"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La información que se suministra se encuentra dentro de los rangos normales.</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p:txBody>
        </p:sp>
        <p:pic>
          <p:nvPicPr>
            <p:cNvPr id="7" name="Picture 17" descr="Recurso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421" y="4071081"/>
              <a:ext cx="1216932" cy="522130"/>
            </a:xfrm>
            <a:prstGeom prst="rect">
              <a:avLst/>
            </a:prstGeom>
          </p:spPr>
        </p:pic>
        <p:pic>
          <p:nvPicPr>
            <p:cNvPr id="8"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421" y="4854261"/>
              <a:ext cx="1216932" cy="510067"/>
            </a:xfrm>
            <a:prstGeom prst="rect">
              <a:avLst/>
            </a:prstGeom>
          </p:spPr>
        </p:pic>
        <p:pic>
          <p:nvPicPr>
            <p:cNvPr id="9"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421" y="5490108"/>
              <a:ext cx="1216932" cy="503421"/>
            </a:xfrm>
            <a:prstGeom prst="rect">
              <a:avLst/>
            </a:prstGeom>
          </p:spPr>
        </p:pic>
        <p:cxnSp>
          <p:nvCxnSpPr>
            <p:cNvPr id="10" name="Straight Connector 23"/>
            <p:cNvCxnSpPr/>
            <p:nvPr/>
          </p:nvCxnSpPr>
          <p:spPr>
            <a:xfrm>
              <a:off x="5819569" y="3961181"/>
              <a:ext cx="0" cy="746606"/>
            </a:xfrm>
            <a:prstGeom prst="line">
              <a:avLst/>
            </a:prstGeom>
            <a:ln w="28575" cmpd="sng">
              <a:solidFill>
                <a:srgbClr val="D8063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0"/>
            <p:cNvCxnSpPr/>
            <p:nvPr/>
          </p:nvCxnSpPr>
          <p:spPr>
            <a:xfrm>
              <a:off x="5819569" y="4946393"/>
              <a:ext cx="0" cy="346364"/>
            </a:xfrm>
            <a:prstGeom prst="line">
              <a:avLst/>
            </a:prstGeom>
            <a:ln w="28575" cmpd="sng">
              <a:solidFill>
                <a:srgbClr val="FC623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1"/>
            <p:cNvCxnSpPr/>
            <p:nvPr/>
          </p:nvCxnSpPr>
          <p:spPr>
            <a:xfrm>
              <a:off x="5819569" y="5485181"/>
              <a:ext cx="0" cy="472732"/>
            </a:xfrm>
            <a:prstGeom prst="line">
              <a:avLst/>
            </a:prstGeom>
            <a:ln w="28575" cmpd="sng">
              <a:solidFill>
                <a:srgbClr val="FEB03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3"/>
            <p:cNvCxnSpPr/>
            <p:nvPr/>
          </p:nvCxnSpPr>
          <p:spPr>
            <a:xfrm>
              <a:off x="5819569" y="6059144"/>
              <a:ext cx="0" cy="279794"/>
            </a:xfrm>
            <a:prstGeom prst="line">
              <a:avLst/>
            </a:prstGeom>
            <a:ln w="28575" cmpd="sng">
              <a:solidFill>
                <a:srgbClr val="99ECF5"/>
              </a:solidFill>
            </a:ln>
            <a:effectLst/>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447926" y="2344101"/>
            <a:ext cx="3609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a:t>
            </a:r>
            <a:r>
              <a:rPr lang="es-CO" sz="1400" dirty="0">
                <a:solidFill>
                  <a:prstClr val="white"/>
                </a:solidFill>
                <a:latin typeface="Arial Narrow" panose="020B0606020202030204" pitchFamily="34" charset="0"/>
              </a:rPr>
              <a:t>DE</a:t>
            </a: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AM comunica al Sistema Nacional para la Gestión del Riesgo de desastres (SNGRD) y al Sistema Nacional Ambiental (SINA).</a:t>
            </a:r>
            <a:b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Bogotá D.C. </a:t>
            </a:r>
            <a:fld id="{0376E828-1238-4B20-9A83-7AEFED1EF645}" type="datetime4">
              <a:rPr kumimoji="0" lang="es-CO"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de junio de 2025</a:t>
            </a:fld>
            <a:b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Hora de actualización 12:</a:t>
            </a:r>
            <a:r>
              <a:rPr lang="es-CO" sz="1400" b="1" dirty="0">
                <a:solidFill>
                  <a:prstClr val="white"/>
                </a:solidFill>
                <a:latin typeface="Arial Narrow" panose="020B0606020202030204" pitchFamily="34" charset="0"/>
              </a:rPr>
              <a:t>3</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a:t>
            </a:r>
            <a:r>
              <a:rPr kumimoji="0" lang="es-CO" sz="1400" b="1" i="0" u="none" strike="noStrike" kern="1200" cap="none" spc="0" normalizeH="0" noProof="0" dirty="0">
                <a:ln>
                  <a:noFill/>
                </a:ln>
                <a:solidFill>
                  <a:prstClr val="white"/>
                </a:solidFill>
                <a:effectLst/>
                <a:uLnTx/>
                <a:uFillTx/>
                <a:latin typeface="Arial Narrow" panose="020B0606020202030204" pitchFamily="34" charset="0"/>
                <a:ea typeface="+mn-ea"/>
                <a:cs typeface="+mn-cs"/>
              </a:rPr>
              <a:t> </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HLC</a:t>
            </a:r>
          </a:p>
        </p:txBody>
      </p:sp>
      <p:sp>
        <p:nvSpPr>
          <p:cNvPr id="14" name="CuadroTexto 13"/>
          <p:cNvSpPr txBox="1"/>
          <p:nvPr/>
        </p:nvSpPr>
        <p:spPr>
          <a:xfrm>
            <a:off x="447926" y="4286476"/>
            <a:ext cx="184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dirty="0">
                <a:solidFill>
                  <a:srgbClr val="264890"/>
                </a:solidFill>
                <a:latin typeface="Arial Narrow" panose="020B0606020202030204" pitchFamily="34" charset="0"/>
              </a:rPr>
              <a:t>168</a:t>
            </a:r>
          </a:p>
        </p:txBody>
      </p:sp>
      <p:sp>
        <p:nvSpPr>
          <p:cNvPr id="3" name="Rectángulo 2"/>
          <p:cNvSpPr/>
          <p:nvPr/>
        </p:nvSpPr>
        <p:spPr>
          <a:xfrm>
            <a:off x="5763203" y="6472833"/>
            <a:ext cx="6096000" cy="307777"/>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Alertas vigentes hasta </a:t>
            </a:r>
            <a:fld id="{68246EDC-BC2E-4124-98E5-2F0F84A99735}" type="datetime4">
              <a:rPr kumimoji="0" lang="es-ES"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 de junio de 2025</a:t>
            </a:fld>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 </a:t>
            </a:r>
            <a:r>
              <a:rPr lang="es-ES" sz="1400" b="1" dirty="0">
                <a:solidFill>
                  <a:prstClr val="white"/>
                </a:solidFill>
                <a:latin typeface="Arial Narrow" panose="020B0606020202030204" pitchFamily="34" charset="0"/>
              </a:rPr>
              <a:t>18</a:t>
            </a: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:00 HLC. </a:t>
            </a:r>
          </a:p>
        </p:txBody>
      </p:sp>
      <p:sp>
        <p:nvSpPr>
          <p:cNvPr id="16" name="Rectángulo 15"/>
          <p:cNvSpPr/>
          <p:nvPr/>
        </p:nvSpPr>
        <p:spPr>
          <a:xfrm>
            <a:off x="6757258" y="1128028"/>
            <a:ext cx="4383953"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7" action="ppaction://hlinksldjump"/>
              </a:rPr>
              <a:t>Lo más destacado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8" action="ppaction://hlinksldjump"/>
              </a:rPr>
              <a:t>Precipitación</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9" action="ppaction://hlinksldjump"/>
              </a:rPr>
              <a:t>Temperaturas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Alerta por descensos significativos de las temperaturas mínimas del aire</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1" action="ppaction://hlinksldjump"/>
              </a:rPr>
              <a:t>Condiciones Hidrometeorológicas actuales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Pronóstico de precipitación de las próximas 24 horas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Pronóstico condiciones meteorológicas adicionales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Hidrológicas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deslizamientos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Incendios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Mar Caribe Colombiano</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Océano Pacífico Nacional</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por Ciclón Tropical Mar Caribe Colombiano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6377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blob:https://web.whatsapp.com/fbd4b136-6e6f-4b43-b6d3-c8088572306f"/>
          <p:cNvSpPr>
            <a:spLocks noChangeAspect="1" noChangeArrowheads="1"/>
          </p:cNvSpPr>
          <p:nvPr/>
        </p:nvSpPr>
        <p:spPr bwMode="auto">
          <a:xfrm>
            <a:off x="155575" y="-991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ángulo 15"/>
          <p:cNvSpPr/>
          <p:nvPr/>
        </p:nvSpPr>
        <p:spPr>
          <a:xfrm>
            <a:off x="7824836" y="5688216"/>
            <a:ext cx="3981601" cy="374461"/>
          </a:xfrm>
          <a:prstGeom prst="rect">
            <a:avLst/>
          </a:prstGeom>
          <a:solidFill>
            <a:schemeClr val="bg1"/>
          </a:solidFill>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descargas eléctricas en las últimas cuatro horas. </a:t>
            </a:r>
            <a:r>
              <a:rPr lang="es-CO" altLang="es-CO" sz="1000" b="1" dirty="0">
                <a:latin typeface="Arial Narrow" panose="020B0606020202030204" pitchFamily="34" charset="0"/>
              </a:rPr>
              <a:t>Hora 12:05 HLC</a:t>
            </a:r>
          </a:p>
          <a:p>
            <a:pPr marL="85725" lvl="1" algn="ctr">
              <a:lnSpc>
                <a:spcPts val="1100"/>
              </a:lnSpc>
              <a:defRPr/>
            </a:pPr>
            <a:r>
              <a:rPr lang="es-CO" altLang="es-CO" sz="1000" b="1" dirty="0">
                <a:latin typeface="Arial Narrow" panose="020B0606020202030204" pitchFamily="34" charset="0"/>
              </a:rPr>
              <a:t>Fuente: IDEAM</a:t>
            </a:r>
            <a:endParaRPr lang="es-CO" altLang="es-CO" sz="1200" b="1" dirty="0">
              <a:latin typeface="Arial Narrow" panose="020B0606020202030204" pitchFamily="34" charset="0"/>
            </a:endParaRPr>
          </a:p>
        </p:txBody>
      </p:sp>
      <p:sp>
        <p:nvSpPr>
          <p:cNvPr id="5" name="AutoShape 2" descr="blob:https://web.whatsapp.com/5381b47e-f77d-4f5e-947e-6c73afbf5af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4553893" y="795322"/>
            <a:ext cx="3223032" cy="5334153"/>
          </a:xfrm>
          <a:prstGeom prst="rect">
            <a:avLst/>
          </a:prstGeom>
          <a:solidFill>
            <a:schemeClr val="bg1"/>
          </a:solidFill>
        </p:spPr>
        <p:txBody>
          <a:bodyPr wrap="square">
            <a:spAutoFit/>
          </a:bodyPr>
          <a:lstStyle/>
          <a:p>
            <a:pPr algn="just">
              <a:lnSpc>
                <a:spcPct val="107000"/>
              </a:lnSpc>
              <a:spcAft>
                <a:spcPts val="800"/>
              </a:spcAft>
            </a:pPr>
            <a:r>
              <a:rPr lang="es-MX" sz="1180" dirty="0">
                <a:effectLst/>
                <a:latin typeface="Arial Narrow" panose="020B0606020202030204" pitchFamily="34" charset="0"/>
                <a:ea typeface="Arial Narrow" panose="020B0606020202030204" pitchFamily="34" charset="0"/>
                <a:cs typeface="Arial Narrow" panose="020B0606020202030204" pitchFamily="34" charset="0"/>
              </a:rPr>
              <a:t>Durante las últimas horas se ha presentado abundante nubosidad sobre el territorio nacional con persistencia de las precipitaciones en amplios sectores al occidente de la región Caribe, nororiente de la Andina y oriente de la Orinoquia y Amazonia. Las lluvias más persistentes y de mayor intensidad con tormentas eléctricas aisladas se han presentado en amplios sectores sobre aguas marítimas y costeras del archipiélago de San Andrés, Providencia y Santa Catalina, en las cuencas del Caribe centro y sur y el Pacífico norte y sur colombiano. Igualmente, al sur del departamento de Cesar, suroriente de Bolívar, oriente de Arauca, Vaupés y Amazonas y sobre el centro-occidente de Vichada. </a:t>
            </a:r>
          </a:p>
          <a:p>
            <a:pPr algn="just">
              <a:lnSpc>
                <a:spcPct val="107000"/>
              </a:lnSpc>
              <a:spcAft>
                <a:spcPts val="800"/>
              </a:spcAft>
            </a:pPr>
            <a:r>
              <a:rPr lang="es-MX" sz="1180" dirty="0">
                <a:effectLst/>
                <a:latin typeface="Arial Narrow" panose="020B0606020202030204" pitchFamily="34" charset="0"/>
                <a:ea typeface="Arial Narrow" panose="020B0606020202030204" pitchFamily="34" charset="0"/>
                <a:cs typeface="Arial Narrow" panose="020B0606020202030204" pitchFamily="34" charset="0"/>
              </a:rPr>
              <a:t>Lluvias intermitentes de menor intensidad se han registrado en sectores de los departamentos de Córdoba, Santander, Boyacá, Cundinamarca, Antioquia, Caldas, Risaralda, Quindío, Tolima, Huila, Chocó, Valle del Cauca, Cauca, Nariño, Arauca, Casanare, Meta, Guainía, Guaviare, Caquetá y Putumayo.</a:t>
            </a:r>
          </a:p>
          <a:p>
            <a:pPr algn="just">
              <a:lnSpc>
                <a:spcPct val="107000"/>
              </a:lnSpc>
              <a:spcAft>
                <a:spcPts val="800"/>
              </a:spcAft>
            </a:pPr>
            <a:r>
              <a:rPr lang="es-MX" sz="1180" dirty="0">
                <a:effectLst/>
                <a:latin typeface="Arial Narrow" panose="020B0606020202030204" pitchFamily="34" charset="0"/>
                <a:ea typeface="Arial Narrow" panose="020B0606020202030204" pitchFamily="34" charset="0"/>
                <a:cs typeface="Arial Narrow" panose="020B0606020202030204" pitchFamily="34" charset="0"/>
              </a:rPr>
              <a:t>Sobre el archipiélago de San Andrés, Providencia y Santa Catalina, incluyendo su área marítima se ha presentado cielo mayormente nublado con lluvias dispersas de variada intensidad y tormentas eléctricas aisladas.</a:t>
            </a:r>
          </a:p>
        </p:txBody>
      </p:sp>
      <p:sp>
        <p:nvSpPr>
          <p:cNvPr id="14" name="CuadroTexto 7">
            <a:extLst>
              <a:ext uri="{FF2B5EF4-FFF2-40B4-BE49-F238E27FC236}">
                <a16:creationId xmlns:a16="http://schemas.microsoft.com/office/drawing/2014/main" id="{E62FC5B5-C866-CC31-BD94-457B4EC443DF}"/>
              </a:ext>
            </a:extLst>
          </p:cNvPr>
          <p:cNvSpPr txBox="1">
            <a:spLocks noChangeArrowheads="1"/>
          </p:cNvSpPr>
          <p:nvPr/>
        </p:nvSpPr>
        <p:spPr bwMode="auto">
          <a:xfrm>
            <a:off x="378565" y="5688217"/>
            <a:ext cx="4127419" cy="374461"/>
          </a:xfrm>
          <a:prstGeom prst="rect">
            <a:avLst/>
          </a:prstGeom>
          <a:solidFill>
            <a:schemeClr val="bg1"/>
          </a:solidFill>
          <a:ln w="9525">
            <a:noFill/>
            <a:miter lim="800000"/>
            <a:headEnd/>
            <a:tailEnd/>
          </a:ln>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Imagen GOES </a:t>
            </a:r>
            <a:r>
              <a:rPr lang="es-CO" altLang="es-CO" sz="1000" b="1" dirty="0">
                <a:latin typeface="Arial Narrow" panose="020B0606020202030204" pitchFamily="34" charset="0"/>
              </a:rPr>
              <a:t>East Canal Infrarrojo, </a:t>
            </a:r>
            <a:fld id="{F2BD7076-7B45-4926-B19F-0CBAFDFEDA32}" type="datetime4">
              <a:rPr lang="es-CO" altLang="es-CO" sz="1000" b="1" smtClean="0">
                <a:latin typeface="Arial Narrow" panose="020B0606020202030204" pitchFamily="34" charset="0"/>
              </a:rPr>
              <a:t>17 de junio de 2025</a:t>
            </a:fld>
            <a:r>
              <a:rPr lang="es-CO" altLang="es-CO" sz="1000" b="1" dirty="0">
                <a:latin typeface="Arial Narrow" panose="020B0606020202030204" pitchFamily="34" charset="0"/>
              </a:rPr>
              <a:t> - Hora 11:40 HLC. Fuente: IDEAM GOES 19</a:t>
            </a:r>
          </a:p>
        </p:txBody>
      </p:sp>
      <p:pic>
        <p:nvPicPr>
          <p:cNvPr id="12" name="Imagen 11">
            <a:extLst>
              <a:ext uri="{FF2B5EF4-FFF2-40B4-BE49-F238E27FC236}">
                <a16:creationId xmlns:a16="http://schemas.microsoft.com/office/drawing/2014/main" id="{B5B84D9A-BF88-8B7D-1E3B-0FE48DA3D097}"/>
              </a:ext>
            </a:extLst>
          </p:cNvPr>
          <p:cNvPicPr>
            <a:picLocks noChangeAspect="1"/>
          </p:cNvPicPr>
          <p:nvPr/>
        </p:nvPicPr>
        <p:blipFill>
          <a:blip r:embed="rId3"/>
          <a:stretch>
            <a:fillRect/>
          </a:stretch>
        </p:blipFill>
        <p:spPr>
          <a:xfrm>
            <a:off x="378565" y="5409294"/>
            <a:ext cx="4127417" cy="304802"/>
          </a:xfrm>
          <a:prstGeom prst="rect">
            <a:avLst/>
          </a:prstGeom>
        </p:spPr>
      </p:pic>
      <p:pic>
        <p:nvPicPr>
          <p:cNvPr id="6" name="Imagen 5">
            <a:extLst>
              <a:ext uri="{FF2B5EF4-FFF2-40B4-BE49-F238E27FC236}">
                <a16:creationId xmlns:a16="http://schemas.microsoft.com/office/drawing/2014/main" id="{64DAB96E-CF2A-7D06-8CD8-9ABA0C845E9E}"/>
              </a:ext>
            </a:extLst>
          </p:cNvPr>
          <p:cNvPicPr>
            <a:picLocks noChangeAspect="1"/>
          </p:cNvPicPr>
          <p:nvPr/>
        </p:nvPicPr>
        <p:blipFill>
          <a:blip r:embed="rId4"/>
          <a:stretch>
            <a:fillRect/>
          </a:stretch>
        </p:blipFill>
        <p:spPr>
          <a:xfrm>
            <a:off x="378563" y="795322"/>
            <a:ext cx="4127416" cy="4613972"/>
          </a:xfrm>
          <a:prstGeom prst="rect">
            <a:avLst/>
          </a:prstGeom>
        </p:spPr>
      </p:pic>
      <p:pic>
        <p:nvPicPr>
          <p:cNvPr id="7" name="Imagen 6">
            <a:extLst>
              <a:ext uri="{FF2B5EF4-FFF2-40B4-BE49-F238E27FC236}">
                <a16:creationId xmlns:a16="http://schemas.microsoft.com/office/drawing/2014/main" id="{910AFF67-C7D5-4F73-5B53-46B977D3FDCA}"/>
              </a:ext>
            </a:extLst>
          </p:cNvPr>
          <p:cNvPicPr>
            <a:picLocks noChangeAspect="1"/>
          </p:cNvPicPr>
          <p:nvPr/>
        </p:nvPicPr>
        <p:blipFill>
          <a:blip r:embed="rId5"/>
          <a:stretch>
            <a:fillRect/>
          </a:stretch>
        </p:blipFill>
        <p:spPr>
          <a:xfrm>
            <a:off x="7824834" y="795323"/>
            <a:ext cx="3988601" cy="4892894"/>
          </a:xfrm>
          <a:prstGeom prst="rect">
            <a:avLst/>
          </a:prstGeom>
        </p:spPr>
      </p:pic>
    </p:spTree>
    <p:extLst>
      <p:ext uri="{BB962C8B-B14F-4D97-AF65-F5344CB8AC3E}">
        <p14:creationId xmlns:p14="http://schemas.microsoft.com/office/powerpoint/2010/main" val="20406114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610151" y="1497013"/>
            <a:ext cx="3629340" cy="4858445"/>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DEFINICIONES Y RECOMENDACIONES</a:t>
            </a:r>
            <a:endParaRPr lang="es-MX" sz="20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254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1919853" y="3166009"/>
            <a:ext cx="1352550" cy="455612"/>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0" name="Google Shape;3712;p49">
            <a:extLst>
              <a:ext uri="{FF2B5EF4-FFF2-40B4-BE49-F238E27FC236}">
                <a16:creationId xmlns:a16="http://schemas.microsoft.com/office/drawing/2014/main" id="{8037481F-6FD6-B0DA-13B6-747BB74DFC10}"/>
              </a:ext>
            </a:extLst>
          </p:cNvPr>
          <p:cNvGrpSpPr>
            <a:grpSpLocks/>
          </p:cNvGrpSpPr>
          <p:nvPr/>
        </p:nvGrpSpPr>
        <p:grpSpPr bwMode="auto">
          <a:xfrm>
            <a:off x="-4181264" y="3306371"/>
            <a:ext cx="1270000" cy="471487"/>
            <a:chOff x="12849266" y="5857985"/>
            <a:chExt cx="1327216" cy="471600"/>
          </a:xfrm>
        </p:grpSpPr>
        <p:pic>
          <p:nvPicPr>
            <p:cNvPr id="511023" name="Google Shape;3713;p49" descr="Recurso 23.png">
              <a:extLst>
                <a:ext uri="{FF2B5EF4-FFF2-40B4-BE49-F238E27FC236}">
                  <a16:creationId xmlns:a16="http://schemas.microsoft.com/office/drawing/2014/main" id="{E87EFC8A-C8F0-1DD4-8F27-91EBA60D89F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24" name="Google Shape;3714;p49">
              <a:extLst>
                <a:ext uri="{FF2B5EF4-FFF2-40B4-BE49-F238E27FC236}">
                  <a16:creationId xmlns:a16="http://schemas.microsoft.com/office/drawing/2014/main" id="{90759AC9-F9B3-0B3E-0FC1-DADA128920D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Google Shape;3715;p49">
              <a:extLst>
                <a:ext uri="{FF2B5EF4-FFF2-40B4-BE49-F238E27FC236}">
                  <a16:creationId xmlns:a16="http://schemas.microsoft.com/office/drawing/2014/main" id="{861B7298-9A78-5920-82D3-0701853E8230}"/>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lang="es-CO" sz="951" b="1" kern="0" dirty="0">
                  <a:solidFill>
                    <a:prstClr val="black"/>
                  </a:solidFill>
                  <a:latin typeface="Arial Narrow"/>
                  <a:sym typeface="Arial Narrow"/>
                </a:rPr>
                <a:t>Hasta 30 de</a:t>
              </a:r>
              <a:endParaRPr sz="951" b="1" kern="0" dirty="0">
                <a:solidFill>
                  <a:prstClr val="black"/>
                </a:solidFill>
                <a:latin typeface="Arial Narrow"/>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lang="es-CO" sz="951" b="1" kern="0" dirty="0">
                  <a:solidFill>
                    <a:prstClr val="black"/>
                  </a:solidFill>
                  <a:latin typeface="Arial Narrow"/>
                  <a:sym typeface="Arial Narrow"/>
                </a:rPr>
                <a:t>septiembre</a:t>
              </a:r>
              <a:endParaRPr sz="951" b="1" kern="0" dirty="0">
                <a:solidFill>
                  <a:prstClr val="black"/>
                </a:solidFill>
                <a:latin typeface="Arial Narrow"/>
                <a:sym typeface="Arial"/>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4274279" y="4455087"/>
            <a:ext cx="1350963" cy="479425"/>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510984" name="Google Shape;204;p4">
            <a:extLst>
              <a:ext uri="{FF2B5EF4-FFF2-40B4-BE49-F238E27FC236}">
                <a16:creationId xmlns:a16="http://schemas.microsoft.com/office/drawing/2014/main" id="{19794445-4242-23AD-3EE5-55BE7B1DE5F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7314" y="1074464"/>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oogle Shape;3716;p49">
            <a:extLst>
              <a:ext uri="{FF2B5EF4-FFF2-40B4-BE49-F238E27FC236}">
                <a16:creationId xmlns:a16="http://schemas.microsoft.com/office/drawing/2014/main" id="{763C95DF-F9DD-856C-0988-8F90993EEC06}"/>
              </a:ext>
            </a:extLst>
          </p:cNvPr>
          <p:cNvGrpSpPr>
            <a:grpSpLocks/>
          </p:cNvGrpSpPr>
          <p:nvPr/>
        </p:nvGrpSpPr>
        <p:grpSpPr bwMode="auto">
          <a:xfrm>
            <a:off x="-3846121" y="5685155"/>
            <a:ext cx="1509843" cy="527050"/>
            <a:chOff x="12849266" y="7856751"/>
            <a:chExt cx="1482275" cy="452051"/>
          </a:xfrm>
        </p:grpSpPr>
        <p:pic>
          <p:nvPicPr>
            <p:cNvPr id="47" name="Google Shape;3717;p49" descr="Recurso 23.png">
              <a:extLst>
                <a:ext uri="{FF2B5EF4-FFF2-40B4-BE49-F238E27FC236}">
                  <a16:creationId xmlns:a16="http://schemas.microsoft.com/office/drawing/2014/main" id="{268E7995-2CF3-9B16-2E01-120E791423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3718;p49">
              <a:extLst>
                <a:ext uri="{FF2B5EF4-FFF2-40B4-BE49-F238E27FC236}">
                  <a16:creationId xmlns:a16="http://schemas.microsoft.com/office/drawing/2014/main" id="{F85D282D-B8EF-001F-44E5-F72974CC6AAF}"/>
                </a:ext>
              </a:extLst>
            </p:cNvPr>
            <p:cNvSpPr/>
            <p:nvPr/>
          </p:nvSpPr>
          <p:spPr>
            <a:xfrm>
              <a:off x="12849266" y="7859474"/>
              <a:ext cx="450410" cy="449328"/>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3719;p49">
              <a:extLst>
                <a:ext uri="{FF2B5EF4-FFF2-40B4-BE49-F238E27FC236}">
                  <a16:creationId xmlns:a16="http://schemas.microsoft.com/office/drawing/2014/main" id="{68E97CDF-D557-0389-DE07-AD8B328FF5D2}"/>
                </a:ext>
              </a:extLst>
            </p:cNvPr>
            <p:cNvSpPr/>
            <p:nvPr/>
          </p:nvSpPr>
          <p:spPr>
            <a:xfrm>
              <a:off x="13307468" y="7881260"/>
              <a:ext cx="1024073" cy="336905"/>
            </a:xfrm>
            <a:prstGeom prst="rect">
              <a:avLst/>
            </a:prstGeom>
            <a:noFill/>
            <a:ln>
              <a:noFill/>
            </a:ln>
          </p:spPr>
          <p:txBody>
            <a:bodyPr spcFirstLastPara="1"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22 – 28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2,4 m – 3,0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1004" name="Grupo 511003">
            <a:extLst>
              <a:ext uri="{FF2B5EF4-FFF2-40B4-BE49-F238E27FC236}">
                <a16:creationId xmlns:a16="http://schemas.microsoft.com/office/drawing/2014/main" id="{1CAEB477-25A2-20D9-C6F6-DA43FDA1CB42}"/>
              </a:ext>
            </a:extLst>
          </p:cNvPr>
          <p:cNvGrpSpPr/>
          <p:nvPr/>
        </p:nvGrpSpPr>
        <p:grpSpPr>
          <a:xfrm>
            <a:off x="-4240437" y="3863841"/>
            <a:ext cx="1308344" cy="471487"/>
            <a:chOff x="4466186" y="4500860"/>
            <a:chExt cx="1308344" cy="471487"/>
          </a:xfrm>
        </p:grpSpPr>
        <p:grpSp>
          <p:nvGrpSpPr>
            <p:cNvPr id="511005" name="Grupo 511004">
              <a:extLst>
                <a:ext uri="{FF2B5EF4-FFF2-40B4-BE49-F238E27FC236}">
                  <a16:creationId xmlns:a16="http://schemas.microsoft.com/office/drawing/2014/main" id="{2A0E956E-7EF6-9AF6-1FC2-45F928320C54}"/>
                </a:ext>
              </a:extLst>
            </p:cNvPr>
            <p:cNvGrpSpPr/>
            <p:nvPr/>
          </p:nvGrpSpPr>
          <p:grpSpPr>
            <a:xfrm>
              <a:off x="4673032" y="4500866"/>
              <a:ext cx="1068111" cy="447680"/>
              <a:chOff x="4917038" y="4995859"/>
              <a:chExt cx="931312" cy="307185"/>
            </a:xfrm>
          </p:grpSpPr>
          <p:sp>
            <p:nvSpPr>
              <p:cNvPr id="511009" name="Diagrama de flujo: retraso 511008">
                <a:extLst>
                  <a:ext uri="{FF2B5EF4-FFF2-40B4-BE49-F238E27FC236}">
                    <a16:creationId xmlns:a16="http://schemas.microsoft.com/office/drawing/2014/main" id="{9B13D68D-BCE0-45D4-FA69-E52EA87058AC}"/>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1010" name="Rectángulo 511009">
                <a:extLst>
                  <a:ext uri="{FF2B5EF4-FFF2-40B4-BE49-F238E27FC236}">
                    <a16:creationId xmlns:a16="http://schemas.microsoft.com/office/drawing/2014/main" id="{6CCD08F9-D931-DD7E-7B45-0F4EB31538E4}"/>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11006" name="Google Shape;3712;p49">
              <a:extLst>
                <a:ext uri="{FF2B5EF4-FFF2-40B4-BE49-F238E27FC236}">
                  <a16:creationId xmlns:a16="http://schemas.microsoft.com/office/drawing/2014/main" id="{9841E4DD-BFD5-95F7-B9AB-B8B807650292}"/>
                </a:ext>
              </a:extLst>
            </p:cNvPr>
            <p:cNvGrpSpPr>
              <a:grpSpLocks/>
            </p:cNvGrpSpPr>
            <p:nvPr/>
          </p:nvGrpSpPr>
          <p:grpSpPr bwMode="auto">
            <a:xfrm>
              <a:off x="4466186" y="4500860"/>
              <a:ext cx="1308344" cy="471487"/>
              <a:chOff x="12849264" y="5857985"/>
              <a:chExt cx="1234313" cy="471600"/>
            </a:xfrm>
          </p:grpSpPr>
          <p:pic>
            <p:nvPicPr>
              <p:cNvPr id="511007" name="Google Shape;3714;p49">
                <a:extLst>
                  <a:ext uri="{FF2B5EF4-FFF2-40B4-BE49-F238E27FC236}">
                    <a16:creationId xmlns:a16="http://schemas.microsoft.com/office/drawing/2014/main" id="{3BFC6D88-081D-3C73-A767-4847CD959AE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08" name="Google Shape;3715;p49">
                <a:extLst>
                  <a:ext uri="{FF2B5EF4-FFF2-40B4-BE49-F238E27FC236}">
                    <a16:creationId xmlns:a16="http://schemas.microsoft.com/office/drawing/2014/main" id="{9CC7D8A3-A05C-4F9C-9336-9B3A44929546}"/>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18</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Febrero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2" name="Google Shape;3696;p48">
            <a:extLst>
              <a:ext uri="{FF2B5EF4-FFF2-40B4-BE49-F238E27FC236}">
                <a16:creationId xmlns:a16="http://schemas.microsoft.com/office/drawing/2014/main" id="{C5DD8FE1-8CCD-9AE7-03A9-67785299A09D}"/>
              </a:ext>
            </a:extLst>
          </p:cNvPr>
          <p:cNvGrpSpPr>
            <a:grpSpLocks/>
          </p:cNvGrpSpPr>
          <p:nvPr/>
        </p:nvGrpSpPr>
        <p:grpSpPr bwMode="auto">
          <a:xfrm>
            <a:off x="-1647223" y="2570830"/>
            <a:ext cx="1392237" cy="500062"/>
            <a:chOff x="12717919" y="6530147"/>
            <a:chExt cx="1354712" cy="421879"/>
          </a:xfrm>
        </p:grpSpPr>
        <p:pic>
          <p:nvPicPr>
            <p:cNvPr id="3" name="Google Shape;3697;p48">
              <a:extLst>
                <a:ext uri="{FF2B5EF4-FFF2-40B4-BE49-F238E27FC236}">
                  <a16:creationId xmlns:a16="http://schemas.microsoft.com/office/drawing/2014/main" id="{CEE6525B-E8C7-0692-C403-9E12824A34F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698;p48">
              <a:extLst>
                <a:ext uri="{FF2B5EF4-FFF2-40B4-BE49-F238E27FC236}">
                  <a16:creationId xmlns:a16="http://schemas.microsoft.com/office/drawing/2014/main" id="{41AB6D57-4BDF-EC03-170D-8FA84FCD267E}"/>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 name="Google Shape;3699;p48">
              <a:extLst>
                <a:ext uri="{FF2B5EF4-FFF2-40B4-BE49-F238E27FC236}">
                  <a16:creationId xmlns:a16="http://schemas.microsoft.com/office/drawing/2014/main" id="{44FFFEE9-C355-AB48-B81D-88D6D46BF1B7}"/>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10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a:t>
              </a:r>
              <a:r>
                <a:rPr lang="es-CO" sz="851" b="1" kern="0" dirty="0">
                  <a:solidFill>
                    <a:prstClr val="black"/>
                  </a:solidFill>
                  <a:latin typeface="Arial Narrow"/>
                  <a:ea typeface="Arial Narrow"/>
                  <a:cs typeface="Arial Narrow"/>
                  <a:sym typeface="Arial Narrow"/>
                </a:rPr>
                <a:t>2,0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1" name="Google Shape;3696;p48">
            <a:extLst>
              <a:ext uri="{FF2B5EF4-FFF2-40B4-BE49-F238E27FC236}">
                <a16:creationId xmlns:a16="http://schemas.microsoft.com/office/drawing/2014/main" id="{2A64F27A-DA64-FC0B-340B-D626059B4FF7}"/>
              </a:ext>
            </a:extLst>
          </p:cNvPr>
          <p:cNvGrpSpPr>
            <a:grpSpLocks/>
          </p:cNvGrpSpPr>
          <p:nvPr/>
        </p:nvGrpSpPr>
        <p:grpSpPr bwMode="auto">
          <a:xfrm>
            <a:off x="-2803455" y="4649656"/>
            <a:ext cx="1392237" cy="500062"/>
            <a:chOff x="12717919" y="6530147"/>
            <a:chExt cx="1354712" cy="421879"/>
          </a:xfrm>
        </p:grpSpPr>
        <p:pic>
          <p:nvPicPr>
            <p:cNvPr id="12" name="Google Shape;3697;p48">
              <a:extLst>
                <a:ext uri="{FF2B5EF4-FFF2-40B4-BE49-F238E27FC236}">
                  <a16:creationId xmlns:a16="http://schemas.microsoft.com/office/drawing/2014/main" id="{9FBD997C-1601-7493-BF40-04AEDBDAE04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3698;p48">
              <a:extLst>
                <a:ext uri="{FF2B5EF4-FFF2-40B4-BE49-F238E27FC236}">
                  <a16:creationId xmlns:a16="http://schemas.microsoft.com/office/drawing/2014/main" id="{1BD68678-198A-B024-73DC-CEC54D84B84C}"/>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4" name="Google Shape;3699;p48">
              <a:extLst>
                <a:ext uri="{FF2B5EF4-FFF2-40B4-BE49-F238E27FC236}">
                  <a16:creationId xmlns:a16="http://schemas.microsoft.com/office/drawing/2014/main" id="{D0E7F0A2-EB20-336E-FA56-21F3D212980C}"/>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10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a:t>
              </a:r>
              <a:r>
                <a:rPr lang="es-CO" sz="851" b="1" kern="0" dirty="0">
                  <a:solidFill>
                    <a:prstClr val="black"/>
                  </a:solidFill>
                  <a:latin typeface="Arial Narrow"/>
                  <a:ea typeface="Arial Narrow"/>
                  <a:cs typeface="Arial Narrow"/>
                  <a:sym typeface="Arial Narrow"/>
                </a:rPr>
                <a:t>2,0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7" name="Google Shape;3720;p49">
            <a:extLst>
              <a:ext uri="{FF2B5EF4-FFF2-40B4-BE49-F238E27FC236}">
                <a16:creationId xmlns:a16="http://schemas.microsoft.com/office/drawing/2014/main" id="{20F79105-A1DD-D5D3-4D2E-6940C508C430}"/>
              </a:ext>
            </a:extLst>
          </p:cNvPr>
          <p:cNvGrpSpPr>
            <a:grpSpLocks/>
          </p:cNvGrpSpPr>
          <p:nvPr/>
        </p:nvGrpSpPr>
        <p:grpSpPr bwMode="auto">
          <a:xfrm>
            <a:off x="4106729" y="3518932"/>
            <a:ext cx="1352550" cy="474662"/>
            <a:chOff x="12855734" y="7185445"/>
            <a:chExt cx="1321386" cy="453600"/>
          </a:xfrm>
        </p:grpSpPr>
        <p:sp>
          <p:nvSpPr>
            <p:cNvPr id="8" name="Google Shape;3721;p49">
              <a:extLst>
                <a:ext uri="{FF2B5EF4-FFF2-40B4-BE49-F238E27FC236}">
                  <a16:creationId xmlns:a16="http://schemas.microsoft.com/office/drawing/2014/main" id="{C8BCB42D-1382-9573-8534-575B5892B411}"/>
                </a:ext>
              </a:extLst>
            </p:cNvPr>
            <p:cNvSpPr/>
            <p:nvPr/>
          </p:nvSpPr>
          <p:spPr>
            <a:xfrm>
              <a:off x="13060456" y="7188479"/>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9" name="Google Shape;3722;p49">
              <a:extLst>
                <a:ext uri="{FF2B5EF4-FFF2-40B4-BE49-F238E27FC236}">
                  <a16:creationId xmlns:a16="http://schemas.microsoft.com/office/drawing/2014/main" id="{BD30126D-40E6-9F35-C063-CA26A24E52D8}"/>
                </a:ext>
              </a:extLst>
            </p:cNvPr>
            <p:cNvSpPr/>
            <p:nvPr/>
          </p:nvSpPr>
          <p:spPr>
            <a:xfrm>
              <a:off x="12855734" y="7185445"/>
              <a:ext cx="449768"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23;p49">
              <a:extLst>
                <a:ext uri="{FF2B5EF4-FFF2-40B4-BE49-F238E27FC236}">
                  <a16:creationId xmlns:a16="http://schemas.microsoft.com/office/drawing/2014/main" id="{49D406FB-A1D0-7A90-41B0-9512200348F3}"/>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a:t>
              </a:r>
              <a:r>
                <a:rPr lang="es-CO" sz="851" b="1" kern="0" dirty="0">
                  <a:solidFill>
                    <a:prstClr val="black"/>
                  </a:solidFill>
                  <a:latin typeface="Arial Narrow"/>
                  <a:ea typeface="Arial Narrow"/>
                  <a:cs typeface="Arial Narrow"/>
                  <a:sym typeface="Arial Narrow"/>
                </a:rPr>
                <a:t>30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3,4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2" name="Google Shape;3720;p49">
            <a:extLst>
              <a:ext uri="{FF2B5EF4-FFF2-40B4-BE49-F238E27FC236}">
                <a16:creationId xmlns:a16="http://schemas.microsoft.com/office/drawing/2014/main" id="{40E9EDAD-D473-669E-E138-5F175FE8DD32}"/>
              </a:ext>
            </a:extLst>
          </p:cNvPr>
          <p:cNvGrpSpPr>
            <a:grpSpLocks/>
          </p:cNvGrpSpPr>
          <p:nvPr/>
        </p:nvGrpSpPr>
        <p:grpSpPr bwMode="auto">
          <a:xfrm>
            <a:off x="-1919848" y="6038262"/>
            <a:ext cx="1352545" cy="474657"/>
            <a:chOff x="12855738" y="7185449"/>
            <a:chExt cx="1321382" cy="453596"/>
          </a:xfrm>
        </p:grpSpPr>
        <p:sp>
          <p:nvSpPr>
            <p:cNvPr id="23" name="Google Shape;3721;p49">
              <a:extLst>
                <a:ext uri="{FF2B5EF4-FFF2-40B4-BE49-F238E27FC236}">
                  <a16:creationId xmlns:a16="http://schemas.microsoft.com/office/drawing/2014/main" id="{0816EE16-69F0-AEF8-5205-37224627ED59}"/>
                </a:ext>
              </a:extLst>
            </p:cNvPr>
            <p:cNvSpPr/>
            <p:nvPr/>
          </p:nvSpPr>
          <p:spPr>
            <a:xfrm>
              <a:off x="13060456" y="7188479"/>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4" name="Google Shape;3722;p49">
              <a:extLst>
                <a:ext uri="{FF2B5EF4-FFF2-40B4-BE49-F238E27FC236}">
                  <a16:creationId xmlns:a16="http://schemas.microsoft.com/office/drawing/2014/main" id="{1FD2818B-9BA6-CB93-3E44-3586B3EEE824}"/>
                </a:ext>
              </a:extLst>
            </p:cNvPr>
            <p:cNvSpPr/>
            <p:nvPr/>
          </p:nvSpPr>
          <p:spPr>
            <a:xfrm>
              <a:off x="12855738" y="7185449"/>
              <a:ext cx="449768"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3723;p49">
              <a:extLst>
                <a:ext uri="{FF2B5EF4-FFF2-40B4-BE49-F238E27FC236}">
                  <a16:creationId xmlns:a16="http://schemas.microsoft.com/office/drawing/2014/main" id="{3A47EC31-9FDB-5728-D493-CE306EB6F5B0}"/>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15 - 25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2.4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6" name="Google Shape;3720;p49">
            <a:extLst>
              <a:ext uri="{FF2B5EF4-FFF2-40B4-BE49-F238E27FC236}">
                <a16:creationId xmlns:a16="http://schemas.microsoft.com/office/drawing/2014/main" id="{5D427960-7DD1-163F-9959-9C166DF3BD35}"/>
              </a:ext>
            </a:extLst>
          </p:cNvPr>
          <p:cNvGrpSpPr>
            <a:grpSpLocks/>
          </p:cNvGrpSpPr>
          <p:nvPr/>
        </p:nvGrpSpPr>
        <p:grpSpPr bwMode="auto">
          <a:xfrm>
            <a:off x="-2876339" y="3639557"/>
            <a:ext cx="1352550" cy="474662"/>
            <a:chOff x="12855734" y="7185445"/>
            <a:chExt cx="1321386" cy="453600"/>
          </a:xfrm>
        </p:grpSpPr>
        <p:sp>
          <p:nvSpPr>
            <p:cNvPr id="27" name="Google Shape;3721;p49">
              <a:extLst>
                <a:ext uri="{FF2B5EF4-FFF2-40B4-BE49-F238E27FC236}">
                  <a16:creationId xmlns:a16="http://schemas.microsoft.com/office/drawing/2014/main" id="{36D67752-6C52-6BEB-5D77-26BE7AB1B728}"/>
                </a:ext>
              </a:extLst>
            </p:cNvPr>
            <p:cNvSpPr/>
            <p:nvPr/>
          </p:nvSpPr>
          <p:spPr>
            <a:xfrm>
              <a:off x="13060456" y="7188479"/>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3722;p49">
              <a:extLst>
                <a:ext uri="{FF2B5EF4-FFF2-40B4-BE49-F238E27FC236}">
                  <a16:creationId xmlns:a16="http://schemas.microsoft.com/office/drawing/2014/main" id="{326A9DBB-CC5A-47DE-A040-FF586A6B1D1F}"/>
                </a:ext>
              </a:extLst>
            </p:cNvPr>
            <p:cNvSpPr/>
            <p:nvPr/>
          </p:nvSpPr>
          <p:spPr>
            <a:xfrm>
              <a:off x="12855734" y="7185445"/>
              <a:ext cx="449768"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9" name="Google Shape;3723;p49">
              <a:extLst>
                <a:ext uri="{FF2B5EF4-FFF2-40B4-BE49-F238E27FC236}">
                  <a16:creationId xmlns:a16="http://schemas.microsoft.com/office/drawing/2014/main" id="{19614B66-BA28-3E52-1067-7CEB9CFE69EB}"/>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2.5 – </a:t>
              </a:r>
              <a:r>
                <a:rPr lang="es-CO" sz="851" b="1" kern="0" dirty="0">
                  <a:solidFill>
                    <a:prstClr val="black"/>
                  </a:solidFill>
                  <a:latin typeface="Arial Narrow"/>
                  <a:ea typeface="Arial Narrow"/>
                  <a:cs typeface="Arial Narrow"/>
                  <a:sym typeface="Arial Narrow"/>
                </a:rPr>
                <a:t>3</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41" name="Google Shape;3696;p48">
            <a:extLst>
              <a:ext uri="{FF2B5EF4-FFF2-40B4-BE49-F238E27FC236}">
                <a16:creationId xmlns:a16="http://schemas.microsoft.com/office/drawing/2014/main" id="{6917A53A-5244-6CF6-1273-72D29C07C7E1}"/>
              </a:ext>
            </a:extLst>
          </p:cNvPr>
          <p:cNvGrpSpPr>
            <a:grpSpLocks/>
          </p:cNvGrpSpPr>
          <p:nvPr/>
        </p:nvGrpSpPr>
        <p:grpSpPr bwMode="auto">
          <a:xfrm>
            <a:off x="-1578762" y="4493598"/>
            <a:ext cx="1392237" cy="500062"/>
            <a:chOff x="12717919" y="6530147"/>
            <a:chExt cx="1354712" cy="421879"/>
          </a:xfrm>
        </p:grpSpPr>
        <p:pic>
          <p:nvPicPr>
            <p:cNvPr id="43" name="Google Shape;3697;p48">
              <a:extLst>
                <a:ext uri="{FF2B5EF4-FFF2-40B4-BE49-F238E27FC236}">
                  <a16:creationId xmlns:a16="http://schemas.microsoft.com/office/drawing/2014/main" id="{F505DA2A-FD88-7609-328F-24C98A43EFC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Google Shape;3698;p48">
              <a:extLst>
                <a:ext uri="{FF2B5EF4-FFF2-40B4-BE49-F238E27FC236}">
                  <a16:creationId xmlns:a16="http://schemas.microsoft.com/office/drawing/2014/main" id="{7170C898-EFAC-E967-7E83-587E6FB8A666}"/>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3699;p48">
              <a:extLst>
                <a:ext uri="{FF2B5EF4-FFF2-40B4-BE49-F238E27FC236}">
                  <a16:creationId xmlns:a16="http://schemas.microsoft.com/office/drawing/2014/main" id="{F09F4608-8D25-F2B0-5A95-3495A3A6350D}"/>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9</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13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E</a:t>
              </a:r>
              <a:r>
                <a:rPr kumimoji="0" lang="es-CO" sz="851" b="1" i="0" u="none" strike="noStrike" kern="0" cap="none" spc="0" normalizeH="0" baseline="0" noProof="0" dirty="0" err="1">
                  <a:ln>
                    <a:noFill/>
                  </a:ln>
                  <a:solidFill>
                    <a:prstClr val="black"/>
                  </a:solidFill>
                  <a:effectLst/>
                  <a:uLnTx/>
                  <a:uFillTx/>
                  <a:latin typeface="Arial Narrow"/>
                  <a:ea typeface="Arial Narrow"/>
                  <a:cs typeface="Arial Narrow"/>
                  <a:sym typeface="Arial Narrow"/>
                </a:rPr>
                <a:t>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1,7 – </a:t>
              </a:r>
              <a:r>
                <a:rPr lang="es-CO" sz="851" b="1" kern="0" dirty="0">
                  <a:solidFill>
                    <a:prstClr val="black"/>
                  </a:solidFill>
                  <a:latin typeface="Arial Narrow"/>
                  <a:ea typeface="Arial Narrow"/>
                  <a:cs typeface="Arial Narrow"/>
                  <a:sym typeface="Arial Narrow"/>
                </a:rPr>
                <a:t>2,7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5" name="Google Shape;3696;p48">
            <a:extLst>
              <a:ext uri="{FF2B5EF4-FFF2-40B4-BE49-F238E27FC236}">
                <a16:creationId xmlns:a16="http://schemas.microsoft.com/office/drawing/2014/main" id="{04E66182-5C8D-08E2-84C8-1AE89DCFF211}"/>
              </a:ext>
            </a:extLst>
          </p:cNvPr>
          <p:cNvGrpSpPr>
            <a:grpSpLocks/>
          </p:cNvGrpSpPr>
          <p:nvPr/>
        </p:nvGrpSpPr>
        <p:grpSpPr bwMode="auto">
          <a:xfrm>
            <a:off x="1003282" y="2447111"/>
            <a:ext cx="1392237" cy="500062"/>
            <a:chOff x="12717919" y="6530147"/>
            <a:chExt cx="1354712" cy="421879"/>
          </a:xfrm>
        </p:grpSpPr>
        <p:pic>
          <p:nvPicPr>
            <p:cNvPr id="56" name="Google Shape;3697;p48">
              <a:extLst>
                <a:ext uri="{FF2B5EF4-FFF2-40B4-BE49-F238E27FC236}">
                  <a16:creationId xmlns:a16="http://schemas.microsoft.com/office/drawing/2014/main" id="{B2755E6E-7CE7-B4C4-E34A-ECCE819DA0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Google Shape;3698;p48">
              <a:extLst>
                <a:ext uri="{FF2B5EF4-FFF2-40B4-BE49-F238E27FC236}">
                  <a16:creationId xmlns:a16="http://schemas.microsoft.com/office/drawing/2014/main" id="{B9C96906-501D-2EFC-4533-3D61E835CA8C}"/>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3699;p48">
              <a:extLst>
                <a:ext uri="{FF2B5EF4-FFF2-40B4-BE49-F238E27FC236}">
                  <a16:creationId xmlns:a16="http://schemas.microsoft.com/office/drawing/2014/main" id="{6FE62326-0916-1563-DA36-12BA0B9B06E6}"/>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15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a:t>
              </a:r>
              <a:r>
                <a:rPr lang="es-CO" sz="851" b="1" kern="0" dirty="0">
                  <a:solidFill>
                    <a:prstClr val="black"/>
                  </a:solidFill>
                  <a:latin typeface="Arial Narrow"/>
                  <a:ea typeface="Arial Narrow"/>
                  <a:cs typeface="Arial Narrow"/>
                  <a:sym typeface="Arial Narrow"/>
                </a:rPr>
                <a:t>20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1,3 – 2,</a:t>
              </a:r>
              <a:r>
                <a:rPr lang="es-CO" sz="851" b="1" kern="0" dirty="0">
                  <a:solidFill>
                    <a:prstClr val="black"/>
                  </a:solidFill>
                  <a:latin typeface="Arial Narrow"/>
                  <a:ea typeface="Arial Narrow"/>
                  <a:cs typeface="Arial Narrow"/>
                  <a:sym typeface="Arial Narrow"/>
                </a:rPr>
                <a:t>5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9" name="Google Shape;3696;p48">
            <a:extLst>
              <a:ext uri="{FF2B5EF4-FFF2-40B4-BE49-F238E27FC236}">
                <a16:creationId xmlns:a16="http://schemas.microsoft.com/office/drawing/2014/main" id="{092B5215-6100-4DE9-DAAF-DB83EE09992F}"/>
              </a:ext>
            </a:extLst>
          </p:cNvPr>
          <p:cNvGrpSpPr>
            <a:grpSpLocks/>
          </p:cNvGrpSpPr>
          <p:nvPr/>
        </p:nvGrpSpPr>
        <p:grpSpPr bwMode="auto">
          <a:xfrm>
            <a:off x="3047494" y="4235304"/>
            <a:ext cx="1392237" cy="500062"/>
            <a:chOff x="12717919" y="6530147"/>
            <a:chExt cx="1354712" cy="421879"/>
          </a:xfrm>
        </p:grpSpPr>
        <p:pic>
          <p:nvPicPr>
            <p:cNvPr id="60" name="Google Shape;3697;p48">
              <a:extLst>
                <a:ext uri="{FF2B5EF4-FFF2-40B4-BE49-F238E27FC236}">
                  <a16:creationId xmlns:a16="http://schemas.microsoft.com/office/drawing/2014/main" id="{082C29F0-9B7F-21FA-4E4C-A9F9DBCF8F0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Google Shape;3698;p48">
              <a:extLst>
                <a:ext uri="{FF2B5EF4-FFF2-40B4-BE49-F238E27FC236}">
                  <a16:creationId xmlns:a16="http://schemas.microsoft.com/office/drawing/2014/main" id="{EDF383AA-BAFD-74FF-364C-220D375E613B}"/>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 name="Google Shape;3699;p48">
              <a:extLst>
                <a:ext uri="{FF2B5EF4-FFF2-40B4-BE49-F238E27FC236}">
                  <a16:creationId xmlns:a16="http://schemas.microsoft.com/office/drawing/2014/main" id="{23BFEBF5-E8C1-C191-1F05-1807672A5013}"/>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5 – 13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0,9 – 2,1</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34" name="Google Shape;3738;p49">
            <a:extLst>
              <a:ext uri="{FF2B5EF4-FFF2-40B4-BE49-F238E27FC236}">
                <a16:creationId xmlns:a16="http://schemas.microsoft.com/office/drawing/2014/main" id="{66E54394-DFC7-2D16-ACCA-A8455CCAF06E}"/>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117" y="3863399"/>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76" name="Google Shape;3738;p49">
            <a:extLst>
              <a:ext uri="{FF2B5EF4-FFF2-40B4-BE49-F238E27FC236}">
                <a16:creationId xmlns:a16="http://schemas.microsoft.com/office/drawing/2014/main" id="{A8BCCEBE-895A-6B59-86AF-309379F3C688}"/>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966" y="3202977"/>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oogle Shape;3653;p48">
            <a:extLst>
              <a:ext uri="{FF2B5EF4-FFF2-40B4-BE49-F238E27FC236}">
                <a16:creationId xmlns:a16="http://schemas.microsoft.com/office/drawing/2014/main" id="{45C390E9-56FC-C379-D937-73F60878E831}"/>
              </a:ext>
            </a:extLst>
          </p:cNvPr>
          <p:cNvGrpSpPr>
            <a:grpSpLocks/>
          </p:cNvGrpSpPr>
          <p:nvPr/>
        </p:nvGrpSpPr>
        <p:grpSpPr bwMode="auto">
          <a:xfrm>
            <a:off x="-1578762" y="5007162"/>
            <a:ext cx="1265237" cy="447675"/>
            <a:chOff x="12854781" y="2471055"/>
            <a:chExt cx="1308062" cy="450000"/>
          </a:xfrm>
        </p:grpSpPr>
        <p:pic>
          <p:nvPicPr>
            <p:cNvPr id="46" name="Google Shape;3654;p48">
              <a:extLst>
                <a:ext uri="{FF2B5EF4-FFF2-40B4-BE49-F238E27FC236}">
                  <a16:creationId xmlns:a16="http://schemas.microsoft.com/office/drawing/2014/main" id="{6B97D204-6878-A169-85AB-DA452431516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6842" y="2471055"/>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Google Shape;3655;p48">
              <a:extLst>
                <a:ext uri="{FF2B5EF4-FFF2-40B4-BE49-F238E27FC236}">
                  <a16:creationId xmlns:a16="http://schemas.microsoft.com/office/drawing/2014/main" id="{E16D8D09-37D0-6796-45EB-F1E952AA1822}"/>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1" name="Google Shape;3656;p48">
              <a:extLst>
                <a:ext uri="{FF2B5EF4-FFF2-40B4-BE49-F238E27FC236}">
                  <a16:creationId xmlns:a16="http://schemas.microsoft.com/office/drawing/2014/main" id="{B9EA5814-E899-01E1-5B65-201C81779152}"/>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52" name="Google Shape;3738;p49">
            <a:extLst>
              <a:ext uri="{FF2B5EF4-FFF2-40B4-BE49-F238E27FC236}">
                <a16:creationId xmlns:a16="http://schemas.microsoft.com/office/drawing/2014/main" id="{FF0DADAE-2C8F-13D7-CD29-52FBB15CE835}"/>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8581" y="4865744"/>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oogle Shape;3720;p49">
            <a:extLst>
              <a:ext uri="{FF2B5EF4-FFF2-40B4-BE49-F238E27FC236}">
                <a16:creationId xmlns:a16="http://schemas.microsoft.com/office/drawing/2014/main" id="{2AA382CE-000D-7F0C-7BCE-26A9326EEAE3}"/>
              </a:ext>
            </a:extLst>
          </p:cNvPr>
          <p:cNvGrpSpPr>
            <a:grpSpLocks/>
          </p:cNvGrpSpPr>
          <p:nvPr/>
        </p:nvGrpSpPr>
        <p:grpSpPr bwMode="auto">
          <a:xfrm>
            <a:off x="-3046343" y="2674123"/>
            <a:ext cx="1352550" cy="474662"/>
            <a:chOff x="12855734" y="7185445"/>
            <a:chExt cx="1321386" cy="453600"/>
          </a:xfrm>
        </p:grpSpPr>
        <p:sp>
          <p:nvSpPr>
            <p:cNvPr id="36" name="Google Shape;3721;p49">
              <a:extLst>
                <a:ext uri="{FF2B5EF4-FFF2-40B4-BE49-F238E27FC236}">
                  <a16:creationId xmlns:a16="http://schemas.microsoft.com/office/drawing/2014/main" id="{3BF198C7-B994-5D92-6504-DB417782F0B8}"/>
                </a:ext>
              </a:extLst>
            </p:cNvPr>
            <p:cNvSpPr/>
            <p:nvPr/>
          </p:nvSpPr>
          <p:spPr>
            <a:xfrm>
              <a:off x="13060456" y="7188479"/>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3" name="Google Shape;3722;p49">
              <a:extLst>
                <a:ext uri="{FF2B5EF4-FFF2-40B4-BE49-F238E27FC236}">
                  <a16:creationId xmlns:a16="http://schemas.microsoft.com/office/drawing/2014/main" id="{8AE3FAC4-605C-7206-72E5-A6900F608471}"/>
                </a:ext>
              </a:extLst>
            </p:cNvPr>
            <p:cNvSpPr/>
            <p:nvPr/>
          </p:nvSpPr>
          <p:spPr>
            <a:xfrm>
              <a:off x="12855734" y="7185445"/>
              <a:ext cx="449768"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 name="Google Shape;3723;p49">
              <a:extLst>
                <a:ext uri="{FF2B5EF4-FFF2-40B4-BE49-F238E27FC236}">
                  <a16:creationId xmlns:a16="http://schemas.microsoft.com/office/drawing/2014/main" id="{80C83778-5010-D498-8748-89ED04706411}"/>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25 - 28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15" name="Google Shape;3720;p49">
            <a:extLst>
              <a:ext uri="{FF2B5EF4-FFF2-40B4-BE49-F238E27FC236}">
                <a16:creationId xmlns:a16="http://schemas.microsoft.com/office/drawing/2014/main" id="{0693EEAE-9751-206D-570F-FD1E86529059}"/>
              </a:ext>
            </a:extLst>
          </p:cNvPr>
          <p:cNvGrpSpPr>
            <a:grpSpLocks/>
          </p:cNvGrpSpPr>
          <p:nvPr/>
        </p:nvGrpSpPr>
        <p:grpSpPr bwMode="auto">
          <a:xfrm>
            <a:off x="5673471" y="2965646"/>
            <a:ext cx="1352550" cy="474662"/>
            <a:chOff x="12855734" y="7185445"/>
            <a:chExt cx="1321386" cy="453600"/>
          </a:xfrm>
        </p:grpSpPr>
        <p:sp>
          <p:nvSpPr>
            <p:cNvPr id="16" name="Google Shape;3721;p49">
              <a:extLst>
                <a:ext uri="{FF2B5EF4-FFF2-40B4-BE49-F238E27FC236}">
                  <a16:creationId xmlns:a16="http://schemas.microsoft.com/office/drawing/2014/main" id="{A78C4CFD-62C5-19DE-CA6E-2BF379895270}"/>
                </a:ext>
              </a:extLst>
            </p:cNvPr>
            <p:cNvSpPr/>
            <p:nvPr/>
          </p:nvSpPr>
          <p:spPr>
            <a:xfrm>
              <a:off x="13060456" y="7188479"/>
              <a:ext cx="1116664"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7" name="Google Shape;3722;p49">
              <a:extLst>
                <a:ext uri="{FF2B5EF4-FFF2-40B4-BE49-F238E27FC236}">
                  <a16:creationId xmlns:a16="http://schemas.microsoft.com/office/drawing/2014/main" id="{7873F798-0A46-F14D-04BA-36E53D51F791}"/>
                </a:ext>
              </a:extLst>
            </p:cNvPr>
            <p:cNvSpPr/>
            <p:nvPr/>
          </p:nvSpPr>
          <p:spPr>
            <a:xfrm>
              <a:off x="12855734" y="7185445"/>
              <a:ext cx="449768"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8" name="Google Shape;3723;p49">
              <a:extLst>
                <a:ext uri="{FF2B5EF4-FFF2-40B4-BE49-F238E27FC236}">
                  <a16:creationId xmlns:a16="http://schemas.microsoft.com/office/drawing/2014/main" id="{18DA6AE5-9187-7C21-254B-97CEF31C16FB}"/>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15 - 30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spTree>
    <p:extLst>
      <p:ext uri="{BB962C8B-B14F-4D97-AF65-F5344CB8AC3E}">
        <p14:creationId xmlns:p14="http://schemas.microsoft.com/office/powerpoint/2010/main" val="41861896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1767203" y="1479263"/>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2005" name="Google Shape;3716;p49">
            <a:extLst>
              <a:ext uri="{FF2B5EF4-FFF2-40B4-BE49-F238E27FC236}">
                <a16:creationId xmlns:a16="http://schemas.microsoft.com/office/drawing/2014/main" id="{813ED771-B53A-AC48-9BE6-32E2B8E21DBE}"/>
              </a:ext>
            </a:extLst>
          </p:cNvPr>
          <p:cNvGrpSpPr>
            <a:grpSpLocks/>
          </p:cNvGrpSpPr>
          <p:nvPr/>
        </p:nvGrpSpPr>
        <p:grpSpPr bwMode="auto">
          <a:xfrm>
            <a:off x="-3256521" y="3772766"/>
            <a:ext cx="1352550" cy="552450"/>
            <a:chOff x="12849266" y="7856751"/>
            <a:chExt cx="1327854" cy="473837"/>
          </a:xfrm>
        </p:grpSpPr>
        <p:pic>
          <p:nvPicPr>
            <p:cNvPr id="512032" name="Google Shape;3717;p49" descr="Recurso 23.png">
              <a:extLst>
                <a:ext uri="{FF2B5EF4-FFF2-40B4-BE49-F238E27FC236}">
                  <a16:creationId xmlns:a16="http://schemas.microsoft.com/office/drawing/2014/main" id="{5C39F31E-2E6E-8F0E-BC2C-0A46C10F18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3718;p49">
              <a:extLst>
                <a:ext uri="{FF2B5EF4-FFF2-40B4-BE49-F238E27FC236}">
                  <a16:creationId xmlns:a16="http://schemas.microsoft.com/office/drawing/2014/main" id="{0CA6420F-FCEE-93DA-CD97-C760D984C762}"/>
                </a:ext>
              </a:extLst>
            </p:cNvPr>
            <p:cNvSpPr/>
            <p:nvPr/>
          </p:nvSpPr>
          <p:spPr>
            <a:xfrm>
              <a:off x="12849266" y="7859474"/>
              <a:ext cx="450410" cy="449328"/>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0" name="Google Shape;3719;p49">
              <a:extLst>
                <a:ext uri="{FF2B5EF4-FFF2-40B4-BE49-F238E27FC236}">
                  <a16:creationId xmlns:a16="http://schemas.microsoft.com/office/drawing/2014/main" id="{9FAC6AD5-AF2B-55F6-B803-68F197CC7E1C}"/>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2006" name="Google Shape;3720;p49">
            <a:extLst>
              <a:ext uri="{FF2B5EF4-FFF2-40B4-BE49-F238E27FC236}">
                <a16:creationId xmlns:a16="http://schemas.microsoft.com/office/drawing/2014/main" id="{7A1483F1-6350-19B9-2089-F76DE5353DEA}"/>
              </a:ext>
            </a:extLst>
          </p:cNvPr>
          <p:cNvGrpSpPr>
            <a:grpSpLocks/>
          </p:cNvGrpSpPr>
          <p:nvPr/>
        </p:nvGrpSpPr>
        <p:grpSpPr bwMode="auto">
          <a:xfrm>
            <a:off x="-3256521" y="3165771"/>
            <a:ext cx="1352550" cy="474662"/>
            <a:chOff x="12855734" y="7185445"/>
            <a:chExt cx="1321386" cy="453600"/>
          </a:xfrm>
        </p:grpSpPr>
        <p:sp>
          <p:nvSpPr>
            <p:cNvPr id="42" name="Google Shape;3721;p49">
              <a:extLst>
                <a:ext uri="{FF2B5EF4-FFF2-40B4-BE49-F238E27FC236}">
                  <a16:creationId xmlns:a16="http://schemas.microsoft.com/office/drawing/2014/main" id="{4DAAC244-FDAE-2021-7E67-A37F2F080789}"/>
                </a:ext>
              </a:extLst>
            </p:cNvPr>
            <p:cNvSpPr/>
            <p:nvPr/>
          </p:nvSpPr>
          <p:spPr>
            <a:xfrm>
              <a:off x="13060456" y="7188479"/>
              <a:ext cx="1116664"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3722;p49">
              <a:extLst>
                <a:ext uri="{FF2B5EF4-FFF2-40B4-BE49-F238E27FC236}">
                  <a16:creationId xmlns:a16="http://schemas.microsoft.com/office/drawing/2014/main" id="{2927F61C-4F9E-A8A5-481B-D818D499F6C2}"/>
                </a:ext>
              </a:extLst>
            </p:cNvPr>
            <p:cNvSpPr/>
            <p:nvPr/>
          </p:nvSpPr>
          <p:spPr>
            <a:xfrm>
              <a:off x="12855734" y="7185445"/>
              <a:ext cx="449768" cy="450566"/>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723;p49">
              <a:extLst>
                <a:ext uri="{FF2B5EF4-FFF2-40B4-BE49-F238E27FC236}">
                  <a16:creationId xmlns:a16="http://schemas.microsoft.com/office/drawing/2014/main" id="{09397074-E0D5-D416-2B9F-B7115704CE92}"/>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4.0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4" name="Google Shape;204;p4">
            <a:extLst>
              <a:ext uri="{FF2B5EF4-FFF2-40B4-BE49-F238E27FC236}">
                <a16:creationId xmlns:a16="http://schemas.microsoft.com/office/drawing/2014/main" id="{7613A640-E39F-EF63-F0B7-B6D7943B205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934" y="-74876"/>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oogle Shape;3696;p48">
            <a:extLst>
              <a:ext uri="{FF2B5EF4-FFF2-40B4-BE49-F238E27FC236}">
                <a16:creationId xmlns:a16="http://schemas.microsoft.com/office/drawing/2014/main" id="{FF3645BE-2263-BD58-52D2-9281A3AFA8CA}"/>
              </a:ext>
            </a:extLst>
          </p:cNvPr>
          <p:cNvGrpSpPr>
            <a:grpSpLocks/>
          </p:cNvGrpSpPr>
          <p:nvPr/>
        </p:nvGrpSpPr>
        <p:grpSpPr bwMode="auto">
          <a:xfrm>
            <a:off x="-1556702" y="5491464"/>
            <a:ext cx="1392237" cy="500062"/>
            <a:chOff x="12717919" y="6530147"/>
            <a:chExt cx="1354712" cy="421879"/>
          </a:xfrm>
        </p:grpSpPr>
        <p:pic>
          <p:nvPicPr>
            <p:cNvPr id="31" name="Google Shape;3697;p48">
              <a:extLst>
                <a:ext uri="{FF2B5EF4-FFF2-40B4-BE49-F238E27FC236}">
                  <a16:creationId xmlns:a16="http://schemas.microsoft.com/office/drawing/2014/main" id="{BB1D4383-4C38-BDB5-816E-2D42E0F128A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Google Shape;3698;p48">
              <a:extLst>
                <a:ext uri="{FF2B5EF4-FFF2-40B4-BE49-F238E27FC236}">
                  <a16:creationId xmlns:a16="http://schemas.microsoft.com/office/drawing/2014/main" id="{FB925730-2A6D-C941-562A-C5E88E7F359A}"/>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3699;p48">
              <a:extLst>
                <a:ext uri="{FF2B5EF4-FFF2-40B4-BE49-F238E27FC236}">
                  <a16:creationId xmlns:a16="http://schemas.microsoft.com/office/drawing/2014/main" id="{4B53808B-D938-CB6C-9443-D4F15B0E5081}"/>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9 – 13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Sur</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o</a:t>
              </a:r>
              <a:r>
                <a:rPr lang="es-CO" sz="851" b="1" kern="0" dirty="0">
                  <a:solidFill>
                    <a:prstClr val="black"/>
                  </a:solidFill>
                  <a:latin typeface="Arial Narrow"/>
                  <a:ea typeface="Arial Narrow"/>
                  <a:cs typeface="Arial Narrow"/>
                  <a:sym typeface="Arial Narrow"/>
                </a:rPr>
                <a:t>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a:t>
              </a:r>
              <a:r>
                <a:rPr lang="es-CO" sz="851" b="1" kern="0" dirty="0">
                  <a:solidFill>
                    <a:prstClr val="black"/>
                  </a:solidFill>
                  <a:latin typeface="Arial Narrow"/>
                  <a:ea typeface="Arial Narrow"/>
                  <a:cs typeface="Arial Narrow"/>
                  <a:sym typeface="Arial Narrow"/>
                </a:rPr>
                <a:t>1,7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47" name="Google Shape;3727;p49">
            <a:extLst>
              <a:ext uri="{FF2B5EF4-FFF2-40B4-BE49-F238E27FC236}">
                <a16:creationId xmlns:a16="http://schemas.microsoft.com/office/drawing/2014/main" id="{EFE35E98-F612-5AE0-D384-968A4785251E}"/>
              </a:ext>
            </a:extLst>
          </p:cNvPr>
          <p:cNvGrpSpPr>
            <a:grpSpLocks/>
          </p:cNvGrpSpPr>
          <p:nvPr/>
        </p:nvGrpSpPr>
        <p:grpSpPr bwMode="auto">
          <a:xfrm>
            <a:off x="-2293459" y="4585565"/>
            <a:ext cx="1350963" cy="479425"/>
            <a:chOff x="12855734" y="4509956"/>
            <a:chExt cx="1419882" cy="468160"/>
          </a:xfrm>
        </p:grpSpPr>
        <p:pic>
          <p:nvPicPr>
            <p:cNvPr id="48" name="Google Shape;3728;p49">
              <a:extLst>
                <a:ext uri="{FF2B5EF4-FFF2-40B4-BE49-F238E27FC236}">
                  <a16:creationId xmlns:a16="http://schemas.microsoft.com/office/drawing/2014/main" id="{91C82535-9343-388E-9105-8CAB717DC6B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3729;p49">
              <a:extLst>
                <a:ext uri="{FF2B5EF4-FFF2-40B4-BE49-F238E27FC236}">
                  <a16:creationId xmlns:a16="http://schemas.microsoft.com/office/drawing/2014/main" id="{B73D522D-79B8-BCC4-7A13-B0C51F586A8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Google Shape;3730;p49">
              <a:extLst>
                <a:ext uri="{FF2B5EF4-FFF2-40B4-BE49-F238E27FC236}">
                  <a16:creationId xmlns:a16="http://schemas.microsoft.com/office/drawing/2014/main" id="{1A60E23D-5631-1417-8EED-7BF36D8F88C4}"/>
                </a:ext>
              </a:extLst>
            </p:cNvPr>
            <p:cNvSpPr/>
            <p:nvPr/>
          </p:nvSpPr>
          <p:spPr>
            <a:xfrm>
              <a:off x="13359617" y="4576614"/>
              <a:ext cx="832575" cy="28576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2 de junio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 name="Google Shape;3696;p48">
            <a:extLst>
              <a:ext uri="{FF2B5EF4-FFF2-40B4-BE49-F238E27FC236}">
                <a16:creationId xmlns:a16="http://schemas.microsoft.com/office/drawing/2014/main" id="{E0537744-F9F2-DE22-DBAD-4B4379DC71DC}"/>
              </a:ext>
            </a:extLst>
          </p:cNvPr>
          <p:cNvGrpSpPr>
            <a:grpSpLocks/>
          </p:cNvGrpSpPr>
          <p:nvPr/>
        </p:nvGrpSpPr>
        <p:grpSpPr bwMode="auto">
          <a:xfrm>
            <a:off x="5819792" y="4265181"/>
            <a:ext cx="1392237" cy="500062"/>
            <a:chOff x="12717919" y="6530147"/>
            <a:chExt cx="1354712" cy="421879"/>
          </a:xfrm>
        </p:grpSpPr>
        <p:pic>
          <p:nvPicPr>
            <p:cNvPr id="14" name="Google Shape;3697;p48">
              <a:extLst>
                <a:ext uri="{FF2B5EF4-FFF2-40B4-BE49-F238E27FC236}">
                  <a16:creationId xmlns:a16="http://schemas.microsoft.com/office/drawing/2014/main" id="{8F597112-B27F-2F5D-AEC5-B3FA06464CE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3698;p48">
              <a:extLst>
                <a:ext uri="{FF2B5EF4-FFF2-40B4-BE49-F238E27FC236}">
                  <a16:creationId xmlns:a16="http://schemas.microsoft.com/office/drawing/2014/main" id="{29144724-FF16-C3C4-F90A-8D45D5032951}"/>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9" name="Google Shape;3699;p48">
              <a:extLst>
                <a:ext uri="{FF2B5EF4-FFF2-40B4-BE49-F238E27FC236}">
                  <a16:creationId xmlns:a16="http://schemas.microsoft.com/office/drawing/2014/main" id="{DB5EA489-30FD-B0BD-8E27-207ECD09F159}"/>
                </a:ext>
              </a:extLst>
            </p:cNvPr>
            <p:cNvSpPr/>
            <p:nvPr/>
          </p:nvSpPr>
          <p:spPr>
            <a:xfrm>
              <a:off x="13226129" y="6573005"/>
              <a:ext cx="846502" cy="331387"/>
            </a:xfrm>
            <a:prstGeom prst="rect">
              <a:avLst/>
            </a:prstGeom>
            <a:noFill/>
            <a:ln>
              <a:noFill/>
            </a:ln>
          </p:spPr>
          <p:txBody>
            <a:bodyPr spcFirstLastPara="1" lIns="0" tIns="0" rIns="0" bIns="0">
              <a:spAutoFit/>
            </a:bodyPr>
            <a:lstStyle/>
            <a:p>
              <a:pPr lvl="0" defTabSz="914126" eaLnBrk="1" fontAlgn="auto" hangingPunct="1">
                <a:spcBef>
                  <a:spcPts val="0"/>
                </a:spcBef>
                <a:spcAft>
                  <a:spcPts val="0"/>
                </a:spcAft>
                <a:buClr>
                  <a:srgbClr val="000000"/>
                </a:buClr>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5</a:t>
              </a:r>
              <a:r>
                <a:rPr lang="es-CO" sz="851" b="1" kern="0" dirty="0">
                  <a:solidFill>
                    <a:prstClr val="black"/>
                  </a:solidFill>
                  <a:latin typeface="Arial Narrow"/>
                  <a:ea typeface="Arial Narrow"/>
                  <a:cs typeface="Arial Narrow"/>
                  <a:sym typeface="Arial Narrow"/>
                </a:rPr>
                <a:t> – 15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Sur- 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a:t>
              </a:r>
              <a:r>
                <a:rPr lang="es-CO" sz="851" b="1" kern="0" dirty="0">
                  <a:solidFill>
                    <a:prstClr val="black"/>
                  </a:solidFill>
                  <a:latin typeface="Arial Narrow"/>
                  <a:ea typeface="Arial Narrow"/>
                  <a:cs typeface="Arial Narrow"/>
                  <a:sym typeface="Arial Narrow"/>
                </a:rPr>
                <a:t>2,2</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0" name="Google Shape;3696;p48">
            <a:extLst>
              <a:ext uri="{FF2B5EF4-FFF2-40B4-BE49-F238E27FC236}">
                <a16:creationId xmlns:a16="http://schemas.microsoft.com/office/drawing/2014/main" id="{960165E5-D6E0-3292-83EA-4410C721D0EC}"/>
              </a:ext>
            </a:extLst>
          </p:cNvPr>
          <p:cNvGrpSpPr>
            <a:grpSpLocks/>
          </p:cNvGrpSpPr>
          <p:nvPr/>
        </p:nvGrpSpPr>
        <p:grpSpPr bwMode="auto">
          <a:xfrm>
            <a:off x="6151562" y="2969768"/>
            <a:ext cx="1392237" cy="500062"/>
            <a:chOff x="12717919" y="6530147"/>
            <a:chExt cx="1354712" cy="421879"/>
          </a:xfrm>
        </p:grpSpPr>
        <p:pic>
          <p:nvPicPr>
            <p:cNvPr id="21" name="Google Shape;3697;p48">
              <a:extLst>
                <a:ext uri="{FF2B5EF4-FFF2-40B4-BE49-F238E27FC236}">
                  <a16:creationId xmlns:a16="http://schemas.microsoft.com/office/drawing/2014/main" id="{3E31F4AD-AFEB-422F-C5AF-8473BD1D1E2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698;p48">
              <a:extLst>
                <a:ext uri="{FF2B5EF4-FFF2-40B4-BE49-F238E27FC236}">
                  <a16:creationId xmlns:a16="http://schemas.microsoft.com/office/drawing/2014/main" id="{E1589A57-6091-9F15-D2F4-5F790DA178FF}"/>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3" name="Google Shape;3699;p48">
              <a:extLst>
                <a:ext uri="{FF2B5EF4-FFF2-40B4-BE49-F238E27FC236}">
                  <a16:creationId xmlns:a16="http://schemas.microsoft.com/office/drawing/2014/main" id="{31CF442F-7818-A7CC-2FC5-77922FA3F8E3}"/>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a:t>
              </a:r>
              <a:r>
                <a:rPr lang="es-CO" sz="851" b="1" kern="0" dirty="0">
                  <a:solidFill>
                    <a:prstClr val="black"/>
                  </a:solidFill>
                  <a:latin typeface="Arial Narrow"/>
                  <a:ea typeface="Arial Narrow"/>
                  <a:cs typeface="Arial Narrow"/>
                  <a:sym typeface="Arial Narrow"/>
                </a:rPr>
                <a:t>,0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a:t>
              </a:r>
              <a:r>
                <a:rPr lang="es-CO" sz="851" b="1" kern="0" dirty="0">
                  <a:solidFill>
                    <a:prstClr val="black"/>
                  </a:solidFill>
                  <a:latin typeface="Arial Narrow"/>
                  <a:ea typeface="Arial Narrow"/>
                  <a:cs typeface="Arial Narrow"/>
                  <a:sym typeface="Arial Narrow"/>
                </a:rPr>
                <a:t>2,2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8" name="Google Shape;3696;p48">
            <a:extLst>
              <a:ext uri="{FF2B5EF4-FFF2-40B4-BE49-F238E27FC236}">
                <a16:creationId xmlns:a16="http://schemas.microsoft.com/office/drawing/2014/main" id="{03F4F9FD-8012-E45E-0702-0D31ADE452C4}"/>
              </a:ext>
            </a:extLst>
          </p:cNvPr>
          <p:cNvGrpSpPr>
            <a:grpSpLocks/>
          </p:cNvGrpSpPr>
          <p:nvPr/>
        </p:nvGrpSpPr>
        <p:grpSpPr bwMode="auto">
          <a:xfrm>
            <a:off x="5697134" y="1526748"/>
            <a:ext cx="1392237" cy="500062"/>
            <a:chOff x="12717919" y="6530147"/>
            <a:chExt cx="1354712" cy="421879"/>
          </a:xfrm>
        </p:grpSpPr>
        <p:pic>
          <p:nvPicPr>
            <p:cNvPr id="30" name="Google Shape;3697;p48">
              <a:extLst>
                <a:ext uri="{FF2B5EF4-FFF2-40B4-BE49-F238E27FC236}">
                  <a16:creationId xmlns:a16="http://schemas.microsoft.com/office/drawing/2014/main" id="{E54E479C-095E-1E5E-E388-CFB97062DD8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Google Shape;3698;p48">
              <a:extLst>
                <a:ext uri="{FF2B5EF4-FFF2-40B4-BE49-F238E27FC236}">
                  <a16:creationId xmlns:a16="http://schemas.microsoft.com/office/drawing/2014/main" id="{0D59C51E-B7AF-BB34-4656-679668580385}"/>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3" name="Google Shape;3699;p48">
              <a:extLst>
                <a:ext uri="{FF2B5EF4-FFF2-40B4-BE49-F238E27FC236}">
                  <a16:creationId xmlns:a16="http://schemas.microsoft.com/office/drawing/2014/main" id="{79D19A7F-0B87-FFB4-DDF8-BF6E22DA98A6}"/>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 </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a:t>
              </a:r>
              <a:r>
                <a:rPr lang="es-CO" sz="851" b="1" kern="0" dirty="0">
                  <a:solidFill>
                    <a:prstClr val="black"/>
                  </a:solidFill>
                  <a:latin typeface="Arial Narrow"/>
                  <a:ea typeface="Arial Narrow"/>
                  <a:cs typeface="Arial Narrow"/>
                  <a:sym typeface="Arial Narrow"/>
                </a:rPr>
                <a:t>1,9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5" name="Google Shape;3738;p49">
            <a:extLst>
              <a:ext uri="{FF2B5EF4-FFF2-40B4-BE49-F238E27FC236}">
                <a16:creationId xmlns:a16="http://schemas.microsoft.com/office/drawing/2014/main" id="{B1C9DF97-FF8D-62BE-8E90-441E4621BCD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8771" y="2806960"/>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o 5">
            <a:extLst>
              <a:ext uri="{FF2B5EF4-FFF2-40B4-BE49-F238E27FC236}">
                <a16:creationId xmlns:a16="http://schemas.microsoft.com/office/drawing/2014/main" id="{8C307CB2-B6A5-3159-8128-3386AE453F18}"/>
              </a:ext>
            </a:extLst>
          </p:cNvPr>
          <p:cNvGrpSpPr/>
          <p:nvPr/>
        </p:nvGrpSpPr>
        <p:grpSpPr>
          <a:xfrm>
            <a:off x="5095447" y="4842705"/>
            <a:ext cx="1308344" cy="471487"/>
            <a:chOff x="4466186" y="4500860"/>
            <a:chExt cx="1308344" cy="471487"/>
          </a:xfrm>
        </p:grpSpPr>
        <p:grpSp>
          <p:nvGrpSpPr>
            <p:cNvPr id="7" name="Grupo 6">
              <a:extLst>
                <a:ext uri="{FF2B5EF4-FFF2-40B4-BE49-F238E27FC236}">
                  <a16:creationId xmlns:a16="http://schemas.microsoft.com/office/drawing/2014/main" id="{E72E143B-64B3-CE9B-7BAC-A0530F1C4023}"/>
                </a:ext>
              </a:extLst>
            </p:cNvPr>
            <p:cNvGrpSpPr/>
            <p:nvPr/>
          </p:nvGrpSpPr>
          <p:grpSpPr>
            <a:xfrm>
              <a:off x="4673032" y="4500866"/>
              <a:ext cx="1068111" cy="447680"/>
              <a:chOff x="4917038" y="4995859"/>
              <a:chExt cx="931312" cy="307185"/>
            </a:xfrm>
          </p:grpSpPr>
          <p:sp>
            <p:nvSpPr>
              <p:cNvPr id="15" name="Diagrama de flujo: retraso 14">
                <a:extLst>
                  <a:ext uri="{FF2B5EF4-FFF2-40B4-BE49-F238E27FC236}">
                    <a16:creationId xmlns:a16="http://schemas.microsoft.com/office/drawing/2014/main" id="{09A3B95F-BD71-2A24-D120-5DDD3C6B2584}"/>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ángulo 15">
                <a:extLst>
                  <a:ext uri="{FF2B5EF4-FFF2-40B4-BE49-F238E27FC236}">
                    <a16:creationId xmlns:a16="http://schemas.microsoft.com/office/drawing/2014/main" id="{AAB47824-47BC-5D5E-64E0-0B3BAE89F167}"/>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11" name="Google Shape;3712;p49">
              <a:extLst>
                <a:ext uri="{FF2B5EF4-FFF2-40B4-BE49-F238E27FC236}">
                  <a16:creationId xmlns:a16="http://schemas.microsoft.com/office/drawing/2014/main" id="{5298B69F-6AF7-7BA5-874E-582CF3A26FFF}"/>
                </a:ext>
              </a:extLst>
            </p:cNvPr>
            <p:cNvGrpSpPr>
              <a:grpSpLocks/>
            </p:cNvGrpSpPr>
            <p:nvPr/>
          </p:nvGrpSpPr>
          <p:grpSpPr bwMode="auto">
            <a:xfrm>
              <a:off x="4466186" y="4500860"/>
              <a:ext cx="1308344" cy="471487"/>
              <a:chOff x="12849264" y="5857985"/>
              <a:chExt cx="1234313" cy="471600"/>
            </a:xfrm>
          </p:grpSpPr>
          <p:pic>
            <p:nvPicPr>
              <p:cNvPr id="12" name="Google Shape;3714;p49">
                <a:extLst>
                  <a:ext uri="{FF2B5EF4-FFF2-40B4-BE49-F238E27FC236}">
                    <a16:creationId xmlns:a16="http://schemas.microsoft.com/office/drawing/2014/main" id="{4A6FFE8E-A49C-0657-C4F6-F34105566D5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3715;p49">
                <a:extLst>
                  <a:ext uri="{FF2B5EF4-FFF2-40B4-BE49-F238E27FC236}">
                    <a16:creationId xmlns:a16="http://schemas.microsoft.com/office/drawing/2014/main" id="{1AF646A3-5A35-F0D7-9941-F12F41672311}"/>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a:t>
                </a:r>
                <a:r>
                  <a:rPr lang="es-CO" sz="951" b="1" kern="0" dirty="0">
                    <a:solidFill>
                      <a:prstClr val="black"/>
                    </a:solidFill>
                    <a:latin typeface="Arial Narrow"/>
                    <a:ea typeface="Arial Narrow"/>
                    <a:cs typeface="Arial Narrow"/>
                    <a:sym typeface="Arial Narrow"/>
                  </a:rPr>
                  <a:t>18</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a:t>
                </a:r>
                <a:r>
                  <a:rPr lang="es-MX" sz="951" b="1" kern="0" dirty="0">
                    <a:solidFill>
                      <a:prstClr val="black"/>
                    </a:solidFill>
                    <a:latin typeface="Arial Narrow"/>
                    <a:ea typeface="Arial Narrow"/>
                    <a:cs typeface="Arial Narrow"/>
                    <a:sym typeface="Arial Narrow"/>
                  </a:rPr>
                  <a:t>Junio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17" name="Grupo 16">
            <a:extLst>
              <a:ext uri="{FF2B5EF4-FFF2-40B4-BE49-F238E27FC236}">
                <a16:creationId xmlns:a16="http://schemas.microsoft.com/office/drawing/2014/main" id="{4EB5C58E-5855-BE45-72BD-764EA7332AF5}"/>
              </a:ext>
            </a:extLst>
          </p:cNvPr>
          <p:cNvGrpSpPr/>
          <p:nvPr/>
        </p:nvGrpSpPr>
        <p:grpSpPr>
          <a:xfrm>
            <a:off x="5124369" y="3444581"/>
            <a:ext cx="1308344" cy="471487"/>
            <a:chOff x="4466186" y="4500860"/>
            <a:chExt cx="1308344" cy="471487"/>
          </a:xfrm>
        </p:grpSpPr>
        <p:grpSp>
          <p:nvGrpSpPr>
            <p:cNvPr id="18" name="Grupo 17">
              <a:extLst>
                <a:ext uri="{FF2B5EF4-FFF2-40B4-BE49-F238E27FC236}">
                  <a16:creationId xmlns:a16="http://schemas.microsoft.com/office/drawing/2014/main" id="{A9BB242E-1763-91C2-CE98-ACA402128B75}"/>
                </a:ext>
              </a:extLst>
            </p:cNvPr>
            <p:cNvGrpSpPr/>
            <p:nvPr/>
          </p:nvGrpSpPr>
          <p:grpSpPr>
            <a:xfrm>
              <a:off x="4673032" y="4500866"/>
              <a:ext cx="1068111" cy="447680"/>
              <a:chOff x="4917038" y="4995859"/>
              <a:chExt cx="931312" cy="307185"/>
            </a:xfrm>
          </p:grpSpPr>
          <p:sp>
            <p:nvSpPr>
              <p:cNvPr id="34" name="Diagrama de flujo: retraso 33">
                <a:extLst>
                  <a:ext uri="{FF2B5EF4-FFF2-40B4-BE49-F238E27FC236}">
                    <a16:creationId xmlns:a16="http://schemas.microsoft.com/office/drawing/2014/main" id="{E63D62FE-322C-4843-D645-6F0F646F7843}"/>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5" name="Rectángulo 34">
                <a:extLst>
                  <a:ext uri="{FF2B5EF4-FFF2-40B4-BE49-F238E27FC236}">
                    <a16:creationId xmlns:a16="http://schemas.microsoft.com/office/drawing/2014/main" id="{B1CF33D4-592F-3938-0915-5E574A8139A8}"/>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24" name="Google Shape;3712;p49">
              <a:extLst>
                <a:ext uri="{FF2B5EF4-FFF2-40B4-BE49-F238E27FC236}">
                  <a16:creationId xmlns:a16="http://schemas.microsoft.com/office/drawing/2014/main" id="{C54FD7BF-68F5-3430-F060-51269ECACCCF}"/>
                </a:ext>
              </a:extLst>
            </p:cNvPr>
            <p:cNvGrpSpPr>
              <a:grpSpLocks/>
            </p:cNvGrpSpPr>
            <p:nvPr/>
          </p:nvGrpSpPr>
          <p:grpSpPr bwMode="auto">
            <a:xfrm>
              <a:off x="4466186" y="4500860"/>
              <a:ext cx="1308344" cy="471487"/>
              <a:chOff x="12849264" y="5857985"/>
              <a:chExt cx="1234313" cy="471600"/>
            </a:xfrm>
          </p:grpSpPr>
          <p:pic>
            <p:nvPicPr>
              <p:cNvPr id="25" name="Google Shape;3714;p49">
                <a:extLst>
                  <a:ext uri="{FF2B5EF4-FFF2-40B4-BE49-F238E27FC236}">
                    <a16:creationId xmlns:a16="http://schemas.microsoft.com/office/drawing/2014/main" id="{D8E3D310-08DE-03F4-91A1-637732767FC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3715;p49">
                <a:extLst>
                  <a:ext uri="{FF2B5EF4-FFF2-40B4-BE49-F238E27FC236}">
                    <a16:creationId xmlns:a16="http://schemas.microsoft.com/office/drawing/2014/main" id="{F87981CE-0837-45A7-ADC5-C8E29C30DEC2}"/>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a:t>
                </a:r>
                <a:r>
                  <a:rPr lang="es-CO" sz="951" b="1" kern="0" dirty="0">
                    <a:solidFill>
                      <a:prstClr val="black"/>
                    </a:solidFill>
                    <a:latin typeface="Arial Narrow"/>
                    <a:ea typeface="Arial Narrow"/>
                    <a:cs typeface="Arial Narrow"/>
                    <a:sym typeface="Arial Narrow"/>
                  </a:rPr>
                  <a:t>18</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a:t>
                </a:r>
                <a:r>
                  <a:rPr lang="es-MX" sz="951" b="1" kern="0" dirty="0">
                    <a:solidFill>
                      <a:prstClr val="black"/>
                    </a:solidFill>
                    <a:latin typeface="Arial Narrow"/>
                    <a:ea typeface="Arial Narrow"/>
                    <a:cs typeface="Arial Narrow"/>
                    <a:sym typeface="Arial Narrow"/>
                  </a:rPr>
                  <a:t>Junio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36" name="Grupo 35">
            <a:extLst>
              <a:ext uri="{FF2B5EF4-FFF2-40B4-BE49-F238E27FC236}">
                <a16:creationId xmlns:a16="http://schemas.microsoft.com/office/drawing/2014/main" id="{2E2F8783-EFF5-EEBE-47EA-4A3C229557D3}"/>
              </a:ext>
            </a:extLst>
          </p:cNvPr>
          <p:cNvGrpSpPr/>
          <p:nvPr/>
        </p:nvGrpSpPr>
        <p:grpSpPr>
          <a:xfrm>
            <a:off x="5128834" y="2070264"/>
            <a:ext cx="1308344" cy="471487"/>
            <a:chOff x="4466186" y="4500860"/>
            <a:chExt cx="1308344" cy="471487"/>
          </a:xfrm>
        </p:grpSpPr>
        <p:grpSp>
          <p:nvGrpSpPr>
            <p:cNvPr id="37" name="Grupo 36">
              <a:extLst>
                <a:ext uri="{FF2B5EF4-FFF2-40B4-BE49-F238E27FC236}">
                  <a16:creationId xmlns:a16="http://schemas.microsoft.com/office/drawing/2014/main" id="{C1FECF42-4401-AC12-31CE-105150397A99}"/>
                </a:ext>
              </a:extLst>
            </p:cNvPr>
            <p:cNvGrpSpPr/>
            <p:nvPr/>
          </p:nvGrpSpPr>
          <p:grpSpPr>
            <a:xfrm>
              <a:off x="4673032" y="4500866"/>
              <a:ext cx="1068111" cy="447680"/>
              <a:chOff x="4917038" y="4995859"/>
              <a:chExt cx="931312" cy="307185"/>
            </a:xfrm>
          </p:grpSpPr>
          <p:sp>
            <p:nvSpPr>
              <p:cNvPr id="52" name="Diagrama de flujo: retraso 51">
                <a:extLst>
                  <a:ext uri="{FF2B5EF4-FFF2-40B4-BE49-F238E27FC236}">
                    <a16:creationId xmlns:a16="http://schemas.microsoft.com/office/drawing/2014/main" id="{C4952042-FD7B-3420-C3B8-4B0CE6F11857}"/>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7" name="Rectángulo 56">
                <a:extLst>
                  <a:ext uri="{FF2B5EF4-FFF2-40B4-BE49-F238E27FC236}">
                    <a16:creationId xmlns:a16="http://schemas.microsoft.com/office/drawing/2014/main" id="{13867148-3C2E-274A-FFC0-D77E869C4796}"/>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41" name="Google Shape;3712;p49">
              <a:extLst>
                <a:ext uri="{FF2B5EF4-FFF2-40B4-BE49-F238E27FC236}">
                  <a16:creationId xmlns:a16="http://schemas.microsoft.com/office/drawing/2014/main" id="{F5846ED1-5261-88B7-DCB7-77CBF9A3A6E5}"/>
                </a:ext>
              </a:extLst>
            </p:cNvPr>
            <p:cNvGrpSpPr>
              <a:grpSpLocks/>
            </p:cNvGrpSpPr>
            <p:nvPr/>
          </p:nvGrpSpPr>
          <p:grpSpPr bwMode="auto">
            <a:xfrm>
              <a:off x="4466186" y="4500860"/>
              <a:ext cx="1308344" cy="471487"/>
              <a:chOff x="12849264" y="5857985"/>
              <a:chExt cx="1234313" cy="471600"/>
            </a:xfrm>
          </p:grpSpPr>
          <p:pic>
            <p:nvPicPr>
              <p:cNvPr id="45" name="Google Shape;3714;p49">
                <a:extLst>
                  <a:ext uri="{FF2B5EF4-FFF2-40B4-BE49-F238E27FC236}">
                    <a16:creationId xmlns:a16="http://schemas.microsoft.com/office/drawing/2014/main" id="{A544093F-8C98-5FF3-768B-A243F6E7DAC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Google Shape;3715;p49">
                <a:extLst>
                  <a:ext uri="{FF2B5EF4-FFF2-40B4-BE49-F238E27FC236}">
                    <a16:creationId xmlns:a16="http://schemas.microsoft.com/office/drawing/2014/main" id="{42D60527-8A5B-CF84-FBA8-814B4DDDC785}"/>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a:t>
                </a:r>
                <a:r>
                  <a:rPr lang="es-CO" sz="951" b="1" kern="0" dirty="0">
                    <a:solidFill>
                      <a:prstClr val="black"/>
                    </a:solidFill>
                    <a:latin typeface="Arial Narrow"/>
                    <a:ea typeface="Arial Narrow"/>
                    <a:cs typeface="Arial Narrow"/>
                    <a:sym typeface="Arial Narrow"/>
                  </a:rPr>
                  <a:t>18</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a:t>
                </a:r>
                <a:r>
                  <a:rPr lang="es-MX" sz="951" b="1" kern="0" dirty="0">
                    <a:solidFill>
                      <a:prstClr val="black"/>
                    </a:solidFill>
                    <a:latin typeface="Arial Narrow"/>
                    <a:ea typeface="Arial Narrow"/>
                    <a:cs typeface="Arial Narrow"/>
                    <a:sym typeface="Arial Narrow"/>
                  </a:rPr>
                  <a:t>Junio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pic>
        <p:nvPicPr>
          <p:cNvPr id="3" name="Google Shape;3738;p49">
            <a:extLst>
              <a:ext uri="{FF2B5EF4-FFF2-40B4-BE49-F238E27FC236}">
                <a16:creationId xmlns:a16="http://schemas.microsoft.com/office/drawing/2014/main" id="{E571C5F0-D7D0-AD8B-C206-A1F245FCAB0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5425" y="2497433"/>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738;p49">
            <a:extLst>
              <a:ext uri="{FF2B5EF4-FFF2-40B4-BE49-F238E27FC236}">
                <a16:creationId xmlns:a16="http://schemas.microsoft.com/office/drawing/2014/main" id="{038EFB25-BEA5-9180-24E9-E44D189F2A2E}"/>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7153" y="2119002"/>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3738;p49">
            <a:extLst>
              <a:ext uri="{FF2B5EF4-FFF2-40B4-BE49-F238E27FC236}">
                <a16:creationId xmlns:a16="http://schemas.microsoft.com/office/drawing/2014/main" id="{E47403A6-CAE8-4B24-8F0D-F3F4706E802D}"/>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8650" y="3501326"/>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oogle Shape;3653;p48">
            <a:extLst>
              <a:ext uri="{FF2B5EF4-FFF2-40B4-BE49-F238E27FC236}">
                <a16:creationId xmlns:a16="http://schemas.microsoft.com/office/drawing/2014/main" id="{61C64594-B8BF-683A-ECCF-92153A88DE04}"/>
              </a:ext>
            </a:extLst>
          </p:cNvPr>
          <p:cNvGrpSpPr>
            <a:grpSpLocks/>
          </p:cNvGrpSpPr>
          <p:nvPr/>
        </p:nvGrpSpPr>
        <p:grpSpPr bwMode="auto">
          <a:xfrm>
            <a:off x="6228105" y="3772766"/>
            <a:ext cx="1265237" cy="447675"/>
            <a:chOff x="12854781" y="2471055"/>
            <a:chExt cx="1308062" cy="450000"/>
          </a:xfrm>
        </p:grpSpPr>
        <p:pic>
          <p:nvPicPr>
            <p:cNvPr id="55" name="Google Shape;3654;p48">
              <a:extLst>
                <a:ext uri="{FF2B5EF4-FFF2-40B4-BE49-F238E27FC236}">
                  <a16:creationId xmlns:a16="http://schemas.microsoft.com/office/drawing/2014/main" id="{4F5F1A9F-9A7C-C39C-5C78-EE9465EF35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6842" y="2471055"/>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Google Shape;3655;p48">
              <a:extLst>
                <a:ext uri="{FF2B5EF4-FFF2-40B4-BE49-F238E27FC236}">
                  <a16:creationId xmlns:a16="http://schemas.microsoft.com/office/drawing/2014/main" id="{F39EB3EE-5DB3-0B0B-8EDA-4808596C98F3}"/>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8" name="Google Shape;3656;p48">
              <a:extLst>
                <a:ext uri="{FF2B5EF4-FFF2-40B4-BE49-F238E27FC236}">
                  <a16:creationId xmlns:a16="http://schemas.microsoft.com/office/drawing/2014/main" id="{D1A496A0-71BF-790F-5FA4-B814C76C520E}"/>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9" name="Google Shape;3653;p48">
            <a:extLst>
              <a:ext uri="{FF2B5EF4-FFF2-40B4-BE49-F238E27FC236}">
                <a16:creationId xmlns:a16="http://schemas.microsoft.com/office/drawing/2014/main" id="{423823CA-C7F4-76B1-BBA0-EA7AE6628FAD}"/>
              </a:ext>
            </a:extLst>
          </p:cNvPr>
          <p:cNvGrpSpPr>
            <a:grpSpLocks/>
          </p:cNvGrpSpPr>
          <p:nvPr/>
        </p:nvGrpSpPr>
        <p:grpSpPr bwMode="auto">
          <a:xfrm>
            <a:off x="5124369" y="5330773"/>
            <a:ext cx="1265237" cy="447675"/>
            <a:chOff x="12854781" y="2471055"/>
            <a:chExt cx="1308062" cy="450000"/>
          </a:xfrm>
        </p:grpSpPr>
        <p:pic>
          <p:nvPicPr>
            <p:cNvPr id="60" name="Google Shape;3654;p48">
              <a:extLst>
                <a:ext uri="{FF2B5EF4-FFF2-40B4-BE49-F238E27FC236}">
                  <a16:creationId xmlns:a16="http://schemas.microsoft.com/office/drawing/2014/main" id="{A9FC0849-7CD2-3BB4-61CB-981CCA03FA4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6842" y="2471055"/>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Google Shape;3655;p48">
              <a:extLst>
                <a:ext uri="{FF2B5EF4-FFF2-40B4-BE49-F238E27FC236}">
                  <a16:creationId xmlns:a16="http://schemas.microsoft.com/office/drawing/2014/main" id="{BD6D63C4-E9AE-6769-C884-63616BEA54B7}"/>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62" name="Google Shape;3656;p48">
              <a:extLst>
                <a:ext uri="{FF2B5EF4-FFF2-40B4-BE49-F238E27FC236}">
                  <a16:creationId xmlns:a16="http://schemas.microsoft.com/office/drawing/2014/main" id="{0300D676-6C8A-9B9C-594A-DDACDE25500A}"/>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120739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p:cNvSpPr/>
          <p:nvPr/>
        </p:nvSpPr>
        <p:spPr>
          <a:xfrm>
            <a:off x="8390436" y="2038776"/>
            <a:ext cx="2851306" cy="3766517"/>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p:cNvSpPr>
            <a:spLocks noGrp="1"/>
          </p:cNvSpPr>
          <p:nvPr>
            <p:ph type="title" idx="4294967295"/>
          </p:nvPr>
        </p:nvSpPr>
        <p:spPr>
          <a:xfrm>
            <a:off x="641685" y="1287422"/>
            <a:ext cx="4941888" cy="922338"/>
          </a:xfrm>
        </p:spPr>
        <p:txBody>
          <a:bodyPr>
            <a:normAutofit/>
          </a:bodyPr>
          <a:lstStyle/>
          <a:p>
            <a:r>
              <a:rPr lang="es-CO" sz="2400" b="1" dirty="0">
                <a:solidFill>
                  <a:srgbClr val="92D050"/>
                </a:solidFill>
                <a:latin typeface="Verdana" panose="020B0604030504040204" pitchFamily="34" charset="0"/>
                <a:ea typeface="Verdana" panose="020B0604030504040204" pitchFamily="34" charset="0"/>
              </a:rPr>
              <a:t>INFORME TÉCNICO DIARIO</a:t>
            </a:r>
            <a:endParaRPr lang="es-MX" sz="2400" b="1" dirty="0">
              <a:solidFill>
                <a:srgbClr val="92D050"/>
              </a:solidFill>
              <a:latin typeface="Verdana" panose="020B0604030504040204" pitchFamily="34" charset="0"/>
              <a:ea typeface="Verdana" panose="020B0604030504040204" pitchFamily="34" charset="0"/>
            </a:endParaRPr>
          </a:p>
        </p:txBody>
      </p:sp>
      <p:sp>
        <p:nvSpPr>
          <p:cNvPr id="24" name="Google Shape;1722;p69"/>
          <p:cNvSpPr txBox="1"/>
          <p:nvPr/>
        </p:nvSpPr>
        <p:spPr>
          <a:xfrm>
            <a:off x="534154" y="2209760"/>
            <a:ext cx="7856282"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Ghisliane Echeverry Prieto | Directora General</a:t>
            </a:r>
            <a:endParaRPr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MY. Diana Carolina Rueda Dimaté | Jefe Oficina del Servicio de Pronósticos y Alertas</a:t>
            </a:r>
            <a:endParaRPr lang="es-MX"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Elaboró:</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a:buClr>
                <a:srgbClr val="FFFFFF"/>
              </a:buClr>
              <a:buSzPts val="1400"/>
            </a:pPr>
            <a:r>
              <a:rPr lang="es-CO" sz="1100" b="1" dirty="0">
                <a:latin typeface="Verdana" panose="020B0604030504040204" pitchFamily="34" charset="0"/>
                <a:ea typeface="Verdana" panose="020B0604030504040204" pitchFamily="34" charset="0"/>
              </a:rPr>
              <a:t>Luis Alfonso López Álvarez - José David Garavito Mahecha </a:t>
            </a:r>
            <a:r>
              <a:rPr lang="es-ES" sz="1100" b="1" dirty="0">
                <a:latin typeface="Verdana" panose="020B0604030504040204" pitchFamily="34" charset="0"/>
                <a:ea typeface="Verdana" panose="020B0604030504040204" pitchFamily="34" charset="0"/>
                <a:cs typeface="Verdana" panose="020B0604030504040204" pitchFamily="34" charset="0"/>
              </a:rPr>
              <a:t>(Meteorología).</a:t>
            </a:r>
          </a:p>
          <a:p>
            <a:pPr lvl="0">
              <a:buClr>
                <a:srgbClr val="FFFFFF"/>
              </a:buClr>
              <a:buSzPts val="1400"/>
            </a:pPr>
            <a:r>
              <a:rPr lang="es-ES" sz="11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Ana Milena Rincón Loaiza – Mayra Alexandra Soto Perdomo </a:t>
            </a:r>
            <a:r>
              <a:rPr lang="es-ES" sz="1100" b="1" dirty="0">
                <a:latin typeface="Verdana" panose="020B0604030504040204" pitchFamily="34" charset="0"/>
                <a:ea typeface="Verdana" panose="020B0604030504040204" pitchFamily="34" charset="0"/>
                <a:cs typeface="Verdana" panose="020B0604030504040204" pitchFamily="34" charset="0"/>
              </a:rPr>
              <a:t>(Hidrología).</a:t>
            </a:r>
          </a:p>
          <a:p>
            <a:pPr lvl="0">
              <a:buClr>
                <a:srgbClr val="FFFFFF"/>
              </a:buClr>
              <a:buSzPts val="1400"/>
            </a:pPr>
            <a:r>
              <a:rPr lang="es-ES" sz="1100" b="1" dirty="0">
                <a:latin typeface="Verdana" panose="020B0604030504040204" pitchFamily="34" charset="0"/>
                <a:ea typeface="Verdana" panose="020B0604030504040204" pitchFamily="34" charset="0"/>
                <a:cs typeface="Verdana" panose="020B0604030504040204" pitchFamily="34" charset="0"/>
              </a:rPr>
              <a:t>Victoria Daniela Camacho Ochoa (Deslizamientos de tierra).</a:t>
            </a:r>
          </a:p>
          <a:p>
            <a:pPr lvl="0">
              <a:buSzPts val="1400"/>
            </a:pPr>
            <a:r>
              <a:rPr lang="es-ES" sz="1100" b="1" dirty="0">
                <a:latin typeface="Verdana" panose="020B0604030504040204" pitchFamily="34" charset="0"/>
                <a:ea typeface="Verdana" panose="020B0604030504040204" pitchFamily="34" charset="0"/>
                <a:cs typeface="Verdana" panose="020B0604030504040204" pitchFamily="34" charset="0"/>
              </a:rPr>
              <a:t>Yira Nathalie Fonseca Parga (Incendios de la cobertura vegetal).</a:t>
            </a:r>
          </a:p>
          <a:p>
            <a:pPr lvl="0">
              <a:buSzPts val="1400"/>
            </a:pPr>
            <a:r>
              <a:rPr lang="es-ES" sz="1100" b="1" dirty="0">
                <a:latin typeface="Verdana" panose="020B0604030504040204" pitchFamily="34" charset="0"/>
                <a:ea typeface="Verdana" panose="020B0604030504040204" pitchFamily="34" charset="0"/>
                <a:cs typeface="Verdana" panose="020B0604030504040204" pitchFamily="34" charset="0"/>
              </a:rPr>
              <a:t>Mauricio Torres Granada (Datos h</a:t>
            </a: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idrometeorológicos</a:t>
            </a:r>
            <a:r>
              <a:rPr lang="es-ES" sz="1100" b="1" dirty="0">
                <a:latin typeface="Verdana" panose="020B0604030504040204" pitchFamily="34" charset="0"/>
                <a:ea typeface="Verdana" panose="020B0604030504040204" pitchFamily="34" charset="0"/>
                <a:cs typeface="Verdana" panose="020B0604030504040204" pitchFamily="34" charset="0"/>
              </a:rPr>
              <a:t>).</a:t>
            </a:r>
          </a:p>
          <a:p>
            <a:pPr>
              <a:buSzPts val="1400"/>
            </a:pPr>
            <a:r>
              <a:rPr lang="es-CO" sz="1100" b="1" dirty="0">
                <a:latin typeface="Verdana" panose="020B0604030504040204" pitchFamily="34" charset="0"/>
                <a:ea typeface="Verdana" panose="020B0604030504040204" pitchFamily="34" charset="0"/>
              </a:rPr>
              <a:t>John Fredy Jiménez Prieto </a:t>
            </a: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(Informe técnico diario).</a:t>
            </a:r>
            <a:endParaRPr lang="es-ES" sz="1100" b="1" dirty="0">
              <a:latin typeface="Verdana" panose="020B0604030504040204" pitchFamily="34" charset="0"/>
              <a:ea typeface="Verdana" panose="020B0604030504040204" pitchFamily="34" charset="0"/>
              <a:cs typeface="Verdana" panose="020B0604030504040204" pitchFamily="34" charset="0"/>
            </a:endParaRPr>
          </a:p>
          <a:p>
            <a:pPr lvl="0">
              <a:buSzPts val="1400"/>
            </a:pPr>
            <a:endParaRPr lang="es-ES"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OFICINA </a:t>
            </a: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DE</a:t>
            </a: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L SERVICIO </a:t>
            </a: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DE</a:t>
            </a: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 PRONÓSTICO Y ALERTAS</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http://www.ideam.gov.co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Correos electrónicos</a:t>
            </a: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 servicio@ideam.gov.co, alertas@ideam.gov.co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Calle 25D N° 96B - 70, piso 3. Bogotá, D.C. </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Teléfono: 3075625 ext. 1334 -1336.</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 name="Google Shape;1730;p69"/>
          <p:cNvSpPr/>
          <p:nvPr/>
        </p:nvSpPr>
        <p:spPr>
          <a:xfrm>
            <a:off x="8550975" y="211435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CO" sz="1400" b="1" i="0" u="none" strike="noStrike" cap="none" dirty="0">
                <a:solidFill>
                  <a:srgbClr val="92D050"/>
                </a:solidFill>
                <a:latin typeface="Verdana" panose="020B0604030504040204" pitchFamily="34" charset="0"/>
                <a:ea typeface="Verdana" panose="020B0604030504040204" pitchFamily="34" charset="0"/>
                <a:cs typeface="Calibri"/>
                <a:sym typeface="Calibri"/>
              </a:rPr>
              <a:t>VISITA NUESTRAS RE</a:t>
            </a:r>
            <a:r>
              <a:rPr lang="es-CO" sz="1400" b="1" dirty="0">
                <a:solidFill>
                  <a:srgbClr val="92D050"/>
                </a:solidFill>
                <a:latin typeface="Verdana" panose="020B0604030504040204" pitchFamily="34" charset="0"/>
                <a:ea typeface="Verdana" panose="020B0604030504040204" pitchFamily="34" charset="0"/>
                <a:cs typeface="Calibri"/>
                <a:sym typeface="Calibri"/>
              </a:rPr>
              <a:t>DE</a:t>
            </a:r>
            <a:r>
              <a:rPr lang="es-CO" sz="1400" b="1" i="0" u="none" strike="noStrike" cap="none" dirty="0">
                <a:solidFill>
                  <a:srgbClr val="92D050"/>
                </a:solidFill>
                <a:latin typeface="Verdana" panose="020B0604030504040204" pitchFamily="34" charset="0"/>
                <a:ea typeface="Verdana" panose="020B0604030504040204" pitchFamily="34" charset="0"/>
                <a:cs typeface="Calibri"/>
                <a:sym typeface="Calibri"/>
              </a:rPr>
              <a:t>S SOCIALES</a:t>
            </a:r>
            <a:endParaRPr sz="1100" b="1" i="0" u="none" strike="noStrike" cap="none" dirty="0">
              <a:solidFill>
                <a:srgbClr val="92D050"/>
              </a:solidFill>
              <a:latin typeface="Verdana" panose="020B0604030504040204" pitchFamily="34" charset="0"/>
              <a:ea typeface="Verdana" panose="020B0604030504040204" pitchFamily="34" charset="0"/>
              <a:cs typeface="Arial"/>
              <a:sym typeface="Arial"/>
            </a:endParaRPr>
          </a:p>
        </p:txBody>
      </p:sp>
      <p:grpSp>
        <p:nvGrpSpPr>
          <p:cNvPr id="38" name="Grupo 37"/>
          <p:cNvGrpSpPr/>
          <p:nvPr/>
        </p:nvGrpSpPr>
        <p:grpSpPr>
          <a:xfrm>
            <a:off x="8870090" y="2927392"/>
            <a:ext cx="2227674" cy="2559007"/>
            <a:chOff x="8855817" y="2561633"/>
            <a:chExt cx="1843914" cy="2118168"/>
          </a:xfrm>
        </p:grpSpPr>
        <p:pic>
          <p:nvPicPr>
            <p:cNvPr id="29" name="Imagen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817" y="4349526"/>
              <a:ext cx="330275" cy="330275"/>
            </a:xfrm>
            <a:prstGeom prst="rect">
              <a:avLst/>
            </a:prstGeom>
          </p:spPr>
        </p:pic>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817" y="3746544"/>
              <a:ext cx="330275" cy="330275"/>
            </a:xfrm>
            <a:prstGeom prst="rect">
              <a:avLst/>
            </a:prstGeom>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817" y="3177616"/>
              <a:ext cx="330275" cy="317572"/>
            </a:xfrm>
            <a:prstGeom prst="rect">
              <a:avLst/>
            </a:prstGeom>
          </p:spPr>
        </p:pic>
        <p:pic>
          <p:nvPicPr>
            <p:cNvPr id="32" name="Imagen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5817" y="2561633"/>
              <a:ext cx="330275" cy="330275"/>
            </a:xfrm>
            <a:prstGeom prst="rect">
              <a:avLst/>
            </a:prstGeom>
          </p:spPr>
        </p:pic>
        <p:sp>
          <p:nvSpPr>
            <p:cNvPr id="33" name="Google Shape;1725;p69"/>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a:t>
              </a:r>
              <a:r>
                <a:rPr lang="es-CO" sz="120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DE</a:t>
              </a: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AM</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a:t>
              </a: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DE</a:t>
              </a: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AMColombia</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Tree>
    <p:extLst>
      <p:ext uri="{BB962C8B-B14F-4D97-AF65-F5344CB8AC3E}">
        <p14:creationId xmlns:p14="http://schemas.microsoft.com/office/powerpoint/2010/main" val="3108368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3a7c61fa-5d28-4979-aef2-d567754a48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2" descr="blob:https://web.whatsapp.com/e834e4ef-9cf1-402f-99fa-ee88910cb50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a:off x="6339840" y="789239"/>
            <a:ext cx="5190744" cy="5279522"/>
          </a:xfrm>
          <a:prstGeom prst="rect">
            <a:avLst/>
          </a:prstGeom>
          <a:solidFill>
            <a:schemeClr val="bg1"/>
          </a:solidFill>
        </p:spPr>
        <p:txBody>
          <a:bodyPr wrap="square">
            <a:spAutoFit/>
          </a:bodyPr>
          <a:lstStyle/>
          <a:p>
            <a:pPr algn="just">
              <a:lnSpc>
                <a:spcPct val="107000"/>
              </a:lnSpc>
              <a:spcAft>
                <a:spcPts val="800"/>
              </a:spcAft>
            </a:pPr>
            <a:r>
              <a:rPr lang="es-MX" sz="1380" dirty="0">
                <a:effectLst/>
                <a:latin typeface="Arial Narrow" panose="020B0606020202030204" pitchFamily="34" charset="0"/>
                <a:ea typeface="Arial Narrow" panose="020B0606020202030204" pitchFamily="34" charset="0"/>
                <a:cs typeface="Arial Narrow" panose="020B0606020202030204" pitchFamily="34" charset="0"/>
              </a:rPr>
              <a:t>Para las próximas horas sobre el territorio nacional se estima abundante nubosidad con probables lluvias de variada intensidad. Particularmente, en amplios sectores de las regiones Pacífica, Orinoquia, Amazonia, al norte y oriente de la Andina. Igualmente, sobre aguas marítimas y costeras del archipiélago de San Andrés, Providencia y Santa Catalina y de las cuencas del Caribe y Pacífico colombiano.</a:t>
            </a:r>
          </a:p>
          <a:p>
            <a:pPr algn="just">
              <a:lnSpc>
                <a:spcPct val="107000"/>
              </a:lnSpc>
              <a:spcAft>
                <a:spcPts val="800"/>
              </a:spcAft>
            </a:pPr>
            <a:r>
              <a:rPr lang="es-MX" sz="1380" dirty="0">
                <a:effectLst/>
                <a:latin typeface="Arial Narrow" panose="020B0606020202030204" pitchFamily="34" charset="0"/>
                <a:ea typeface="Arial Narrow" panose="020B0606020202030204" pitchFamily="34" charset="0"/>
                <a:cs typeface="Arial Narrow" panose="020B0606020202030204" pitchFamily="34" charset="0"/>
              </a:rPr>
              <a:t>Las lluvias de mayor intensidad con probables tormentas eléctricas aisladas se estiman en sectores de los departamentos de Cesar, sur de La Guajira, Magdalena, Atlántico, Bolívar, Sucre, Córdoba, Chocó, Valle del Cauca, Cauca, Nariño, Norte de Santander, Santander, Antioquia, Caldas, Risaralda, Boyacá, Cundinamarca, Tolima, Huila, Arauca, Vichada, Casanare, Meta, Guainía, Guaviare, Caquetá, Vaupés, Putumayo y Amazonas. Correspondientemente, acumulados significativos de precipitación se esperan en inmediaciones de la Sierra Nevada de Santa Marta, la región de La Mojana, los piedemontes Llanero y Amazónico y sobre aguas marítimas y costeras del golfo de Urabá y de los litorales del Caribe y Pacífico colombiano. Lluvias de menor intensidad se esperan en sectores de la Alta Guajira, Quindío, occidente de Tolima y noroccidente de Huila.</a:t>
            </a:r>
          </a:p>
          <a:p>
            <a:pPr algn="just">
              <a:lnSpc>
                <a:spcPct val="107000"/>
              </a:lnSpc>
              <a:spcAft>
                <a:spcPts val="800"/>
              </a:spcAft>
            </a:pPr>
            <a:r>
              <a:rPr lang="es-MX" sz="1380" dirty="0">
                <a:effectLst/>
                <a:latin typeface="Arial Narrow" panose="020B0606020202030204" pitchFamily="34" charset="0"/>
                <a:ea typeface="Arial Narrow" panose="020B0606020202030204" pitchFamily="34" charset="0"/>
                <a:cs typeface="Arial Narrow" panose="020B0606020202030204" pitchFamily="34" charset="0"/>
              </a:rPr>
              <a:t>En el archipiélago de San Andrés, Providencia y Santa Catalina se estima cielo mayormente nublado con probables lluvias de variada intensidad y probables tormentas eléctricas aisladas. Especialmente, sobre su área marítima.</a:t>
            </a:r>
          </a:p>
        </p:txBody>
      </p:sp>
      <p:sp>
        <p:nvSpPr>
          <p:cNvPr id="4" name="AutoShape 2">
            <a:extLst>
              <a:ext uri="{FF2B5EF4-FFF2-40B4-BE49-F238E27FC236}">
                <a16:creationId xmlns:a16="http://schemas.microsoft.com/office/drawing/2014/main" id="{A78C7D19-E7FB-14D6-0069-B907ED31B1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a:extLst>
              <a:ext uri="{FF2B5EF4-FFF2-40B4-BE49-F238E27FC236}">
                <a16:creationId xmlns:a16="http://schemas.microsoft.com/office/drawing/2014/main" id="{B9FF5280-0505-BE3A-B42F-40BC56AAF240}"/>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301752" y="744771"/>
            <a:ext cx="6023525" cy="5421173"/>
          </a:xfrm>
          <a:prstGeom prst="rect">
            <a:avLst/>
          </a:prstGeom>
        </p:spPr>
      </p:pic>
    </p:spTree>
    <p:extLst>
      <p:ext uri="{BB962C8B-B14F-4D97-AF65-F5344CB8AC3E}">
        <p14:creationId xmlns:p14="http://schemas.microsoft.com/office/powerpoint/2010/main" val="288474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4083775" y="114381"/>
            <a:ext cx="4143264" cy="461665"/>
          </a:xfrm>
          <a:prstGeom prst="rect">
            <a:avLst/>
          </a:prstGeom>
          <a:solidFill>
            <a:srgbClr val="2E598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Calibri" panose="020F0502020204030204"/>
                <a:ea typeface="+mn-ea"/>
                <a:cs typeface="+mn-cs"/>
              </a:rPr>
              <a:t>Estado de los Embalses</a:t>
            </a:r>
            <a:endParaRPr kumimoji="0" lang="es-E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Imagen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769320"/>
            <a:ext cx="4517679" cy="5974299"/>
          </a:xfrm>
          <a:prstGeom prst="rect">
            <a:avLst/>
          </a:prstGeom>
        </p:spPr>
      </p:pic>
      <p:sp>
        <p:nvSpPr>
          <p:cNvPr id="25" name="CuadroTexto 24"/>
          <p:cNvSpPr txBox="1"/>
          <p:nvPr/>
        </p:nvSpPr>
        <p:spPr>
          <a:xfrm>
            <a:off x="4663440" y="769320"/>
            <a:ext cx="7193280" cy="323165"/>
          </a:xfrm>
          <a:prstGeom prst="rect">
            <a:avLst/>
          </a:prstGeom>
          <a:solidFill>
            <a:schemeClr val="accent1"/>
          </a:solidFill>
        </p:spPr>
        <p:txBody>
          <a:bodyPr wrap="square" lIns="36000" tIns="0" rIns="36000" bIns="0" rtlCol="0" anchor="ctr" anchorCtr="1">
            <a:spAutoFit/>
          </a:bodyPr>
          <a:lstStyle/>
          <a:p>
            <a:pPr marL="0" marR="28575" lvl="0" indent="0" algn="just" defTabSz="914400" rtl="0" eaLnBrk="1" fontAlgn="auto" latinLnBrk="0" hangingPunct="1">
              <a:lnSpc>
                <a:spcPct val="100000"/>
              </a:lnSpc>
              <a:spcBef>
                <a:spcPts val="0"/>
              </a:spcBef>
              <a:spcAft>
                <a:spcPts val="0"/>
              </a:spcAft>
              <a:buClrTx/>
              <a:buSzTx/>
              <a:buFontTx/>
              <a:buNone/>
              <a:tabLst>
                <a:tab pos="1170305" algn="l"/>
                <a:tab pos="7658100" algn="ctr"/>
                <a:tab pos="7658100" algn="ctr"/>
              </a:tabLst>
              <a:defRPr/>
            </a:pP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A continuación, se relaciona el volumen útil diario de los principales embalses del país (expresado en porcentaje), de acuerdo con la información reportada por </a:t>
            </a:r>
            <a:r>
              <a:rPr kumimoji="0" lang="es-MX" sz="1050" b="1"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XM S.A. E.S.P</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 en la siguiente dirección electrónica</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 </a:t>
            </a:r>
            <a:r>
              <a:rPr kumimoji="0" lang="es-MX" sz="1050" b="0" i="0" u="sng" strike="noStrike" kern="1200" cap="none" spc="-3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https://ido.xm.com.co/ido/SitePages/hidrologia.aspx?q=reservas</a:t>
            </a:r>
            <a:endParaRPr kumimoji="0" lang="es-CO" sz="1050" b="0" i="0" u="none" strike="noStrike" kern="1200" cap="none" spc="-30" normalizeH="0" baseline="0" noProof="0" dirty="0">
              <a:ln>
                <a:noFill/>
              </a:ln>
              <a:solidFill>
                <a:prstClr val="white"/>
              </a:solidFill>
              <a:effectLst/>
              <a:uLnTx/>
              <a:uFillTx/>
              <a:latin typeface="Calibri" panose="020F0502020204030204"/>
              <a:ea typeface="Cambria" panose="02040503050406030204" pitchFamily="18" charset="0"/>
              <a:cs typeface="Calibri" panose="020F0502020204030204" pitchFamily="34" charset="0"/>
            </a:endParaRPr>
          </a:p>
        </p:txBody>
      </p:sp>
      <p:pic>
        <p:nvPicPr>
          <p:cNvPr id="2" name="Imagen 1">
            <a:extLst>
              <a:ext uri="{FF2B5EF4-FFF2-40B4-BE49-F238E27FC236}">
                <a16:creationId xmlns:a16="http://schemas.microsoft.com/office/drawing/2014/main" id="{F6AD5AB8-48CE-A3AF-ABDD-67458C913D09}"/>
              </a:ext>
            </a:extLst>
          </p:cNvPr>
          <p:cNvPicPr>
            <a:picLocks noChangeAspect="1"/>
          </p:cNvPicPr>
          <p:nvPr/>
        </p:nvPicPr>
        <p:blipFill>
          <a:blip r:embed="rId4"/>
          <a:stretch>
            <a:fillRect/>
          </a:stretch>
        </p:blipFill>
        <p:spPr>
          <a:xfrm>
            <a:off x="4663440" y="1092485"/>
            <a:ext cx="7193280" cy="5651134"/>
          </a:xfrm>
          <a:prstGeom prst="rect">
            <a:avLst/>
          </a:prstGeom>
        </p:spPr>
      </p:pic>
    </p:spTree>
    <p:extLst>
      <p:ext uri="{BB962C8B-B14F-4D97-AF65-F5344CB8AC3E}">
        <p14:creationId xmlns:p14="http://schemas.microsoft.com/office/powerpoint/2010/main" val="236397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276E-F931-B47A-1729-FFFFF2454B5E}"/>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5BF8939-C249-4CDB-6605-57561AF2644C}"/>
              </a:ext>
            </a:extLst>
          </p:cNvPr>
          <p:cNvSpPr/>
          <p:nvPr/>
        </p:nvSpPr>
        <p:spPr>
          <a:xfrm>
            <a:off x="560717" y="1328468"/>
            <a:ext cx="4917058" cy="53915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pic>
        <p:nvPicPr>
          <p:cNvPr id="2" name="Imagen 1">
            <a:extLst>
              <a:ext uri="{FF2B5EF4-FFF2-40B4-BE49-F238E27FC236}">
                <a16:creationId xmlns:a16="http://schemas.microsoft.com/office/drawing/2014/main" id="{5C9A0852-8C75-0B6C-2770-23F9E132A195}"/>
              </a:ext>
            </a:extLst>
          </p:cNvPr>
          <p:cNvPicPr>
            <a:picLocks noChangeAspect="1"/>
          </p:cNvPicPr>
          <p:nvPr/>
        </p:nvPicPr>
        <p:blipFill>
          <a:blip r:embed="rId3"/>
          <a:stretch>
            <a:fillRect/>
          </a:stretch>
        </p:blipFill>
        <p:spPr>
          <a:xfrm>
            <a:off x="6305909" y="1171577"/>
            <a:ext cx="5667555" cy="5546785"/>
          </a:xfrm>
          <a:prstGeom prst="rect">
            <a:avLst/>
          </a:prstGeom>
        </p:spPr>
      </p:pic>
      <p:pic>
        <p:nvPicPr>
          <p:cNvPr id="3" name="Imagen 2">
            <a:extLst>
              <a:ext uri="{FF2B5EF4-FFF2-40B4-BE49-F238E27FC236}">
                <a16:creationId xmlns:a16="http://schemas.microsoft.com/office/drawing/2014/main" id="{43BB1CA3-8F4C-F612-0D6B-7CED6EF932D6}"/>
              </a:ext>
            </a:extLst>
          </p:cNvPr>
          <p:cNvPicPr>
            <a:picLocks noChangeAspect="1"/>
          </p:cNvPicPr>
          <p:nvPr/>
        </p:nvPicPr>
        <p:blipFill>
          <a:blip r:embed="rId4"/>
          <a:stretch>
            <a:fillRect/>
          </a:stretch>
        </p:blipFill>
        <p:spPr>
          <a:xfrm>
            <a:off x="560717" y="1328468"/>
            <a:ext cx="4917058" cy="5389894"/>
          </a:xfrm>
          <a:prstGeom prst="rect">
            <a:avLst/>
          </a:prstGeom>
        </p:spPr>
      </p:pic>
    </p:spTree>
    <p:extLst>
      <p:ext uri="{BB962C8B-B14F-4D97-AF65-F5344CB8AC3E}">
        <p14:creationId xmlns:p14="http://schemas.microsoft.com/office/powerpoint/2010/main" val="326111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2029" y="1181101"/>
            <a:ext cx="5654221" cy="5600700"/>
          </a:xfrm>
          <a:prstGeom prst="rect">
            <a:avLst/>
          </a:prstGeom>
        </p:spPr>
      </p:pic>
      <p:sp>
        <p:nvSpPr>
          <p:cNvPr id="7" name="Rectángulo 6"/>
          <p:cNvSpPr/>
          <p:nvPr/>
        </p:nvSpPr>
        <p:spPr>
          <a:xfrm>
            <a:off x="460274" y="1523873"/>
            <a:ext cx="5295600" cy="47820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pic>
        <p:nvPicPr>
          <p:cNvPr id="2" name="Imagen 1">
            <a:extLst>
              <a:ext uri="{FF2B5EF4-FFF2-40B4-BE49-F238E27FC236}">
                <a16:creationId xmlns:a16="http://schemas.microsoft.com/office/drawing/2014/main" id="{326CE717-992C-B683-C5BD-E01CF2B61555}"/>
              </a:ext>
            </a:extLst>
          </p:cNvPr>
          <p:cNvPicPr>
            <a:picLocks noChangeAspect="1"/>
          </p:cNvPicPr>
          <p:nvPr/>
        </p:nvPicPr>
        <p:blipFill>
          <a:blip r:embed="rId4"/>
          <a:stretch>
            <a:fillRect/>
          </a:stretch>
        </p:blipFill>
        <p:spPr>
          <a:xfrm>
            <a:off x="460274" y="1523872"/>
            <a:ext cx="5295600" cy="4782035"/>
          </a:xfrm>
          <a:prstGeom prst="rect">
            <a:avLst/>
          </a:prstGeom>
        </p:spPr>
      </p:pic>
    </p:spTree>
    <p:extLst>
      <p:ext uri="{BB962C8B-B14F-4D97-AF65-F5344CB8AC3E}">
        <p14:creationId xmlns:p14="http://schemas.microsoft.com/office/powerpoint/2010/main" val="140822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141287" y="0"/>
            <a:ext cx="1997075" cy="909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MX" sz="80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dirty="0">
                <a:solidFill>
                  <a:srgbClr val="0000FF"/>
                </a:solidFill>
                <a:ea typeface="Verdana" panose="020B0604030504040204" pitchFamily="34" charset="0"/>
                <a:cs typeface="Calibri" panose="020F0502020204030204" pitchFamily="34" charset="0"/>
                <a:sym typeface="Calibri"/>
              </a:rPr>
              <a:t>http://fews.ideam.gov.co/</a:t>
            </a:r>
            <a:endParaRPr lang="es-MX" sz="800" b="1" u="sng" dirty="0">
              <a:solidFill>
                <a:srgbClr val="0000FF"/>
              </a:solidFill>
              <a:ea typeface="Verdana" panose="020B0604030504040204" pitchFamily="34" charset="0"/>
              <a:cs typeface="Calibri" panose="020F0502020204030204" pitchFamily="34" charset="0"/>
              <a:sym typeface="Verdana"/>
            </a:endParaRPr>
          </a:p>
          <a:p>
            <a:endParaRPr lang="es-CO"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6" name="Google Shape;3036;p14">
            <a:extLst>
              <a:ext uri="{FF2B5EF4-FFF2-40B4-BE49-F238E27FC236}">
                <a16:creationId xmlns:a16="http://schemas.microsoft.com/office/drawing/2014/main" id="{8DEF5F37-9503-3749-8927-BCF91FAF4EA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955675" y="1260475"/>
          <a:ext cx="10417175" cy="4679948"/>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395675">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12039">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Lluvias</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Creciente por desembalse</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Inundación</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grpSp>
        <p:nvGrpSpPr>
          <p:cNvPr id="435238" name="Google Shape;7551;p321">
            <a:extLst>
              <a:ext uri="{FF2B5EF4-FFF2-40B4-BE49-F238E27FC236}">
                <a16:creationId xmlns:a16="http://schemas.microsoft.com/office/drawing/2014/main" id="{9BA74D96-57B4-78E3-D320-6AC5011B8315}"/>
              </a:ext>
            </a:extLst>
          </p:cNvPr>
          <p:cNvGrpSpPr>
            <a:grpSpLocks/>
          </p:cNvGrpSpPr>
          <p:nvPr/>
        </p:nvGrpSpPr>
        <p:grpSpPr bwMode="auto">
          <a:xfrm>
            <a:off x="1423988" y="1736725"/>
            <a:ext cx="519112" cy="4129088"/>
            <a:chOff x="1424373" y="1736835"/>
            <a:chExt cx="518522" cy="4128971"/>
          </a:xfrm>
        </p:grpSpPr>
        <p:pic>
          <p:nvPicPr>
            <p:cNvPr id="435240"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250" y="2373034"/>
              <a:ext cx="454002" cy="42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1"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149" y="2995854"/>
              <a:ext cx="433853" cy="42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1453250" y="1736835"/>
              <a:ext cx="431653" cy="4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5243"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9357" r="2"/>
            <a:stretch>
              <a:fillRect/>
            </a:stretch>
          </p:blipFill>
          <p:spPr bwMode="auto">
            <a:xfrm>
              <a:off x="1424373" y="4847579"/>
              <a:ext cx="491145" cy="42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4"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816" y="5440174"/>
              <a:ext cx="516079" cy="42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11145" r="26974"/>
            <a:stretch>
              <a:fillRect/>
            </a:stretch>
          </p:blipFill>
          <p:spPr bwMode="auto">
            <a:xfrm>
              <a:off x="1424373" y="3614437"/>
              <a:ext cx="472311" cy="42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1452149" y="4234734"/>
              <a:ext cx="462465" cy="4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452563" y="1746250"/>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5"/>
            <a:ext cx="4979987" cy="742951"/>
          </a:xfrm>
        </p:spPr>
        <p:txBody>
          <a:bodyPr rtlCol="0">
            <a:noAutofit/>
          </a:bodyPr>
          <a:lstStyle/>
          <a:p>
            <a:pPr marL="0" indent="0" defTabSz="913652">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52">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52">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52">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24" indent="-228424" defTabSz="913652">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796" name="Google Shape;348;p9">
            <a:extLst>
              <a:ext uri="{FF2B5EF4-FFF2-40B4-BE49-F238E27FC236}">
                <a16:creationId xmlns:a16="http://schemas.microsoft.com/office/drawing/2014/main" id="{00522349-58FA-0473-FA06-DCC821CBD4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Google Shape;349;p9">
            <a:extLst>
              <a:ext uri="{FF2B5EF4-FFF2-40B4-BE49-F238E27FC236}">
                <a16:creationId xmlns:a16="http://schemas.microsoft.com/office/drawing/2014/main" id="{3EB0B7AD-4E07-206D-5E8D-0D190F1E8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oogle Shape;350;p9">
            <a:extLst>
              <a:ext uri="{FF2B5EF4-FFF2-40B4-BE49-F238E27FC236}">
                <a16:creationId xmlns:a16="http://schemas.microsoft.com/office/drawing/2014/main" id="{CD43B8C2-7AE3-D809-C050-2F60E909CD9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oogle Shape;351;p9" descr="Recurso 32.png">
            <a:extLst>
              <a:ext uri="{FF2B5EF4-FFF2-40B4-BE49-F238E27FC236}">
                <a16:creationId xmlns:a16="http://schemas.microsoft.com/office/drawing/2014/main" id="{62D705F2-1AB0-E8BE-BD9C-00D4E912C11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31"/>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oogle Shape;352;p9">
            <a:extLst>
              <a:ext uri="{FF2B5EF4-FFF2-40B4-BE49-F238E27FC236}">
                <a16:creationId xmlns:a16="http://schemas.microsoft.com/office/drawing/2014/main" id="{4A66FE88-ABAD-CCB6-4195-0B3B06AD773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Google Shape;353;p9" descr="Recurso 37.png">
            <a:extLst>
              <a:ext uri="{FF2B5EF4-FFF2-40B4-BE49-F238E27FC236}">
                <a16:creationId xmlns:a16="http://schemas.microsoft.com/office/drawing/2014/main" id="{49A4426C-5259-5CEF-F2D5-042820CC76F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02" name="Google Shape;354;p9" descr="Recurso 31.png">
            <a:extLst>
              <a:ext uri="{FF2B5EF4-FFF2-40B4-BE49-F238E27FC236}">
                <a16:creationId xmlns:a16="http://schemas.microsoft.com/office/drawing/2014/main" id="{EDA25A8B-0C63-7117-3FEC-92B5954D0D5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47690" y="1847855"/>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Google Shape;357;p9">
            <a:extLst>
              <a:ext uri="{FF2B5EF4-FFF2-40B4-BE49-F238E27FC236}">
                <a16:creationId xmlns:a16="http://schemas.microsoft.com/office/drawing/2014/main" id="{543FECEF-1C02-C7F6-1160-923A0BD1C55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Google Shape;358;p9">
            <a:extLst>
              <a:ext uri="{FF2B5EF4-FFF2-40B4-BE49-F238E27FC236}">
                <a16:creationId xmlns:a16="http://schemas.microsoft.com/office/drawing/2014/main" id="{BB20C040-0B58-C313-CB2A-B422906171D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Google Shape;150;p1" descr="Recurso 25.png">
            <a:extLst>
              <a:ext uri="{FF2B5EF4-FFF2-40B4-BE49-F238E27FC236}">
                <a16:creationId xmlns:a16="http://schemas.microsoft.com/office/drawing/2014/main" id="{642D7885-9029-8615-F1C4-F5554638AE8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Google Shape;158;p1" descr="Recurso 37.png">
            <a:extLst>
              <a:ext uri="{FF2B5EF4-FFF2-40B4-BE49-F238E27FC236}">
                <a16:creationId xmlns:a16="http://schemas.microsoft.com/office/drawing/2014/main" id="{5C9769DA-6BB9-178C-16E3-1C1FC2DE6D2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30226" y="573094"/>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Google Shape;5325;p223">
            <a:extLst>
              <a:ext uri="{FF2B5EF4-FFF2-40B4-BE49-F238E27FC236}">
                <a16:creationId xmlns:a16="http://schemas.microsoft.com/office/drawing/2014/main" id="{D15044AB-9B44-B985-E900-F2B2073003F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0"/>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52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81"/>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4"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0" y="3692531"/>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14" r:link="rId15" cstate="print">
            <a:extLst>
              <a:ext uri="{28A0092B-C50C-407E-A947-70E740481C1C}">
                <a14:useLocalDpi xmlns:a14="http://schemas.microsoft.com/office/drawing/2010/main" val="0"/>
              </a:ext>
            </a:extLst>
          </a:blip>
          <a:srcRect/>
          <a:stretch>
            <a:fillRect/>
          </a:stretch>
        </p:blipFill>
        <p:spPr bwMode="auto">
          <a:xfrm>
            <a:off x="5846506" y="4145108"/>
            <a:ext cx="2167200" cy="98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161925" y="952507"/>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6" y="262414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921"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18" r:link="rId19" cstate="print">
            <a:extLst>
              <a:ext uri="{28A0092B-C50C-407E-A947-70E740481C1C}">
                <a14:useLocalDpi xmlns:a14="http://schemas.microsoft.com/office/drawing/2010/main" val="0"/>
              </a:ext>
            </a:extLst>
          </a:blip>
          <a:srcRect t="68382" b="-2"/>
          <a:stretch>
            <a:fillRect/>
          </a:stretch>
        </p:blipFill>
        <p:spPr bwMode="auto">
          <a:xfrm>
            <a:off x="6373819"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20" r:link="rId21" cstate="print">
            <a:extLst>
              <a:ext uri="{28A0092B-C50C-407E-A947-70E740481C1C}">
                <a14:useLocalDpi xmlns:a14="http://schemas.microsoft.com/office/drawing/2010/main" val="0"/>
              </a:ext>
            </a:extLst>
          </a:blip>
          <a:srcRect/>
          <a:stretch>
            <a:fillRect/>
          </a:stretch>
        </p:blipFill>
        <p:spPr bwMode="auto">
          <a:xfrm>
            <a:off x="4521920" y="1367203"/>
            <a:ext cx="2166939" cy="160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22" r:link="rId23" cstate="print">
            <a:extLst>
              <a:ext uri="{28A0092B-C50C-407E-A947-70E740481C1C}">
                <a14:useLocalDpi xmlns:a14="http://schemas.microsoft.com/office/drawing/2010/main" val="0"/>
              </a:ext>
            </a:extLst>
          </a:blip>
          <a:srcRect/>
          <a:stretch>
            <a:fillRect/>
          </a:stretch>
        </p:blipFill>
        <p:spPr bwMode="auto">
          <a:xfrm>
            <a:off x="8812218" y="4099079"/>
            <a:ext cx="21669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24" r:link="rId25" cstate="print">
            <a:extLst>
              <a:ext uri="{28A0092B-C50C-407E-A947-70E740481C1C}">
                <a14:useLocalDpi xmlns:a14="http://schemas.microsoft.com/office/drawing/2010/main" val="0"/>
              </a:ext>
            </a:extLst>
          </a:blip>
          <a:srcRect/>
          <a:stretch>
            <a:fillRect/>
          </a:stretch>
        </p:blipFill>
        <p:spPr bwMode="auto">
          <a:xfrm>
            <a:off x="9100003" y="1367203"/>
            <a:ext cx="2168525" cy="140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26" r:link="rId27" cstate="print">
            <a:extLst>
              <a:ext uri="{28A0092B-C50C-407E-A947-70E740481C1C}">
                <a14:useLocalDpi xmlns:a14="http://schemas.microsoft.com/office/drawing/2010/main" val="0"/>
              </a:ext>
            </a:extLst>
          </a:blip>
          <a:srcRect/>
          <a:stretch>
            <a:fillRect/>
          </a:stretch>
        </p:blipFill>
        <p:spPr bwMode="auto">
          <a:xfrm>
            <a:off x="6792565" y="1367203"/>
            <a:ext cx="2166937" cy="161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5"/>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063"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52"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dirty="0">
                <a:ln>
                  <a:noFill/>
                </a:ln>
                <a:solidFill>
                  <a:prstClr val="black"/>
                </a:solidFill>
                <a:effectLst/>
                <a:uLnTx/>
                <a:uFillTx/>
                <a:latin typeface="Calibri" panose="020F0502020204030204"/>
                <a:ea typeface="+mn-ea"/>
                <a:cs typeface="+mn-cs"/>
                <a:hlinkClick r:id="rId29"/>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E92D69-914A-5AC3-5ABA-B6ECFF6555D4}"/>
              </a:ext>
            </a:extLst>
          </p:cNvPr>
          <p:cNvSpPr txBox="1">
            <a:spLocks noChangeArrowheads="1"/>
          </p:cNvSpPr>
          <p:nvPr/>
        </p:nvSpPr>
        <p:spPr bwMode="auto">
          <a:xfrm>
            <a:off x="3862692" y="778671"/>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advTm="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1B07-C935-130F-7D58-A40F9ED045FE}"/>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DD854DB5-C33B-689E-3CDB-BA55352DF12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AC48B4A3-7D03-A12C-6665-FFC3D0B5C924}"/>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974EA20B-6F10-D081-FB39-483B9356D55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1B8A7B19-BF07-DA14-1C7B-8593EA87C5D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57227573-79CA-76D4-AF84-79DEC80CAA1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7801AA15-0EF3-5F5E-F2DB-D20D3A200EB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1E3F3D48-09EB-B299-8617-B7E8B57232A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1B363930-131F-504D-D3B4-A4598BACE40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62E3EB0E-2991-49E4-1FBF-6242E6093B3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197FAF76-3F00-D492-97CA-8ABEE20FF0CB}"/>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1C645AFF-A89A-7309-73BC-5DE6F0224F7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E172994B-B864-4C48-E211-9E75E1F2AE2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69D92571-D809-1AAE-BC04-49547E49AC6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1275CA12-D830-830D-D03A-D463367728E7}"/>
              </a:ext>
            </a:extLst>
          </p:cNvPr>
          <p:cNvSpPr txBox="1">
            <a:spLocks noChangeArrowheads="1"/>
          </p:cNvSpPr>
          <p:nvPr/>
        </p:nvSpPr>
        <p:spPr bwMode="auto">
          <a:xfrm>
            <a:off x="3815556" y="74696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C736EE4F-F5E6-803A-D223-81EB42D43AC4}"/>
              </a:ext>
            </a:extLst>
          </p:cNvPr>
          <p:cNvGraphicFramePr>
            <a:graphicFrameLocks noGrp="1"/>
          </p:cNvGraphicFramePr>
          <p:nvPr/>
        </p:nvGraphicFramePr>
        <p:xfrm>
          <a:off x="4429449" y="1249818"/>
          <a:ext cx="7527600" cy="5126966"/>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274058">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846955">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95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r>
                        <a:rPr lang="es-CO" sz="950" b="1" u="none" strike="noStrike" cap="none" dirty="0">
                          <a:latin typeface="Verdana" panose="020B0604030504040204" pitchFamily="34" charset="0"/>
                          <a:ea typeface="Verdana" panose="020B0604030504040204" pitchFamily="34" charset="0"/>
                          <a:cs typeface="Arial Narrow"/>
                          <a:sym typeface="Arial Narrow"/>
                        </a:rPr>
                        <a:t>Nota</a:t>
                      </a:r>
                      <a:r>
                        <a:rPr lang="es-CO" sz="950" u="none" strike="noStrike" cap="none" dirty="0">
                          <a:latin typeface="Verdana" panose="020B0604030504040204" pitchFamily="34" charset="0"/>
                          <a:ea typeface="Verdana" panose="020B0604030504040204" pitchFamily="34" charset="0"/>
                          <a:cs typeface="Arial Narrow"/>
                          <a:sym typeface="Arial Narrow"/>
                        </a:rPr>
                        <a:t>: Se reportó inundaciones en los corregimientos de San Isidro, La Soledad, </a:t>
                      </a:r>
                      <a:r>
                        <a:rPr lang="es-CO" sz="950" u="none" strike="noStrike" cap="none" dirty="0" err="1">
                          <a:latin typeface="Verdana" panose="020B0604030504040204" pitchFamily="34" charset="0"/>
                          <a:ea typeface="Verdana" panose="020B0604030504040204" pitchFamily="34" charset="0"/>
                          <a:cs typeface="Arial Narrow"/>
                          <a:sym typeface="Arial Narrow"/>
                        </a:rPr>
                        <a:t>Chiguarando</a:t>
                      </a:r>
                      <a:r>
                        <a:rPr lang="es-CO" sz="950" u="none" strike="noStrike" cap="none" dirty="0">
                          <a:latin typeface="Verdana" panose="020B0604030504040204" pitchFamily="34" charset="0"/>
                          <a:ea typeface="Verdana" panose="020B0604030504040204" pitchFamily="34" charset="0"/>
                          <a:cs typeface="Arial Narrow"/>
                          <a:sym typeface="Arial Narrow"/>
                        </a:rPr>
                        <a:t>, </a:t>
                      </a:r>
                      <a:r>
                        <a:rPr lang="es-CO" sz="950" u="none" strike="noStrike" cap="none" dirty="0" err="1">
                          <a:latin typeface="Verdana" panose="020B0604030504040204" pitchFamily="34" charset="0"/>
                          <a:ea typeface="Verdana" panose="020B0604030504040204" pitchFamily="34" charset="0"/>
                          <a:cs typeface="Arial Narrow"/>
                          <a:sym typeface="Arial Narrow"/>
                        </a:rPr>
                        <a:t>Antado</a:t>
                      </a:r>
                      <a:r>
                        <a:rPr lang="es-CO" sz="950" u="none" strike="noStrike" cap="none" dirty="0">
                          <a:latin typeface="Verdana" panose="020B0604030504040204" pitchFamily="34" charset="0"/>
                          <a:ea typeface="Verdana" panose="020B0604030504040204" pitchFamily="34" charset="0"/>
                          <a:cs typeface="Arial Narrow"/>
                          <a:sym typeface="Arial Narrow"/>
                        </a:rPr>
                        <a:t> La Punta y Boca De </a:t>
                      </a:r>
                      <a:r>
                        <a:rPr lang="es-CO" sz="950" u="none" strike="noStrike" cap="none" dirty="0" err="1">
                          <a:latin typeface="Verdana" panose="020B0604030504040204" pitchFamily="34" charset="0"/>
                          <a:ea typeface="Verdana" panose="020B0604030504040204" pitchFamily="34" charset="0"/>
                          <a:cs typeface="Arial Narrow"/>
                          <a:sym typeface="Arial Narrow"/>
                        </a:rPr>
                        <a:t>Partado</a:t>
                      </a:r>
                      <a:r>
                        <a:rPr lang="es-CO" sz="950" u="none" strike="noStrike" cap="none" dirty="0">
                          <a:latin typeface="Verdana" panose="020B0604030504040204" pitchFamily="34" charset="0"/>
                          <a:ea typeface="Verdana" panose="020B0604030504040204" pitchFamily="34" charset="0"/>
                          <a:cs typeface="Arial Narrow"/>
                          <a:sym typeface="Arial Narrow"/>
                        </a:rPr>
                        <a:t> en el municipio de Río Quito (Chocó) (12/06/2025).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u="none" strike="noStrike" cap="none" dirty="0">
                          <a:latin typeface="Verdana" panose="020B0604030504040204" pitchFamily="34" charset="0"/>
                          <a:ea typeface="Verdana" panose="020B0604030504040204" pitchFamily="34" charset="0"/>
                          <a:cs typeface="Arial Narrow"/>
                          <a:sym typeface="Arial Narrow"/>
                        </a:rPr>
                        <a:t>Crecientes súbitas en la cuenca del río </a:t>
                      </a:r>
                      <a:r>
                        <a:rPr lang="es-CO" sz="950" u="none" strike="noStrike" cap="none" dirty="0" err="1">
                          <a:latin typeface="Verdana" panose="020B0604030504040204" pitchFamily="34" charset="0"/>
                          <a:ea typeface="Verdana" panose="020B0604030504040204" pitchFamily="34" charset="0"/>
                          <a:cs typeface="Arial Narrow"/>
                          <a:sym typeface="Arial Narrow"/>
                        </a:rPr>
                        <a:t>Cabí</a:t>
                      </a:r>
                      <a:r>
                        <a:rPr lang="es-CO" sz="950" u="none" strike="noStrike" cap="none" dirty="0">
                          <a:latin typeface="Verdana" panose="020B0604030504040204" pitchFamily="34" charset="0"/>
                          <a:ea typeface="Verdana" panose="020B0604030504040204" pitchFamily="34" charset="0"/>
                          <a:cs typeface="Arial Narrow"/>
                          <a:sym typeface="Arial Narrow"/>
                        </a:rPr>
                        <a:t> entre otros directos al río Atrato, así como en el río Atrato en su recorrido por el municipio de Quibdó. Especial atención en los municipios de Atrato y Quibdó (Chocó). </a:t>
                      </a:r>
                      <a:r>
                        <a:rPr lang="es-CO" sz="950" b="1" u="none" strike="noStrike" cap="none" dirty="0">
                          <a:latin typeface="Verdana" panose="020B0604030504040204" pitchFamily="34" charset="0"/>
                          <a:ea typeface="Verdana" panose="020B0604030504040204" pitchFamily="34" charset="0"/>
                          <a:cs typeface="Arial Narrow"/>
                          <a:sym typeface="Arial Narrow"/>
                        </a:rPr>
                        <a:t>Notas:</a:t>
                      </a:r>
                      <a:r>
                        <a:rPr lang="es-CO" sz="950" u="none" strike="noStrike" cap="none" dirty="0">
                          <a:latin typeface="Verdana" panose="020B0604030504040204" pitchFamily="34" charset="0"/>
                          <a:ea typeface="Verdana" panose="020B0604030504040204" pitchFamily="34" charset="0"/>
                          <a:cs typeface="Arial Narrow"/>
                          <a:sym typeface="Arial Narrow"/>
                        </a:rPr>
                        <a:t> </a:t>
                      </a:r>
                      <a:r>
                        <a:rPr lang="es-CO" sz="950" b="1" u="none" strike="noStrike" cap="none" dirty="0">
                          <a:latin typeface="Verdana" panose="020B0604030504040204" pitchFamily="34" charset="0"/>
                          <a:ea typeface="Verdana" panose="020B0604030504040204" pitchFamily="34" charset="0"/>
                          <a:cs typeface="Arial Narrow"/>
                          <a:sym typeface="Arial Narrow"/>
                        </a:rPr>
                        <a:t>1)</a:t>
                      </a:r>
                      <a:r>
                        <a:rPr lang="es-CO" sz="950" u="none" strike="noStrike" cap="none" dirty="0">
                          <a:latin typeface="Verdana" panose="020B0604030504040204" pitchFamily="34" charset="0"/>
                          <a:ea typeface="Verdana" panose="020B0604030504040204" pitchFamily="34" charset="0"/>
                          <a:cs typeface="Arial Narrow"/>
                          <a:sym typeface="Arial Narrow"/>
                        </a:rPr>
                        <a:t> Se reportó inundaciones en zona urbana y rural del municipio de Quibdó (Chocó) (13/06/2025). </a:t>
                      </a:r>
                      <a:r>
                        <a:rPr lang="es-CO" sz="950" b="1" u="none" strike="noStrike" cap="none" dirty="0">
                          <a:latin typeface="Verdana" panose="020B0604030504040204" pitchFamily="34" charset="0"/>
                          <a:ea typeface="Verdana" panose="020B0604030504040204" pitchFamily="34" charset="0"/>
                          <a:cs typeface="Arial Narrow"/>
                          <a:sym typeface="Arial Narrow"/>
                        </a:rPr>
                        <a:t>2)</a:t>
                      </a:r>
                      <a:r>
                        <a:rPr lang="es-CO" sz="950" u="none" strike="noStrike" cap="none" dirty="0">
                          <a:latin typeface="Verdana" panose="020B0604030504040204" pitchFamily="34" charset="0"/>
                          <a:ea typeface="Verdana" panose="020B0604030504040204" pitchFamily="34" charset="0"/>
                          <a:cs typeface="Arial Narrow"/>
                          <a:sym typeface="Arial Narrow"/>
                        </a:rPr>
                        <a:t> se reportó inundaciones en los corregimientos de Doña Josefa, La Molana, </a:t>
                      </a:r>
                      <a:r>
                        <a:rPr lang="es-CO" sz="950" u="none" strike="noStrike" cap="none" dirty="0" err="1">
                          <a:latin typeface="Verdana" panose="020B0604030504040204" pitchFamily="34" charset="0"/>
                          <a:ea typeface="Verdana" panose="020B0604030504040204" pitchFamily="34" charset="0"/>
                          <a:cs typeface="Arial Narrow"/>
                          <a:sym typeface="Arial Narrow"/>
                        </a:rPr>
                        <a:t>Samurindó</a:t>
                      </a:r>
                      <a:r>
                        <a:rPr lang="es-CO" sz="950" u="none" strike="noStrike" cap="none" dirty="0">
                          <a:latin typeface="Verdana" panose="020B0604030504040204" pitchFamily="34" charset="0"/>
                          <a:ea typeface="Verdana" panose="020B0604030504040204" pitchFamily="34" charset="0"/>
                          <a:cs typeface="Arial Narrow"/>
                          <a:sym typeface="Arial Narrow"/>
                        </a:rPr>
                        <a:t> y Yuto en el municipio de Atrato (Chocó) (12/06/2025).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r>
                        <a:rPr lang="es-CO" sz="950" b="1" dirty="0">
                          <a:solidFill>
                            <a:srgbClr val="000000"/>
                          </a:solidFill>
                          <a:latin typeface="Verdana" panose="020B0604030504040204" pitchFamily="34" charset="0"/>
                          <a:ea typeface="Verdana" panose="020B0604030504040204" pitchFamily="34" charset="0"/>
                          <a:cs typeface="Arial Narrow"/>
                          <a:sym typeface="Arial Narrow"/>
                        </a:rPr>
                        <a:t>Notas:</a:t>
                      </a:r>
                      <a:r>
                        <a:rPr lang="es-CO" sz="950" dirty="0">
                          <a:solidFill>
                            <a:srgbClr val="000000"/>
                          </a:solidFill>
                          <a:latin typeface="Verdana" panose="020B0604030504040204" pitchFamily="34" charset="0"/>
                          <a:ea typeface="Verdana" panose="020B0604030504040204" pitchFamily="34" charset="0"/>
                          <a:cs typeface="Arial Narrow"/>
                          <a:sym typeface="Arial Narrow"/>
                        </a:rPr>
                        <a:t> </a:t>
                      </a:r>
                      <a:r>
                        <a:rPr lang="es-CO" sz="950" b="1" dirty="0">
                          <a:solidFill>
                            <a:srgbClr val="000000"/>
                          </a:solidFill>
                          <a:latin typeface="Verdana" panose="020B0604030504040204" pitchFamily="34" charset="0"/>
                          <a:ea typeface="Verdana" panose="020B0604030504040204" pitchFamily="34" charset="0"/>
                          <a:cs typeface="Arial Narrow"/>
                          <a:sym typeface="Arial Narrow"/>
                        </a:rPr>
                        <a:t>1) </a:t>
                      </a:r>
                      <a:r>
                        <a:rPr lang="es-CO" sz="950" dirty="0">
                          <a:solidFill>
                            <a:srgbClr val="000000"/>
                          </a:solidFill>
                          <a:latin typeface="Verdana" panose="020B0604030504040204" pitchFamily="34" charset="0"/>
                          <a:ea typeface="Verdana" panose="020B0604030504040204" pitchFamily="34" charset="0"/>
                          <a:cs typeface="Arial Narrow"/>
                          <a:sym typeface="Arial Narrow"/>
                        </a:rPr>
                        <a:t>Se reportó inundaciones en el casco Urbano del municipio de Murindó (Antioquia) (14/06/2025).  </a:t>
                      </a:r>
                      <a:r>
                        <a:rPr lang="es-CO" sz="950" b="1" dirty="0">
                          <a:solidFill>
                            <a:srgbClr val="000000"/>
                          </a:solidFill>
                          <a:latin typeface="Verdana" panose="020B0604030504040204" pitchFamily="34" charset="0"/>
                          <a:ea typeface="Verdana" panose="020B0604030504040204" pitchFamily="34" charset="0"/>
                          <a:cs typeface="Arial Narrow"/>
                          <a:sym typeface="Arial Narrow"/>
                        </a:rPr>
                        <a:t>2)</a:t>
                      </a:r>
                      <a:r>
                        <a:rPr lang="es-CO" sz="950" dirty="0">
                          <a:solidFill>
                            <a:srgbClr val="000000"/>
                          </a:solidFill>
                          <a:latin typeface="Verdana" panose="020B0604030504040204" pitchFamily="34" charset="0"/>
                          <a:ea typeface="Verdana" panose="020B0604030504040204" pitchFamily="34" charset="0"/>
                          <a:cs typeface="Arial Narrow"/>
                          <a:sym typeface="Arial Narrow"/>
                        </a:rPr>
                        <a:t> Se presentaron inundaciones en las veredas </a:t>
                      </a:r>
                      <a:r>
                        <a:rPr lang="es-CO" sz="950" dirty="0" err="1">
                          <a:solidFill>
                            <a:srgbClr val="000000"/>
                          </a:solidFill>
                          <a:latin typeface="Verdana" panose="020B0604030504040204" pitchFamily="34" charset="0"/>
                          <a:ea typeface="Verdana" panose="020B0604030504040204" pitchFamily="34" charset="0"/>
                          <a:cs typeface="Arial Narrow"/>
                          <a:sym typeface="Arial Narrow"/>
                        </a:rPr>
                        <a:t>Turriquitadó</a:t>
                      </a:r>
                      <a:r>
                        <a:rPr lang="es-CO" sz="950" dirty="0">
                          <a:solidFill>
                            <a:srgbClr val="000000"/>
                          </a:solidFill>
                          <a:latin typeface="Verdana" panose="020B0604030504040204" pitchFamily="34" charset="0"/>
                          <a:ea typeface="Verdana" panose="020B0604030504040204" pitchFamily="34" charset="0"/>
                          <a:cs typeface="Arial Narrow"/>
                          <a:sym typeface="Arial Narrow"/>
                        </a:rPr>
                        <a:t>, La Grande, Vigía De </a:t>
                      </a:r>
                      <a:r>
                        <a:rPr lang="es-CO" sz="950" dirty="0" err="1">
                          <a:solidFill>
                            <a:srgbClr val="000000"/>
                          </a:solidFill>
                          <a:latin typeface="Verdana" panose="020B0604030504040204" pitchFamily="34" charset="0"/>
                          <a:ea typeface="Verdana" panose="020B0604030504040204" pitchFamily="34" charset="0"/>
                          <a:cs typeface="Arial Narrow"/>
                          <a:sym typeface="Arial Narrow"/>
                        </a:rPr>
                        <a:t>Curbaradó</a:t>
                      </a:r>
                      <a:r>
                        <a:rPr lang="es-CO" sz="950" dirty="0">
                          <a:solidFill>
                            <a:srgbClr val="000000"/>
                          </a:solidFill>
                          <a:latin typeface="Verdana" panose="020B0604030504040204" pitchFamily="34" charset="0"/>
                          <a:ea typeface="Verdana" panose="020B0604030504040204" pitchFamily="34" charset="0"/>
                          <a:cs typeface="Arial Narrow"/>
                          <a:sym typeface="Arial Narrow"/>
                        </a:rPr>
                        <a:t> y Villa Nueva de Montaño del municipio de Carmen del Darién (10/06/2025).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950" u="none" strike="noStrike" cap="none" dirty="0">
                          <a:latin typeface="Verdana" panose="020B0604030504040204" pitchFamily="34" charset="0"/>
                          <a:ea typeface="Verdana" panose="020B0604030504040204" pitchFamily="34" charset="0"/>
                          <a:cs typeface="Arial Narrow"/>
                          <a:sym typeface="Arial Narrow"/>
                        </a:rPr>
                        <a:t>Crecientes súbitas en el río Sucio y sus afluentes. Se recomienda especial atención en las quebradas San José de Urama, El Tigre, </a:t>
                      </a:r>
                      <a:r>
                        <a:rPr lang="es-ES" sz="950" u="none" strike="noStrike" cap="none" dirty="0" err="1">
                          <a:latin typeface="Verdana" panose="020B0604030504040204" pitchFamily="34" charset="0"/>
                          <a:ea typeface="Verdana" panose="020B0604030504040204" pitchFamily="34" charset="0"/>
                          <a:cs typeface="Arial Narrow"/>
                          <a:sym typeface="Arial Narrow"/>
                        </a:rPr>
                        <a:t>Agualinda</a:t>
                      </a:r>
                      <a:r>
                        <a:rPr lang="es-ES" sz="950" u="none" strike="noStrike" cap="none" dirty="0">
                          <a:latin typeface="Verdana" panose="020B0604030504040204" pitchFamily="34" charset="0"/>
                          <a:ea typeface="Verdana" panose="020B0604030504040204" pitchFamily="34" charset="0"/>
                          <a:cs typeface="Arial Narrow"/>
                          <a:sym typeface="Arial Narrow"/>
                        </a:rPr>
                        <a:t>, La Encalichada, Cañada Seca, Desmotadora, La Antigua, La Caracol y Potreros, y los ríos Mutatá, Urumita y Herradura. Especial atención en los municipios de Nuevo Belén de </a:t>
                      </a:r>
                      <a:r>
                        <a:rPr lang="es-ES" sz="950" u="none" strike="noStrike" cap="none" dirty="0" err="1">
                          <a:latin typeface="Verdana" panose="020B0604030504040204" pitchFamily="34" charset="0"/>
                          <a:ea typeface="Verdana" panose="020B0604030504040204" pitchFamily="34" charset="0"/>
                          <a:cs typeface="Arial Narrow"/>
                          <a:sym typeface="Arial Narrow"/>
                        </a:rPr>
                        <a:t>Bajira</a:t>
                      </a:r>
                      <a:r>
                        <a:rPr lang="es-ES" sz="950" u="none" strike="noStrike" cap="none" dirty="0">
                          <a:latin typeface="Verdana" panose="020B0604030504040204" pitchFamily="34" charset="0"/>
                          <a:ea typeface="Verdana" panose="020B0604030504040204" pitchFamily="34" charset="0"/>
                          <a:cs typeface="Arial Narrow"/>
                          <a:sym typeface="Arial Narrow"/>
                        </a:rPr>
                        <a:t>, Frontino, Abriaquí, </a:t>
                      </a:r>
                      <a:r>
                        <a:rPr lang="es-ES" sz="950" u="none" strike="noStrike" cap="none" dirty="0" err="1">
                          <a:latin typeface="Verdana" panose="020B0604030504040204" pitchFamily="34" charset="0"/>
                          <a:ea typeface="Verdana" panose="020B0604030504040204" pitchFamily="34" charset="0"/>
                          <a:cs typeface="Arial Narrow"/>
                          <a:sym typeface="Arial Narrow"/>
                        </a:rPr>
                        <a:t>Uramita</a:t>
                      </a:r>
                      <a:r>
                        <a:rPr lang="es-ES" sz="950" u="none" strike="noStrike" cap="none" dirty="0">
                          <a:latin typeface="Verdana" panose="020B0604030504040204" pitchFamily="34" charset="0"/>
                          <a:ea typeface="Verdana" panose="020B0604030504040204" pitchFamily="34" charset="0"/>
                          <a:cs typeface="Arial Narrow"/>
                          <a:sym typeface="Arial Narrow"/>
                        </a:rPr>
                        <a:t>, Dabeiba, Cañasgordas, Frontino y Mutatá (Antioquia). </a:t>
                      </a:r>
                      <a:endParaRPr lang="es-ES" sz="950" dirty="0">
                        <a:solidFill>
                          <a:srgbClr val="000000"/>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a:t>
                      </a:r>
                      <a:r>
                        <a:rPr lang="es-CO" sz="950" u="none" strike="noStrike" cap="none" dirty="0">
                          <a:latin typeface="Verdana" panose="020B0604030504040204" pitchFamily="34" charset="0"/>
                          <a:ea typeface="Verdana" panose="020B0604030504040204" pitchFamily="34" charset="0"/>
                          <a:cs typeface="Arial Narrow"/>
                          <a:sym typeface="Arial Narrow"/>
                        </a:rPr>
                        <a:t>la SZH Directos al Bajo Atrato entre río Sucio y Desembocadura al Mar Caribe. Especial atención en el municipio de Riosucio (Chocó).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a:t>
                      </a:r>
                      <a:r>
                        <a:rPr lang="es-CO" sz="950" u="none" strike="noStrike" cap="none" dirty="0">
                          <a:latin typeface="Verdana" panose="020B0604030504040204" pitchFamily="34" charset="0"/>
                          <a:ea typeface="Verdana" panose="020B0604030504040204" pitchFamily="34" charset="0"/>
                          <a:cs typeface="Arial Narrow"/>
                          <a:sym typeface="Arial Narrow"/>
                        </a:rPr>
                        <a:t>río </a:t>
                      </a:r>
                      <a:r>
                        <a:rPr lang="es-CO" sz="950" u="none" strike="noStrike" dirty="0">
                          <a:latin typeface="Verdana" panose="020B0604030504040204" pitchFamily="34" charset="0"/>
                          <a:ea typeface="Verdana" panose="020B0604030504040204" pitchFamily="34" charset="0"/>
                          <a:cs typeface="Arial Narrow"/>
                          <a:sym typeface="Arial Narrow"/>
                        </a:rPr>
                        <a:t>Tanela</a:t>
                      </a:r>
                      <a:r>
                        <a:rPr lang="es-CO" sz="950" u="none" strike="noStrike" cap="none" dirty="0">
                          <a:latin typeface="Verdana" panose="020B0604030504040204" pitchFamily="34" charset="0"/>
                          <a:ea typeface="Verdana" panose="020B0604030504040204" pitchFamily="34" charset="0"/>
                          <a:cs typeface="Arial Narrow"/>
                          <a:sym typeface="Arial Narrow"/>
                        </a:rPr>
                        <a:t>, aportante a la cuenca baja del río Atrato, se recomienda especial atención en el municipio de Unguía (Chocó).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Tolo y sus afluentes, especialmente </a:t>
                      </a:r>
                      <a:r>
                        <a:rPr lang="es-CO" sz="950" u="none" strike="noStrike" baseline="0" dirty="0">
                          <a:latin typeface="Verdana" panose="020B0604030504040204" pitchFamily="34" charset="0"/>
                          <a:ea typeface="Verdana" panose="020B0604030504040204" pitchFamily="34" charset="0"/>
                          <a:cs typeface="Arial Narrow"/>
                          <a:sym typeface="Arial Narrow"/>
                        </a:rPr>
                        <a:t>la quebrada La Carolina </a:t>
                      </a:r>
                      <a:r>
                        <a:rPr lang="es-CO" sz="950" u="none" strike="noStrike" dirty="0">
                          <a:latin typeface="Verdana" panose="020B0604030504040204" pitchFamily="34" charset="0"/>
                          <a:ea typeface="Verdana" panose="020B0604030504040204" pitchFamily="34" charset="0"/>
                          <a:cs typeface="Arial Narrow"/>
                          <a:sym typeface="Arial Narrow"/>
                        </a:rPr>
                        <a:t>entre otros directos al Caribe. Especial atención a la altura de los municipios de Acandí y </a:t>
                      </a:r>
                      <a:r>
                        <a:rPr lang="es-CO" sz="950" u="none" strike="noStrike" dirty="0" err="1">
                          <a:latin typeface="Verdana" panose="020B0604030504040204" pitchFamily="34" charset="0"/>
                          <a:ea typeface="Verdana" panose="020B0604030504040204" pitchFamily="34" charset="0"/>
                          <a:cs typeface="Arial Narrow"/>
                          <a:sym typeface="Arial Narrow"/>
                        </a:rPr>
                        <a:t>Capurgana</a:t>
                      </a:r>
                      <a:r>
                        <a:rPr lang="es-CO" sz="950" u="none" strike="noStrike" baseline="0" dirty="0">
                          <a:latin typeface="Verdana" panose="020B0604030504040204" pitchFamily="34" charset="0"/>
                          <a:ea typeface="Verdana" panose="020B0604030504040204" pitchFamily="34" charset="0"/>
                          <a:cs typeface="Arial Narrow"/>
                          <a:sym typeface="Arial Narrow"/>
                        </a:rPr>
                        <a:t> (Chocó). </a:t>
                      </a:r>
                      <a:endParaRPr lang="es-CO" sz="95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del río León y sus afluentes, los ríos Carepa, Chigorodó, Apartadó, Grande y Vijagual, los cuales desembocan al Golfo de Urabá. Especial atención en los municipios de Mutatá, Chigorodó, Carepa, Apartadó y Turbo (Antioquia).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del río Sinú y sus afluentes en la parte alta.</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95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afluentes de la cuenca baja del río Sinú. Se recomienda especial atención en los municipios de San Pelayo, Cereté, Montería, Lorica y San Bernardo del Viento (Córdoba).</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834656853"/>
                  </a:ext>
                </a:extLst>
              </a:tr>
            </a:tbl>
          </a:graphicData>
        </a:graphic>
      </p:graphicFrame>
      <p:pic>
        <p:nvPicPr>
          <p:cNvPr id="2" name="Google Shape;719;p10" descr="Recurso 37.png">
            <a:extLst>
              <a:ext uri="{FF2B5EF4-FFF2-40B4-BE49-F238E27FC236}">
                <a16:creationId xmlns:a16="http://schemas.microsoft.com/office/drawing/2014/main" id="{86ABD0BE-F827-AFDD-6F15-7191D4D86A8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127088" y="2609105"/>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19;p10" descr="Recurso 37.png">
            <a:extLst>
              <a:ext uri="{FF2B5EF4-FFF2-40B4-BE49-F238E27FC236}">
                <a16:creationId xmlns:a16="http://schemas.microsoft.com/office/drawing/2014/main" id="{C8FAA464-35B2-8D42-9C15-E98814D4B96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029209" y="249850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20;p10" descr="Recurso 31.png">
            <a:extLst>
              <a:ext uri="{FF2B5EF4-FFF2-40B4-BE49-F238E27FC236}">
                <a16:creationId xmlns:a16="http://schemas.microsoft.com/office/drawing/2014/main" id="{B0E21504-9FB7-9D4A-B31C-C0D12820C820}"/>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7029" y="2687603"/>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42;p15">
            <a:extLst>
              <a:ext uri="{FF2B5EF4-FFF2-40B4-BE49-F238E27FC236}">
                <a16:creationId xmlns:a16="http://schemas.microsoft.com/office/drawing/2014/main" id="{5B99F156-A290-0104-78CC-8449E183BD8D}"/>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31223" y="288425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19;p10" descr="Recurso 37.png">
            <a:extLst>
              <a:ext uri="{FF2B5EF4-FFF2-40B4-BE49-F238E27FC236}">
                <a16:creationId xmlns:a16="http://schemas.microsoft.com/office/drawing/2014/main" id="{B55CBF65-0C2D-813A-5F64-7F1A1EC74D5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227241" y="3356768"/>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20;p10" descr="Recurso 31.png">
            <a:extLst>
              <a:ext uri="{FF2B5EF4-FFF2-40B4-BE49-F238E27FC236}">
                <a16:creationId xmlns:a16="http://schemas.microsoft.com/office/drawing/2014/main" id="{54E367B2-AD8D-1C9A-90C2-D1093A964F1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5520" y="283554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20;p10" descr="Recurso 31.png">
            <a:extLst>
              <a:ext uri="{FF2B5EF4-FFF2-40B4-BE49-F238E27FC236}">
                <a16:creationId xmlns:a16="http://schemas.microsoft.com/office/drawing/2014/main" id="{3A8EC638-B131-8D93-A862-844D05CD72F1}"/>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9152" y="3223936"/>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351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F39EA-7C29-3898-D6D0-8387F177B5EE}"/>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010EBFDE-6F6A-5E45-CC7D-7148111D03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304B637C-1C74-B989-CCF2-4EFD40B1489E}"/>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7369E806-E220-03F0-FC05-4534A9FC07B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A15A8ED3-283A-E95C-EBDE-0283ED28CFD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500104CD-EED4-5637-F66A-F919DC616F2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083F1E66-EF42-2C50-F298-CABD58633EB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CE367F6C-CB36-1B75-7FD8-CC736685247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A58BC066-93CC-8EAF-B584-6A5CA0EFBFC8}"/>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867C92D8-DDD3-0D2B-7D3A-54BF0E3C64F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C1822EED-DFEA-BA70-2831-EAFDA3D527C8}"/>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F4A8AC5B-10F0-A634-F430-3C4D0DCE3DEE}"/>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9DC525C4-6A07-990D-58E9-1B10D18753F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34B003FE-FB6E-5B1A-4CE7-C03DB6F85F1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A18009FF-D666-FD0A-2F91-FFC749B0DD46}"/>
              </a:ext>
            </a:extLst>
          </p:cNvPr>
          <p:cNvSpPr txBox="1">
            <a:spLocks noChangeArrowheads="1"/>
          </p:cNvSpPr>
          <p:nvPr/>
        </p:nvSpPr>
        <p:spPr bwMode="auto">
          <a:xfrm>
            <a:off x="3815556" y="74696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25FC188F-A60D-1572-48DA-66E9BCAD05A0}"/>
              </a:ext>
            </a:extLst>
          </p:cNvPr>
          <p:cNvGraphicFramePr>
            <a:graphicFrameLocks noGrp="1"/>
          </p:cNvGraphicFramePr>
          <p:nvPr/>
        </p:nvGraphicFramePr>
        <p:xfrm>
          <a:off x="4476751" y="1323982"/>
          <a:ext cx="7527600" cy="4768826"/>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274058">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846955">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10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aportantes directos al Mar Caribe en el Golfo de Morrosquillo, especialmente en los arroyos </a:t>
                      </a:r>
                      <a:r>
                        <a:rPr lang="es-ES"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Amansa, Guapos y El </a:t>
                      </a:r>
                      <a:r>
                        <a:rPr lang="es-ES"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Piru</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San Onofre, Tolú, Coveñas, Palmito, Toluviejo, Chalán, Colosó, Morroa y Sincelejo. </a:t>
                      </a:r>
                      <a:r>
                        <a:rPr lang="es-CO" sz="1000" b="1" u="none" strike="noStrike" kern="1200" dirty="0">
                          <a:solidFill>
                            <a:schemeClr val="dk1"/>
                          </a:solidFill>
                          <a:latin typeface="Verdana" panose="020B0604030504040204" pitchFamily="34" charset="0"/>
                          <a:ea typeface="Verdana" panose="020B0604030504040204" pitchFamily="34" charset="0"/>
                          <a:cs typeface="+mn-cs"/>
                        </a:rPr>
                        <a:t>Nota:</a:t>
                      </a:r>
                      <a:r>
                        <a:rPr lang="es-CO" sz="1000" b="0" u="none" strike="noStrike" kern="1200" dirty="0">
                          <a:solidFill>
                            <a:schemeClr val="dk1"/>
                          </a:solidFill>
                          <a:latin typeface="Verdana" panose="020B0604030504040204" pitchFamily="34" charset="0"/>
                          <a:ea typeface="Verdana" panose="020B0604030504040204" pitchFamily="34" charset="0"/>
                          <a:cs typeface="+mn-cs"/>
                        </a:rPr>
                        <a:t> Inundación por obstrucción del caño Punta Seca, en zona urbana del municipio de Coveñas, Sucre (13/06/2025).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Ranchería y sus afluentes, como arroyo Limón y los ríos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Mastevan</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La Yaya entre otros, especialmente en la cuenca alta. Especial atención en los municipios de Riohacha, Distracción, Fonseca, Albania, Barrancas y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Hatonuevo</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población de Manaure y comunidades indígenas en las estribaciones de la Sierra Nevada de Santa Marta, como La Laguna, La Peña de los Indios,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Ulago</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Loma del Potrero,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Marocazzo</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Caracolí.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1)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inundaciones en el casco urbano y zona rural del municipio de Fonseca (La Guajira) (16/06/2025).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inundaciones en el casco urbano del municipio de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Hatonuevo</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(La Guajira) (13/06/2025)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3)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 cuerpos de agua en el municipio de Barrancas (La Guajira) (13/06/2025).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Algodonal y sus afluentes, especialmente en las quebradas Las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Liscas</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El Loro y El Carbón. Se recomienda especial atención en los municipios de Convención, Ábrego, Ocaña, Teorama Y San Calixto (Norte de Santander).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Tarra y sus tributarios, como la quebrada Grande. Especial atención en los municipios de Ábrego, Hacarí y El Tarra (Norte de Santander).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las cuencas de los ríos Suroeste y río del Oro. Especial atención en el municipio El Carmen (Norte de Santander).</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baja del río Catatumbo. Especial atención a la altura del corregimiento de La Gabarra – Tibú.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los ríos Tibú, Sardinata, Nuevo Presidente y sus aportantes. Especial atención a la altura de los municipios de Villa Caro,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Bucarasica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Lourdes, Sardinata y Tibú (Norte de Santander).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del río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Socuavo</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Tibú (Norte de Santander). </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834656853"/>
                  </a:ext>
                </a:extLst>
              </a:tr>
            </a:tbl>
          </a:graphicData>
        </a:graphic>
      </p:graphicFrame>
      <p:pic>
        <p:nvPicPr>
          <p:cNvPr id="16" name="Google Shape;719;p10" descr="Recurso 37.png">
            <a:extLst>
              <a:ext uri="{FF2B5EF4-FFF2-40B4-BE49-F238E27FC236}">
                <a16:creationId xmlns:a16="http://schemas.microsoft.com/office/drawing/2014/main" id="{C4B134D0-16FF-657A-8626-67E5E8B2D6D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638352" y="216891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19;p10" descr="Recurso 37.png">
            <a:extLst>
              <a:ext uri="{FF2B5EF4-FFF2-40B4-BE49-F238E27FC236}">
                <a16:creationId xmlns:a16="http://schemas.microsoft.com/office/drawing/2014/main" id="{9F1A5EC8-EED7-25EC-C786-DEFC32E740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435736" y="1735750"/>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19;p10" descr="Recurso 37.png">
            <a:extLst>
              <a:ext uri="{FF2B5EF4-FFF2-40B4-BE49-F238E27FC236}">
                <a16:creationId xmlns:a16="http://schemas.microsoft.com/office/drawing/2014/main" id="{4F443FF3-E341-C171-9103-4A299D90762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388464" y="268133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719;p10" descr="Recurso 37.png">
            <a:extLst>
              <a:ext uri="{FF2B5EF4-FFF2-40B4-BE49-F238E27FC236}">
                <a16:creationId xmlns:a16="http://schemas.microsoft.com/office/drawing/2014/main" id="{D2109B65-3861-EA68-B244-AC59EAF4009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497065" y="231337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9;p10" descr="Recurso 37.png">
            <a:extLst>
              <a:ext uri="{FF2B5EF4-FFF2-40B4-BE49-F238E27FC236}">
                <a16:creationId xmlns:a16="http://schemas.microsoft.com/office/drawing/2014/main" id="{7B2D837F-4E53-1241-7D8C-99CDEDCA7F3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306471" y="22947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19;p10" descr="Recurso 37.png">
            <a:extLst>
              <a:ext uri="{FF2B5EF4-FFF2-40B4-BE49-F238E27FC236}">
                <a16:creationId xmlns:a16="http://schemas.microsoft.com/office/drawing/2014/main" id="{6A099216-73D2-7F37-8AD7-CAA1811DF81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180963" y="2430408"/>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20;p10" descr="Recurso 31.png">
            <a:extLst>
              <a:ext uri="{FF2B5EF4-FFF2-40B4-BE49-F238E27FC236}">
                <a16:creationId xmlns:a16="http://schemas.microsoft.com/office/drawing/2014/main" id="{68A28D2D-6EF8-F46C-9512-8EE79DA86549}"/>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2313" y="2439200"/>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83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flipH="1">
            <a:off x="4078224" y="1090580"/>
            <a:ext cx="31552" cy="4723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AutoShape 2" descr="blob:https://web.whatsapp.com/8798452e-e9a2-4d7f-a9d8-6b96b6efe37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2" descr="blob:https://web.whatsapp.com/2849b5c8-6676-4244-8d4e-4217d241474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CuadroTexto 7"/>
          <p:cNvSpPr txBox="1">
            <a:spLocks noChangeArrowheads="1"/>
          </p:cNvSpPr>
          <p:nvPr/>
        </p:nvSpPr>
        <p:spPr bwMode="auto">
          <a:xfrm>
            <a:off x="37351" y="5771365"/>
            <a:ext cx="4003864" cy="616002"/>
          </a:xfrm>
          <a:prstGeom prst="rect">
            <a:avLst/>
          </a:prstGeom>
          <a:noFill/>
          <a:ln w="9525">
            <a:noFill/>
            <a:miter lim="800000"/>
            <a:headEnd/>
            <a:tailEnd/>
          </a:ln>
        </p:spPr>
        <p:txBody>
          <a:bodyPr wrap="square">
            <a:spAutoFit/>
          </a:bodyPr>
          <a:lstStyle/>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diaria desde las 07:00 HLC del  </a:t>
            </a:r>
            <a:r>
              <a:rPr lang="es-CO" altLang="es-CO" sz="1050" dirty="0">
                <a:solidFill>
                  <a:prstClr val="black"/>
                </a:solidFill>
                <a:latin typeface="Arial Narrow" panose="020B0606020202030204" pitchFamily="34" charset="0"/>
              </a:rPr>
              <a:t>lunes</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16 de junio,</a:t>
            </a:r>
            <a:r>
              <a:rPr lang="es-CO" altLang="es-CO" sz="1050" dirty="0">
                <a:solidFill>
                  <a:prstClr val="black"/>
                </a:solidFill>
                <a:latin typeface="Arial Narrow" panose="020B0606020202030204" pitchFamily="34" charset="0"/>
              </a:rPr>
              <a:t>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F3A4B0C4-7B9A-43A6-81A7-2A4CF2512AAA}"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marR="0" lvl="1" indent="0" algn="ctr" defTabSz="914400" rtl="0" eaLnBrk="1" fontAlgn="auto" latinLnBrk="0" hangingPunct="1">
                <a:lnSpc>
                  <a:spcPts val="1400"/>
                </a:lnSpc>
                <a:spcBef>
                  <a:spcPts val="0"/>
                </a:spcBef>
                <a:spcAft>
                  <a:spcPts val="0"/>
                </a:spcAft>
                <a:buClrTx/>
                <a:buSzTx/>
                <a:buFontTx/>
                <a:buNone/>
                <a:tabLst/>
                <a:defRPr/>
              </a:pPr>
              <a:t>martes, 17 de junio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altLang="es-CO" sz="1050" b="1" dirty="0">
                <a:solidFill>
                  <a:prstClr val="black"/>
                </a:solidFill>
                <a:latin typeface="Arial Narrow" panose="020B0606020202030204" pitchFamily="34" charset="0"/>
              </a:rPr>
              <a:t>IDE</a:t>
            </a: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AM</a:t>
            </a:r>
          </a:p>
        </p:txBody>
      </p:sp>
      <p:sp>
        <p:nvSpPr>
          <p:cNvPr id="18" name="CuadroTexto 7"/>
          <p:cNvSpPr txBox="1">
            <a:spLocks noChangeArrowheads="1"/>
          </p:cNvSpPr>
          <p:nvPr/>
        </p:nvSpPr>
        <p:spPr bwMode="auto">
          <a:xfrm>
            <a:off x="4018602" y="5776097"/>
            <a:ext cx="4003863" cy="615810"/>
          </a:xfrm>
          <a:prstGeom prst="rect">
            <a:avLst/>
          </a:prstGeom>
          <a:noFill/>
          <a:ln w="9525">
            <a:noFill/>
            <a:miter lim="800000"/>
            <a:headEnd/>
            <a:tailEnd/>
          </a:ln>
        </p:spPr>
        <p:txBody>
          <a:bodyPr wrap="square">
            <a:spAutoFit/>
          </a:bodyPr>
          <a:lstStyle/>
          <a:p>
            <a:pPr marL="85725" lvl="1" algn="ctr">
              <a:lnSpc>
                <a:spcPts val="1400"/>
              </a:lnSpc>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últimas 72 horas desde las 07:00 HLC del sábado 14 de junio</a:t>
            </a:r>
            <a:r>
              <a:rPr lang="es-CO" altLang="es-CO" sz="1050" dirty="0">
                <a:solidFill>
                  <a:prstClr val="black"/>
                </a:solidFill>
                <a:latin typeface="Arial Narrow" panose="020B0606020202030204" pitchFamily="34" charset="0"/>
              </a:rPr>
              <a:t>,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576A5BB2-8AEA-46ED-8E47-251F4C00E611}"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lvl="1" algn="ctr">
                <a:lnSpc>
                  <a:spcPts val="1400"/>
                </a:lnSpc>
                <a:defRPr/>
              </a:pPr>
              <a:t>martes, 17 de junio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  I</a:t>
            </a:r>
            <a:r>
              <a:rPr lang="es-CO" altLang="es-CO" sz="1050" b="1" dirty="0">
                <a:solidFill>
                  <a:prstClr val="black"/>
                </a:solidFill>
                <a:latin typeface="Arial Narrow" panose="020B0606020202030204" pitchFamily="34" charset="0"/>
              </a:rPr>
              <a:t>DE</a:t>
            </a: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AM</a:t>
            </a:r>
          </a:p>
        </p:txBody>
      </p:sp>
      <p:sp>
        <p:nvSpPr>
          <p:cNvPr id="20" name="Google Shape;1184;p2"/>
          <p:cNvSpPr txBox="1"/>
          <p:nvPr/>
        </p:nvSpPr>
        <p:spPr>
          <a:xfrm>
            <a:off x="8166093" y="3853648"/>
            <a:ext cx="3966129" cy="2422202"/>
          </a:xfrm>
          <a:prstGeom prst="rect">
            <a:avLst/>
          </a:prstGeom>
          <a:noFill/>
          <a:ln w="12700" cap="flat" cmpd="sng">
            <a:solidFill>
              <a:schemeClr val="tx1"/>
            </a:solidFill>
            <a:prstDash val="solid"/>
            <a:round/>
            <a:headEnd type="none" w="sm" len="sm"/>
            <a:tailEnd type="none" w="sm" len="sm"/>
          </a:ln>
        </p:spPr>
        <p:txBody>
          <a:bodyPr spcFirstLastPara="1" wrap="square" lIns="36000" tIns="0" rIns="36000" bIns="0" anchor="t" anchorCtr="0">
            <a:spAutoFit/>
          </a:bodyPr>
          <a:lstStyle/>
          <a:p>
            <a:pPr algn="just">
              <a:spcAft>
                <a:spcPts val="300"/>
              </a:spcAft>
              <a:buClr>
                <a:schemeClr val="dk1"/>
              </a:buClr>
              <a:buSzPts val="1000"/>
            </a:pPr>
            <a:endParaRPr lang="es-ES" sz="890" dirty="0">
              <a:solidFill>
                <a:srgbClr val="FF0000"/>
              </a:solidFill>
              <a:highlight>
                <a:srgbClr val="FFFF00"/>
              </a:highlight>
              <a:latin typeface="Arial Narrow" panose="020B0606020202030204" pitchFamily="34" charset="0"/>
              <a:ea typeface="Arial Narrow"/>
              <a:cs typeface="Arial Narrow"/>
              <a:sym typeface="Arial Narrow"/>
            </a:endParaRPr>
          </a:p>
          <a:p>
            <a:pPr algn="just">
              <a:spcAft>
                <a:spcPts val="300"/>
              </a:spcAft>
              <a:buClr>
                <a:schemeClr val="dk1"/>
              </a:buClr>
              <a:buSzPts val="1000"/>
            </a:pPr>
            <a:endParaRPr lang="es-ES" sz="890" dirty="0">
              <a:solidFill>
                <a:srgbClr val="FF0000"/>
              </a:solidFill>
              <a:highlight>
                <a:srgbClr val="FFFF00"/>
              </a:highlight>
              <a:latin typeface="Arial Narrow" panose="020B0606020202030204" pitchFamily="34" charset="0"/>
              <a:ea typeface="Arial Narrow"/>
              <a:cs typeface="Arial Narrow"/>
              <a:sym typeface="Arial Narrow"/>
            </a:endParaRPr>
          </a:p>
          <a:p>
            <a:pPr marL="171450" indent="-171450" algn="just">
              <a:spcAft>
                <a:spcPts val="300"/>
              </a:spcAft>
              <a:buClr>
                <a:schemeClr val="dk1"/>
              </a:buClr>
              <a:buSzPts val="1000"/>
              <a:buFont typeface="Arial" panose="020B0604020202020204" pitchFamily="34" charset="0"/>
              <a:buChar char="•"/>
            </a:pPr>
            <a:r>
              <a:rPr lang="es-ES" sz="890" dirty="0">
                <a:latin typeface="Arial Narrow" panose="020B0606020202030204" pitchFamily="34" charset="0"/>
                <a:ea typeface="Verdana" panose="020B0604030504040204" pitchFamily="34" charset="0"/>
                <a:cs typeface="Arial Narrow"/>
                <a:sym typeface="Arial Narrow"/>
              </a:rPr>
              <a:t>Por moderada probabilidad de crecientes súbitas o niveles altos en las cuencas de los ríos que comprenden las zonas de Atrato - Darién, Caribe - Litoral, Sinú, Caribe - Guajira, Catatumbo, Alto Magdalena, Saldaña, Medio Magdalena, Sogamoso, Bajo Magdalena- Cauca -San Jorge, Cauca, Nechí, Cesar, Bajo Magdalena, Inírida, Guaviare, Meta, Casanare, Arauca, Orinoco Directos, Caquetá, Caguán, Putumayo, Amazonas - Directos, Mira, Patía, Tapaje - Dagua - Directos, Baudó - Directos Pacifico, Pacífico - Directos, Islas Caribe.</a:t>
            </a:r>
          </a:p>
          <a:p>
            <a:pPr marL="171450" indent="-171450" algn="just">
              <a:spcAft>
                <a:spcPts val="300"/>
              </a:spcAft>
              <a:buClr>
                <a:schemeClr val="dk1"/>
              </a:buClr>
              <a:buSzPts val="1000"/>
              <a:buFont typeface="Arial" panose="020B0604020202020204" pitchFamily="34" charset="0"/>
              <a:buChar char="•"/>
            </a:pPr>
            <a:r>
              <a:rPr lang="es-ES" sz="890" dirty="0">
                <a:latin typeface="Arial Narrow" panose="020B0606020202030204" pitchFamily="34" charset="0"/>
                <a:ea typeface="Verdana" panose="020B0604030504040204" pitchFamily="34" charset="0"/>
                <a:cs typeface="Arial Narrow"/>
                <a:sym typeface="Arial Narrow"/>
              </a:rPr>
              <a:t>Por moderada probabilidad de ocurrencia de deslizamientos de tierra en municipios de los </a:t>
            </a:r>
            <a:r>
              <a:rPr lang="es-ES" sz="890" dirty="0">
                <a:latin typeface="Arial Narrow" panose="020B0606020202030204" pitchFamily="34" charset="0"/>
                <a:ea typeface="Verdana" panose="020B0604030504040204" pitchFamily="34" charset="0"/>
                <a:sym typeface="Arial Narrow"/>
              </a:rPr>
              <a:t>departamentos </a:t>
            </a:r>
            <a:r>
              <a:rPr kumimoji="0" lang="es-ES" sz="890" b="0" i="0" u="none" strike="noStrike" kern="0" cap="none" spc="0" normalizeH="0" baseline="0" noProof="0" dirty="0">
                <a:ln>
                  <a:noFill/>
                </a:ln>
                <a:effectLst/>
                <a:uLnTx/>
                <a:uFillTx/>
                <a:latin typeface="Arial Narrow" panose="020B0606020202030204" pitchFamily="34" charset="0"/>
                <a:ea typeface="Verdana" panose="020B0604030504040204" pitchFamily="34" charset="0"/>
                <a:cs typeface="Arial Narrow"/>
                <a:sym typeface="Arial Narrow"/>
              </a:rPr>
              <a:t>de Antioquia, Bolívar, Boyacá, Caldas, Caquetá, Casanare, Cauca, Cesar, Chocó, Cundinamarca, Córdoba, Huila, La Guajira, Magdalena, Meta, Nariño, Norte de Santander, Putumayo, Quindío, Risaralda, Santander, Tolima y Valle del Cauca.</a:t>
            </a:r>
          </a:p>
          <a:p>
            <a:pPr marL="171450" indent="-171450" algn="just">
              <a:spcAft>
                <a:spcPts val="300"/>
              </a:spcAft>
              <a:buClr>
                <a:schemeClr val="dk1"/>
              </a:buClr>
              <a:buSzPts val="1000"/>
              <a:buFont typeface="Arial" panose="020B0604020202020204" pitchFamily="34" charset="0"/>
              <a:buChar char="•"/>
            </a:pPr>
            <a:r>
              <a:rPr lang="es-MX" sz="890" kern="0" dirty="0">
                <a:latin typeface="Arial Narrow" panose="020B0606020202030204" pitchFamily="34" charset="0"/>
                <a:ea typeface="Verdana" panose="020B0604030504040204" pitchFamily="34" charset="0"/>
                <a:cs typeface="Arial Narrow"/>
                <a:sym typeface="Arial Narrow"/>
              </a:rPr>
              <a:t>Por tiempo lluvioso en el mar Caribe occidental y suroccidental, por viento y oleaje en el mar Caribe oriental, central y occidental. </a:t>
            </a:r>
          </a:p>
          <a:p>
            <a:pPr marL="171450" indent="-171450" algn="just">
              <a:spcAft>
                <a:spcPts val="300"/>
              </a:spcAft>
              <a:buClr>
                <a:schemeClr val="dk1"/>
              </a:buClr>
              <a:buSzPts val="1000"/>
              <a:buFont typeface="Arial" panose="020B0604020202020204" pitchFamily="34" charset="0"/>
              <a:buChar char="•"/>
            </a:pPr>
            <a:r>
              <a:rPr lang="es-MX" sz="890" kern="0" dirty="0">
                <a:latin typeface="Arial Narrow" panose="020B0606020202030204" pitchFamily="34" charset="0"/>
                <a:ea typeface="Verdana" panose="020B0604030504040204" pitchFamily="34" charset="0"/>
                <a:cs typeface="Arial Narrow"/>
                <a:sym typeface="Arial Narrow"/>
              </a:rPr>
              <a:t>Por tiempo lluvioso en el océano pacífico norte y pleamar a lo largo del océano Pacífico.</a:t>
            </a:r>
          </a:p>
        </p:txBody>
      </p:sp>
      <p:sp>
        <p:nvSpPr>
          <p:cNvPr id="21" name="Google Shape;1185;p2"/>
          <p:cNvSpPr/>
          <p:nvPr/>
        </p:nvSpPr>
        <p:spPr>
          <a:xfrm>
            <a:off x="8166092" y="2189973"/>
            <a:ext cx="3966129" cy="1523494"/>
          </a:xfrm>
          <a:prstGeom prst="rect">
            <a:avLst/>
          </a:prstGeom>
          <a:noFill/>
          <a:ln w="12700" cap="flat" cmpd="sng">
            <a:solidFill>
              <a:schemeClr val="tx1"/>
            </a:solidFill>
            <a:prstDash val="solid"/>
            <a:round/>
            <a:headEnd type="none" w="sm" len="sm"/>
            <a:tailEnd type="none" w="sm" len="sm"/>
          </a:ln>
        </p:spPr>
        <p:txBody>
          <a:bodyPr spcFirstLastPara="1" wrap="square" lIns="36000" tIns="0" rIns="36000" bIns="0" anchor="t" anchorCtr="0">
            <a:spAutoFit/>
          </a:bodyPr>
          <a:lstStyle/>
          <a:p>
            <a:pPr algn="just">
              <a:spcAft>
                <a:spcPts val="300"/>
              </a:spcAft>
              <a:buClr>
                <a:schemeClr val="dk1"/>
              </a:buClr>
              <a:buSzPts val="1000"/>
            </a:pPr>
            <a:endParaRPr lang="es-ES" sz="890" dirty="0">
              <a:solidFill>
                <a:srgbClr val="FF0000"/>
              </a:solidFill>
              <a:highlight>
                <a:srgbClr val="FFFF00"/>
              </a:highlight>
              <a:latin typeface="Arial Narrow" panose="020B0606020202030204" pitchFamily="34" charset="0"/>
              <a:ea typeface="Verdana" panose="020B0604030504040204" pitchFamily="34" charset="0"/>
              <a:cs typeface="Arial Narrow"/>
              <a:sym typeface="Arial Narrow"/>
            </a:endParaRPr>
          </a:p>
          <a:p>
            <a:pPr algn="just">
              <a:spcAft>
                <a:spcPts val="300"/>
              </a:spcAft>
              <a:buClr>
                <a:schemeClr val="dk1"/>
              </a:buClr>
              <a:buSzPts val="1000"/>
            </a:pPr>
            <a:endParaRPr lang="es-ES" sz="890" dirty="0">
              <a:solidFill>
                <a:srgbClr val="FF0000"/>
              </a:solidFill>
              <a:highlight>
                <a:srgbClr val="FFFF00"/>
              </a:highlight>
              <a:latin typeface="Arial Narrow" panose="020B0606020202030204" pitchFamily="34" charset="0"/>
              <a:ea typeface="Verdana" panose="020B0604030504040204" pitchFamily="34" charset="0"/>
              <a:cs typeface="Arial Narrow"/>
              <a:sym typeface="Arial Narrow"/>
            </a:endParaRPr>
          </a:p>
          <a:p>
            <a:pPr marL="171450" indent="-171450" algn="just">
              <a:spcAft>
                <a:spcPts val="300"/>
              </a:spcAft>
              <a:buClr>
                <a:schemeClr val="dk1"/>
              </a:buClr>
              <a:buSzPts val="1000"/>
              <a:buFont typeface="Arial"/>
              <a:buChar char="•"/>
            </a:pPr>
            <a:r>
              <a:rPr lang="es-ES" sz="890" dirty="0">
                <a:latin typeface="Arial Narrow" panose="020B0606020202030204" pitchFamily="34" charset="0"/>
                <a:ea typeface="Verdana" panose="020B0604030504040204" pitchFamily="34" charset="0"/>
                <a:cs typeface="Arial Narrow"/>
                <a:sym typeface="Arial Narrow"/>
              </a:rPr>
              <a:t>Por alta probabilidad de crecientes súbitas o niveles altos en las cuencas de los ríos Atrato - Darién, Caribe - Litoral, Sinú, Caribe - Guajira, Catatumbo, Medio Magdalena, Bajo Magdalena- Cauca -San Jorge, Cauca, Nechí, Inírida, Guaviare, Meta, Arauca, Vaupés, Putumayo, Patía, Tapaje - Dagua - Directos, San Juan.</a:t>
            </a:r>
          </a:p>
          <a:p>
            <a:pPr marL="171450" indent="-171450" algn="just">
              <a:spcAft>
                <a:spcPts val="300"/>
              </a:spcAft>
              <a:buClr>
                <a:schemeClr val="dk1"/>
              </a:buClr>
              <a:buSzPts val="1000"/>
              <a:buFont typeface="Arial"/>
              <a:buChar char="•"/>
            </a:pPr>
            <a:r>
              <a:rPr lang="es-ES" sz="890" dirty="0">
                <a:latin typeface="Arial Narrow" panose="020B0606020202030204" pitchFamily="34" charset="0"/>
                <a:ea typeface="Verdana" panose="020B0604030504040204" pitchFamily="34" charset="0"/>
                <a:cs typeface="Arial Narrow"/>
                <a:sym typeface="Arial Narrow"/>
              </a:rPr>
              <a:t>Por alta probabilidad de ocurrencia de deslizamientos de tierra en algunos municipios de los departamentos </a:t>
            </a:r>
            <a:r>
              <a:rPr kumimoji="0" lang="es-ES" sz="890" b="0" i="0" u="none" strike="noStrike" kern="0" cap="none" spc="0" normalizeH="0" baseline="0" noProof="0" dirty="0">
                <a:ln>
                  <a:noFill/>
                </a:ln>
                <a:effectLst/>
                <a:uLnTx/>
                <a:uFillTx/>
                <a:latin typeface="Arial Narrow" panose="020B0606020202030204" pitchFamily="34" charset="0"/>
                <a:ea typeface="Verdana" panose="020B0604030504040204" pitchFamily="34" charset="0"/>
                <a:cs typeface="Arial Narrow"/>
                <a:sym typeface="Arial Narrow"/>
              </a:rPr>
              <a:t>de Antioquia, Arauca, Bolívar, Boyacá, Caldas, Caquetá, Casanare, Cauca, Chocó, Cundinamarca, Córdoba, Meta, Nariño, Norte de Santander, Putumayo, Quindío, Risaralda, Santander y Valle del Cauca.</a:t>
            </a:r>
          </a:p>
        </p:txBody>
      </p:sp>
      <p:sp>
        <p:nvSpPr>
          <p:cNvPr id="22" name="Google Shape;1186;p2"/>
          <p:cNvSpPr/>
          <p:nvPr/>
        </p:nvSpPr>
        <p:spPr>
          <a:xfrm>
            <a:off x="8165271" y="1195514"/>
            <a:ext cx="3967774" cy="914056"/>
          </a:xfrm>
          <a:prstGeom prst="rect">
            <a:avLst/>
          </a:prstGeom>
          <a:noFill/>
          <a:ln w="952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algn="just"/>
            <a:r>
              <a:rPr lang="es-MX" sz="890" dirty="0">
                <a:latin typeface="Arial Narrow" panose="020B0606020202030204" pitchFamily="34" charset="0"/>
                <a:ea typeface="Verdana" panose="020B0604030504040204" pitchFamily="34" charset="0"/>
              </a:rPr>
              <a:t>Se ha observado un </a:t>
            </a:r>
            <a:r>
              <a:rPr lang="es-MX" sz="890" b="1" dirty="0">
                <a:latin typeface="Arial Narrow" panose="020B0606020202030204" pitchFamily="34" charset="0"/>
                <a:ea typeface="Verdana" panose="020B0604030504040204" pitchFamily="34" charset="0"/>
              </a:rPr>
              <a:t>leve</a:t>
            </a:r>
            <a:r>
              <a:rPr lang="es-MX" sz="890" dirty="0">
                <a:latin typeface="Arial Narrow" panose="020B0606020202030204" pitchFamily="34" charset="0"/>
                <a:ea typeface="Verdana" panose="020B0604030504040204" pitchFamily="34" charset="0"/>
              </a:rPr>
              <a:t> </a:t>
            </a:r>
            <a:r>
              <a:rPr lang="es-MX" sz="890" b="1" dirty="0">
                <a:latin typeface="Arial Narrow" panose="020B0606020202030204" pitchFamily="34" charset="0"/>
                <a:ea typeface="Verdana" panose="020B0604030504040204" pitchFamily="34" charset="0"/>
              </a:rPr>
              <a:t>aumento del 14% </a:t>
            </a:r>
            <a:r>
              <a:rPr lang="es-MX" sz="890" dirty="0">
                <a:latin typeface="Arial Narrow" panose="020B0606020202030204" pitchFamily="34" charset="0"/>
                <a:ea typeface="Verdana" panose="020B0604030504040204" pitchFamily="34" charset="0"/>
              </a:rPr>
              <a:t>en los volúmenes de precipitación con respecto al día anterior. Las lluvias más relevantes se han presentado en algunos municipios de los departamentos de Antioquia, Caquetá, Chocó, Córdoba, Guainía, Meta, Norte de Santander, Putumayo, San Andrés Providencia y Santa Catalina y Santander. El registro más alto en un período de </a:t>
            </a:r>
            <a:r>
              <a:rPr lang="es-MX" sz="890" b="1" dirty="0">
                <a:latin typeface="Arial Narrow" panose="020B0606020202030204" pitchFamily="34" charset="0"/>
                <a:ea typeface="Verdana" panose="020B0604030504040204" pitchFamily="34" charset="0"/>
              </a:rPr>
              <a:t>24 horas </a:t>
            </a:r>
            <a:r>
              <a:rPr lang="es-MX" sz="890" dirty="0">
                <a:latin typeface="Arial Narrow" panose="020B0606020202030204" pitchFamily="34" charset="0"/>
                <a:ea typeface="Verdana" panose="020B0604030504040204" pitchFamily="34" charset="0"/>
              </a:rPr>
              <a:t>se presentó en el municipio de </a:t>
            </a:r>
            <a:r>
              <a:rPr lang="es-MX" sz="890" b="1" dirty="0">
                <a:latin typeface="Arial Narrow" panose="020B0606020202030204" pitchFamily="34" charset="0"/>
                <a:ea typeface="Verdana" panose="020B0604030504040204" pitchFamily="34" charset="0"/>
              </a:rPr>
              <a:t>Alejandría</a:t>
            </a:r>
            <a:r>
              <a:rPr lang="es-MX" sz="890" dirty="0">
                <a:latin typeface="Arial Narrow" panose="020B0606020202030204" pitchFamily="34" charset="0"/>
                <a:ea typeface="Verdana" panose="020B0604030504040204" pitchFamily="34" charset="0"/>
              </a:rPr>
              <a:t>, en el departamento de </a:t>
            </a:r>
            <a:r>
              <a:rPr lang="es-MX" sz="890" b="1" dirty="0">
                <a:latin typeface="Arial Narrow" panose="020B0606020202030204" pitchFamily="34" charset="0"/>
                <a:ea typeface="Verdana" panose="020B0604030504040204" pitchFamily="34" charset="0"/>
              </a:rPr>
              <a:t>Antioquia </a:t>
            </a:r>
            <a:r>
              <a:rPr lang="es-MX" sz="890" dirty="0">
                <a:latin typeface="Arial Narrow" panose="020B0606020202030204" pitchFamily="34" charset="0"/>
                <a:ea typeface="Verdana" panose="020B0604030504040204" pitchFamily="34" charset="0"/>
              </a:rPr>
              <a:t>con </a:t>
            </a:r>
            <a:r>
              <a:rPr lang="es-MX" sz="890" b="1" dirty="0">
                <a:latin typeface="Arial Narrow" panose="020B0606020202030204" pitchFamily="34" charset="0"/>
                <a:ea typeface="Verdana" panose="020B0604030504040204" pitchFamily="34" charset="0"/>
              </a:rPr>
              <a:t>112,6 milímetros de precipitación</a:t>
            </a:r>
            <a:r>
              <a:rPr lang="es-MX" sz="890" dirty="0">
                <a:latin typeface="Arial Narrow" panose="020B0606020202030204" pitchFamily="34" charset="0"/>
                <a:ea typeface="Verdana" panose="020B0604030504040204" pitchFamily="34" charset="0"/>
              </a:rPr>
              <a:t>.</a:t>
            </a:r>
          </a:p>
        </p:txBody>
      </p:sp>
      <p:pic>
        <p:nvPicPr>
          <p:cNvPr id="23" name="Google Shape;1187;p2" descr="AN.pn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9796808" y="3924253"/>
            <a:ext cx="612000" cy="254125"/>
          </a:xfrm>
          <a:prstGeom prst="rect">
            <a:avLst/>
          </a:prstGeom>
          <a:noFill/>
          <a:ln>
            <a:noFill/>
          </a:ln>
        </p:spPr>
      </p:pic>
      <p:pic>
        <p:nvPicPr>
          <p:cNvPr id="24" name="Google Shape;1188;p2"/>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9798469" y="2249751"/>
            <a:ext cx="610339" cy="246141"/>
          </a:xfrm>
          <a:prstGeom prst="rect">
            <a:avLst/>
          </a:prstGeom>
          <a:noFill/>
          <a:ln>
            <a:noFill/>
          </a:ln>
        </p:spPr>
      </p:pic>
      <p:pic>
        <p:nvPicPr>
          <p:cNvPr id="9" name="Imagen 8">
            <a:extLst>
              <a:ext uri="{FF2B5EF4-FFF2-40B4-BE49-F238E27FC236}">
                <a16:creationId xmlns:a16="http://schemas.microsoft.com/office/drawing/2014/main" id="{A44523AC-1C01-7485-C129-6916F32AA1D1}"/>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a:xfrm>
            <a:off x="4078223" y="1086040"/>
            <a:ext cx="4003864" cy="4732231"/>
          </a:xfrm>
          <a:prstGeom prst="rect">
            <a:avLst/>
          </a:prstGeom>
        </p:spPr>
      </p:pic>
      <p:pic>
        <p:nvPicPr>
          <p:cNvPr id="4" name="Imagen 3">
            <a:extLst>
              <a:ext uri="{FF2B5EF4-FFF2-40B4-BE49-F238E27FC236}">
                <a16:creationId xmlns:a16="http://schemas.microsoft.com/office/drawing/2014/main" id="{84DD27F5-9A77-C024-8D52-53D16F0B0540}"/>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42183" y="1086040"/>
            <a:ext cx="4036041" cy="4732231"/>
          </a:xfrm>
          <a:prstGeom prst="rect">
            <a:avLst/>
          </a:prstGeom>
        </p:spPr>
      </p:pic>
    </p:spTree>
    <p:extLst>
      <p:ext uri="{BB962C8B-B14F-4D97-AF65-F5344CB8AC3E}">
        <p14:creationId xmlns:p14="http://schemas.microsoft.com/office/powerpoint/2010/main" val="185570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823E3-761E-DE07-03DC-437ECA6C0B2F}"/>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7CD45DEE-D8BF-D129-1496-768CDE5C12AD}"/>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A0B596AB-435D-7934-8947-D4E4C5F16596}"/>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7A93B305-3631-09C8-0DBA-5A35C972CFA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2DE0928D-4CF7-66CD-8637-E0345201994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630E85FA-6013-8B29-BE8D-D689ABCC8A1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6A81A447-A738-988A-0EBF-16E05426504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A727F45E-FCF8-BFF4-C827-4297F54730E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C202FE4B-A40F-5734-9E25-EB11D5F289EA}"/>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B67ED0DA-A837-820C-E9E8-D012E1CF07B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6AC4F1A3-5E6E-E468-F5FA-BA11E0E828C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FAA90FB7-D7C4-DE93-7307-FE00AE64985F}"/>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C5899E51-E3FF-4781-FD9D-A05F149D8CE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DCDDA1ED-4497-81C1-ABAB-33D9DEECCDA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DE949744-B274-C240-E1F9-9450BEAD41AB}"/>
              </a:ext>
            </a:extLst>
          </p:cNvPr>
          <p:cNvSpPr txBox="1">
            <a:spLocks noChangeArrowheads="1"/>
          </p:cNvSpPr>
          <p:nvPr/>
        </p:nvSpPr>
        <p:spPr bwMode="auto">
          <a:xfrm>
            <a:off x="3842988" y="82629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280A5618-F72B-B6E1-5B8B-4BB03DA3C9B3}"/>
              </a:ext>
            </a:extLst>
          </p:cNvPr>
          <p:cNvGraphicFramePr>
            <a:graphicFrameLocks noGrp="1"/>
          </p:cNvGraphicFramePr>
          <p:nvPr/>
        </p:nvGraphicFramePr>
        <p:xfrm>
          <a:off x="4476751" y="1336694"/>
          <a:ext cx="7527600" cy="4768826"/>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298851">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355731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Pacífico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San Juan Alto y sus afluentes, especialmente en los ríos </a:t>
                      </a:r>
                      <a:r>
                        <a:rPr lang="es-CO"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Pureto</a:t>
                      </a:r>
                      <a:r>
                        <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Muerto. Se recomienda especial atención en los municipios de Mistrató y Pueblo Rico (Risaralda), y Tadó y Istmina (Chocó). </a:t>
                      </a:r>
                      <a:r>
                        <a:rPr lang="es-CO"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Se reportó inundación en la cabecera municipal de </a:t>
                      </a:r>
                      <a:r>
                        <a:rPr lang="es-CO"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Itsmina</a:t>
                      </a:r>
                      <a:r>
                        <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(Chocó) (12/06/2025).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a:t>
                      </a:r>
                      <a:r>
                        <a:rPr lang="es-ES" sz="1000" u="none" strike="noStrike" dirty="0">
                          <a:latin typeface="Verdana" panose="020B0604030504040204" pitchFamily="34" charset="0"/>
                          <a:ea typeface="Verdana" panose="020B0604030504040204" pitchFamily="34" charset="0"/>
                          <a:cs typeface="Arial Narrow"/>
                          <a:sym typeface="Arial Narrow"/>
                        </a:rPr>
                        <a:t>Especial atención a la altura del municipio Medio San Juan e Istmina (Chocó).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Crecientes súbitas en las cuencas de los ríos Iró, Tamaná, Condoto, entre otros aportantes a la cuenca media del río San Juan. </a:t>
                      </a:r>
                      <a:r>
                        <a:rPr lang="es-ES" sz="10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1000" u="none" strike="noStrike" baseline="0" dirty="0">
                          <a:latin typeface="Verdana" panose="020B0604030504040204" pitchFamily="34" charset="0"/>
                          <a:ea typeface="Verdana" panose="020B0604030504040204" pitchFamily="34" charset="0"/>
                          <a:cs typeface="Arial Narrow"/>
                          <a:sym typeface="Arial Narrow"/>
                        </a:rPr>
                        <a:t>(Chocó). </a:t>
                      </a:r>
                      <a:r>
                        <a:rPr lang="es-ES" sz="1000" b="1" u="none" strike="noStrike" kern="1200" cap="none" dirty="0">
                          <a:solidFill>
                            <a:schemeClr val="tx1"/>
                          </a:solidFill>
                          <a:latin typeface="Verdana" panose="020B0604030504040204" pitchFamily="34" charset="0"/>
                          <a:ea typeface="Verdana" panose="020B0604030504040204" pitchFamily="34" charset="0"/>
                          <a:cs typeface="+mn-cs"/>
                        </a:rPr>
                        <a:t>Nota:</a:t>
                      </a:r>
                      <a:r>
                        <a:rPr lang="es-ES" sz="1000" u="none" strike="noStrike" kern="1200" cap="none" dirty="0">
                          <a:solidFill>
                            <a:schemeClr val="tx1"/>
                          </a:solidFill>
                          <a:latin typeface="Verdana" panose="020B0604030504040204" pitchFamily="34" charset="0"/>
                          <a:ea typeface="Verdana" panose="020B0604030504040204" pitchFamily="34" charset="0"/>
                          <a:cs typeface="+mn-cs"/>
                        </a:rPr>
                        <a:t> Creciente súbita del rio Tamaná, en zona urbana del municipio de Novita, Choco  (13/06/2025). </a:t>
                      </a:r>
                      <a:endParaRPr lang="es-ES" sz="1000" u="none" strike="noStrike" baseline="0"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Especial atención a la altura de los municipios </a:t>
                      </a:r>
                      <a:r>
                        <a:rPr lang="es-CO" sz="1000" u="none" strike="noStrike" kern="1200" cap="none" dirty="0" err="1">
                          <a:solidFill>
                            <a:schemeClr val="tx1"/>
                          </a:solidFill>
                          <a:latin typeface="Verdana" panose="020B0604030504040204" pitchFamily="34" charset="0"/>
                          <a:ea typeface="Verdana" panose="020B0604030504040204" pitchFamily="34" charset="0"/>
                          <a:cs typeface="Arial Narrow"/>
                          <a:sym typeface="Arial Narrow"/>
                        </a:rPr>
                        <a:t>Nóvita</a:t>
                      </a:r>
                      <a:r>
                        <a:rPr lang="es-CO" sz="10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y Medio San Juan.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10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10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1000" u="none" strike="noStrike" dirty="0">
                          <a:latin typeface="Verdana" panose="020B0604030504040204" pitchFamily="34" charset="0"/>
                          <a:ea typeface="Verdana" panose="020B0604030504040204" pitchFamily="34" charset="0"/>
                          <a:cs typeface="Arial Narrow"/>
                          <a:sym typeface="Arial Narrow"/>
                        </a:rPr>
                        <a:t> la cuenca del río </a:t>
                      </a:r>
                      <a:r>
                        <a:rPr lang="es-CO" sz="1000" u="none" strike="noStrike" dirty="0" err="1">
                          <a:latin typeface="Verdana" panose="020B0604030504040204" pitchFamily="34" charset="0"/>
                          <a:ea typeface="Verdana" panose="020B0604030504040204" pitchFamily="34" charset="0"/>
                          <a:cs typeface="Arial Narrow"/>
                          <a:sym typeface="Arial Narrow"/>
                        </a:rPr>
                        <a:t>Capoma</a:t>
                      </a:r>
                      <a:r>
                        <a:rPr lang="es-CO" sz="1000" u="none" strike="noStrike" dirty="0">
                          <a:latin typeface="Verdana" panose="020B0604030504040204" pitchFamily="34" charset="0"/>
                          <a:ea typeface="Verdana" panose="020B0604030504040204" pitchFamily="34" charset="0"/>
                          <a:cs typeface="Arial Narrow"/>
                          <a:sym typeface="Arial Narrow"/>
                        </a:rPr>
                        <a:t> y otros directos al San Juan, tales como, el río </a:t>
                      </a:r>
                      <a:r>
                        <a:rPr lang="es-CO" sz="1000" u="none" strike="noStrike" dirty="0" err="1">
                          <a:latin typeface="Verdana" panose="020B0604030504040204" pitchFamily="34" charset="0"/>
                          <a:ea typeface="Verdana" panose="020B0604030504040204" pitchFamily="34" charset="0"/>
                          <a:cs typeface="Arial Narrow"/>
                          <a:sym typeface="Arial Narrow"/>
                        </a:rPr>
                        <a:t>Cucurrupí</a:t>
                      </a:r>
                      <a:r>
                        <a:rPr lang="es-CO" sz="1000" u="none" strike="noStrike" dirty="0">
                          <a:latin typeface="Verdana" panose="020B0604030504040204" pitchFamily="34" charset="0"/>
                          <a:ea typeface="Verdana" panose="020B0604030504040204" pitchFamily="34" charset="0"/>
                          <a:cs typeface="Arial Narrow"/>
                          <a:sym typeface="Arial Narrow"/>
                        </a:rPr>
                        <a:t> y la quebrada </a:t>
                      </a:r>
                      <a:r>
                        <a:rPr lang="es-CO" sz="1000" u="none" strike="noStrike" dirty="0" err="1">
                          <a:latin typeface="Verdana" panose="020B0604030504040204" pitchFamily="34" charset="0"/>
                          <a:ea typeface="Verdana" panose="020B0604030504040204" pitchFamily="34" charset="0"/>
                          <a:cs typeface="Arial Narrow"/>
                          <a:sym typeface="Arial Narrow"/>
                        </a:rPr>
                        <a:t>Fujadó</a:t>
                      </a:r>
                      <a:r>
                        <a:rPr lang="es-CO" sz="1000" u="none" strike="noStrike" dirty="0">
                          <a:latin typeface="Verdana" panose="020B0604030504040204" pitchFamily="34" charset="0"/>
                          <a:ea typeface="Verdana" panose="020B0604030504040204" pitchFamily="34" charset="0"/>
                          <a:cs typeface="Arial Narrow"/>
                          <a:sym typeface="Arial Narrow"/>
                        </a:rPr>
                        <a:t> al igual que sus aportantes. </a:t>
                      </a:r>
                      <a:endParaRPr lang="es-CO" sz="1000" dirty="0">
                        <a:latin typeface="Verdana" panose="020B0604030504040204" pitchFamily="34" charset="0"/>
                        <a:ea typeface="Verdana" panose="020B0604030504040204" pitchFamily="34" charset="0"/>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1000" u="none" strike="noStrike" dirty="0">
                          <a:latin typeface="Verdana" panose="020B0604030504040204" pitchFamily="34" charset="0"/>
                          <a:ea typeface="Verdana" panose="020B0604030504040204" pitchFamily="34" charset="0"/>
                          <a:cs typeface="Arial Narrow"/>
                          <a:sym typeface="Arial Narrow"/>
                        </a:rPr>
                        <a:t> la cuenca del río </a:t>
                      </a:r>
                      <a:r>
                        <a:rPr lang="es-CO" sz="1000" u="none" strike="noStrike" dirty="0" err="1">
                          <a:latin typeface="Verdana" panose="020B0604030504040204" pitchFamily="34" charset="0"/>
                          <a:ea typeface="Verdana" panose="020B0604030504040204" pitchFamily="34" charset="0"/>
                          <a:cs typeface="Arial Narrow"/>
                          <a:sym typeface="Arial Narrow"/>
                        </a:rPr>
                        <a:t>Munguidó</a:t>
                      </a:r>
                      <a:r>
                        <a:rPr lang="es-CO" sz="1000" u="none" strike="noStrike" dirty="0">
                          <a:latin typeface="Verdana" panose="020B0604030504040204" pitchFamily="34" charset="0"/>
                          <a:ea typeface="Verdana" panose="020B0604030504040204" pitchFamily="34" charset="0"/>
                          <a:cs typeface="Arial Narrow"/>
                          <a:sym typeface="Arial Narrow"/>
                        </a:rPr>
                        <a:t>. Se recomienda especial atención en la vereda Las Delicias.</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Calima y Bajo San Juan. Se recomienda especial atención a el municipio de Litoral de San Juan (Chocó) y los municipios Calima, Darién, Buenaventura y Bahía Málaga (Valle del Cauca).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Dagua y sus afluentes, especialmente en el río </a:t>
                      </a:r>
                      <a:r>
                        <a:rPr lang="es-ES" sz="1000" u="none" strike="noStrike" cap="none" dirty="0" err="1">
                          <a:latin typeface="Verdana" panose="020B0604030504040204" pitchFamily="34" charset="0"/>
                          <a:ea typeface="Verdana" panose="020B0604030504040204" pitchFamily="34" charset="0"/>
                          <a:cs typeface="Arial Narrow"/>
                          <a:sym typeface="Arial Narrow"/>
                        </a:rPr>
                        <a:t>Bitaco</a:t>
                      </a:r>
                      <a:r>
                        <a:rPr lang="es-ES" sz="1000" u="none" strike="noStrike" cap="none" dirty="0">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r>
                        <a:rPr lang="es-ES" sz="1000" b="1" u="none" strike="noStrike" cap="none" dirty="0">
                          <a:latin typeface="Verdana" panose="020B0604030504040204" pitchFamily="34" charset="0"/>
                          <a:ea typeface="Verdana" panose="020B0604030504040204" pitchFamily="34" charset="0"/>
                          <a:cs typeface="Arial Narrow"/>
                          <a:sym typeface="Arial Narrow"/>
                        </a:rPr>
                        <a:t>Nota: 1)</a:t>
                      </a:r>
                      <a:r>
                        <a:rPr lang="es-ES" sz="1000" u="none" strike="noStrike" cap="none" dirty="0">
                          <a:latin typeface="Verdana" panose="020B0604030504040204" pitchFamily="34" charset="0"/>
                          <a:ea typeface="Verdana" panose="020B0604030504040204" pitchFamily="34" charset="0"/>
                          <a:cs typeface="Arial Narrow"/>
                          <a:sym typeface="Arial Narrow"/>
                        </a:rPr>
                        <a:t> Se reportó inundaciones en el corregimiento Borrero </a:t>
                      </a:r>
                      <a:r>
                        <a:rPr lang="es-ES" sz="1000" u="none" strike="noStrike" cap="none" dirty="0" err="1">
                          <a:latin typeface="Verdana" panose="020B0604030504040204" pitchFamily="34" charset="0"/>
                          <a:ea typeface="Verdana" panose="020B0604030504040204" pitchFamily="34" charset="0"/>
                          <a:cs typeface="Arial Narrow"/>
                          <a:sym typeface="Arial Narrow"/>
                        </a:rPr>
                        <a:t>Ayerbebarrio</a:t>
                      </a:r>
                      <a:r>
                        <a:rPr lang="es-ES" sz="1000" u="none" strike="noStrike" cap="none" dirty="0">
                          <a:latin typeface="Verdana" panose="020B0604030504040204" pitchFamily="34" charset="0"/>
                          <a:ea typeface="Verdana" panose="020B0604030504040204" pitchFamily="34" charset="0"/>
                          <a:cs typeface="Arial Narrow"/>
                          <a:sym typeface="Arial Narrow"/>
                        </a:rPr>
                        <a:t>, en el municipio de Dagua (Valle del Cauca) (14/06/2025). </a:t>
                      </a:r>
                      <a:r>
                        <a:rPr lang="es-ES" sz="1000" b="1" u="none" strike="noStrike" cap="none" dirty="0">
                          <a:latin typeface="Verdana" panose="020B0604030504040204" pitchFamily="34" charset="0"/>
                          <a:ea typeface="Verdana" panose="020B0604030504040204" pitchFamily="34" charset="0"/>
                          <a:cs typeface="Arial Narrow"/>
                          <a:sym typeface="Arial Narrow"/>
                        </a:rPr>
                        <a:t>2) </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 súbita del río </a:t>
                      </a:r>
                      <a:r>
                        <a:rPr lang="es-CO"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Bitaco</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causando inundaciones en zona rural del municipio de La Cumbre-Valle del Cauca (14/06/2025).</a:t>
                      </a:r>
                      <a:endParaRPr lang="es-CO" sz="1000" u="none" strike="noStrike" dirty="0">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574102604"/>
                  </a:ext>
                </a:extLst>
              </a:tr>
            </a:tbl>
          </a:graphicData>
        </a:graphic>
      </p:graphicFrame>
      <p:pic>
        <p:nvPicPr>
          <p:cNvPr id="11" name="Google Shape;719;p10" descr="Recurso 37.png">
            <a:extLst>
              <a:ext uri="{FF2B5EF4-FFF2-40B4-BE49-F238E27FC236}">
                <a16:creationId xmlns:a16="http://schemas.microsoft.com/office/drawing/2014/main" id="{8D10DEC9-1410-3F73-B498-469CF8AB30F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385780" y="3458060"/>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19;p10" descr="Recurso 37.png">
            <a:extLst>
              <a:ext uri="{FF2B5EF4-FFF2-40B4-BE49-F238E27FC236}">
                <a16:creationId xmlns:a16="http://schemas.microsoft.com/office/drawing/2014/main" id="{3A7F06BD-451F-34EC-5D73-43E2F12F31D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210473" y="3465803"/>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19;p10" descr="Recurso 37.png">
            <a:extLst>
              <a:ext uri="{FF2B5EF4-FFF2-40B4-BE49-F238E27FC236}">
                <a16:creationId xmlns:a16="http://schemas.microsoft.com/office/drawing/2014/main" id="{1AA5E173-823A-13C8-9BE6-BD52DE46428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335204" y="3576645"/>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19;p10" descr="Recurso 37.png">
            <a:extLst>
              <a:ext uri="{FF2B5EF4-FFF2-40B4-BE49-F238E27FC236}">
                <a16:creationId xmlns:a16="http://schemas.microsoft.com/office/drawing/2014/main" id="{2D9E2FC8-2F77-598C-8706-4E304BBE2F3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227029" y="364887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9;p10" descr="Recurso 37.png">
            <a:extLst>
              <a:ext uri="{FF2B5EF4-FFF2-40B4-BE49-F238E27FC236}">
                <a16:creationId xmlns:a16="http://schemas.microsoft.com/office/drawing/2014/main" id="{23787DE3-70BC-F9BF-EF83-163668D7CD3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335204" y="334064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20;p10" descr="Recurso 31.png">
            <a:extLst>
              <a:ext uri="{FF2B5EF4-FFF2-40B4-BE49-F238E27FC236}">
                <a16:creationId xmlns:a16="http://schemas.microsoft.com/office/drawing/2014/main" id="{5916B54B-F76B-660A-009F-1E1BA80CBB17}"/>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8458" y="379333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107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3E41C-3936-2B2C-5C53-01AED7DF9DE1}"/>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B8D21FA6-77E6-E0FB-DABC-BCAF2063CFA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2BABE71D-A76C-8929-E97D-D829706F86F2}"/>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EB695FFD-A7EF-D59E-23B2-6AC2997258A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6CF41846-B6C9-404B-E59F-BCCCAA77F82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8F2A2BA6-DDFD-AEF7-81D5-957622E874E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73B4C12F-611F-F492-B3CB-2FE58B83681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9A3C1845-F93A-5E0A-8132-6872B200F0D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FC43F368-8937-6C53-2999-957B225A7E66}"/>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5D1594FD-4C87-6090-22CB-8525A74F69B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A8079368-7C0D-DB93-63E2-6CE4CD0D3844}"/>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0F46CD04-A43E-F53F-7834-6ABD1411E463}"/>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FC30055F-A7B1-A8B4-B42A-6C416400A5E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A31AA974-D3DE-55EE-BBD0-B4197A29308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3A3B4AD9-C65A-7717-2BFC-806839E6C4E0}"/>
              </a:ext>
            </a:extLst>
          </p:cNvPr>
          <p:cNvSpPr txBox="1">
            <a:spLocks noChangeArrowheads="1"/>
          </p:cNvSpPr>
          <p:nvPr/>
        </p:nvSpPr>
        <p:spPr bwMode="auto">
          <a:xfrm>
            <a:off x="3852132" y="862811"/>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E507BAE6-B999-8A42-CAAA-36C1E7D71F4E}"/>
              </a:ext>
            </a:extLst>
          </p:cNvPr>
          <p:cNvGraphicFramePr>
            <a:graphicFrameLocks noGrp="1"/>
          </p:cNvGraphicFramePr>
          <p:nvPr/>
        </p:nvGraphicFramePr>
        <p:xfrm>
          <a:off x="4476751" y="1704982"/>
          <a:ext cx="7527600" cy="4090187"/>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300784">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3769379">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Pacífico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Creciente súbita en el río Anchicayá y sus afluentes, que drena sus aguas hacia el Océano Pacífico en el departamento del Valle del Cauca. Se recomienda especial atención en el municipio de Dagua y Buenaventura (Valle del Cauca).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a:t>
                      </a:r>
                      <a:r>
                        <a:rPr lang="es-CO" sz="10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Cajambre</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Mayorquín</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Raposo y sus afluentes</a:t>
                      </a:r>
                      <a:r>
                        <a:rPr lang="es-CO" sz="10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a:t>
                      </a:r>
                      <a:r>
                        <a:rPr lang="es-CO" sz="10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Yurumanguí</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río San Francisco, a la altura del </a:t>
                      </a:r>
                      <a:r>
                        <a:rPr lang="es-CO" sz="1000" u="none" strike="noStrike" cap="none" dirty="0">
                          <a:latin typeface="Verdana" panose="020B0604030504040204" pitchFamily="34" charset="0"/>
                          <a:ea typeface="Verdana" panose="020B0604030504040204" pitchFamily="34" charset="0"/>
                          <a:cs typeface="Arial Narrow"/>
                          <a:sym typeface="Arial Narrow"/>
                        </a:rPr>
                        <a:t>municipio de López de Micay (Cauca). </a:t>
                      </a:r>
                      <a:endPar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San Juan de Micay y sus afluentes, aportante directo al Océano Pacífico. Se recomienda especial atención en los municipios de Argelia, San Miguel y López de Micay (Cauca).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a:ea typeface="Verdana"/>
                          <a:cs typeface="Verdana"/>
                          <a:sym typeface="Verdana"/>
                        </a:rPr>
                        <a:t>Probabilidad de crecientes súbitas en el río </a:t>
                      </a:r>
                      <a:r>
                        <a:rPr lang="es-ES" sz="1000" u="none" strike="noStrike" cap="none" dirty="0" err="1">
                          <a:latin typeface="Verdana"/>
                          <a:ea typeface="Verdana"/>
                          <a:cs typeface="Verdana"/>
                          <a:sym typeface="Verdana"/>
                        </a:rPr>
                        <a:t>Saija</a:t>
                      </a:r>
                      <a:r>
                        <a:rPr lang="es-ES" sz="1000" u="none" strike="noStrike" cap="none" dirty="0">
                          <a:latin typeface="Verdana"/>
                          <a:ea typeface="Verdana"/>
                          <a:cs typeface="Verdana"/>
                          <a:sym typeface="Verdana"/>
                        </a:rPr>
                        <a:t> y sus afluentes, aportante directo al Océano Pacífico.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a:ea typeface="Verdana"/>
                          <a:cs typeface="Verdana"/>
                          <a:sym typeface="Verdana"/>
                        </a:rPr>
                        <a:t>Probabilidad de crecientes súbitas en el río </a:t>
                      </a:r>
                      <a:r>
                        <a:rPr lang="es-ES" sz="10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a:t>
                      </a:r>
                      <a:endParaRPr lang="es-CO"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u="none" strike="noStrike" cap="none" dirty="0">
                          <a:latin typeface="Verdana"/>
                          <a:ea typeface="Verdana"/>
                          <a:cs typeface="Verdana"/>
                          <a:sym typeface="Verdana"/>
                        </a:rPr>
                        <a:t>Probabilidad de crecientes súbitas en el río Guapi </a:t>
                      </a:r>
                      <a:r>
                        <a:rPr lang="es-ES" sz="10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1000" u="none" strike="noStrike" dirty="0" err="1">
                          <a:latin typeface="Verdana" panose="020B0604030504040204" pitchFamily="34" charset="0"/>
                          <a:ea typeface="Verdana" panose="020B0604030504040204" pitchFamily="34" charset="0"/>
                          <a:cs typeface="Arial Narrow"/>
                          <a:sym typeface="Arial Narrow"/>
                        </a:rPr>
                        <a:t>Telembí</a:t>
                      </a:r>
                      <a:r>
                        <a:rPr lang="es-CO" sz="1000" u="none" strike="noStrike" dirty="0">
                          <a:latin typeface="Verdana" panose="020B0604030504040204" pitchFamily="34" charset="0"/>
                          <a:ea typeface="Verdana" panose="020B0604030504040204" pitchFamily="34" charset="0"/>
                          <a:cs typeface="Arial Narrow"/>
                          <a:sym typeface="Arial Narrow"/>
                        </a:rPr>
                        <a:t> y sus afluentes, especialmente el río Ispi. Se recomienda especial atención en los municipios de Roberto Payan, Barbacoas,</a:t>
                      </a:r>
                      <a:r>
                        <a:rPr lang="es-CO" sz="1000" u="none" strike="noStrike" baseline="0" dirty="0">
                          <a:latin typeface="Verdana" panose="020B0604030504040204" pitchFamily="34" charset="0"/>
                          <a:ea typeface="Verdana" panose="020B0604030504040204" pitchFamily="34" charset="0"/>
                          <a:cs typeface="Arial Narrow"/>
                          <a:sym typeface="Arial Narrow"/>
                        </a:rPr>
                        <a:t> </a:t>
                      </a:r>
                      <a:r>
                        <a:rPr lang="es-CO" sz="1000" u="none" strike="noStrike" dirty="0">
                          <a:latin typeface="Verdana" panose="020B0604030504040204" pitchFamily="34" charset="0"/>
                          <a:ea typeface="Verdana" panose="020B0604030504040204" pitchFamily="34" charset="0"/>
                          <a:cs typeface="Arial Narrow"/>
                          <a:sym typeface="Arial Narrow"/>
                        </a:rPr>
                        <a:t>Mallama y Tumaco (Nariño). </a:t>
                      </a:r>
                      <a:endPar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574102604"/>
                  </a:ext>
                </a:extLst>
              </a:tr>
            </a:tbl>
          </a:graphicData>
        </a:graphic>
      </p:graphicFrame>
      <p:pic>
        <p:nvPicPr>
          <p:cNvPr id="16" name="Google Shape;719;p10" descr="Recurso 37.png">
            <a:extLst>
              <a:ext uri="{FF2B5EF4-FFF2-40B4-BE49-F238E27FC236}">
                <a16:creationId xmlns:a16="http://schemas.microsoft.com/office/drawing/2014/main" id="{487A916C-9CE0-F533-1C7C-8CD2430E819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108511" y="4038602"/>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9;p10" descr="Recurso 37.png">
            <a:extLst>
              <a:ext uri="{FF2B5EF4-FFF2-40B4-BE49-F238E27FC236}">
                <a16:creationId xmlns:a16="http://schemas.microsoft.com/office/drawing/2014/main" id="{3D007091-7E8D-C8D2-AFF6-469F51CB7B4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953802" y="419259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9;p10" descr="Recurso 37.png">
            <a:extLst>
              <a:ext uri="{FF2B5EF4-FFF2-40B4-BE49-F238E27FC236}">
                <a16:creationId xmlns:a16="http://schemas.microsoft.com/office/drawing/2014/main" id="{9B3266C6-542C-738B-2404-31066D39C4C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095089" y="4176669"/>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19;p10" descr="Recurso 37.png">
            <a:extLst>
              <a:ext uri="{FF2B5EF4-FFF2-40B4-BE49-F238E27FC236}">
                <a16:creationId xmlns:a16="http://schemas.microsoft.com/office/drawing/2014/main" id="{F772726E-1926-189E-2F44-34F78D58F18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909641" y="445693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20;p10" descr="Recurso 31.png">
            <a:extLst>
              <a:ext uri="{FF2B5EF4-FFF2-40B4-BE49-F238E27FC236}">
                <a16:creationId xmlns:a16="http://schemas.microsoft.com/office/drawing/2014/main" id="{1EBE36BF-077F-0ECD-BE1C-934ADC630229}"/>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9154" y="3832646"/>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19;p10" descr="Recurso 37.png">
            <a:extLst>
              <a:ext uri="{FF2B5EF4-FFF2-40B4-BE49-F238E27FC236}">
                <a16:creationId xmlns:a16="http://schemas.microsoft.com/office/drawing/2014/main" id="{73E93BBE-14DD-54B6-C8E9-EE89D46AE37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142094" y="396081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998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A549-C67B-955D-DB58-BEEE25B27489}"/>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C6E9C2DE-748E-A355-F7FC-4A676B53188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A4B46CB5-0155-1333-AE9E-AF8B898B1309}"/>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702CC2E9-AAB6-7C4B-3EE3-D935CE64568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5C3F20EE-C667-1950-CBF1-5FA1AAF00E5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E9C0A112-7186-8E14-197C-AE0EEF90ED3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6C743319-51EB-B507-6705-2C78CD51FCE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BDFC5535-5C6E-013D-953C-7C5BF62C7C0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54FD5FE3-5E1B-0B48-A9F8-1EA1E6967EC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3C28D169-704F-B816-5C4C-62F18275F7C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62DA2BE0-3A94-7ED7-F054-41DDC0EF74B9}"/>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1B9A7D40-DA49-A1A1-2B1F-432EEFA7310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B9F9A331-26CB-8846-6AF1-DA1061D7820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0FF58A51-9352-75E7-7892-76A0AB864E1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292A8996-F252-589D-F62A-EC1F36EA26F4}"/>
              </a:ext>
            </a:extLst>
          </p:cNvPr>
          <p:cNvSpPr txBox="1">
            <a:spLocks noChangeArrowheads="1"/>
          </p:cNvSpPr>
          <p:nvPr/>
        </p:nvSpPr>
        <p:spPr bwMode="auto">
          <a:xfrm>
            <a:off x="3815556" y="842975"/>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9CF3B6BF-7197-71E9-F255-79CE91D6F5CB}"/>
              </a:ext>
            </a:extLst>
          </p:cNvPr>
          <p:cNvGraphicFramePr>
            <a:graphicFrameLocks noGrp="1"/>
          </p:cNvGraphicFramePr>
          <p:nvPr/>
        </p:nvGraphicFramePr>
        <p:xfrm>
          <a:off x="4476751" y="1450993"/>
          <a:ext cx="7527600" cy="4616426"/>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277682">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321721">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1000" u="none" strike="noStrike" cap="none" dirty="0" err="1">
                          <a:latin typeface="Verdana" panose="020B0604030504040204" pitchFamily="34" charset="0"/>
                          <a:ea typeface="Verdana" panose="020B0604030504040204" pitchFamily="34" charset="0"/>
                          <a:cs typeface="Arial Narrow"/>
                          <a:sym typeface="Arial Narrow"/>
                        </a:rPr>
                        <a:t>Guarinó</a:t>
                      </a:r>
                      <a:r>
                        <a:rPr lang="es-CO" sz="1000" u="none" strike="noStrike" cap="none" dirty="0">
                          <a:latin typeface="Verdana" panose="020B0604030504040204" pitchFamily="34" charset="0"/>
                          <a:ea typeface="Verdana" panose="020B0604030504040204" pitchFamily="34" charset="0"/>
                          <a:cs typeface="Arial Narrow"/>
                          <a:sym typeface="Arial Narrow"/>
                        </a:rPr>
                        <a:t>, especialmente en la quebrada San Antonio y el río Perrillo. Especial atención en el municipio de Manzanares (Caldas). </a:t>
                      </a:r>
                      <a:r>
                        <a:rPr lang="es-CO" sz="1000" b="1" u="none" strike="noStrike" cap="none" dirty="0">
                          <a:latin typeface="Verdana" panose="020B0604030504040204" pitchFamily="34" charset="0"/>
                          <a:ea typeface="Verdana" panose="020B0604030504040204" pitchFamily="34" charset="0"/>
                          <a:cs typeface="Arial Narrow"/>
                          <a:sym typeface="Arial Narrow"/>
                        </a:rPr>
                        <a:t>Nota:</a:t>
                      </a:r>
                      <a:r>
                        <a:rPr lang="es-CO" sz="1000" u="none" strike="noStrike" cap="none" dirty="0">
                          <a:latin typeface="Verdana" panose="020B0604030504040204" pitchFamily="34" charset="0"/>
                          <a:ea typeface="Verdana" panose="020B0604030504040204" pitchFamily="34" charset="0"/>
                          <a:cs typeface="Arial Narrow"/>
                          <a:sym typeface="Arial Narrow"/>
                        </a:rPr>
                        <a:t> Se reportó desbordamiento del río </a:t>
                      </a:r>
                      <a:r>
                        <a:rPr lang="es-CO" sz="1000" u="none" strike="noStrike" cap="none" dirty="0" err="1">
                          <a:latin typeface="Verdana" panose="020B0604030504040204" pitchFamily="34" charset="0"/>
                          <a:ea typeface="Verdana" panose="020B0604030504040204" pitchFamily="34" charset="0"/>
                          <a:cs typeface="Arial Narrow"/>
                          <a:sym typeface="Arial Narrow"/>
                        </a:rPr>
                        <a:t>Guarinó</a:t>
                      </a:r>
                      <a:r>
                        <a:rPr lang="es-CO" sz="1000" u="none" strike="noStrike" cap="none" dirty="0">
                          <a:latin typeface="Verdana" panose="020B0604030504040204" pitchFamily="34" charset="0"/>
                          <a:ea typeface="Verdana" panose="020B0604030504040204" pitchFamily="34" charset="0"/>
                          <a:cs typeface="Arial Narrow"/>
                          <a:sym typeface="Arial Narrow"/>
                        </a:rPr>
                        <a:t> en la vereda Balcones del río en el municipio de La Dorada (Caldas) (14/06/2025).</a:t>
                      </a:r>
                      <a:r>
                        <a:rPr lang="es-ES" sz="1000" u="none" strike="noStrike" cap="none" dirty="0">
                          <a:latin typeface="Verdana" panose="020B0604030504040204" pitchFamily="34" charset="0"/>
                          <a:ea typeface="Verdana" panose="020B0604030504040204" pitchFamily="34" charset="0"/>
                          <a:cs typeface="Arial Narrow"/>
                          <a:sym typeface="Arial Narrow"/>
                        </a:rPr>
                        <a:t> </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Crecientes súbitas en la cuenca del río La Miel, especialmente en sus aportantes entre ellos el río Venus en el municipio de Nariño (Antioquia). Especial atención en los municipios de Marquetalia, Samaná, Pensilvania, Norcasia (Caldas), Argelia, Nariño y Sonsón (Antioquia). </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Nare y sus afluentes. Se recomienda estar atentos en los municipios de Guarne, El Retiro, La Ceja, Cisneros, San German, San Roque, Caracolí, Santo Domingo, Concepción, Rionegro, Santuario, Marinilla, Cocorná, Granada, San Luis, Yolombó, Puerto Nare, San Francisco, San Carlos y San Rafael (Antioquia). </a:t>
                      </a:r>
                      <a:r>
                        <a:rPr lang="es-MX"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Niveles altos y con tendencia al ascenso en el río Negro, a la altura del municipio de Rionegro, Antioquía (14/06/2025).</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a:t>
                      </a:r>
                      <a:r>
                        <a:rPr lang="es-CO"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y Regla, y la quebrada La Malena, entre otros. Especial atención en los municipios de Yolombó, </a:t>
                      </a:r>
                      <a:r>
                        <a:rPr lang="es-CO"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Maceo y Puerto Berrio (Antioquia).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inundaciones por desbordamiento de los ríos La Cruz, El Volcán y Quebrada La Gallinera en el sector La Planta en el municipio de </a:t>
                      </a:r>
                      <a:r>
                        <a:rPr lang="es-CO"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(Antioquia) (14/06/2025).</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Cimitarra y sus afluentes, especial atención en los municipios de Cantagallo (Bolívar), Yondó y Remedios (Antioquia). </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a:t>
                      </a:r>
                      <a:r>
                        <a:rPr lang="es-CO" sz="1000" dirty="0" err="1">
                          <a:latin typeface="Verdana" panose="020B0604030504040204" pitchFamily="34" charset="0"/>
                          <a:ea typeface="Verdana" panose="020B0604030504040204" pitchFamily="34" charset="0"/>
                          <a:cs typeface="Arial Narrow"/>
                          <a:sym typeface="Arial Narrow"/>
                        </a:rPr>
                        <a:t>Bunque</a:t>
                      </a:r>
                      <a:r>
                        <a:rPr lang="es-CO" sz="1000" dirty="0">
                          <a:latin typeface="Verdana" panose="020B0604030504040204" pitchFamily="34" charset="0"/>
                          <a:ea typeface="Verdana" panose="020B0604030504040204" pitchFamily="34" charset="0"/>
                          <a:cs typeface="Arial Narrow"/>
                          <a:sym typeface="Arial Narrow"/>
                        </a:rPr>
                        <a:t>, Villeta, </a:t>
                      </a:r>
                      <a:r>
                        <a:rPr lang="es-CO" sz="1000" dirty="0" err="1">
                          <a:latin typeface="Verdana" panose="020B0604030504040204" pitchFamily="34" charset="0"/>
                          <a:ea typeface="Verdana" panose="020B0604030504040204" pitchFamily="34" charset="0"/>
                          <a:cs typeface="Arial Narrow"/>
                          <a:sym typeface="Arial Narrow"/>
                        </a:rPr>
                        <a:t>Tobia</a:t>
                      </a:r>
                      <a:r>
                        <a:rPr lang="es-CO" sz="1000" dirty="0">
                          <a:latin typeface="Verdana" panose="020B0604030504040204" pitchFamily="34" charset="0"/>
                          <a:ea typeface="Verdana" panose="020B0604030504040204" pitchFamily="34" charset="0"/>
                          <a:cs typeface="Arial Narrow"/>
                          <a:sym typeface="Arial Narrow"/>
                        </a:rPr>
                        <a:t>, Negro, Contador, </a:t>
                      </a:r>
                      <a:r>
                        <a:rPr lang="es-CO" sz="1000" dirty="0" err="1">
                          <a:latin typeface="Verdana" panose="020B0604030504040204" pitchFamily="34" charset="0"/>
                          <a:ea typeface="Verdana" panose="020B0604030504040204" pitchFamily="34" charset="0"/>
                          <a:cs typeface="Arial Narrow"/>
                          <a:sym typeface="Arial Narrow"/>
                        </a:rPr>
                        <a:t>Guaguaqui</a:t>
                      </a:r>
                      <a:r>
                        <a:rPr lang="es-CO" sz="1000" dirty="0">
                          <a:latin typeface="Verdana" panose="020B0604030504040204" pitchFamily="34" charset="0"/>
                          <a:ea typeface="Verdana" panose="020B0604030504040204" pitchFamily="34" charset="0"/>
                          <a:cs typeface="Arial Narrow"/>
                          <a:sym typeface="Arial Narrow"/>
                        </a:rPr>
                        <a:t>, Moras y Las Cañas, y las quebradas </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Reyes, Amarilla, La Negra, La Chorrera, Agua Clara, La Papaya, Retama,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Furatena</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Honduras. Especial atención en los municipios de Villeta, Nimaima, Supatá, La Peña, San Francisco, Útica, La Vega, Caparrapí, Sasaima,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Tobia</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Guaduas</a:t>
                      </a:r>
                      <a:r>
                        <a:rPr lang="es-CO" sz="1000" dirty="0">
                          <a:latin typeface="Verdana" panose="020B0604030504040204" pitchFamily="34" charset="0"/>
                          <a:ea typeface="Verdana" panose="020B0604030504040204" pitchFamily="34" charset="0"/>
                          <a:cs typeface="Arial Narrow"/>
                          <a:sym typeface="Arial Narrow"/>
                        </a:rPr>
                        <a:t>, Pacho, Villagómez, </a:t>
                      </a:r>
                      <a:r>
                        <a:rPr lang="es-CO" sz="1000" dirty="0" err="1">
                          <a:latin typeface="Verdana" panose="020B0604030504040204" pitchFamily="34" charset="0"/>
                          <a:ea typeface="Verdana" panose="020B0604030504040204" pitchFamily="34" charset="0"/>
                          <a:cs typeface="Arial Narrow"/>
                          <a:sym typeface="Arial Narrow"/>
                        </a:rPr>
                        <a:t>Quebradanegra</a:t>
                      </a:r>
                      <a:r>
                        <a:rPr lang="es-CO" sz="1000" dirty="0">
                          <a:latin typeface="Verdana" panose="020B0604030504040204" pitchFamily="34" charset="0"/>
                          <a:ea typeface="Verdana" panose="020B0604030504040204" pitchFamily="34" charset="0"/>
                          <a:cs typeface="Arial Narrow"/>
                          <a:sym typeface="Arial Narrow"/>
                        </a:rPr>
                        <a:t> y Yacopí (Cundinamarca). </a:t>
                      </a:r>
                      <a:endParaRPr lang="es-CO" sz="1000" u="none" strike="noStrike" dirty="0">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None/>
                        <a:tabLst/>
                        <a:defRPr/>
                      </a:pPr>
                      <a:endParaRPr lang="es-CO" sz="1000" u="none" strike="noStrike" cap="none" dirty="0">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00889781"/>
                  </a:ext>
                </a:extLst>
              </a:tr>
            </a:tbl>
          </a:graphicData>
        </a:graphic>
      </p:graphicFrame>
      <p:pic>
        <p:nvPicPr>
          <p:cNvPr id="11" name="Google Shape;719;p10" descr="Recurso 37.png">
            <a:extLst>
              <a:ext uri="{FF2B5EF4-FFF2-40B4-BE49-F238E27FC236}">
                <a16:creationId xmlns:a16="http://schemas.microsoft.com/office/drawing/2014/main" id="{592E7AB1-9F7F-7B48-2DE1-6C348D66147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718432" y="332166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41;p15">
            <a:extLst>
              <a:ext uri="{FF2B5EF4-FFF2-40B4-BE49-F238E27FC236}">
                <a16:creationId xmlns:a16="http://schemas.microsoft.com/office/drawing/2014/main" id="{E84C73B6-A5E8-D888-E799-2039C03DFD9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46431" y="310688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4C904B99-D3C7-D3CC-B94F-64CD483CEC8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766589" y="308192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384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27AD-0AE5-4CB3-9A28-A17C1B66CF5F}"/>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43872ED5-90E2-2D91-FD7A-5F4E1DB5C50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A38CEE03-C57D-3889-83CD-C47B27E9F9B6}"/>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6E4A80DD-D4BD-088A-AC09-92D7CD5F395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0BDD4FCC-C932-A062-B1E1-4E95659C625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865224E8-8556-06AF-68F9-A9C4B33E79B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9C19F856-B87E-ABB2-5127-BD42F45FF5C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13149E20-62CD-3099-90F2-18BB3D9D46C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D62D989A-3DFA-C17F-0F1E-1B509E5C651D}"/>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7AB2F1A9-8C5F-DC1D-75ED-D7F5C6AAA57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2123C1F8-8318-262B-91F0-0A60254FCC99}"/>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B39E7EA2-7E3B-4353-EA7B-3A2A3AF7590D}"/>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E978023E-EC7F-8831-E9E6-F027751088A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D4FB8587-DE3C-B325-CAC9-1DD8C87E974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CC945C1B-2036-53B6-7305-A0FD4B68A11C}"/>
              </a:ext>
            </a:extLst>
          </p:cNvPr>
          <p:cNvSpPr txBox="1">
            <a:spLocks noChangeArrowheads="1"/>
          </p:cNvSpPr>
          <p:nvPr/>
        </p:nvSpPr>
        <p:spPr bwMode="auto">
          <a:xfrm>
            <a:off x="3815556" y="74696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87521304-472A-694D-CC30-65ABEE983E88}"/>
              </a:ext>
            </a:extLst>
          </p:cNvPr>
          <p:cNvGraphicFramePr>
            <a:graphicFrameLocks noGrp="1"/>
          </p:cNvGraphicFramePr>
          <p:nvPr/>
        </p:nvGraphicFramePr>
        <p:xfrm>
          <a:off x="4476751" y="1491723"/>
          <a:ext cx="7527600" cy="4497472"/>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305110">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4176664">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a:t>
                      </a:r>
                      <a:r>
                        <a:rPr lang="es-CO" sz="1000" u="none" strike="noStrike" dirty="0" err="1">
                          <a:latin typeface="Verdana" panose="020B0604030504040204" pitchFamily="34" charset="0"/>
                          <a:ea typeface="Verdana" panose="020B0604030504040204" pitchFamily="34" charset="0"/>
                          <a:cs typeface="Arial Narrow"/>
                          <a:sym typeface="Arial Narrow"/>
                        </a:rPr>
                        <a:t>Guaguaqui</a:t>
                      </a:r>
                      <a:r>
                        <a:rPr lang="es-CO" sz="1000" u="none" strike="noStrike" dirty="0">
                          <a:latin typeface="Verdana" panose="020B0604030504040204" pitchFamily="34" charset="0"/>
                          <a:ea typeface="Verdana" panose="020B0604030504040204" pitchFamily="34" charset="0"/>
                          <a:cs typeface="Arial Narrow"/>
                          <a:sym typeface="Arial Narrow"/>
                        </a:rPr>
                        <a:t> y Ermitaño, y el caño Loco. S</a:t>
                      </a:r>
                      <a:r>
                        <a:rPr lang="es-CO" sz="10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1000" u="none" strike="noStrike" dirty="0">
                          <a:latin typeface="Verdana" panose="020B0604030504040204" pitchFamily="34" charset="0"/>
                          <a:ea typeface="Verdana" panose="020B0604030504040204" pitchFamily="34" charset="0"/>
                          <a:cs typeface="Arial Narrow"/>
                          <a:sym typeface="Arial Narrow"/>
                        </a:rPr>
                        <a:t>Puerto Boyacá (Boyacá). </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Crecientes súbitas en la cuenca del río Carare, especial atención a sus tributarios como el río Minero y la quebrada Guayabito. Estar atentos en los municipios de Pauna, Muzo, Otanche, Buenavista, San Pablo de </a:t>
                      </a:r>
                      <a:r>
                        <a:rPr lang="es-CO" sz="1000" u="none" strike="noStrike" dirty="0" err="1">
                          <a:latin typeface="Verdana" panose="020B0604030504040204" pitchFamily="34" charset="0"/>
                          <a:ea typeface="Verdana" panose="020B0604030504040204" pitchFamily="34" charset="0"/>
                          <a:cs typeface="Arial Narrow"/>
                          <a:sym typeface="Arial Narrow"/>
                        </a:rPr>
                        <a:t>Borbur</a:t>
                      </a:r>
                      <a:r>
                        <a:rPr lang="es-CO" sz="1000" u="none" strike="noStrike" dirty="0">
                          <a:latin typeface="Verdana" panose="020B0604030504040204" pitchFamily="34" charset="0"/>
                          <a:ea typeface="Verdana" panose="020B0604030504040204" pitchFamily="34" charset="0"/>
                          <a:cs typeface="Arial Narrow"/>
                          <a:sym typeface="Arial Narrow"/>
                        </a:rPr>
                        <a:t>, </a:t>
                      </a:r>
                      <a:r>
                        <a:rPr lang="es-CO" sz="1000" u="none" strike="noStrike" dirty="0" err="1">
                          <a:latin typeface="Verdana" panose="020B0604030504040204" pitchFamily="34" charset="0"/>
                          <a:ea typeface="Verdana" panose="020B0604030504040204" pitchFamily="34" charset="0"/>
                          <a:cs typeface="Arial Narrow"/>
                          <a:sym typeface="Arial Narrow"/>
                        </a:rPr>
                        <a:t>Quípama</a:t>
                      </a:r>
                      <a:r>
                        <a:rPr lang="es-CO" sz="1000" u="none" strike="noStrike" dirty="0">
                          <a:latin typeface="Verdana" panose="020B0604030504040204" pitchFamily="34" charset="0"/>
                          <a:ea typeface="Verdana" panose="020B0604030504040204" pitchFamily="34" charset="0"/>
                          <a:cs typeface="Arial Narrow"/>
                          <a:sym typeface="Arial Narrow"/>
                        </a:rPr>
                        <a:t> (Boyacá), así como Cimitarra y Puerto Parra (Santander). </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Crecientes </a:t>
                      </a:r>
                      <a:r>
                        <a:rPr lang="es-CO" sz="1000" u="none" strike="noStrike" dirty="0">
                          <a:latin typeface="Verdana" panose="020B0604030504040204" pitchFamily="34" charset="0"/>
                          <a:ea typeface="Verdana" panose="020B0604030504040204" pitchFamily="34" charset="0"/>
                          <a:cs typeface="Arial Narrow"/>
                          <a:sym typeface="Arial Narrow"/>
                        </a:rPr>
                        <a:t>súbitas en el río Opón y sus tributarios, especialmente en la quebrada Capote y en los ríos Cascajales, Honduras, </a:t>
                      </a:r>
                      <a:r>
                        <a:rPr lang="es-CO" sz="1000" u="none" strike="noStrike" dirty="0" err="1">
                          <a:latin typeface="Verdana" panose="020B0604030504040204" pitchFamily="34" charset="0"/>
                          <a:ea typeface="Verdana" panose="020B0604030504040204" pitchFamily="34" charset="0"/>
                          <a:cs typeface="Arial Narrow"/>
                          <a:sym typeface="Arial Narrow"/>
                        </a:rPr>
                        <a:t>Bermelanola</a:t>
                      </a:r>
                      <a:r>
                        <a:rPr lang="es-CO" sz="1000" u="none" strike="noStrike" dirty="0">
                          <a:latin typeface="Verdana" panose="020B0604030504040204" pitchFamily="34" charset="0"/>
                          <a:ea typeface="Verdana" panose="020B0604030504040204" pitchFamily="34" charset="0"/>
                          <a:cs typeface="Arial Narrow"/>
                          <a:sym typeface="Arial Narrow"/>
                        </a:rPr>
                        <a:t> y La Colorada. Especial atención a la altura de los municipios Simacota, Santa Helena, Puerto Parra y El Carmen del Chucuri (Santander). </a:t>
                      </a:r>
                      <a:endParaRPr lang="es-ES" sz="1000" dirty="0">
                        <a:latin typeface="Verdana" panose="020B0604030504040204" pitchFamily="34" charset="0"/>
                        <a:ea typeface="Verdana" panose="020B0604030504040204" pitchFamily="34" charset="0"/>
                      </a:endParaRP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CO" sz="1000" b="1" u="none" strike="noStrike" kern="1200" dirty="0">
                          <a:solidFill>
                            <a:schemeClr val="tx1"/>
                          </a:solidFill>
                          <a:latin typeface="Verdana" panose="020B0604030504040204" pitchFamily="34" charset="0"/>
                          <a:ea typeface="Verdana" panose="020B0604030504040204" pitchFamily="34" charset="0"/>
                          <a:cs typeface="+mn-cs"/>
                        </a:rPr>
                        <a:t>Alerta Puntual: </a:t>
                      </a:r>
                      <a:r>
                        <a:rPr lang="es-CO" sz="1000" u="none" strike="noStrike" kern="1200" dirty="0">
                          <a:solidFill>
                            <a:schemeClr val="tx1"/>
                          </a:solidFill>
                          <a:latin typeface="Verdana" panose="020B0604030504040204" pitchFamily="34" charset="0"/>
                          <a:ea typeface="Verdana" panose="020B0604030504040204" pitchFamily="34" charset="0"/>
                          <a:cs typeface="+mn-cs"/>
                        </a:rPr>
                        <a:t>Creciente súbita quebrada El Zanjón, generando afectaciones en la vereda El Congual del municipio de Pinchote, Santander (13/06/2025).</a:t>
                      </a:r>
                    </a:p>
                    <a:p>
                      <a:pPr marL="171450" marR="0" lvl="0" indent="-17145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Char char="•"/>
                        <a:tabLst/>
                        <a:defRPr/>
                      </a:pP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 los ríos directos al Magdalena en el Brazo Morales y sus aportantes, especialmente la quebrada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(Bolívar). </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Buturama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r>
                        <a:rPr lang="es-CO" sz="1000" u="none" strike="noStrike" cap="none" dirty="0">
                          <a:latin typeface="Verdana" panose="020B0604030504040204" pitchFamily="34" charset="0"/>
                          <a:ea typeface="Verdana" panose="020B0604030504040204" pitchFamily="34" charset="0"/>
                          <a:cs typeface="Arial Narrow"/>
                          <a:sym typeface="Arial Narrow"/>
                        </a:rPr>
                        <a:t>Creciente súbita en el río </a:t>
                      </a:r>
                      <a:r>
                        <a:rPr lang="es-CO" sz="1000" b="0" u="none" strike="noStrike" cap="none" dirty="0">
                          <a:latin typeface="Verdana" panose="020B0604030504040204" pitchFamily="34" charset="0"/>
                          <a:ea typeface="Verdana" panose="020B0604030504040204" pitchFamily="34" charset="0"/>
                          <a:cs typeface="Arial Narrow"/>
                          <a:sym typeface="Arial Narrow"/>
                        </a:rPr>
                        <a:t>Paila y sus afluentes (</a:t>
                      </a:r>
                      <a:r>
                        <a:rPr lang="es-CO" sz="1000" u="none" strike="noStrike" cap="none" dirty="0">
                          <a:latin typeface="Verdana" panose="020B0604030504040204" pitchFamily="34" charset="0"/>
                          <a:ea typeface="Verdana" panose="020B0604030504040204" pitchFamily="34" charset="0"/>
                          <a:cs typeface="Arial Narrow"/>
                          <a:sym typeface="Arial Narrow"/>
                        </a:rPr>
                        <a:t>quebradas San José, Brasil, La Esperanza, Sanabria y San Marcos</a:t>
                      </a:r>
                      <a:r>
                        <a:rPr lang="es-CO" sz="1000" b="0" u="none" strike="noStrike" cap="none" dirty="0">
                          <a:latin typeface="Verdana" panose="020B0604030504040204" pitchFamily="34" charset="0"/>
                          <a:ea typeface="Verdana" panose="020B0604030504040204" pitchFamily="34" charset="0"/>
                          <a:cs typeface="Arial Narrow"/>
                          <a:sym typeface="Arial Narrow"/>
                        </a:rPr>
                        <a:t>)</a:t>
                      </a:r>
                      <a:r>
                        <a:rPr lang="es-CO" sz="1000" u="none" strike="noStrike" cap="none" dirty="0">
                          <a:latin typeface="Verdana" panose="020B0604030504040204" pitchFamily="34" charset="0"/>
                          <a:ea typeface="Verdana" panose="020B0604030504040204" pitchFamily="34" charset="0"/>
                          <a:cs typeface="Arial Narrow"/>
                          <a:sym typeface="Arial Narrow"/>
                        </a:rPr>
                        <a:t>.</a:t>
                      </a:r>
                      <a:r>
                        <a:rPr lang="es-CO" sz="1000" b="0" u="none" strike="noStrike" cap="none" dirty="0">
                          <a:latin typeface="Verdana" panose="020B0604030504040204" pitchFamily="34" charset="0"/>
                          <a:ea typeface="Verdana" panose="020B0604030504040204" pitchFamily="34" charset="0"/>
                          <a:cs typeface="Arial Narrow"/>
                          <a:sym typeface="Arial Narrow"/>
                        </a:rPr>
                        <a:t> Especial atención a la altura de los municipios de Zarzal y Sevilla </a:t>
                      </a:r>
                      <a:r>
                        <a:rPr lang="es-CO" sz="1000" u="none" strike="noStrike" cap="none" dirty="0">
                          <a:latin typeface="Verdana" panose="020B0604030504040204" pitchFamily="34" charset="0"/>
                          <a:ea typeface="Verdana" panose="020B0604030504040204" pitchFamily="34" charset="0"/>
                          <a:cs typeface="Arial Narrow"/>
                          <a:sym typeface="Arial Narrow"/>
                        </a:rPr>
                        <a:t>(Valle del Cauca). </a:t>
                      </a:r>
                      <a:r>
                        <a:rPr lang="es-CO" sz="1000" b="1" u="none" strike="noStrike" cap="none" dirty="0">
                          <a:latin typeface="Verdana" panose="020B0604030504040204" pitchFamily="34" charset="0"/>
                          <a:ea typeface="Verdana" panose="020B0604030504040204" pitchFamily="34" charset="0"/>
                          <a:cs typeface="Arial Narrow"/>
                          <a:sym typeface="Arial Narrow"/>
                        </a:rPr>
                        <a:t>Nota</a:t>
                      </a:r>
                      <a:r>
                        <a:rPr lang="es-CO" sz="1000" u="none" strike="noStrike" cap="none" dirty="0">
                          <a:latin typeface="Verdana" panose="020B0604030504040204" pitchFamily="34" charset="0"/>
                          <a:ea typeface="Verdana" panose="020B0604030504040204" pitchFamily="34" charset="0"/>
                          <a:cs typeface="Arial Narrow"/>
                          <a:sym typeface="Arial Narrow"/>
                        </a:rPr>
                        <a:t>: aumento de los niveles del río La Paila, en el corregimiento de La Paila, municipio de Zarzal (Valle) (13/06/2025).</a:t>
                      </a:r>
                      <a:endParaRPr lang="es-CO" sz="1000" i="0" u="none" strike="noStrik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000" i="0" u="none" strike="noStrike" dirty="0">
                          <a:latin typeface="Verdana" panose="020B0604030504040204" pitchFamily="34" charset="0"/>
                          <a:ea typeface="Verdana" panose="020B0604030504040204" pitchFamily="34" charset="0"/>
                          <a:cs typeface="Arial Narrow"/>
                          <a:sym typeface="Arial Narrow"/>
                        </a:rPr>
                        <a:t>Crecientes súbitas en el río Risaralda y sus afluentes, especialmente </a:t>
                      </a:r>
                      <a:r>
                        <a:rPr lang="es-CO" sz="10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las quebradas Aguas Claras y </a:t>
                      </a:r>
                      <a:r>
                        <a:rPr lang="es-CO" sz="1000" i="0" u="none" strike="noStrike" kern="1200" dirty="0" err="1">
                          <a:solidFill>
                            <a:schemeClr val="tx1"/>
                          </a:solidFill>
                          <a:latin typeface="Verdana" panose="020B0604030504040204" pitchFamily="34" charset="0"/>
                          <a:ea typeface="Verdana" panose="020B0604030504040204" pitchFamily="34" charset="0"/>
                          <a:cs typeface="Arial Narrow"/>
                          <a:sym typeface="Arial Narrow"/>
                        </a:rPr>
                        <a:t>Pidria</a:t>
                      </a:r>
                      <a:r>
                        <a:rPr lang="es-CO" sz="10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 y los</a:t>
                      </a:r>
                      <a:r>
                        <a:rPr lang="es-CO" sz="1000" i="0" u="none" strike="noStrike" dirty="0">
                          <a:latin typeface="Verdana" panose="020B0604030504040204" pitchFamily="34" charset="0"/>
                          <a:ea typeface="Verdana" panose="020B0604030504040204" pitchFamily="34" charset="0"/>
                          <a:cs typeface="Arial Narrow"/>
                          <a:sym typeface="Arial Narrow"/>
                        </a:rPr>
                        <a:t> ríos Guática y Mapa. Especial atención a la altura del municipio de Anserma, Belalcázar, Riosucio y Viterbo (Caldas), Apía, Balboa, Belén de Umbría, La Virginia y Mistrató (Risaralda).</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río Cauca en el tramo comprendido entre los municipios de Venencia, Anzá y Olaya, en el departamento de Antioquia. Especial atención en los municipios de Venecia (Corregimiento de Bolombolo), Anzá, Sopetrán (Centro poblado San Nicolás) y Olaya. </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949978216"/>
                  </a:ext>
                </a:extLst>
              </a:tr>
            </a:tbl>
          </a:graphicData>
        </a:graphic>
      </p:graphicFrame>
      <p:pic>
        <p:nvPicPr>
          <p:cNvPr id="6" name="Google Shape;719;p10" descr="Recurso 37.png">
            <a:extLst>
              <a:ext uri="{FF2B5EF4-FFF2-40B4-BE49-F238E27FC236}">
                <a16:creationId xmlns:a16="http://schemas.microsoft.com/office/drawing/2014/main" id="{6CA7F131-EFD8-DF3B-80EF-8518F8AA44E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936314" y="284395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19;p10" descr="Recurso 37.png">
            <a:extLst>
              <a:ext uri="{FF2B5EF4-FFF2-40B4-BE49-F238E27FC236}">
                <a16:creationId xmlns:a16="http://schemas.microsoft.com/office/drawing/2014/main" id="{E7AB86E0-BCB9-2453-E73B-DBF4E331B2B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865670" y="3146268"/>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FFC62A5B-4017-F24B-52CC-3B47B9FB31D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984788" y="261387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20;p10" descr="Recurso 31.png">
            <a:extLst>
              <a:ext uri="{FF2B5EF4-FFF2-40B4-BE49-F238E27FC236}">
                <a16:creationId xmlns:a16="http://schemas.microsoft.com/office/drawing/2014/main" id="{746A2DE9-6153-BEE2-279A-B35D3289D9D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0238" y="3084944"/>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20;p10" descr="Recurso 31.png">
            <a:extLst>
              <a:ext uri="{FF2B5EF4-FFF2-40B4-BE49-F238E27FC236}">
                <a16:creationId xmlns:a16="http://schemas.microsoft.com/office/drawing/2014/main" id="{D18E9339-C5CC-D39E-4EBA-B32241CD8DBF}"/>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5477" y="2953724"/>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20;p10" descr="Recurso 31.png">
            <a:extLst>
              <a:ext uri="{FF2B5EF4-FFF2-40B4-BE49-F238E27FC236}">
                <a16:creationId xmlns:a16="http://schemas.microsoft.com/office/drawing/2014/main" id="{3AEF94BB-C27B-F160-0021-341E2C28B66A}"/>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5927" y="3025955"/>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19;p10" descr="Recurso 37.png">
            <a:extLst>
              <a:ext uri="{FF2B5EF4-FFF2-40B4-BE49-F238E27FC236}">
                <a16:creationId xmlns:a16="http://schemas.microsoft.com/office/drawing/2014/main" id="{5F1447EA-0920-9763-2DAD-051DF70513B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795026" y="29618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9;p10" descr="Recurso 37.png">
            <a:extLst>
              <a:ext uri="{FF2B5EF4-FFF2-40B4-BE49-F238E27FC236}">
                <a16:creationId xmlns:a16="http://schemas.microsoft.com/office/drawing/2014/main" id="{B10421F7-3587-3906-CBAB-195328B1019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150572" y="2439200"/>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9;p10" descr="Recurso 37.png">
            <a:extLst>
              <a:ext uri="{FF2B5EF4-FFF2-40B4-BE49-F238E27FC236}">
                <a16:creationId xmlns:a16="http://schemas.microsoft.com/office/drawing/2014/main" id="{BC991E05-7101-27E8-F6A4-525E87E35A2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901688" y="3352055"/>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53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9E1A-4B0B-D84E-3AF4-615EA3F8F5E8}"/>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94EC0D4E-1527-7DC5-F4AC-F02908C37C9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6C8B20D7-B5DD-918F-5C7E-6B83270E516D}"/>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4BE6E3A8-B218-58AE-9850-069EB377ED2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276145A5-177E-FCF6-F247-782C4D1639E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76B35DC3-70C6-6824-B90E-CADE1CD670B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2C828AF7-3734-E58E-2718-53661F3E4F0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E180242B-9505-B4AD-142A-EBE2B0D65B0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493F15CB-298D-3E17-5E78-45C3F339522F}"/>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F356EB8C-C17D-B2C3-D4BF-5E4C412F24F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AD9935E7-0F2E-4FCB-981C-FB5F7DF8161D}"/>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320C5179-C92C-434C-E082-2D5F6AA320C3}"/>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F716F378-8DC7-8101-A0A3-0F7B559C227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206DD1D6-9782-4E54-B279-764CD9A4E2C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08CADBBD-6FF0-0F90-E2D4-8AE9D6C3FBAC}"/>
              </a:ext>
            </a:extLst>
          </p:cNvPr>
          <p:cNvSpPr txBox="1">
            <a:spLocks noChangeArrowheads="1"/>
          </p:cNvSpPr>
          <p:nvPr/>
        </p:nvSpPr>
        <p:spPr bwMode="auto">
          <a:xfrm>
            <a:off x="3815556" y="74696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C2CEB1A2-D586-8319-5F71-7BE5B27BA22F}"/>
              </a:ext>
            </a:extLst>
          </p:cNvPr>
          <p:cNvGraphicFramePr>
            <a:graphicFrameLocks noGrp="1"/>
          </p:cNvGraphicFramePr>
          <p:nvPr/>
        </p:nvGraphicFramePr>
        <p:xfrm>
          <a:off x="4496603" y="1323982"/>
          <a:ext cx="7527600" cy="4921226"/>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238293">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3417139">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000" u="none" strike="noStrike" dirty="0">
                          <a:latin typeface="Verdana" panose="020B0604030504040204" pitchFamily="34" charset="0"/>
                          <a:ea typeface="Verdana" panose="020B0604030504040204" pitchFamily="34" charset="0"/>
                          <a:cs typeface="Arial Narrow"/>
                          <a:sym typeface="Arial Narrow"/>
                        </a:rPr>
                        <a:t>Probabilidad de crecientes súbitas en</a:t>
                      </a:r>
                      <a:r>
                        <a:rPr lang="es-ES" sz="1000" u="none" strike="noStrike" baseline="0" dirty="0">
                          <a:latin typeface="Verdana" panose="020B0604030504040204" pitchFamily="34" charset="0"/>
                          <a:ea typeface="Verdana" panose="020B0604030504040204" pitchFamily="34" charset="0"/>
                          <a:cs typeface="Arial Narrow"/>
                          <a:sym typeface="Arial Narrow"/>
                        </a:rPr>
                        <a:t> los ríos </a:t>
                      </a:r>
                      <a:r>
                        <a:rPr lang="es-ES" sz="1000" u="none" strike="noStrike" dirty="0">
                          <a:latin typeface="Verdana" panose="020B0604030504040204" pitchFamily="34" charset="0"/>
                          <a:ea typeface="Verdana" panose="020B0604030504040204" pitchFamily="34" charset="0"/>
                          <a:cs typeface="Arial Narrow"/>
                          <a:sym typeface="Arial Narrow"/>
                        </a:rPr>
                        <a:t>Tarazá, Man y sus afluentes, especialmente la </a:t>
                      </a:r>
                      <a:r>
                        <a:rPr lang="es-ES" sz="1000" b="0" u="none" strike="noStrike" dirty="0">
                          <a:latin typeface="Verdana" panose="020B0604030504040204" pitchFamily="34" charset="0"/>
                          <a:ea typeface="Verdana" panose="020B0604030504040204" pitchFamily="34" charset="0"/>
                          <a:cs typeface="Arial Narrow"/>
                          <a:sym typeface="Arial Narrow"/>
                        </a:rPr>
                        <a:t>quebrada La Pinta</a:t>
                      </a:r>
                      <a:r>
                        <a:rPr lang="es-ES" sz="1000" u="none" strike="noStrike" dirty="0">
                          <a:latin typeface="Verdana" panose="020B0604030504040204" pitchFamily="34" charset="0"/>
                          <a:ea typeface="Verdana" panose="020B0604030504040204" pitchFamily="34" charset="0"/>
                          <a:cs typeface="Arial Narrow"/>
                          <a:sym typeface="Arial Narrow"/>
                        </a:rPr>
                        <a:t>. Especial atención a la altura de los municipios de Tarazá, Cáceres y Caucasia (Antioquia). </a:t>
                      </a:r>
                      <a:r>
                        <a:rPr lang="es-ES" sz="1000" b="1" u="none" strike="noStrike" dirty="0">
                          <a:latin typeface="Verdana" panose="020B0604030504040204" pitchFamily="34" charset="0"/>
                          <a:ea typeface="Verdana" panose="020B0604030504040204" pitchFamily="34" charset="0"/>
                          <a:cs typeface="Arial Narrow"/>
                          <a:sym typeface="Arial Narrow"/>
                        </a:rPr>
                        <a:t>Nota: </a:t>
                      </a:r>
                      <a:r>
                        <a:rPr lang="es-ES" sz="1000" b="0" u="none" strike="noStrike" dirty="0">
                          <a:latin typeface="Verdana" panose="020B0604030504040204" pitchFamily="34" charset="0"/>
                          <a:ea typeface="Verdana" panose="020B0604030504040204" pitchFamily="34" charset="0"/>
                          <a:cs typeface="Arial Narrow"/>
                          <a:sym typeface="Arial Narrow"/>
                        </a:rPr>
                        <a:t>Inundación en el municipio de Cáceres - Antioquia, por creciente de la quebrada La Pinta Palizada (06/06/2025). </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Niveles altos en el rio Cauca entre los municipios de Caucasia (Antioquia) y</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Nechí (Antioquia)</a:t>
                      </a:r>
                      <a:r>
                        <a:rPr lang="es-CO" sz="1000" u="none" strike="noStrike" dirty="0">
                          <a:latin typeface="Verdana" panose="020B0604030504040204" pitchFamily="34" charset="0"/>
                          <a:ea typeface="Verdana" panose="020B0604030504040204" pitchFamily="34" charset="0"/>
                          <a:cs typeface="Arial Narrow"/>
                          <a:sym typeface="Arial Narrow"/>
                        </a:rPr>
                        <a:t>. Especial atención a las comunidades ribereñas asentadas en la zona y a puntos de rompimiento histórico como Nuevo Mundo y Santillana. </a:t>
                      </a:r>
                      <a:endParaRPr lang="es-ES" sz="1000" b="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Crecientes súbitas en el río Medellín y sus aportantes en el Valle de Aburra. Se recomienda estar atentos en las quebradas La Presidenta, La Muñoz, La Magdalena, La Santa Elena, La Iguana, La Madera, La Loca, La </a:t>
                      </a:r>
                      <a:r>
                        <a:rPr lang="es-CO" sz="1000" u="none" strike="noStrike" cap="none" dirty="0" err="1">
                          <a:latin typeface="Verdana" panose="020B0604030504040204" pitchFamily="34" charset="0"/>
                          <a:ea typeface="Verdana" panose="020B0604030504040204" pitchFamily="34" charset="0"/>
                          <a:cs typeface="Arial Narrow"/>
                          <a:sym typeface="Arial Narrow"/>
                        </a:rPr>
                        <a:t>Picacha</a:t>
                      </a:r>
                      <a:r>
                        <a:rPr lang="es-CO" sz="1000" u="none" strike="noStrike" cap="none" dirty="0">
                          <a:latin typeface="Verdana" panose="020B0604030504040204" pitchFamily="34" charset="0"/>
                          <a:ea typeface="Verdana" panose="020B0604030504040204" pitchFamily="34" charset="0"/>
                          <a:cs typeface="Arial Narrow"/>
                          <a:sym typeface="Arial Narrow"/>
                        </a:rPr>
                        <a:t>, Cafetal, </a:t>
                      </a:r>
                      <a:r>
                        <a:rPr lang="es-CO" sz="1000" b="0" u="none" strike="noStrike" cap="none" dirty="0">
                          <a:latin typeface="Verdana" panose="020B0604030504040204" pitchFamily="34" charset="0"/>
                          <a:ea typeface="Verdana" panose="020B0604030504040204" pitchFamily="34" charset="0"/>
                          <a:cs typeface="Arial Narrow"/>
                          <a:sym typeface="Arial Narrow"/>
                        </a:rPr>
                        <a:t>El Sesteadero, </a:t>
                      </a:r>
                      <a:r>
                        <a:rPr lang="es-CO" sz="1000" u="none" strike="noStrike" cap="none" dirty="0">
                          <a:latin typeface="Verdana" panose="020B0604030504040204" pitchFamily="34" charset="0"/>
                          <a:ea typeface="Verdana" panose="020B0604030504040204" pitchFamily="34" charset="0"/>
                          <a:cs typeface="Arial Narrow"/>
                          <a:sym typeface="Arial Narrow"/>
                        </a:rPr>
                        <a:t>Doña María, Jabalona – Aguacatala, La Honda, Olivares, </a:t>
                      </a:r>
                      <a:r>
                        <a:rPr lang="es-CO" sz="1000" b="0" u="none" strike="noStrike" cap="none" dirty="0">
                          <a:latin typeface="Verdana" panose="020B0604030504040204" pitchFamily="34" charset="0"/>
                          <a:ea typeface="Verdana" panose="020B0604030504040204" pitchFamily="34" charset="0"/>
                          <a:cs typeface="Arial Narrow"/>
                          <a:sym typeface="Arial Narrow"/>
                        </a:rPr>
                        <a:t>AltaVista</a:t>
                      </a:r>
                      <a:r>
                        <a:rPr lang="es-CO" sz="1000" u="none" strike="noStrike" cap="none" dirty="0">
                          <a:latin typeface="Verdana" panose="020B0604030504040204" pitchFamily="34" charset="0"/>
                          <a:ea typeface="Verdana" panose="020B0604030504040204" pitchFamily="34" charset="0"/>
                          <a:cs typeface="Arial Narrow"/>
                          <a:sym typeface="Arial Narrow"/>
                        </a:rPr>
                        <a:t> y el río Medellín, especial atención en los municipios de Barbosa, Caldas, Medellín, Girardota, Sabaneta, Itagüí, Copacabana, Bello y La Estrella (Antioquia). </a:t>
                      </a:r>
                      <a:endParaRPr lang="es-CO" sz="1000" b="0"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0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000" b="0" u="none" strike="noStrike" cap="none" dirty="0">
                          <a:latin typeface="Verdana" panose="020B0604030504040204" pitchFamily="34" charset="0"/>
                          <a:ea typeface="Verdana" panose="020B0604030504040204" pitchFamily="34" charset="0"/>
                          <a:cs typeface="Arial Narrow"/>
                          <a:sym typeface="Arial Narrow"/>
                        </a:rPr>
                        <a:t>Se </a:t>
                      </a:r>
                      <a:r>
                        <a:rPr lang="es-CO" sz="1000" b="0" u="none" strike="noStrike" cap="none" dirty="0">
                          <a:latin typeface="Verdana" panose="020B0604030504040204" pitchFamily="34" charset="0"/>
                          <a:ea typeface="Verdana" panose="020B0604030504040204" pitchFamily="34" charset="0"/>
                          <a:cs typeface="Arial Narrow"/>
                          <a:sym typeface="Arial Narrow"/>
                        </a:rPr>
                        <a:t>reportan inundaciones en la vereda La Frisolera por la creciente de varios ríos en el municipio de </a:t>
                      </a:r>
                      <a:r>
                        <a:rPr lang="es-CO" sz="1000" b="0" u="none" strike="noStrike" cap="none" dirty="0" err="1">
                          <a:latin typeface="Verdana" panose="020B0604030504040204" pitchFamily="34" charset="0"/>
                          <a:ea typeface="Verdana" panose="020B0604030504040204" pitchFamily="34" charset="0"/>
                          <a:cs typeface="Arial Narrow"/>
                          <a:sym typeface="Arial Narrow"/>
                        </a:rPr>
                        <a:t>Donmatías</a:t>
                      </a:r>
                      <a:r>
                        <a:rPr lang="es-CO" sz="1000" b="0" u="none" strike="noStrike" cap="none" dirty="0">
                          <a:latin typeface="Verdana" panose="020B0604030504040204" pitchFamily="34" charset="0"/>
                          <a:ea typeface="Verdana" panose="020B0604030504040204" pitchFamily="34" charset="0"/>
                          <a:cs typeface="Arial Narrow"/>
                          <a:sym typeface="Arial Narrow"/>
                        </a:rPr>
                        <a:t> – Antioquia (13/06/2025). </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alta, especialmente en el río </a:t>
                      </a:r>
                      <a:r>
                        <a:rPr lang="es-CO" sz="1000" b="0" u="none" strike="noStrike" cap="none" dirty="0">
                          <a:latin typeface="Verdana" panose="020B0604030504040204" pitchFamily="34" charset="0"/>
                          <a:ea typeface="Verdana" panose="020B0604030504040204" pitchFamily="34" charset="0"/>
                          <a:cs typeface="Arial Narrow"/>
                          <a:sym typeface="Arial Narrow"/>
                        </a:rPr>
                        <a:t>Anorí</a:t>
                      </a:r>
                      <a:r>
                        <a:rPr lang="es-CO" sz="1000" u="none" strike="noStrike" cap="none" dirty="0">
                          <a:latin typeface="Verdana" panose="020B0604030504040204" pitchFamily="34" charset="0"/>
                          <a:ea typeface="Verdana" panose="020B0604030504040204" pitchFamily="34" charset="0"/>
                          <a:cs typeface="Arial Narrow"/>
                          <a:sym typeface="Arial Narrow"/>
                        </a:rPr>
                        <a:t>. Especial atención a los municipios de Angostura, Anorí, Campamento y Yarumal (Antioquia). </a:t>
                      </a:r>
                      <a:r>
                        <a:rPr lang="es-CO" sz="1000" b="1" u="none" strike="noStrike" cap="none" dirty="0">
                          <a:latin typeface="Verdana" panose="020B0604030504040204" pitchFamily="34" charset="0"/>
                          <a:ea typeface="Verdana" panose="020B0604030504040204" pitchFamily="34" charset="0"/>
                          <a:cs typeface="Arial Narrow"/>
                          <a:sym typeface="Arial Narrow"/>
                        </a:rPr>
                        <a:t>Nota: </a:t>
                      </a:r>
                      <a:r>
                        <a:rPr lang="es-CO" sz="1000" b="0" u="none" strike="noStrike" cap="none" dirty="0">
                          <a:latin typeface="Verdana" panose="020B0604030504040204" pitchFamily="34" charset="0"/>
                          <a:ea typeface="Verdana" panose="020B0604030504040204" pitchFamily="34" charset="0"/>
                          <a:cs typeface="Arial Narrow"/>
                          <a:sym typeface="Arial Narrow"/>
                        </a:rPr>
                        <a:t>Se registra desbordamiento de quebradas por creciente súbita en la vía El Limón - El Roble, en el municipio de Anorí, Antioquia </a:t>
                      </a:r>
                      <a:r>
                        <a:rPr lang="es-CO" sz="1000" u="none" strike="noStrike" cap="none" dirty="0">
                          <a:latin typeface="Verdana" panose="020B0604030504040204" pitchFamily="34" charset="0"/>
                          <a:ea typeface="Verdana" panose="020B0604030504040204" pitchFamily="34" charset="0"/>
                          <a:cs typeface="Arial Narrow"/>
                          <a:sym typeface="Arial Narrow"/>
                        </a:rPr>
                        <a:t>(09/06/2025).</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Niveles altos y probabilidad de crecientes súbitas en el río Nechí y sus aportantes en la cuenca baja, especialmente las quebradas La Oca – Villa Mena, Villa - Puente Villa, Juan Vara y los ríos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Tiguí</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El Bagre. Se recomienda especial atención en los municipios de Zaragoza, El Bagre y Nechí (Antioquia).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 1)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del río Nechí en el sector Zona Rosa en el municipio de Zaragoza (Antioquia) (16/06/2025).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registran desbordamientos del rio Nechí a la altura del Centro Poblado de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Cuturú</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(margen izquierdo del río), en el municipio de Caucasia, y en el municipio del Bagre (Por el margen derecho del rio), en el departamento de Antioquia (11/06/2025). </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0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0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10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10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949978216"/>
                  </a:ext>
                </a:extLst>
              </a:tr>
            </a:tbl>
          </a:graphicData>
        </a:graphic>
      </p:graphicFrame>
      <p:pic>
        <p:nvPicPr>
          <p:cNvPr id="6" name="Google Shape;720;p10" descr="Recurso 31.png">
            <a:extLst>
              <a:ext uri="{FF2B5EF4-FFF2-40B4-BE49-F238E27FC236}">
                <a16:creationId xmlns:a16="http://schemas.microsoft.com/office/drawing/2014/main" id="{AE5BB279-48D2-22A5-E059-0C434ECA2327}"/>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6680" y="3356768"/>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41;p15">
            <a:extLst>
              <a:ext uri="{FF2B5EF4-FFF2-40B4-BE49-F238E27FC236}">
                <a16:creationId xmlns:a16="http://schemas.microsoft.com/office/drawing/2014/main" id="{6954FA31-CA79-1A40-AAFE-DF5B6B947D6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8464" y="14763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41;p15">
            <a:extLst>
              <a:ext uri="{FF2B5EF4-FFF2-40B4-BE49-F238E27FC236}">
                <a16:creationId xmlns:a16="http://schemas.microsoft.com/office/drawing/2014/main" id="{4D571341-1F00-B26F-800E-2C61A0907CC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09983" y="3220931"/>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20;p10" descr="Recurso 31.png">
            <a:extLst>
              <a:ext uri="{FF2B5EF4-FFF2-40B4-BE49-F238E27FC236}">
                <a16:creationId xmlns:a16="http://schemas.microsoft.com/office/drawing/2014/main" id="{FC1BDFBD-BF11-B2FF-8087-1B133CAF3674}"/>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9835" y="3072155"/>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19;p10" descr="Recurso 37.png">
            <a:extLst>
              <a:ext uri="{FF2B5EF4-FFF2-40B4-BE49-F238E27FC236}">
                <a16:creationId xmlns:a16="http://schemas.microsoft.com/office/drawing/2014/main" id="{E58417D3-ABAA-8046-0E83-45685504376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656034" y="286408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42;p15">
            <a:extLst>
              <a:ext uri="{FF2B5EF4-FFF2-40B4-BE49-F238E27FC236}">
                <a16:creationId xmlns:a16="http://schemas.microsoft.com/office/drawing/2014/main" id="{8F56D8C4-5379-7036-0A03-F6D8C3E4AAAA}"/>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6034" y="302578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20;p10" descr="Recurso 31.png">
            <a:extLst>
              <a:ext uri="{FF2B5EF4-FFF2-40B4-BE49-F238E27FC236}">
                <a16:creationId xmlns:a16="http://schemas.microsoft.com/office/drawing/2014/main" id="{24B4BD37-2F2A-EF74-8FA1-EF7C4D7BDFFD}"/>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6680" y="3686974"/>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49BC769D-5F6B-8CF5-33B7-85DEFB18D0A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602059" y="2684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07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8436-0F99-265D-9F5F-0ED5405B1CC6}"/>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1F17B5BD-5FB5-2618-B96B-34B8B67C268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D374E38B-225D-16A4-8191-A7CB99A59838}"/>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0A5A6C17-6847-2AD0-A6CE-860A4A3E19C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3B4B104A-DB5C-E00D-5411-948BC468952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D69CF924-8866-DEC7-5C27-3D73EF87324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F63CA1F-4E35-891D-4E80-89B3D102155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B5455130-7017-A171-D9DA-9FBBDFED15B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09171BF0-1DFD-D862-8690-28562E0D9A4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1D46AC92-73AB-0C23-8931-17C5988A418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2BC2938D-A931-3364-FE26-D734F79A5BB3}"/>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B21A9936-54C8-984A-6D2E-352CB65A49B8}"/>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96791314-2A29-573B-FB40-EF0E226C550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BB6C13A0-B83B-4076-F29C-1F772FC2B88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346F81B8-79AE-CA60-D030-07C55B8B465B}"/>
              </a:ext>
            </a:extLst>
          </p:cNvPr>
          <p:cNvSpPr txBox="1">
            <a:spLocks noChangeArrowheads="1"/>
          </p:cNvSpPr>
          <p:nvPr/>
        </p:nvSpPr>
        <p:spPr bwMode="auto">
          <a:xfrm>
            <a:off x="3815556" y="74696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07937759-4200-5A43-81C8-CC7E0FD2C82F}"/>
              </a:ext>
            </a:extLst>
          </p:cNvPr>
          <p:cNvGraphicFramePr>
            <a:graphicFrameLocks noGrp="1"/>
          </p:cNvGraphicFramePr>
          <p:nvPr/>
        </p:nvGraphicFramePr>
        <p:xfrm>
          <a:off x="4476751" y="2072934"/>
          <a:ext cx="7527600" cy="2764352"/>
        </p:xfrm>
        <a:graphic>
          <a:graphicData uri="http://schemas.openxmlformats.org/drawingml/2006/table">
            <a:tbl>
              <a:tblPr/>
              <a:tblGrid>
                <a:gridCol w="1180432">
                  <a:extLst>
                    <a:ext uri="{9D8B030D-6E8A-4147-A177-3AD203B41FA5}">
                      <a16:colId xmlns:a16="http://schemas.microsoft.com/office/drawing/2014/main" val="20000"/>
                    </a:ext>
                  </a:extLst>
                </a:gridCol>
                <a:gridCol w="6347168">
                  <a:extLst>
                    <a:ext uri="{9D8B030D-6E8A-4147-A177-3AD203B41FA5}">
                      <a16:colId xmlns:a16="http://schemas.microsoft.com/office/drawing/2014/main" val="20001"/>
                    </a:ext>
                  </a:extLst>
                </a:gridCol>
              </a:tblGrid>
              <a:tr h="247240">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2443544">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los sistemas de caños y ciénagas asociados al rompimiento del dique del boquete en </a:t>
                      </a:r>
                      <a:r>
                        <a:rPr lang="es-CO"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donde continua el ingreso de agua del río Cauca. Persisten las áreas inundadas en los municipios de Majagual, Caimito, Ayapel, Guaranda, San Benito Abad, San Marcos y Sucre. </a:t>
                      </a:r>
                      <a:r>
                        <a:rPr lang="es-CO"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Notas:</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1)</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Se reportó desbordamiento del caño Rabón, ramificación del río Cauca, generando inundaciones en las veredas Nueva Esperanza, El Jardín, Humo Candelaria y los corregimientos </a:t>
                      </a:r>
                      <a:r>
                        <a:rPr lang="es-CO"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Gavaldá</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en el municipio de Guaranda (Sucre) (12/05/2025).                                 </a:t>
                      </a:r>
                      <a:r>
                        <a:rPr lang="es-CO"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2)</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Declaratoria de Calamidad Pública (020) por desbordamiento e inundaciones del río Cauca en el municipio de San Benito Abad – Sucre (12/05/2025). </a:t>
                      </a:r>
                      <a:endParaRPr lang="es-CO"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s-CO" sz="1000" b="1" i="0" u="none" strike="noStrike" kern="1200" cap="none" normalizeH="0" baseline="0" dirty="0">
                          <a:ln>
                            <a:noFill/>
                          </a:ln>
                          <a:solidFill>
                            <a:srgbClr val="000000"/>
                          </a:solidFill>
                          <a:effectLst/>
                          <a:latin typeface="Verdana" panose="020B0604030504040204" pitchFamily="34" charset="0"/>
                          <a:ea typeface="Verdana" panose="020B0604030504040204" pitchFamily="34" charset="0"/>
                          <a:cs typeface="+mn-cs"/>
                          <a:sym typeface="Arial" panose="020B0604020202020204" pitchFamily="34" charset="0"/>
                        </a:rPr>
                        <a:t>Alerta Puntual</a:t>
                      </a:r>
                      <a:r>
                        <a:rPr kumimoji="0" lang="es-ES" altLang="es-CO" sz="1000" b="1"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 </a:t>
                      </a:r>
                      <a:r>
                        <a:rPr kumimoji="0" lang="es-ES" altLang="es-CO" sz="10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Se reportaron </a:t>
                      </a:r>
                      <a:r>
                        <a:rPr kumimoji="0" lang="es-CO" altLang="es-CO" sz="10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rPr>
                        <a:t>inundaciones en el corregimiento de Pueblo Nuevo del municipio de Hatillo de Loba – Bolívar, por rompimiento del dique del caño Violo (13/05/2025).</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s-CO" sz="1000" b="1" i="0" u="none" strike="noStrike" kern="1200" cap="none" normalizeH="0" baseline="0" dirty="0">
                          <a:ln>
                            <a:noFill/>
                          </a:ln>
                          <a:solidFill>
                            <a:srgbClr val="000000"/>
                          </a:solidFill>
                          <a:effectLst/>
                          <a:latin typeface="Verdana" panose="020B0604030504040204" pitchFamily="34" charset="0"/>
                          <a:ea typeface="Verdana" panose="020B0604030504040204" pitchFamily="34" charset="0"/>
                          <a:cs typeface="+mn-cs"/>
                          <a:sym typeface="Arial" panose="020B0604020202020204" pitchFamily="34" charset="0"/>
                        </a:rPr>
                        <a:t>Alerta Puntual</a:t>
                      </a:r>
                      <a:r>
                        <a:rPr kumimoji="0" lang="es-ES" altLang="es-CO" sz="1000" b="1"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 </a:t>
                      </a:r>
                      <a:r>
                        <a:rPr kumimoji="0" lang="es-CO" altLang="es-CO" sz="10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Niveles altos del río Magdalena en el municipio de Santa Ana (Magdalena). </a:t>
                      </a:r>
                      <a:r>
                        <a:rPr kumimoji="0" lang="es-CO" sz="1000" b="0" i="0" u="none" strike="noStrike" kern="1200" cap="none" normalizeH="0" baseline="0" dirty="0">
                          <a:ln>
                            <a:noFill/>
                          </a:ln>
                          <a:solidFill>
                            <a:srgbClr val="000000"/>
                          </a:solidFill>
                          <a:effectLst/>
                          <a:latin typeface="Verdana" panose="020B0604030504040204" pitchFamily="34" charset="0"/>
                          <a:ea typeface="Verdana" panose="020B0604030504040204" pitchFamily="34" charset="0"/>
                          <a:cs typeface="+mn-cs"/>
                          <a:sym typeface="Arial" panose="020B0604020202020204" pitchFamily="34" charset="0"/>
                        </a:rPr>
                        <a:t>Se recomienda especial atención ante posibles afectaciones por desbordamientos e inundaciones en estos municipios y municipios aguas abajo.</a:t>
                      </a:r>
                      <a:endParaRPr kumimoji="0" lang="es-ES" altLang="es-CO" sz="10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949978216"/>
                  </a:ext>
                </a:extLst>
              </a:tr>
            </a:tbl>
          </a:graphicData>
        </a:graphic>
      </p:graphicFrame>
      <p:pic>
        <p:nvPicPr>
          <p:cNvPr id="4" name="Google Shape;742;p15">
            <a:extLst>
              <a:ext uri="{FF2B5EF4-FFF2-40B4-BE49-F238E27FC236}">
                <a16:creationId xmlns:a16="http://schemas.microsoft.com/office/drawing/2014/main" id="{486DA6F3-CF01-C0ED-1DC5-00D49DA1DC55}"/>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66193" y="231035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42;p15">
            <a:extLst>
              <a:ext uri="{FF2B5EF4-FFF2-40B4-BE49-F238E27FC236}">
                <a16:creationId xmlns:a16="http://schemas.microsoft.com/office/drawing/2014/main" id="{DE687FBD-D428-CC27-6FB5-04CBAE020B16}"/>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95954" y="2414466"/>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42;p15">
            <a:extLst>
              <a:ext uri="{FF2B5EF4-FFF2-40B4-BE49-F238E27FC236}">
                <a16:creationId xmlns:a16="http://schemas.microsoft.com/office/drawing/2014/main" id="{913C5694-CA1E-A160-B98B-620497BC2736}"/>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5768" y="2511432"/>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41;p15">
            <a:extLst>
              <a:ext uri="{FF2B5EF4-FFF2-40B4-BE49-F238E27FC236}">
                <a16:creationId xmlns:a16="http://schemas.microsoft.com/office/drawing/2014/main" id="{8D89C18F-21A8-7096-A14D-AC26F563B1C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83585" y="2680629"/>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41;p15">
            <a:extLst>
              <a:ext uri="{FF2B5EF4-FFF2-40B4-BE49-F238E27FC236}">
                <a16:creationId xmlns:a16="http://schemas.microsoft.com/office/drawing/2014/main" id="{5976BFE3-C56C-AB4A-961B-6445B472A976}"/>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56610" y="2208510"/>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00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C8A2F-FC13-373E-5E6D-D675ADA06FA6}"/>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D5A0B54C-69BA-E11A-5BB8-77091290B9E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22"/>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CA15AFE4-A1E7-D48B-9993-AD2418943810}"/>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33F870B8-BC78-CB2F-26FA-6D08DB15D73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139770C1-11D6-F931-858D-98D67E11C25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4D6F0EAF-3494-468A-D9A6-E00727A1E3A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D2D5AD67-FB59-BC9F-BDBC-782962A352F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58B274F2-49C1-E213-4B78-9557E75C8BE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6329C189-8C32-EC75-CE7E-7CE9059CAA6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ECAFF705-21DC-AC26-0ADB-6B3881F52D8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Google Shape;6137;p257">
            <a:extLst>
              <a:ext uri="{FF2B5EF4-FFF2-40B4-BE49-F238E27FC236}">
                <a16:creationId xmlns:a16="http://schemas.microsoft.com/office/drawing/2014/main" id="{69C8B47B-E176-1F2D-D3C6-CBE68EA1661A}"/>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97" name="Google Shape;720;p10" descr="Recurso 31.png">
            <a:extLst>
              <a:ext uri="{FF2B5EF4-FFF2-40B4-BE49-F238E27FC236}">
                <a16:creationId xmlns:a16="http://schemas.microsoft.com/office/drawing/2014/main" id="{B6A36FEA-336E-0E81-7D8E-186DCD3209EC}"/>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5"/>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Google Shape;6137;p257">
            <a:extLst>
              <a:ext uri="{FF2B5EF4-FFF2-40B4-BE49-F238E27FC236}">
                <a16:creationId xmlns:a16="http://schemas.microsoft.com/office/drawing/2014/main" id="{AD8FF403-B2F8-83A5-93F7-E8E1DE4E68FF}"/>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99" name="Google Shape;717;p10" descr="Recurso 32.png">
            <a:extLst>
              <a:ext uri="{FF2B5EF4-FFF2-40B4-BE49-F238E27FC236}">
                <a16:creationId xmlns:a16="http://schemas.microsoft.com/office/drawing/2014/main" id="{45212649-030C-38C8-09A1-F7018594880D}"/>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71"/>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E8D4A26B-BAD8-F20C-5F37-211773DEDF63}"/>
              </a:ext>
            </a:extLst>
          </p:cNvPr>
          <p:cNvGraphicFramePr>
            <a:graphicFrameLocks noGrp="1"/>
          </p:cNvGraphicFramePr>
          <p:nvPr/>
        </p:nvGraphicFramePr>
        <p:xfrm>
          <a:off x="4488347" y="1050934"/>
          <a:ext cx="7527600" cy="5576546"/>
        </p:xfrm>
        <a:graphic>
          <a:graphicData uri="http://schemas.openxmlformats.org/drawingml/2006/table">
            <a:tbl>
              <a:tblPr/>
              <a:tblGrid>
                <a:gridCol w="1254819">
                  <a:extLst>
                    <a:ext uri="{9D8B030D-6E8A-4147-A177-3AD203B41FA5}">
                      <a16:colId xmlns:a16="http://schemas.microsoft.com/office/drawing/2014/main" val="20000"/>
                    </a:ext>
                  </a:extLst>
                </a:gridCol>
                <a:gridCol w="6272781">
                  <a:extLst>
                    <a:ext uri="{9D8B030D-6E8A-4147-A177-3AD203B41FA5}">
                      <a16:colId xmlns:a16="http://schemas.microsoft.com/office/drawing/2014/main" val="20001"/>
                    </a:ext>
                  </a:extLst>
                </a:gridCol>
              </a:tblGrid>
              <a:tr h="122337">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799052">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98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Orinoco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980" u="none" strike="noStrike" dirty="0">
                          <a:latin typeface="Verdana" panose="020B0604030504040204" pitchFamily="34" charset="0"/>
                          <a:ea typeface="Verdana" panose="020B0604030504040204" pitchFamily="34" charset="0"/>
                          <a:cs typeface="Arial Narrow"/>
                          <a:sym typeface="Arial Narrow"/>
                        </a:rPr>
                        <a:t>Niveles altos en la cuenca media del río Guaviare. Se recomienda especial atención a la altura del municipio San José del Guaviare (Guaviare). </a:t>
                      </a:r>
                      <a:r>
                        <a:rPr lang="es-CO" sz="980" b="1" u="none" strike="noStrike" dirty="0">
                          <a:latin typeface="Verdana" panose="020B0604030504040204" pitchFamily="34" charset="0"/>
                          <a:ea typeface="Verdana" panose="020B0604030504040204" pitchFamily="34" charset="0"/>
                          <a:cs typeface="Arial Narrow"/>
                          <a:sym typeface="Arial Narrow"/>
                        </a:rPr>
                        <a:t>Notas: 1) </a:t>
                      </a:r>
                      <a:r>
                        <a:rPr lang="es-CO" sz="980" u="none" strike="noStrike" dirty="0">
                          <a:latin typeface="Verdana" panose="020B0604030504040204" pitchFamily="34" charset="0"/>
                          <a:ea typeface="Verdana" panose="020B0604030504040204" pitchFamily="34" charset="0"/>
                          <a:cs typeface="Arial Narrow"/>
                          <a:sym typeface="Arial Narrow"/>
                        </a:rPr>
                        <a:t>Se reportó desbordamiento del río Guaviare, veredas El </a:t>
                      </a:r>
                      <a:r>
                        <a:rPr lang="es-CO" sz="980" u="none" strike="noStrike" dirty="0" err="1">
                          <a:latin typeface="Verdana" panose="020B0604030504040204" pitchFamily="34" charset="0"/>
                          <a:ea typeface="Verdana" panose="020B0604030504040204" pitchFamily="34" charset="0"/>
                          <a:cs typeface="Arial Narrow"/>
                          <a:sym typeface="Arial Narrow"/>
                        </a:rPr>
                        <a:t>Mielon</a:t>
                      </a:r>
                      <a:r>
                        <a:rPr lang="es-CO" sz="980" u="none" strike="noStrike" dirty="0">
                          <a:latin typeface="Verdana" panose="020B0604030504040204" pitchFamily="34" charset="0"/>
                          <a:ea typeface="Verdana" panose="020B0604030504040204" pitchFamily="34" charset="0"/>
                          <a:cs typeface="Arial Narrow"/>
                          <a:sym typeface="Arial Narrow"/>
                        </a:rPr>
                        <a:t>, Remolinos, </a:t>
                      </a:r>
                      <a:r>
                        <a:rPr lang="es-CO" sz="980" u="none" strike="noStrike" dirty="0" err="1">
                          <a:latin typeface="Verdana" panose="020B0604030504040204" pitchFamily="34" charset="0"/>
                          <a:ea typeface="Verdana" panose="020B0604030504040204" pitchFamily="34" charset="0"/>
                          <a:cs typeface="Arial Narrow"/>
                          <a:sym typeface="Arial Narrow"/>
                        </a:rPr>
                        <a:t>Trin</a:t>
                      </a:r>
                      <a:r>
                        <a:rPr lang="es-CO" sz="980" u="none" strike="noStrike" dirty="0">
                          <a:latin typeface="Verdana" panose="020B0604030504040204" pitchFamily="34" charset="0"/>
                          <a:ea typeface="Verdana" panose="020B0604030504040204" pitchFamily="34" charset="0"/>
                          <a:cs typeface="Arial Narrow"/>
                          <a:sym typeface="Arial Narrow"/>
                        </a:rPr>
                        <a:t>, Caño Ovejas, Caño Evaristo, Caño Minas, Chaparral, Caño </a:t>
                      </a:r>
                      <a:r>
                        <a:rPr lang="es-CO" sz="980" u="none" strike="noStrike" dirty="0" err="1">
                          <a:latin typeface="Verdana" panose="020B0604030504040204" pitchFamily="34" charset="0"/>
                          <a:ea typeface="Verdana" panose="020B0604030504040204" pitchFamily="34" charset="0"/>
                          <a:cs typeface="Arial Narrow"/>
                          <a:sym typeface="Arial Narrow"/>
                        </a:rPr>
                        <a:t>Mitare</a:t>
                      </a:r>
                      <a:r>
                        <a:rPr lang="es-CO" sz="980" u="none" strike="noStrike" dirty="0">
                          <a:latin typeface="Verdana" panose="020B0604030504040204" pitchFamily="34" charset="0"/>
                          <a:ea typeface="Verdana" panose="020B0604030504040204" pitchFamily="34" charset="0"/>
                          <a:cs typeface="Arial Narrow"/>
                          <a:sym typeface="Arial Narrow"/>
                        </a:rPr>
                        <a:t>, Puerto Alvira y Mata Bambú, en el municipio de Mapiripán (Meta) (14/06/2025). </a:t>
                      </a:r>
                      <a:r>
                        <a:rPr lang="es-CO" sz="980" b="1" u="none" strike="noStrike" dirty="0">
                          <a:latin typeface="Verdana" panose="020B0604030504040204" pitchFamily="34" charset="0"/>
                          <a:ea typeface="Verdana" panose="020B0604030504040204" pitchFamily="34" charset="0"/>
                          <a:cs typeface="Arial Narrow"/>
                          <a:sym typeface="Arial Narrow"/>
                        </a:rPr>
                        <a:t>2) </a:t>
                      </a:r>
                      <a:r>
                        <a:rPr lang="es-CO" sz="980" u="none" strike="noStrike" dirty="0">
                          <a:latin typeface="Verdana" panose="020B0604030504040204" pitchFamily="34" charset="0"/>
                          <a:ea typeface="Verdana" panose="020B0604030504040204" pitchFamily="34" charset="0"/>
                          <a:cs typeface="Arial Narrow"/>
                          <a:sym typeface="Arial Narrow"/>
                        </a:rPr>
                        <a:t>Se reportó desbordamiento del río Guaviare en el municipio de Mapiripán – Meta (05/05/2025). </a:t>
                      </a:r>
                      <a:r>
                        <a:rPr lang="es-CO" sz="980" b="1" u="none" strike="noStrike" dirty="0">
                          <a:latin typeface="Verdana" panose="020B0604030504040204" pitchFamily="34" charset="0"/>
                          <a:ea typeface="Verdana" panose="020B0604030504040204" pitchFamily="34" charset="0"/>
                          <a:cs typeface="Arial Narrow"/>
                          <a:sym typeface="Arial Narrow"/>
                        </a:rPr>
                        <a:t>3) </a:t>
                      </a:r>
                      <a:r>
                        <a:rPr lang="es-CO" sz="980" u="none" strike="noStrike" dirty="0">
                          <a:latin typeface="Verdana" panose="020B0604030504040204" pitchFamily="34" charset="0"/>
                          <a:ea typeface="Verdana" panose="020B0604030504040204" pitchFamily="34" charset="0"/>
                          <a:cs typeface="Arial Narrow"/>
                          <a:sym typeface="Arial Narrow"/>
                        </a:rPr>
                        <a:t>Se reporto inundación en la zona rural y cabecera municipal del El Retorno, Guaviare (06/06/2025). </a:t>
                      </a:r>
                      <a:r>
                        <a:rPr lang="es-CO" sz="980" b="1" u="none" strike="noStrike" dirty="0">
                          <a:latin typeface="Verdana" panose="020B0604030504040204" pitchFamily="34" charset="0"/>
                          <a:ea typeface="Verdana" panose="020B0604030504040204" pitchFamily="34" charset="0"/>
                          <a:cs typeface="Arial Narrow"/>
                          <a:sym typeface="Arial Narrow"/>
                        </a:rPr>
                        <a:t>4) </a:t>
                      </a:r>
                      <a:r>
                        <a:rPr lang="es-CO" sz="980" u="none" strike="noStrike" dirty="0">
                          <a:latin typeface="Verdana" panose="020B0604030504040204" pitchFamily="34" charset="0"/>
                          <a:ea typeface="Verdana" panose="020B0604030504040204" pitchFamily="34" charset="0"/>
                          <a:cs typeface="Arial Narrow"/>
                          <a:sym typeface="Arial Narrow"/>
                        </a:rPr>
                        <a:t>Se reporta desbordamiento del rio Guaviare en la zona rural y cabecera municipal de San José del Guaviare (11/06/2025).</a:t>
                      </a:r>
                    </a:p>
                    <a:p>
                      <a:pPr marL="171450" marR="0" lvl="0" indent="-17145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y sus afluentes, aportantes a la cuenca alta del río Meta. </a:t>
                      </a:r>
                      <a:r>
                        <a:rPr lang="es-CO" sz="98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Notas: 1)</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reportó creciente súbita de los ríos Humadea y Guamal, veredas El Centro, Y San Agustín, Arenales, El </a:t>
                      </a:r>
                      <a:r>
                        <a:rPr lang="es-CO" sz="98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Turuy</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San Antonio, en el municipio de Castilla La Nueva (Meta) (14/06/2025). </a:t>
                      </a:r>
                      <a:r>
                        <a:rPr lang="es-CO" sz="98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2)</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reportó creciente súbita de los ríos Guamal, Humadea, </a:t>
                      </a:r>
                      <a:r>
                        <a:rPr lang="es-CO" sz="98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Orotoy</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Caño Camelias, en el municipio de Guamal (Meta) (14/06/2025). </a:t>
                      </a:r>
                      <a:r>
                        <a:rPr lang="es-CO" sz="98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3)</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reportó inundaciones en los municipios de Guamal y Acacías-Meta (14/06/2025). </a:t>
                      </a:r>
                      <a:r>
                        <a:rPr lang="es-CO" sz="98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4) </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reportó creciente súbita en la vía alterna entre los municipios de Cubarral y Guamal, Meta (09/06/2025). </a:t>
                      </a:r>
                      <a:r>
                        <a:rPr lang="es-CO" sz="98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5)</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reportó inundación en zona rural del municipio de Guamal, Meta (07/06/2025). </a:t>
                      </a:r>
                    </a:p>
                    <a:p>
                      <a:pPr marL="171450" marR="0" lvl="0" indent="-17145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el río Guatiquía y sus afluentes, especialmente los caños Maizaro, Grande, quebrada Salina y el río </a:t>
                      </a:r>
                      <a:r>
                        <a:rPr lang="es-CO" sz="98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Ocoa</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 la altura de Restrepo, Villavicencio y el municipio El Calvario (Meta).  Notas: 1) Se presentó desbordamiento del río Guatiquía en la vereda La Argentina en el municipio de Villavicencio (Meta) (09/06/2025). 2) Se reportó desbordamiento del río Guatiquía en el municipio de Villavicencio (Meta) (07/06/2025).</a:t>
                      </a:r>
                    </a:p>
                    <a:p>
                      <a:pPr marL="171450" marR="0" lvl="0" indent="-17145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98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Niveles altos del río Meta entre los municipios de Puerto López (Meta) y </a:t>
                      </a:r>
                      <a:r>
                        <a:rPr lang="es-ES" sz="98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8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 Se recomienda especial atención a las comunidades ribereñas localizadas en su recorrido por los municipios de Puerto López, Cabuyaro (Meta), Villanueva, Tauramena y </a:t>
                      </a:r>
                      <a:r>
                        <a:rPr lang="es-ES" sz="98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8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a:t>
                      </a:r>
                      <a:r>
                        <a:rPr lang="es-CO" sz="98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Nota: </a:t>
                      </a:r>
                      <a:r>
                        <a:rPr lang="es-CO" sz="98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Desbordamiento del caño banderas afectando el sector caño banderas del municipio de Puerto López, Meta (06/05/2025).</a:t>
                      </a:r>
                      <a:endParaRPr lang="es-CO" sz="98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98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Niveles altos en la parte media del río Meta, entre los municipios de Orocué hasta Paz de Ariporo (Casanare). Se recomienda especial atención en los municipios de Santa Rosalía, Paz de Ariporo (Casanare) y La Primavera (Vichada). </a:t>
                      </a:r>
                      <a:r>
                        <a:rPr lang="es-ES" sz="980" b="1"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Notas: 1) </a:t>
                      </a:r>
                      <a:r>
                        <a:rPr lang="es-CO" sz="980" b="0" i="0" u="none" strike="noStrike" kern="1200" cap="none" dirty="0">
                          <a:solidFill>
                            <a:schemeClr val="dk1"/>
                          </a:solidFill>
                          <a:latin typeface="Verdana" panose="020B0604030504040204" pitchFamily="34" charset="0"/>
                          <a:ea typeface="Verdana" panose="020B0604030504040204" pitchFamily="34" charset="0"/>
                          <a:cs typeface="+mn-cs"/>
                        </a:rPr>
                        <a:t>Inundación en la vereda </a:t>
                      </a:r>
                      <a:r>
                        <a:rPr lang="es-CO" sz="980" b="0" i="0" u="none" strike="noStrike" kern="1200" cap="none" dirty="0" err="1">
                          <a:solidFill>
                            <a:schemeClr val="dk1"/>
                          </a:solidFill>
                          <a:latin typeface="Verdana" panose="020B0604030504040204" pitchFamily="34" charset="0"/>
                          <a:ea typeface="Verdana" panose="020B0604030504040204" pitchFamily="34" charset="0"/>
                          <a:cs typeface="+mn-cs"/>
                        </a:rPr>
                        <a:t>Caracaro</a:t>
                      </a:r>
                      <a:r>
                        <a:rPr lang="es-CO" sz="980" b="0" i="0" u="none" strike="noStrike" kern="1200" cap="none" dirty="0">
                          <a:solidFill>
                            <a:schemeClr val="dk1"/>
                          </a:solidFill>
                          <a:latin typeface="Verdana" panose="020B0604030504040204" pitchFamily="34" charset="0"/>
                          <a:ea typeface="Verdana" panose="020B0604030504040204" pitchFamily="34" charset="0"/>
                          <a:cs typeface="+mn-cs"/>
                        </a:rPr>
                        <a:t> del municipio de Orocué - Casanare por desbordamiento del río Meta (14-21/05/2025). </a:t>
                      </a:r>
                      <a:r>
                        <a:rPr lang="es-ES" sz="980" b="1"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980" b="0" i="0" u="none" strike="noStrike" kern="1200" cap="none" dirty="0">
                          <a:solidFill>
                            <a:schemeClr val="dk1"/>
                          </a:solidFill>
                          <a:latin typeface="Verdana" panose="020B0604030504040204" pitchFamily="34" charset="0"/>
                          <a:ea typeface="Verdana" panose="020B0604030504040204" pitchFamily="34" charset="0"/>
                          <a:cs typeface="+mn-cs"/>
                        </a:rPr>
                        <a:t>Inundación afectando varias viviendas de la cabecera municipal y zona rural del municipio de Santa Rosalía – Vichada (06/06/2025). </a:t>
                      </a:r>
                      <a:r>
                        <a:rPr lang="es-CO" sz="980" b="1" i="0" u="none" strike="noStrike" kern="1200" cap="none" dirty="0">
                          <a:solidFill>
                            <a:schemeClr val="dk1"/>
                          </a:solidFill>
                          <a:latin typeface="Verdana" panose="020B0604030504040204" pitchFamily="34" charset="0"/>
                          <a:ea typeface="Verdana" panose="020B0604030504040204" pitchFamily="34" charset="0"/>
                          <a:cs typeface="+mn-cs"/>
                        </a:rPr>
                        <a:t>3) </a:t>
                      </a:r>
                      <a:r>
                        <a:rPr lang="es-CO" sz="980" b="0" i="0" u="none" strike="noStrike" kern="1200" cap="none" dirty="0">
                          <a:solidFill>
                            <a:schemeClr val="dk1"/>
                          </a:solidFill>
                          <a:latin typeface="Verdana" panose="020B0604030504040204" pitchFamily="34" charset="0"/>
                          <a:ea typeface="Verdana" panose="020B0604030504040204" pitchFamily="34" charset="0"/>
                          <a:cs typeface="+mn-cs"/>
                        </a:rPr>
                        <a:t>Inundación por el río Meta en las veredas El Carrao, Vuelta Mala y Puerto Esperanza del municipio La Primavera, Vichada (06/06/2025).</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828185623"/>
                  </a:ext>
                </a:extLst>
              </a:tr>
            </a:tbl>
          </a:graphicData>
        </a:graphic>
      </p:graphicFrame>
      <p:pic>
        <p:nvPicPr>
          <p:cNvPr id="42011" name="Google Shape;715;p10">
            <a:extLst>
              <a:ext uri="{FF2B5EF4-FFF2-40B4-BE49-F238E27FC236}">
                <a16:creationId xmlns:a16="http://schemas.microsoft.com/office/drawing/2014/main" id="{83532CBF-2430-BF0B-AB0C-8F56C2F99A4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4884E7E8-636B-B1AF-335A-A9C14225153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6137;p257">
            <a:extLst>
              <a:ext uri="{FF2B5EF4-FFF2-40B4-BE49-F238E27FC236}">
                <a16:creationId xmlns:a16="http://schemas.microsoft.com/office/drawing/2014/main" id="{C12B7C33-A203-30D3-8231-55388585E8FC}"/>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6137;p257">
            <a:extLst>
              <a:ext uri="{FF2B5EF4-FFF2-40B4-BE49-F238E27FC236}">
                <a16:creationId xmlns:a16="http://schemas.microsoft.com/office/drawing/2014/main" id="{08D65FBA-CEA1-4E16-11BE-8341AB3B286C}"/>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Google Shape;3036;p14">
            <a:extLst>
              <a:ext uri="{FF2B5EF4-FFF2-40B4-BE49-F238E27FC236}">
                <a16:creationId xmlns:a16="http://schemas.microsoft.com/office/drawing/2014/main" id="{BC46844B-B8CB-7951-9938-A0143AA7150B}"/>
              </a:ext>
            </a:extLst>
          </p:cNvPr>
          <p:cNvSpPr txBox="1">
            <a:spLocks noChangeArrowheads="1"/>
          </p:cNvSpPr>
          <p:nvPr/>
        </p:nvSpPr>
        <p:spPr bwMode="auto">
          <a:xfrm>
            <a:off x="3815556" y="746971"/>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30" name="Google Shape;741;p15">
            <a:extLst>
              <a:ext uri="{FF2B5EF4-FFF2-40B4-BE49-F238E27FC236}">
                <a16:creationId xmlns:a16="http://schemas.microsoft.com/office/drawing/2014/main" id="{39F7C38C-AB64-C6A9-C230-469BD08EF6F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7118" y="3712896"/>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41;p15">
            <a:extLst>
              <a:ext uri="{FF2B5EF4-FFF2-40B4-BE49-F238E27FC236}">
                <a16:creationId xmlns:a16="http://schemas.microsoft.com/office/drawing/2014/main" id="{740B7EC6-02EC-4515-C773-A987233A3B4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42662" y="349620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41;p15">
            <a:extLst>
              <a:ext uri="{FF2B5EF4-FFF2-40B4-BE49-F238E27FC236}">
                <a16:creationId xmlns:a16="http://schemas.microsoft.com/office/drawing/2014/main" id="{920FA92B-80A9-62A4-2948-E4A49D135F6D}"/>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51650" y="3305570"/>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41;p15">
            <a:extLst>
              <a:ext uri="{FF2B5EF4-FFF2-40B4-BE49-F238E27FC236}">
                <a16:creationId xmlns:a16="http://schemas.microsoft.com/office/drawing/2014/main" id="{9A06A680-5BEC-61AD-07AE-85152DEC3F47}"/>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37066" y="36406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42;p15">
            <a:extLst>
              <a:ext uri="{FF2B5EF4-FFF2-40B4-BE49-F238E27FC236}">
                <a16:creationId xmlns:a16="http://schemas.microsoft.com/office/drawing/2014/main" id="{794008AE-5B9C-1FFA-9CFE-9B103B0E8A13}"/>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7539" y="2756700"/>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42;p15">
            <a:extLst>
              <a:ext uri="{FF2B5EF4-FFF2-40B4-BE49-F238E27FC236}">
                <a16:creationId xmlns:a16="http://schemas.microsoft.com/office/drawing/2014/main" id="{4DBB2D26-B520-269A-896B-DD2FFD0E6EFB}"/>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0393" y="3173670"/>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41;p15">
            <a:extLst>
              <a:ext uri="{FF2B5EF4-FFF2-40B4-BE49-F238E27FC236}">
                <a16:creationId xmlns:a16="http://schemas.microsoft.com/office/drawing/2014/main" id="{9C251F1E-D567-66ED-14B1-2A04EF0078CE}"/>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75566" y="316110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742;p15">
            <a:extLst>
              <a:ext uri="{FF2B5EF4-FFF2-40B4-BE49-F238E27FC236}">
                <a16:creationId xmlns:a16="http://schemas.microsoft.com/office/drawing/2014/main" id="{F288D22F-EBAB-5EB9-6983-8DD32D83E571}"/>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64003" y="378512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1;p15">
            <a:extLst>
              <a:ext uri="{FF2B5EF4-FFF2-40B4-BE49-F238E27FC236}">
                <a16:creationId xmlns:a16="http://schemas.microsoft.com/office/drawing/2014/main" id="{3B8AEE3E-40F1-8FA2-F2CB-D03FB6FAB7EE}"/>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40296" y="4105104"/>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41;p15">
            <a:extLst>
              <a:ext uri="{FF2B5EF4-FFF2-40B4-BE49-F238E27FC236}">
                <a16:creationId xmlns:a16="http://schemas.microsoft.com/office/drawing/2014/main" id="{A3AB44CD-FA57-B95A-EFFE-0FF6CBB73B79}"/>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9631" y="4063206"/>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742;p15">
            <a:extLst>
              <a:ext uri="{FF2B5EF4-FFF2-40B4-BE49-F238E27FC236}">
                <a16:creationId xmlns:a16="http://schemas.microsoft.com/office/drawing/2014/main" id="{D54AF5F6-CA31-1793-0D11-924FDF5C6426}"/>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33975" y="4062010"/>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719;p10" descr="Recurso 37.png">
            <a:extLst>
              <a:ext uri="{FF2B5EF4-FFF2-40B4-BE49-F238E27FC236}">
                <a16:creationId xmlns:a16="http://schemas.microsoft.com/office/drawing/2014/main" id="{FBBE07D1-FDE4-AC2F-9A4C-700520E15BF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143950" y="3666453"/>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17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9096-2374-E357-035C-7F0A2EA73D88}"/>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86A21229-90E1-A061-2C68-6F4C9D0AB5A2}"/>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19"/>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57E99664-8345-55BA-9B51-9F9CE04627A9}"/>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76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D89D908F-219A-9D46-149E-C1ADE7DC778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6A4D3E58-78C6-B9A6-2E7C-B311F0D9332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B1AADDEF-51D6-2647-19AC-3C08BD7D718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BDF93D87-DB9D-7723-33BD-550E12C6B7F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08570F16-F4E4-70BA-6D07-A42EA4FA067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05D5D8B6-B010-C14A-9475-F6B7172D0A36}"/>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2707" y="1452048"/>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08B474EA-2F0E-D94F-79DF-C8B2199585B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Google Shape;720;p10" descr="Recurso 31.png">
            <a:extLst>
              <a:ext uri="{FF2B5EF4-FFF2-40B4-BE49-F238E27FC236}">
                <a16:creationId xmlns:a16="http://schemas.microsoft.com/office/drawing/2014/main" id="{28FBEBF5-3254-EAA2-3C0E-82B03C05B12E}"/>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564" y="192088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25C3A69A-A0AF-B2F6-6074-103691BC231B}"/>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50" y="236696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Google Shape;715;p10">
            <a:extLst>
              <a:ext uri="{FF2B5EF4-FFF2-40B4-BE49-F238E27FC236}">
                <a16:creationId xmlns:a16="http://schemas.microsoft.com/office/drawing/2014/main" id="{F3FA6E02-F3D4-FD95-1D30-4B1902796DC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3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Google Shape;715;p10">
            <a:extLst>
              <a:ext uri="{FF2B5EF4-FFF2-40B4-BE49-F238E27FC236}">
                <a16:creationId xmlns:a16="http://schemas.microsoft.com/office/drawing/2014/main" id="{4A5A613E-0E16-3479-53A1-2F7B6AD0C31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26" y="2009782"/>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7EFAFD68-5429-7686-5EEE-C308D1BB5546}"/>
              </a:ext>
            </a:extLst>
          </p:cNvPr>
          <p:cNvSpPr txBox="1">
            <a:spLocks noChangeArrowheads="1"/>
          </p:cNvSpPr>
          <p:nvPr/>
        </p:nvSpPr>
        <p:spPr bwMode="auto">
          <a:xfrm>
            <a:off x="3815556" y="746969"/>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MX"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12" name="Google Shape;3099;p17">
            <a:extLst>
              <a:ext uri="{FF2B5EF4-FFF2-40B4-BE49-F238E27FC236}">
                <a16:creationId xmlns:a16="http://schemas.microsoft.com/office/drawing/2014/main" id="{1B986431-2943-F484-ED05-004DCCAAA332}"/>
              </a:ext>
            </a:extLst>
          </p:cNvPr>
          <p:cNvGraphicFramePr>
            <a:graphicFrameLocks noGrp="1"/>
          </p:cNvGraphicFramePr>
          <p:nvPr/>
        </p:nvGraphicFramePr>
        <p:xfrm>
          <a:off x="4459634" y="1390658"/>
          <a:ext cx="7557098" cy="4614364"/>
        </p:xfrm>
        <a:graphic>
          <a:graphicData uri="http://schemas.openxmlformats.org/drawingml/2006/table">
            <a:tbl>
              <a:tblPr/>
              <a:tblGrid>
                <a:gridCol w="1143509">
                  <a:extLst>
                    <a:ext uri="{9D8B030D-6E8A-4147-A177-3AD203B41FA5}">
                      <a16:colId xmlns:a16="http://schemas.microsoft.com/office/drawing/2014/main" val="20000"/>
                    </a:ext>
                  </a:extLst>
                </a:gridCol>
                <a:gridCol w="6413589">
                  <a:extLst>
                    <a:ext uri="{9D8B030D-6E8A-4147-A177-3AD203B41FA5}">
                      <a16:colId xmlns:a16="http://schemas.microsoft.com/office/drawing/2014/main" val="20001"/>
                    </a:ext>
                  </a:extLst>
                </a:gridCol>
              </a:tblGrid>
              <a:tr h="252058">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9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061305">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Orinoco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Orinoco a la altura del municipio de Puerto Carreño (Vichada). </a:t>
                      </a:r>
                      <a:endPar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Cobugón</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Covaría y sus afluentes. Especial atención en el municipio de Cubará (Boyacá).</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Bojabá y sus afluentes. Se recomienda especial atención en los municipios de Cubará (Boyacá) y Saravena (Arauca). </a:t>
                      </a:r>
                      <a:endParaRPr lang="en-US" sz="10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Arauca a la altura del municipio de Arauquita (Arauca) y sus afluentes como son </a:t>
                      </a:r>
                      <a:r>
                        <a:rPr lang="es-CO"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Cusay</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o Ele y caño </a:t>
                      </a:r>
                      <a:r>
                        <a:rPr lang="es-CO"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Caranal</a:t>
                      </a: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así mismo, probabilidad de incrementos súbitos de sus aportantes,  tales como, el río Banadía. Se recomienda especial atención en los municipios de Arauquita, Saravena, Fortul y el centro poblado de Puerto Nariño del municipio de Saravena, como a las demás poblaciones ribereñas al río Arauca.</a:t>
                      </a:r>
                      <a:r>
                        <a:rPr lang="es-ES" sz="10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Arauca y probabilidad de crecientes súbitas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aportantes al bajo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Arauca a la altura del municipio de Arauca (Arauca).</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843793723"/>
                  </a:ext>
                </a:extLst>
              </a:tr>
              <a:tr h="1744718">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Amazonas</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del río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Unilla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 de Calamar (Guaviare).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desbordamiento de los ríos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Unilla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Calamar en zona urbana del municipio de Calamar (Guaviare) (04/06/2025).</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Itilla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a los centros poblados del municipio</a:t>
                      </a:r>
                      <a:r>
                        <a:rPr lang="es-CO" sz="10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Calamar (Guaviare).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Niveles altos del río Vaupés en la cuenca alta y probabilidad de crecientes súbitas en sus afluentes. Se recomienda especial atención a los municipios de Miraflores y Carurú; centros poblados como  la inspección </a:t>
                      </a:r>
                      <a:r>
                        <a:rPr lang="es-CO" sz="1000" u="none" strike="noStrike" dirty="0" err="1">
                          <a:latin typeface="Verdana" panose="020B0604030504040204" pitchFamily="34" charset="0"/>
                          <a:ea typeface="Verdana" panose="020B0604030504040204" pitchFamily="34" charset="0"/>
                          <a:cs typeface="Arial Narrow"/>
                          <a:sym typeface="Arial Narrow"/>
                        </a:rPr>
                        <a:t>Barranquillita</a:t>
                      </a:r>
                      <a:r>
                        <a:rPr lang="es-CO" sz="1000" u="none" strike="noStrike" dirty="0">
                          <a:latin typeface="Verdana" panose="020B0604030504040204" pitchFamily="34" charset="0"/>
                          <a:ea typeface="Verdana" panose="020B0604030504040204" pitchFamily="34" charset="0"/>
                          <a:cs typeface="Arial Narrow"/>
                          <a:sym typeface="Arial Narrow"/>
                        </a:rPr>
                        <a:t> en el municipio de Miraflores (Vaupés). </a:t>
                      </a:r>
                      <a:r>
                        <a:rPr lang="es-CO" sz="1000" b="1" u="none" strike="noStrike" dirty="0">
                          <a:latin typeface="Verdana" panose="020B0604030504040204" pitchFamily="34" charset="0"/>
                          <a:ea typeface="Verdana" panose="020B0604030504040204" pitchFamily="34" charset="0"/>
                          <a:cs typeface="Arial Narrow"/>
                          <a:sym typeface="Arial Narrow"/>
                        </a:rPr>
                        <a:t>Nota:</a:t>
                      </a:r>
                      <a:r>
                        <a:rPr lang="es-CO" sz="1000" u="none" strike="noStrike" dirty="0">
                          <a:latin typeface="Verdana" panose="020B0604030504040204" pitchFamily="34" charset="0"/>
                          <a:ea typeface="Verdana" panose="020B0604030504040204" pitchFamily="34" charset="0"/>
                          <a:cs typeface="Arial Narrow"/>
                          <a:sym typeface="Arial Narrow"/>
                        </a:rPr>
                        <a:t>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1)</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Se prevé continue la tendencia de ascenso en los niveles del río Vaupés a lo largo de toda la cuenca durante los próximos días.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1000" b="1" u="none" strike="noStrike" dirty="0">
                          <a:latin typeface="Verdana" panose="020B0604030504040204" pitchFamily="34" charset="0"/>
                          <a:ea typeface="Verdana" panose="020B0604030504040204" pitchFamily="34" charset="0"/>
                          <a:cs typeface="Arial Narrow"/>
                          <a:sym typeface="Arial Narrow"/>
                        </a:rPr>
                        <a:t>)</a:t>
                      </a:r>
                      <a:r>
                        <a:rPr lang="es-CO" sz="1000" u="none" strike="noStrike" dirty="0">
                          <a:latin typeface="Verdana" panose="020B0604030504040204" pitchFamily="34" charset="0"/>
                          <a:ea typeface="Verdana" panose="020B0604030504040204" pitchFamily="34" charset="0"/>
                          <a:cs typeface="Arial Narrow"/>
                          <a:sym typeface="Arial Narrow"/>
                        </a:rPr>
                        <a:t> Desbordamiento del rio Vaupés en la inspección </a:t>
                      </a:r>
                      <a:r>
                        <a:rPr lang="es-CO" sz="1000" u="none" strike="noStrike" dirty="0" err="1">
                          <a:latin typeface="Verdana" panose="020B0604030504040204" pitchFamily="34" charset="0"/>
                          <a:ea typeface="Verdana" panose="020B0604030504040204" pitchFamily="34" charset="0"/>
                          <a:cs typeface="Arial Narrow"/>
                          <a:sym typeface="Arial Narrow"/>
                        </a:rPr>
                        <a:t>Barranquillita</a:t>
                      </a:r>
                      <a:r>
                        <a:rPr lang="es-CO" sz="1000" u="none" strike="noStrike" dirty="0">
                          <a:latin typeface="Verdana" panose="020B0604030504040204" pitchFamily="34" charset="0"/>
                          <a:ea typeface="Verdana" panose="020B0604030504040204" pitchFamily="34" charset="0"/>
                          <a:cs typeface="Arial Narrow"/>
                          <a:sym typeface="Arial Narrow"/>
                        </a:rPr>
                        <a:t>, municipio Miraflores (Vaupés) (06/06/2025).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Niveles altos del río Vaupés entre los municipios de Carurú y Mitú (Vaupés).</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1000" b="0" u="none" strike="noStrik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Niveles altos en el río Putumayo y sus afluentes, entre los municipios de Puerto Asís, Puerto López y Puerto Leguizamo (Putumayo). </a:t>
                      </a:r>
                    </a:p>
                    <a:p>
                      <a:pPr marL="171450" marR="0" lvl="0" indent="-17145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CO" sz="1000" b="0" u="none" strike="noStrike" cap="none" dirty="0">
                          <a:latin typeface="Verdana" panose="020B0604030504040204" pitchFamily="34" charset="0"/>
                          <a:ea typeface="Verdana" panose="020B0604030504040204" pitchFamily="34" charset="0"/>
                          <a:cs typeface="Arial Narrow"/>
                          <a:sym typeface="Arial Narrow"/>
                        </a:rPr>
                        <a:t>Niveles altos en el río Putumayo y sus afluentes, entre los municipios de Puerto </a:t>
                      </a:r>
                      <a:r>
                        <a:rPr lang="es-CO" sz="1000" b="0" u="none" strike="noStrike" cap="none" dirty="0" err="1">
                          <a:latin typeface="Verdana" panose="020B0604030504040204" pitchFamily="34" charset="0"/>
                          <a:ea typeface="Verdana" panose="020B0604030504040204" pitchFamily="34" charset="0"/>
                          <a:cs typeface="Arial Narrow"/>
                          <a:sym typeface="Arial Narrow"/>
                        </a:rPr>
                        <a:t>Leguízamo</a:t>
                      </a:r>
                      <a:r>
                        <a:rPr lang="es-CO" sz="1000" b="0" u="none" strike="noStrike" cap="none" dirty="0">
                          <a:latin typeface="Verdana" panose="020B0604030504040204" pitchFamily="34" charset="0"/>
                          <a:ea typeface="Verdana" panose="020B0604030504040204" pitchFamily="34" charset="0"/>
                          <a:cs typeface="Arial Narrow"/>
                          <a:sym typeface="Arial Narrow"/>
                        </a:rPr>
                        <a:t> (Putumayo) y El Encanto (Amazonas). </a:t>
                      </a:r>
                      <a:endPar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834656853"/>
                  </a:ext>
                </a:extLst>
              </a:tr>
            </a:tbl>
          </a:graphicData>
        </a:graphic>
      </p:graphicFrame>
      <p:pic>
        <p:nvPicPr>
          <p:cNvPr id="6" name="Google Shape;742;p15">
            <a:extLst>
              <a:ext uri="{FF2B5EF4-FFF2-40B4-BE49-F238E27FC236}">
                <a16:creationId xmlns:a16="http://schemas.microsoft.com/office/drawing/2014/main" id="{9611B2DD-E147-9456-E446-B9F7DE02E410}"/>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16046" y="4336339"/>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42;p15">
            <a:extLst>
              <a:ext uri="{FF2B5EF4-FFF2-40B4-BE49-F238E27FC236}">
                <a16:creationId xmlns:a16="http://schemas.microsoft.com/office/drawing/2014/main" id="{74ACF151-67D2-B2A2-17BB-9EF820E16986}"/>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2296" y="214392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41;p15">
            <a:extLst>
              <a:ext uri="{FF2B5EF4-FFF2-40B4-BE49-F238E27FC236}">
                <a16:creationId xmlns:a16="http://schemas.microsoft.com/office/drawing/2014/main" id="{74E8E253-D7CE-0B09-B275-2BF1C2A9A83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87817" y="453838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41;p15">
            <a:extLst>
              <a:ext uri="{FF2B5EF4-FFF2-40B4-BE49-F238E27FC236}">
                <a16:creationId xmlns:a16="http://schemas.microsoft.com/office/drawing/2014/main" id="{29DE9061-4D07-5410-2801-3C0CCB945AB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9534" y="4466154"/>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1;p15">
            <a:extLst>
              <a:ext uri="{FF2B5EF4-FFF2-40B4-BE49-F238E27FC236}">
                <a16:creationId xmlns:a16="http://schemas.microsoft.com/office/drawing/2014/main" id="{77E4DF16-1398-189F-A579-F3BED168D2B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97640" y="4790283"/>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41;p15">
            <a:extLst>
              <a:ext uri="{FF2B5EF4-FFF2-40B4-BE49-F238E27FC236}">
                <a16:creationId xmlns:a16="http://schemas.microsoft.com/office/drawing/2014/main" id="{C6BA49DA-5B73-C2AF-A8C6-E6A2BD4DD6B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5040" y="4929531"/>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41;p15">
            <a:extLst>
              <a:ext uri="{FF2B5EF4-FFF2-40B4-BE49-F238E27FC236}">
                <a16:creationId xmlns:a16="http://schemas.microsoft.com/office/drawing/2014/main" id="{F0AF21CD-B876-55C6-FD9E-BE3358C958E3}"/>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96587" y="4573589"/>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41;p15">
            <a:extLst>
              <a:ext uri="{FF2B5EF4-FFF2-40B4-BE49-F238E27FC236}">
                <a16:creationId xmlns:a16="http://schemas.microsoft.com/office/drawing/2014/main" id="{D53AFB85-ABC6-C78A-0F4A-78D84AABB2B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35079" y="515520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20;p10" descr="Recurso 31.png">
            <a:extLst>
              <a:ext uri="{FF2B5EF4-FFF2-40B4-BE49-F238E27FC236}">
                <a16:creationId xmlns:a16="http://schemas.microsoft.com/office/drawing/2014/main" id="{20715332-1A9A-519C-07A3-229D2824CC3F}"/>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2959" y="2865762"/>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41;p15">
            <a:extLst>
              <a:ext uri="{FF2B5EF4-FFF2-40B4-BE49-F238E27FC236}">
                <a16:creationId xmlns:a16="http://schemas.microsoft.com/office/drawing/2014/main" id="{92CC32B1-3CF7-F974-0CFD-43C90309A333}"/>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14725" y="286576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BDBFA84B-011D-4209-4E1F-014545D770A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503358" y="2937993"/>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68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CC075D2E-B9E1-3942-285A-41AB3949458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B59CD49-E97A-822A-C69A-18DA712DB8B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388CE8B-56B4-46FF-C0B7-931B26EB825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FD6439A8-7A03-1841-5DB1-7D86C16B750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EDC225EE-13C9-71BD-9426-1DA3B9E243D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44D40588-BBC6-D9EA-D645-ACA5D36D560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2BAFD910-2F54-B4A4-2D03-D33380669FCC}"/>
              </a:ext>
            </a:extLst>
          </p:cNvPr>
          <p:cNvGraphicFramePr/>
          <p:nvPr/>
        </p:nvGraphicFramePr>
        <p:xfrm>
          <a:off x="4436462" y="1039133"/>
          <a:ext cx="7527600" cy="558449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la cuenca alta del río Atrato y sus afluentes, se recomienda especial atención en los municipios de El Carmen de Atrato, Lloró, Bagadó, Cértegui, Quibdó y Unión Panamericana (Animas). </a:t>
                      </a: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súbitas en el río Andágueda y sus aportantes. Se recomienda especial atención en los municipios de Bagadó y Cértegui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Se reportó inundaciones en los corregimientos de San Isidro, La Soledad, </a:t>
                      </a:r>
                      <a:r>
                        <a:rPr lang="es-CO" sz="900" u="none" strike="noStrike" cap="none" dirty="0" err="1">
                          <a:latin typeface="Verdana" panose="020B0604030504040204" pitchFamily="34" charset="0"/>
                          <a:ea typeface="Verdana" panose="020B0604030504040204" pitchFamily="34" charset="0"/>
                          <a:cs typeface="Arial Narrow"/>
                          <a:sym typeface="Arial Narrow"/>
                        </a:rPr>
                        <a:t>Chiguarando</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Antado</a:t>
                      </a:r>
                      <a:r>
                        <a:rPr lang="es-CO" sz="900" u="none" strike="noStrike" cap="none" dirty="0">
                          <a:latin typeface="Verdana" panose="020B0604030504040204" pitchFamily="34" charset="0"/>
                          <a:ea typeface="Verdana" panose="020B0604030504040204" pitchFamily="34" charset="0"/>
                          <a:cs typeface="Arial Narrow"/>
                          <a:sym typeface="Arial Narrow"/>
                        </a:rPr>
                        <a:t> La Punta y Boca De </a:t>
                      </a:r>
                      <a:r>
                        <a:rPr lang="es-CO" sz="900" u="none" strike="noStrike" cap="none" dirty="0" err="1">
                          <a:latin typeface="Verdana" panose="020B0604030504040204" pitchFamily="34" charset="0"/>
                          <a:ea typeface="Verdana" panose="020B0604030504040204" pitchFamily="34" charset="0"/>
                          <a:cs typeface="Arial Narrow"/>
                          <a:sym typeface="Arial Narrow"/>
                        </a:rPr>
                        <a:t>Partado</a:t>
                      </a:r>
                      <a:r>
                        <a:rPr lang="es-CO" sz="900" u="none" strike="noStrike" cap="none" dirty="0">
                          <a:latin typeface="Verdana" panose="020B0604030504040204" pitchFamily="34" charset="0"/>
                          <a:ea typeface="Verdana" panose="020B0604030504040204" pitchFamily="34" charset="0"/>
                          <a:cs typeface="Arial Narrow"/>
                          <a:sym typeface="Arial Narrow"/>
                        </a:rPr>
                        <a:t> en el municipio de Río Quito (Chocó) (12/06/2025).</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r>
                        <a:rPr lang="es-CO" sz="900" u="none" strike="noStrike" cap="none" dirty="0">
                          <a:latin typeface="Verdana" panose="020B0604030504040204" pitchFamily="34" charset="0"/>
                          <a:ea typeface="Verdana" panose="020B0604030504040204" pitchFamily="34" charset="0"/>
                          <a:cs typeface="Arial Narrow"/>
                          <a:sym typeface="Arial Narrow"/>
                        </a:rPr>
                        <a:t> entre otros directos al río Atrato, así como en el río Atrato en su recorrido por el municipio de Quibdó. Especial atención en los municipios de Atrato y Quibdó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Notas</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b="1" u="none" strike="noStrike" cap="none" dirty="0">
                          <a:latin typeface="Verdana" panose="020B0604030504040204" pitchFamily="34" charset="0"/>
                          <a:ea typeface="Verdana" panose="020B0604030504040204" pitchFamily="34" charset="0"/>
                          <a:cs typeface="Arial Narrow"/>
                          <a:sym typeface="Arial Narrow"/>
                        </a:rPr>
                        <a:t>1) </a:t>
                      </a:r>
                      <a:r>
                        <a:rPr lang="es-CO" sz="900" u="none" strike="noStrike" cap="none" dirty="0">
                          <a:latin typeface="Verdana" panose="020B0604030504040204" pitchFamily="34" charset="0"/>
                          <a:ea typeface="Verdana" panose="020B0604030504040204" pitchFamily="34" charset="0"/>
                          <a:cs typeface="Arial Narrow"/>
                          <a:sym typeface="Arial Narrow"/>
                        </a:rPr>
                        <a:t>Se reportó inundaciones en zona urbana y rural del municipio de Quibdó (Chocó) (13/06/2025). </a:t>
                      </a:r>
                      <a:r>
                        <a:rPr lang="es-CO" sz="900" b="1" u="none" strike="noStrike" cap="none" dirty="0">
                          <a:latin typeface="Verdana" panose="020B0604030504040204" pitchFamily="34" charset="0"/>
                          <a:ea typeface="Verdana" panose="020B0604030504040204" pitchFamily="34" charset="0"/>
                          <a:cs typeface="Arial Narrow"/>
                          <a:sym typeface="Arial Narrow"/>
                        </a:rPr>
                        <a:t>2) </a:t>
                      </a:r>
                      <a:r>
                        <a:rPr lang="es-CO" sz="900" u="none" strike="noStrike" cap="none" dirty="0">
                          <a:latin typeface="Verdana" panose="020B0604030504040204" pitchFamily="34" charset="0"/>
                          <a:ea typeface="Verdana" panose="020B0604030504040204" pitchFamily="34" charset="0"/>
                          <a:cs typeface="Arial Narrow"/>
                          <a:sym typeface="Arial Narrow"/>
                        </a:rPr>
                        <a:t>se reportó inundaciones en los corregimientos de Doña Josefa, La Molana, </a:t>
                      </a:r>
                      <a:r>
                        <a:rPr lang="es-CO" sz="900" u="none" strike="noStrike" cap="none" dirty="0" err="1">
                          <a:latin typeface="Verdana" panose="020B0604030504040204" pitchFamily="34" charset="0"/>
                          <a:ea typeface="Verdana" panose="020B0604030504040204" pitchFamily="34" charset="0"/>
                          <a:cs typeface="Arial Narrow"/>
                          <a:sym typeface="Arial Narrow"/>
                        </a:rPr>
                        <a:t>Samurindó</a:t>
                      </a:r>
                      <a:r>
                        <a:rPr lang="es-CO" sz="900" u="none" strike="noStrike" cap="none" dirty="0">
                          <a:latin typeface="Verdana" panose="020B0604030504040204" pitchFamily="34" charset="0"/>
                          <a:ea typeface="Verdana" panose="020B0604030504040204" pitchFamily="34" charset="0"/>
                          <a:cs typeface="Arial Narrow"/>
                          <a:sym typeface="Arial Narrow"/>
                        </a:rPr>
                        <a:t> y Yuto en el municipio de Atrato (Chocó) (12/06/2025).</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Bebaramá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al municipio de Media Atrato y su cabecera municipal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Beté</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(Chocó).</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52460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espacialmente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Beté y Tanguí, en la zona rural del municipio Medio Atrato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endParaRPr sz="900" dirty="0">
                        <a:latin typeface="Verdana" panose="020B0604030504040204" pitchFamily="34" charset="0"/>
                        <a:ea typeface="Verdana" panose="020B0604030504040204" pitchFamily="34" charset="0"/>
                      </a:endParaRPr>
                    </a:p>
                  </a:txBody>
                  <a:tcPr marL="91430" marR="91430" marT="45675" marB="4567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09519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Murrí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municipio de Vigía del Fuerte y sus centros poblados (Antioquia).</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9608"/>
                  </a:ext>
                </a:extLst>
              </a:tr>
            </a:tbl>
          </a:graphicData>
        </a:graphic>
      </p:graphicFrame>
      <p:sp>
        <p:nvSpPr>
          <p:cNvPr id="35" name="Google Shape;353;p9" descr="Recurso 37.png">
            <a:extLst>
              <a:ext uri="{FF2B5EF4-FFF2-40B4-BE49-F238E27FC236}">
                <a16:creationId xmlns:a16="http://schemas.microsoft.com/office/drawing/2014/main" id="{6C486563-BD72-3586-C9F4-F27A7B2D363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E423388D-C641-26B8-F3DD-3F236FF43BCC}"/>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6C6BD6EE-93AC-1D7D-BF39-CDB19ACBCE5F}"/>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023553D1-B177-1A7B-0DCB-A231E1DC9FFC}"/>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533D0265-511C-EE32-29EA-0B2571C5EFFC}"/>
              </a:ext>
            </a:extLst>
          </p:cNvPr>
          <p:cNvPicPr preferRelativeResize="0">
            <a:picLocks noChangeAspect="1"/>
          </p:cNvPicPr>
          <p:nvPr/>
        </p:nvPicPr>
        <p:blipFill rotWithShape="1">
          <a:blip r:embed="rId12">
            <a:alphaModFix/>
          </a:blip>
          <a:srcRect b="18540"/>
          <a:stretch/>
        </p:blipFill>
        <p:spPr>
          <a:xfrm>
            <a:off x="1217871" y="486994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DEE06A50-7F3C-2844-B4E5-6A5BD33E1988}"/>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AC129CA3-C3F4-5B63-E403-0501CA199E7E}"/>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19FE0ADF-F976-1B6B-4E80-A0BDCAAF5E00}"/>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8" name="Google Shape;931;p22" descr="Recurso 37.png">
            <a:extLst>
              <a:ext uri="{FF2B5EF4-FFF2-40B4-BE49-F238E27FC236}">
                <a16:creationId xmlns:a16="http://schemas.microsoft.com/office/drawing/2014/main" id="{FB6CB255-EF46-5488-8035-026AC010F4D8}"/>
              </a:ext>
            </a:extLst>
          </p:cNvPr>
          <p:cNvPicPr preferRelativeResize="0">
            <a:picLocks noChangeAspect="1"/>
          </p:cNvPicPr>
          <p:nvPr/>
        </p:nvPicPr>
        <p:blipFill rotWithShape="1">
          <a:blip r:embed="rId12">
            <a:alphaModFix/>
          </a:blip>
          <a:srcRect b="18540"/>
          <a:stretch/>
        </p:blipFill>
        <p:spPr>
          <a:xfrm>
            <a:off x="869142" y="5306535"/>
            <a:ext cx="288000" cy="293120"/>
          </a:xfrm>
          <a:prstGeom prst="rect">
            <a:avLst/>
          </a:prstGeom>
          <a:noFill/>
          <a:ln>
            <a:noFill/>
          </a:ln>
        </p:spPr>
      </p:pic>
      <p:pic>
        <p:nvPicPr>
          <p:cNvPr id="16" name="Google Shape;931;p22" descr="Recurso 37.png">
            <a:extLst>
              <a:ext uri="{FF2B5EF4-FFF2-40B4-BE49-F238E27FC236}">
                <a16:creationId xmlns:a16="http://schemas.microsoft.com/office/drawing/2014/main" id="{E28E69DD-744B-0EB0-A3B0-3F59078D98F7}"/>
              </a:ext>
            </a:extLst>
          </p:cNvPr>
          <p:cNvPicPr preferRelativeResize="0">
            <a:picLocks noChangeAspect="1"/>
          </p:cNvPicPr>
          <p:nvPr/>
        </p:nvPicPr>
        <p:blipFill rotWithShape="1">
          <a:blip r:embed="rId12">
            <a:alphaModFix/>
          </a:blip>
          <a:srcRect b="18540"/>
          <a:stretch/>
        </p:blipFill>
        <p:spPr>
          <a:xfrm>
            <a:off x="1030635" y="4665329"/>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2E704218-E589-9522-A155-AD9EB7B7C809}"/>
              </a:ext>
            </a:extLst>
          </p:cNvPr>
          <p:cNvPicPr preferRelativeResize="0">
            <a:picLocks noChangeAspect="1"/>
          </p:cNvPicPr>
          <p:nvPr/>
        </p:nvPicPr>
        <p:blipFill rotWithShape="1">
          <a:blip r:embed="rId12">
            <a:alphaModFix/>
          </a:blip>
          <a:srcRect b="18540"/>
          <a:stretch/>
        </p:blipFill>
        <p:spPr>
          <a:xfrm>
            <a:off x="848088" y="4869940"/>
            <a:ext cx="288000" cy="293120"/>
          </a:xfrm>
          <a:prstGeom prst="rect">
            <a:avLst/>
          </a:prstGeom>
          <a:noFill/>
          <a:ln>
            <a:noFill/>
          </a:ln>
        </p:spPr>
      </p:pic>
      <p:sp>
        <p:nvSpPr>
          <p:cNvPr id="5" name="Google Shape;3036;p14">
            <a:extLst>
              <a:ext uri="{FF2B5EF4-FFF2-40B4-BE49-F238E27FC236}">
                <a16:creationId xmlns:a16="http://schemas.microsoft.com/office/drawing/2014/main" id="{FE2BAB2D-5079-094F-6A0F-4352793DD82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4" name="Google Shape;931;p22" descr="Recurso 37.png">
            <a:extLst>
              <a:ext uri="{FF2B5EF4-FFF2-40B4-BE49-F238E27FC236}">
                <a16:creationId xmlns:a16="http://schemas.microsoft.com/office/drawing/2014/main" id="{3055DDA8-0A00-3B04-E06C-E0AC88285B1C}"/>
              </a:ext>
            </a:extLst>
          </p:cNvPr>
          <p:cNvPicPr preferRelativeResize="0">
            <a:picLocks noChangeAspect="1"/>
          </p:cNvPicPr>
          <p:nvPr/>
        </p:nvPicPr>
        <p:blipFill rotWithShape="1">
          <a:blip r:embed="rId12">
            <a:alphaModFix/>
          </a:blip>
          <a:srcRect b="18540"/>
          <a:stretch/>
        </p:blipFill>
        <p:spPr>
          <a:xfrm>
            <a:off x="1251026" y="5159761"/>
            <a:ext cx="288000" cy="293120"/>
          </a:xfrm>
          <a:prstGeom prst="rect">
            <a:avLst/>
          </a:prstGeom>
          <a:noFill/>
          <a:ln>
            <a:noFill/>
          </a:ln>
        </p:spPr>
      </p:pic>
      <p:pic>
        <p:nvPicPr>
          <p:cNvPr id="22" name="Google Shape;357;p9">
            <a:extLst>
              <a:ext uri="{FF2B5EF4-FFF2-40B4-BE49-F238E27FC236}">
                <a16:creationId xmlns:a16="http://schemas.microsoft.com/office/drawing/2014/main" id="{E51D715D-C942-324C-1FD8-ED68001A158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511" y="16216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1AC9D591-B071-64B3-903D-3705C89980E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511" y="225122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937FC8CE-03E2-0835-64AB-C9EF1A75A56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511" y="484008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7;p9">
            <a:extLst>
              <a:ext uri="{FF2B5EF4-FFF2-40B4-BE49-F238E27FC236}">
                <a16:creationId xmlns:a16="http://schemas.microsoft.com/office/drawing/2014/main" id="{C8D49BB9-E624-8B8B-375B-89C53BAB3B0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511" y="545673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06FA5848-49DF-AB0F-26C7-575F7EC421C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511" y="608552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0;p1" descr="Recurso 25.png">
            <a:extLst>
              <a:ext uri="{FF2B5EF4-FFF2-40B4-BE49-F238E27FC236}">
                <a16:creationId xmlns:a16="http://schemas.microsoft.com/office/drawing/2014/main" id="{5F8ECE02-2933-2DB2-D22A-28E74B83D50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830" y="3018707"/>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0;p1" descr="Recurso 25.png">
            <a:extLst>
              <a:ext uri="{FF2B5EF4-FFF2-40B4-BE49-F238E27FC236}">
                <a16:creationId xmlns:a16="http://schemas.microsoft.com/office/drawing/2014/main" id="{4351301B-06E1-1AE7-733C-FFCE9611542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830" y="3996495"/>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2;p22" descr="Recurso 31.png">
            <a:extLst>
              <a:ext uri="{FF2B5EF4-FFF2-40B4-BE49-F238E27FC236}">
                <a16:creationId xmlns:a16="http://schemas.microsoft.com/office/drawing/2014/main" id="{3AF91587-F5E1-399B-B679-D78C52E7F670}"/>
              </a:ext>
            </a:extLst>
          </p:cNvPr>
          <p:cNvPicPr preferRelativeResize="0">
            <a:picLocks noChangeAspect="1"/>
          </p:cNvPicPr>
          <p:nvPr/>
        </p:nvPicPr>
        <p:blipFill rotWithShape="1">
          <a:blip r:embed="rId13">
            <a:alphaModFix/>
          </a:blip>
          <a:srcRect l="11144" r="26973"/>
          <a:stretch/>
        </p:blipFill>
        <p:spPr>
          <a:xfrm>
            <a:off x="1009811" y="5084259"/>
            <a:ext cx="288000" cy="260853"/>
          </a:xfrm>
          <a:prstGeom prst="rect">
            <a:avLst/>
          </a:prstGeom>
          <a:noFill/>
          <a:ln>
            <a:noFill/>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69B1-861F-1F7B-9CE8-541E0CE25240}"/>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4E2EA4C-6851-D719-1929-922EF879D6C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E97758C9-49C0-435E-E774-EB42611AEC15}"/>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4E1BAD85-1C14-F81E-176D-6BB12BB1795F}"/>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EDA5F6EA-65B7-2305-2014-592DAB8CB1D2}"/>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1C12B92C-2A43-40B0-E522-13B7998EC4D8}"/>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596D987F-F236-C55B-CDB5-7FFEBFC092C2}"/>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AA4C04CA-73DE-9A8D-0A96-2F483059FD52}"/>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81A57716-4149-B562-82E7-B0F6B8DE62E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26F6515B-29EC-86FD-6288-8B66B0911673}"/>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643563B9-4B94-4D7F-CC8B-70B28A28123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90EF58E4-6E89-DB51-82CF-29CA7E7CF9A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B6939AB3-A2AD-5A22-1A0B-FAD038EAA4D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4182691E-AC5B-6247-813C-E91CAA72F11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52D3FD72-AC86-82C3-B4BE-F25720A79F1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BDE338AB-49D2-19BB-D9F9-957C5A06F923}"/>
              </a:ext>
            </a:extLst>
          </p:cNvPr>
          <p:cNvGraphicFramePr/>
          <p:nvPr/>
        </p:nvGraphicFramePr>
        <p:xfrm>
          <a:off x="4415420" y="1022252"/>
          <a:ext cx="7554113" cy="560744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47156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0084">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Murrí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recientes súbitas del río Murrí y sus afluentes, especialmente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Ocaidó</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municipio de Urrao y Vigía del Fuerte (Antioquia). </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57387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p>
                  </a:txBody>
                  <a:tcPr marL="91448" marR="91448" marT="45661" marB="456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685321"/>
                  </a:ext>
                </a:extLst>
              </a:tr>
              <a:tr h="57387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a:t>
                      </a:r>
                      <a:endParaRPr lang="es-ES" sz="90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857275">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r>
                        <a:rPr lang="es-ES" sz="900" b="1" dirty="0">
                          <a:solidFill>
                            <a:srgbClr val="000000"/>
                          </a:solidFill>
                          <a:latin typeface="Verdana" panose="020B0604030504040204" pitchFamily="34" charset="0"/>
                          <a:ea typeface="Verdana" panose="020B0604030504040204" pitchFamily="34" charset="0"/>
                          <a:cs typeface="Arial Narrow"/>
                          <a:sym typeface="Arial Narrow"/>
                        </a:rPr>
                        <a:t>Notas:</a:t>
                      </a:r>
                      <a:r>
                        <a:rPr lang="es-ES" sz="900"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1" dirty="0">
                          <a:solidFill>
                            <a:srgbClr val="000000"/>
                          </a:solidFill>
                          <a:latin typeface="Verdana" panose="020B0604030504040204" pitchFamily="34" charset="0"/>
                          <a:ea typeface="Verdana" panose="020B0604030504040204" pitchFamily="34" charset="0"/>
                          <a:cs typeface="Arial Narrow"/>
                          <a:sym typeface="Arial Narrow"/>
                        </a:rPr>
                        <a:t>1)</a:t>
                      </a:r>
                      <a:r>
                        <a:rPr lang="es-ES" sz="900" dirty="0">
                          <a:solidFill>
                            <a:srgbClr val="000000"/>
                          </a:solidFill>
                          <a:latin typeface="Verdana" panose="020B0604030504040204" pitchFamily="34" charset="0"/>
                          <a:ea typeface="Verdana" panose="020B0604030504040204" pitchFamily="34" charset="0"/>
                          <a:cs typeface="Arial Narrow"/>
                          <a:sym typeface="Arial Narrow"/>
                        </a:rPr>
                        <a:t> Se reportó inundaciones en el casco Urbano del municipio de Murindó (Antioquia) (14/06/2025).  </a:t>
                      </a:r>
                      <a:r>
                        <a:rPr lang="es-ES" sz="900" b="1" dirty="0">
                          <a:solidFill>
                            <a:srgbClr val="000000"/>
                          </a:solidFill>
                          <a:latin typeface="Verdana" panose="020B0604030504040204" pitchFamily="34" charset="0"/>
                          <a:ea typeface="Verdana" panose="020B0604030504040204" pitchFamily="34" charset="0"/>
                          <a:cs typeface="Arial Narrow"/>
                          <a:sym typeface="Arial Narrow"/>
                        </a:rPr>
                        <a:t>2)</a:t>
                      </a:r>
                      <a:r>
                        <a:rPr lang="es-ES" sz="900" dirty="0">
                          <a:solidFill>
                            <a:srgbClr val="000000"/>
                          </a:solidFill>
                          <a:latin typeface="Verdana" panose="020B0604030504040204" pitchFamily="34" charset="0"/>
                          <a:ea typeface="Verdana" panose="020B0604030504040204" pitchFamily="34" charset="0"/>
                          <a:cs typeface="Arial Narrow"/>
                          <a:sym typeface="Arial Narrow"/>
                        </a:rPr>
                        <a:t>Se presentaron inundaciones en las veredas </a:t>
                      </a:r>
                      <a:r>
                        <a:rPr lang="es-CO" sz="900" dirty="0" err="1">
                          <a:solidFill>
                            <a:srgbClr val="000000"/>
                          </a:solidFill>
                          <a:latin typeface="Verdana" panose="020B0604030504040204" pitchFamily="34" charset="0"/>
                          <a:ea typeface="Verdana" panose="020B0604030504040204" pitchFamily="34" charset="0"/>
                          <a:cs typeface="Arial Narrow"/>
                          <a:sym typeface="Arial Narrow"/>
                        </a:rPr>
                        <a:t>Turriquitadó</a:t>
                      </a:r>
                      <a:r>
                        <a:rPr lang="es-CO" sz="900" dirty="0">
                          <a:solidFill>
                            <a:srgbClr val="000000"/>
                          </a:solidFill>
                          <a:latin typeface="Verdana" panose="020B0604030504040204" pitchFamily="34" charset="0"/>
                          <a:ea typeface="Verdana" panose="020B0604030504040204" pitchFamily="34" charset="0"/>
                          <a:cs typeface="Arial Narrow"/>
                          <a:sym typeface="Arial Narrow"/>
                        </a:rPr>
                        <a:t>, La Grande, Vigía De </a:t>
                      </a:r>
                      <a:r>
                        <a:rPr lang="es-CO" sz="900" dirty="0" err="1">
                          <a:solidFill>
                            <a:srgbClr val="000000"/>
                          </a:solidFill>
                          <a:latin typeface="Verdana" panose="020B0604030504040204" pitchFamily="34" charset="0"/>
                          <a:ea typeface="Verdana" panose="020B0604030504040204" pitchFamily="34" charset="0"/>
                          <a:cs typeface="Arial Narrow"/>
                          <a:sym typeface="Arial Narrow"/>
                        </a:rPr>
                        <a:t>Curbaradó</a:t>
                      </a:r>
                      <a:r>
                        <a:rPr lang="es-CO" sz="900" dirty="0">
                          <a:solidFill>
                            <a:srgbClr val="000000"/>
                          </a:solidFill>
                          <a:latin typeface="Verdana" panose="020B0604030504040204" pitchFamily="34" charset="0"/>
                          <a:ea typeface="Verdana" panose="020B0604030504040204" pitchFamily="34" charset="0"/>
                          <a:cs typeface="Arial Narrow"/>
                          <a:sym typeface="Arial Narrow"/>
                        </a:rPr>
                        <a:t> y Villa Nueva de Montaño del municipio de </a:t>
                      </a:r>
                      <a:r>
                        <a:rPr lang="es-ES" sz="900" dirty="0">
                          <a:solidFill>
                            <a:srgbClr val="000000"/>
                          </a:solidFill>
                          <a:latin typeface="Verdana" panose="020B0604030504040204" pitchFamily="34" charset="0"/>
                          <a:ea typeface="Verdana" panose="020B0604030504040204" pitchFamily="34" charset="0"/>
                          <a:cs typeface="Arial Narrow"/>
                          <a:sym typeface="Arial Narrow"/>
                        </a:rPr>
                        <a:t>Carmen del Darién (10/06/2025).</a:t>
                      </a: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6768322"/>
                  </a:ext>
                </a:extLst>
              </a:tr>
              <a:tr h="573872">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Salaquí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Salaquí</a:t>
                      </a:r>
                      <a:r>
                        <a:rPr lang="es-CO" sz="900" u="none" strike="noStrike" cap="none" dirty="0">
                          <a:latin typeface="Verdana" panose="020B0604030504040204" pitchFamily="34" charset="0"/>
                          <a:ea typeface="Verdana" panose="020B0604030504040204" pitchFamily="34" charset="0"/>
                          <a:cs typeface="Arial Narrow"/>
                          <a:sym typeface="Arial Narrow"/>
                        </a:rPr>
                        <a:t> y sus aportantes a la cuenca baja del río Atrato, espacialmente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Truando</a:t>
                      </a:r>
                      <a:r>
                        <a:rPr lang="es-CO" sz="900" u="none" strike="noStrike" cap="none" dirty="0">
                          <a:latin typeface="Verdana" panose="020B0604030504040204" pitchFamily="34" charset="0"/>
                          <a:ea typeface="Verdana" panose="020B0604030504040204" pitchFamily="34" charset="0"/>
                          <a:cs typeface="Arial Narrow"/>
                          <a:sym typeface="Arial Narrow"/>
                        </a:rPr>
                        <a:t> en el municipio de Riosucio (Chocó).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4316136"/>
                  </a:ext>
                </a:extLst>
              </a:tr>
              <a:tr h="985959">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Sucio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Crecientes súbitas en el río Sucio y sus afluentes. Se recomienda especial atención en las quebradas San José de Urama, El Tigre, Agualinda, La Encalichada, Cañada Seca, Desmotadora, La Antigua, La Caracol y Potreros, y los ríos Mutatá, Urumita y Herradura. Especial atención en los municipios de Nuevo Belén de Bajira, Frontino, Abriaquí, Uramita, Dabeiba, Cañasgordas, Frontino y Mutatá (Antioquia).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256138"/>
                  </a:ext>
                </a:extLst>
              </a:tr>
              <a:tr h="600234">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Perancho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el nivel del</a:t>
                      </a:r>
                      <a:r>
                        <a:rPr lang="es-ES" sz="900" u="none" strike="noStrike" cap="none" dirty="0">
                          <a:latin typeface="Verdana" panose="020B0604030504040204" pitchFamily="34" charset="0"/>
                          <a:ea typeface="Verdana" panose="020B0604030504040204" pitchFamily="34" charset="0"/>
                          <a:cs typeface="Arial Narrow"/>
                          <a:sym typeface="Arial Narrow"/>
                        </a:rPr>
                        <a:t> río </a:t>
                      </a:r>
                      <a:r>
                        <a:rPr lang="es-CO" sz="900" u="none" strike="noStrike" cap="none" dirty="0" err="1">
                          <a:latin typeface="Verdana" panose="020B0604030504040204" pitchFamily="34" charset="0"/>
                          <a:ea typeface="Verdana" panose="020B0604030504040204" pitchFamily="34" charset="0"/>
                          <a:cs typeface="Arial Narrow"/>
                          <a:sym typeface="Arial Narrow"/>
                        </a:rPr>
                        <a:t>Perancho</a:t>
                      </a:r>
                      <a:r>
                        <a:rPr lang="es-ES" sz="900" u="none" strike="noStrike" cap="none" dirty="0">
                          <a:latin typeface="Verdana" panose="020B0604030504040204" pitchFamily="34" charset="0"/>
                          <a:ea typeface="Verdana" panose="020B0604030504040204" pitchFamily="34" charset="0"/>
                          <a:cs typeface="Arial Narrow"/>
                          <a:sym typeface="Arial Narrow"/>
                        </a:rPr>
                        <a:t> y sus afluentes, especialmente en el río Domingodó</a:t>
                      </a:r>
                      <a:r>
                        <a:rPr lang="es-ES" sz="900" u="none" strike="noStrike" cap="none" baseline="0" dirty="0">
                          <a:latin typeface="Verdana" panose="020B0604030504040204" pitchFamily="34" charset="0"/>
                          <a:ea typeface="Verdana" panose="020B0604030504040204" pitchFamily="34" charset="0"/>
                          <a:cs typeface="Arial Narrow"/>
                          <a:sym typeface="Arial Narrow"/>
                        </a:rPr>
                        <a:t>, aportante a la cuenca baja del río Atrato. Especial atención en los municipios Carmen de Darién y </a:t>
                      </a:r>
                      <a:r>
                        <a:rPr lang="es-ES" sz="900" u="none" strike="noStrike" cap="none" dirty="0">
                          <a:latin typeface="Verdana" panose="020B0604030504040204" pitchFamily="34" charset="0"/>
                          <a:ea typeface="Verdana" panose="020B0604030504040204" pitchFamily="34" charset="0"/>
                          <a:cs typeface="Arial Narrow"/>
                          <a:sym typeface="Arial Narrow"/>
                        </a:rPr>
                        <a:t>Riosucio (Chocó).</a:t>
                      </a: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429072"/>
                  </a:ext>
                </a:extLst>
              </a:tr>
            </a:tbl>
          </a:graphicData>
        </a:graphic>
      </p:graphicFrame>
      <p:sp>
        <p:nvSpPr>
          <p:cNvPr id="35" name="Google Shape;353;p9" descr="Recurso 37.png">
            <a:extLst>
              <a:ext uri="{FF2B5EF4-FFF2-40B4-BE49-F238E27FC236}">
                <a16:creationId xmlns:a16="http://schemas.microsoft.com/office/drawing/2014/main" id="{87B916C3-C454-F143-8042-990A0A70932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EB790CD3-D6DC-52EE-7B2B-2D3B1EE4D842}"/>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7AAA2411-2D0D-A7CA-6AE9-E0CE13EBD78A}"/>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F4894505-71EA-4F03-FC88-0C2ED1ACF292}"/>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B2C53FCE-D4CD-3198-A3F7-799489234059}"/>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ABC39B9B-7A87-DF4C-D7FE-78D67A537BA8}"/>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13C4C6AB-A099-BCFC-303D-041829D55004}"/>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0DA163F7-F2A9-FA90-3162-2591A590AA90}"/>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5" name="Google Shape;931;p22" descr="Recurso 37.png">
            <a:extLst>
              <a:ext uri="{FF2B5EF4-FFF2-40B4-BE49-F238E27FC236}">
                <a16:creationId xmlns:a16="http://schemas.microsoft.com/office/drawing/2014/main" id="{AC1B09E1-6510-3DA9-2155-75C88B3BF2A3}"/>
              </a:ext>
            </a:extLst>
          </p:cNvPr>
          <p:cNvPicPr preferRelativeResize="0">
            <a:picLocks noChangeAspect="1"/>
          </p:cNvPicPr>
          <p:nvPr/>
        </p:nvPicPr>
        <p:blipFill rotWithShape="1">
          <a:blip r:embed="rId12">
            <a:alphaModFix/>
          </a:blip>
          <a:srcRect b="18540"/>
          <a:stretch/>
        </p:blipFill>
        <p:spPr>
          <a:xfrm>
            <a:off x="1175699" y="4648067"/>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B2C3A848-CF92-887B-8FB6-E81EF3A9C387}"/>
              </a:ext>
            </a:extLst>
          </p:cNvPr>
          <p:cNvPicPr preferRelativeResize="0">
            <a:picLocks noChangeAspect="1"/>
          </p:cNvPicPr>
          <p:nvPr/>
        </p:nvPicPr>
        <p:blipFill rotWithShape="1">
          <a:blip r:embed="rId12">
            <a:alphaModFix/>
          </a:blip>
          <a:srcRect b="18540"/>
          <a:stretch/>
        </p:blipFill>
        <p:spPr>
          <a:xfrm>
            <a:off x="616627" y="4252403"/>
            <a:ext cx="288000" cy="293120"/>
          </a:xfrm>
          <a:prstGeom prst="rect">
            <a:avLst/>
          </a:prstGeom>
          <a:noFill/>
          <a:ln>
            <a:noFill/>
          </a:ln>
        </p:spPr>
      </p:pic>
      <p:pic>
        <p:nvPicPr>
          <p:cNvPr id="23" name="Google Shape;931;p22" descr="Recurso 37.png">
            <a:extLst>
              <a:ext uri="{FF2B5EF4-FFF2-40B4-BE49-F238E27FC236}">
                <a16:creationId xmlns:a16="http://schemas.microsoft.com/office/drawing/2014/main" id="{B72F8949-F95C-4A41-EEEB-C7F5AF2C232A}"/>
              </a:ext>
            </a:extLst>
          </p:cNvPr>
          <p:cNvPicPr preferRelativeResize="0">
            <a:picLocks noChangeAspect="1"/>
          </p:cNvPicPr>
          <p:nvPr/>
        </p:nvPicPr>
        <p:blipFill rotWithShape="1">
          <a:blip r:embed="rId12">
            <a:alphaModFix/>
          </a:blip>
          <a:srcRect b="18540"/>
          <a:stretch/>
        </p:blipFill>
        <p:spPr>
          <a:xfrm>
            <a:off x="697262" y="4588954"/>
            <a:ext cx="288000" cy="293120"/>
          </a:xfrm>
          <a:prstGeom prst="rect">
            <a:avLst/>
          </a:prstGeom>
          <a:noFill/>
          <a:ln>
            <a:noFill/>
          </a:ln>
        </p:spPr>
      </p:pic>
      <p:sp>
        <p:nvSpPr>
          <p:cNvPr id="6" name="Google Shape;3036;p14">
            <a:extLst>
              <a:ext uri="{FF2B5EF4-FFF2-40B4-BE49-F238E27FC236}">
                <a16:creationId xmlns:a16="http://schemas.microsoft.com/office/drawing/2014/main" id="{E1C7AC9E-3DED-F857-184E-828143D4E9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4" name="Google Shape;931;p22" descr="Recurso 37.png">
            <a:extLst>
              <a:ext uri="{FF2B5EF4-FFF2-40B4-BE49-F238E27FC236}">
                <a16:creationId xmlns:a16="http://schemas.microsoft.com/office/drawing/2014/main" id="{FD7FF2B5-7BFD-EDE3-6537-E6A3DDFE06C1}"/>
              </a:ext>
            </a:extLst>
          </p:cNvPr>
          <p:cNvPicPr preferRelativeResize="0">
            <a:picLocks noChangeAspect="1"/>
          </p:cNvPicPr>
          <p:nvPr/>
        </p:nvPicPr>
        <p:blipFill rotWithShape="1">
          <a:blip r:embed="rId12">
            <a:alphaModFix/>
          </a:blip>
          <a:srcRect b="18540"/>
          <a:stretch/>
        </p:blipFill>
        <p:spPr>
          <a:xfrm>
            <a:off x="523753" y="3977675"/>
            <a:ext cx="288000" cy="293120"/>
          </a:xfrm>
          <a:prstGeom prst="rect">
            <a:avLst/>
          </a:prstGeom>
          <a:noFill/>
          <a:ln>
            <a:noFill/>
          </a:ln>
        </p:spPr>
      </p:pic>
      <p:pic>
        <p:nvPicPr>
          <p:cNvPr id="7" name="Google Shape;150;p1">
            <a:extLst>
              <a:ext uri="{FF2B5EF4-FFF2-40B4-BE49-F238E27FC236}">
                <a16:creationId xmlns:a16="http://schemas.microsoft.com/office/drawing/2014/main" id="{BC984D99-4113-86EB-0B97-F35205C59FE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79438" y="4434860"/>
            <a:ext cx="473075" cy="44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0;p1">
            <a:extLst>
              <a:ext uri="{FF2B5EF4-FFF2-40B4-BE49-F238E27FC236}">
                <a16:creationId xmlns:a16="http://schemas.microsoft.com/office/drawing/2014/main" id="{10F0DE9E-F365-2975-6C5D-B306C45FE8B1}"/>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79438" y="6099672"/>
            <a:ext cx="473075" cy="44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0;p1">
            <a:extLst>
              <a:ext uri="{FF2B5EF4-FFF2-40B4-BE49-F238E27FC236}">
                <a16:creationId xmlns:a16="http://schemas.microsoft.com/office/drawing/2014/main" id="{137A1371-D9F7-F01B-B6E3-A960F6E43EEB}"/>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79438" y="1625718"/>
            <a:ext cx="473075" cy="44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a:extLst>
              <a:ext uri="{FF2B5EF4-FFF2-40B4-BE49-F238E27FC236}">
                <a16:creationId xmlns:a16="http://schemas.microsoft.com/office/drawing/2014/main" id="{AA70A363-1C33-8F72-85CD-A3C10F75B1C1}"/>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79438" y="2231569"/>
            <a:ext cx="473075" cy="44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a:extLst>
              <a:ext uri="{FF2B5EF4-FFF2-40B4-BE49-F238E27FC236}">
                <a16:creationId xmlns:a16="http://schemas.microsoft.com/office/drawing/2014/main" id="{3B8302B4-5999-D789-E882-8E6E3EE5ED2C}"/>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79438" y="2808940"/>
            <a:ext cx="473075" cy="44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0;p1" descr="Recurso 25.png">
            <a:extLst>
              <a:ext uri="{FF2B5EF4-FFF2-40B4-BE49-F238E27FC236}">
                <a16:creationId xmlns:a16="http://schemas.microsoft.com/office/drawing/2014/main" id="{7E44B299-E2A5-57FF-1534-3A6D413FB33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9438" y="3597261"/>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3;p22">
            <a:extLst>
              <a:ext uri="{FF2B5EF4-FFF2-40B4-BE49-F238E27FC236}">
                <a16:creationId xmlns:a16="http://schemas.microsoft.com/office/drawing/2014/main" id="{3F49FD20-A93D-566A-8485-4523A1AF47D7}"/>
              </a:ext>
            </a:extLst>
          </p:cNvPr>
          <p:cNvPicPr preferRelativeResize="0">
            <a:picLocks noChangeAspect="1"/>
          </p:cNvPicPr>
          <p:nvPr/>
        </p:nvPicPr>
        <p:blipFill rotWithShape="1">
          <a:blip r:embed="rId14">
            <a:alphaModFix/>
          </a:blip>
          <a:srcRect/>
          <a:stretch/>
        </p:blipFill>
        <p:spPr>
          <a:xfrm>
            <a:off x="936481" y="4421598"/>
            <a:ext cx="288000" cy="237303"/>
          </a:xfrm>
          <a:prstGeom prst="rect">
            <a:avLst/>
          </a:prstGeom>
          <a:noFill/>
          <a:ln>
            <a:noFill/>
          </a:ln>
        </p:spPr>
      </p:pic>
      <p:pic>
        <p:nvPicPr>
          <p:cNvPr id="16" name="Google Shape;150;p1" descr="Recurso 25.png">
            <a:extLst>
              <a:ext uri="{FF2B5EF4-FFF2-40B4-BE49-F238E27FC236}">
                <a16:creationId xmlns:a16="http://schemas.microsoft.com/office/drawing/2014/main" id="{54E01939-E154-EF73-F359-024F27CB482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9438" y="524926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932;p22" descr="Recurso 31.png">
            <a:extLst>
              <a:ext uri="{FF2B5EF4-FFF2-40B4-BE49-F238E27FC236}">
                <a16:creationId xmlns:a16="http://schemas.microsoft.com/office/drawing/2014/main" id="{179FCE1B-6778-E7C4-EC4A-17F9189153A8}"/>
              </a:ext>
            </a:extLst>
          </p:cNvPr>
          <p:cNvPicPr preferRelativeResize="0">
            <a:picLocks noChangeAspect="1"/>
          </p:cNvPicPr>
          <p:nvPr/>
        </p:nvPicPr>
        <p:blipFill rotWithShape="1">
          <a:blip r:embed="rId13">
            <a:alphaModFix/>
          </a:blip>
          <a:srcRect l="11144" r="26973"/>
          <a:stretch/>
        </p:blipFill>
        <p:spPr>
          <a:xfrm>
            <a:off x="1143846" y="4279396"/>
            <a:ext cx="288000" cy="260853"/>
          </a:xfrm>
          <a:prstGeom prst="rect">
            <a:avLst/>
          </a:prstGeom>
          <a:noFill/>
          <a:ln>
            <a:noFill/>
          </a:ln>
        </p:spPr>
      </p:pic>
    </p:spTree>
    <p:extLst>
      <p:ext uri="{BB962C8B-B14F-4D97-AF65-F5344CB8AC3E}">
        <p14:creationId xmlns:p14="http://schemas.microsoft.com/office/powerpoint/2010/main" val="257826763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7560348" y="837849"/>
            <a:ext cx="4377251" cy="430887"/>
          </a:xfrm>
          <a:prstGeom prst="rect">
            <a:avLst/>
          </a:prstGeom>
          <a:noFill/>
        </p:spPr>
        <p:txBody>
          <a:bodyPr wrap="square" rtlCol="0">
            <a:spAutoFit/>
          </a:bodyPr>
          <a:lstStyle/>
          <a:p>
            <a:pPr algn="just"/>
            <a:r>
              <a:rPr lang="es-CO" sz="1100" b="1" dirty="0">
                <a:solidFill>
                  <a:srgbClr val="1E66AA"/>
                </a:solidFill>
                <a:latin typeface="Arial Narrow" panose="020B0606020202030204" pitchFamily="34" charset="0"/>
                <a:cs typeface="Arial" panose="020B0604020202020204" pitchFamily="34" charset="0"/>
              </a:rPr>
              <a:t>A continuación, los municipios donde se registraron precipitaciones iguales o superiores a 40,0 mm en las últimas 24 horas. </a:t>
            </a:r>
          </a:p>
        </p:txBody>
      </p:sp>
      <p:sp>
        <p:nvSpPr>
          <p:cNvPr id="3" name="AutoShape 2" descr="blob:https://web.whatsapp.com/99335254-27f8-41a1-9008-f3138132559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solidFill>
                <a:prstClr val="black"/>
              </a:solidFill>
            </a:endParaRPr>
          </a:p>
        </p:txBody>
      </p:sp>
      <p:sp>
        <p:nvSpPr>
          <p:cNvPr id="4" name="CuadroTexto 3"/>
          <p:cNvSpPr txBox="1"/>
          <p:nvPr/>
        </p:nvSpPr>
        <p:spPr>
          <a:xfrm>
            <a:off x="14329327" y="299240"/>
            <a:ext cx="3257550" cy="1938992"/>
          </a:xfrm>
          <a:prstGeom prst="rect">
            <a:avLst/>
          </a:prstGeom>
          <a:solidFill>
            <a:srgbClr val="FFFF00"/>
          </a:solidFill>
        </p:spPr>
        <p:txBody>
          <a:bodyPr wrap="square" rtlCol="0">
            <a:spAutoFit/>
          </a:bodyPr>
          <a:lstStyle/>
          <a:p>
            <a:pPr algn="ctr"/>
            <a:r>
              <a:rPr lang="es-CO" sz="2400" b="1" dirty="0">
                <a:solidFill>
                  <a:srgbClr val="FF0000"/>
                </a:solidFill>
                <a:latin typeface="Arial Narrow" panose="020B0606020202030204" pitchFamily="34" charset="0"/>
              </a:rPr>
              <a:t>POR FAVOR</a:t>
            </a:r>
          </a:p>
          <a:p>
            <a:pPr algn="ctr"/>
            <a:r>
              <a:rPr lang="es-CO" sz="2400" b="1" dirty="0">
                <a:solidFill>
                  <a:srgbClr val="FF0000"/>
                </a:solidFill>
                <a:latin typeface="Arial Narrow" panose="020B0606020202030204" pitchFamily="34" charset="0"/>
              </a:rPr>
              <a:t>NO BORRAR NADA de LO QUE SE ENCUENTRA EN ESTE ESPACIO de FONDO BLANCO</a:t>
            </a: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62" y="8793068"/>
            <a:ext cx="5003800" cy="131618"/>
          </a:xfrm>
          <a:prstGeom prst="rect">
            <a:avLst/>
          </a:prstGeom>
        </p:spPr>
      </p:pic>
      <p:sp>
        <p:nvSpPr>
          <p:cNvPr id="24" name="Rectángulo 23"/>
          <p:cNvSpPr/>
          <p:nvPr/>
        </p:nvSpPr>
        <p:spPr>
          <a:xfrm>
            <a:off x="-561422" y="7936576"/>
            <a:ext cx="5017296" cy="507831"/>
          </a:xfrm>
          <a:prstGeom prst="rect">
            <a:avLst/>
          </a:prstGeom>
        </p:spPr>
        <p:txBody>
          <a:bodyPr wrap="square">
            <a:spAutoFit/>
          </a:bodyPr>
          <a:lstStyle/>
          <a:p>
            <a:pPr algn="ctr"/>
            <a:r>
              <a:rPr lang="es-CO" sz="900" dirty="0">
                <a:latin typeface="Arial Narrow" panose="020B0606020202030204" pitchFamily="34" charset="0"/>
              </a:rPr>
              <a:t>Precipitación total acumulada por estimación satelital (GOES-16) desde las 07:00 HLC del jueves 27  hasta las 07:00 HLC del </a:t>
            </a:r>
            <a:fld id="{E512982E-35F2-49B3-A4D6-22472FB56989}" type="datetime2">
              <a:rPr lang="es-CO" sz="900" smtClean="0">
                <a:latin typeface="Arial Narrow" panose="020B0606020202030204" pitchFamily="34" charset="0"/>
              </a:rPr>
              <a:t>martes, 17 de junio de 2025</a:t>
            </a:fld>
            <a:r>
              <a:rPr lang="es-CO" sz="900" dirty="0">
                <a:latin typeface="Arial Narrow" panose="020B0606020202030204" pitchFamily="34" charset="0"/>
              </a:rPr>
              <a:t>.</a:t>
            </a:r>
          </a:p>
          <a:p>
            <a:pPr algn="ctr"/>
            <a:r>
              <a:rPr lang="es-CO" sz="900" dirty="0">
                <a:latin typeface="Arial Narrow" panose="020B0606020202030204" pitchFamily="34" charset="0"/>
              </a:rPr>
              <a:t>Cortesía </a:t>
            </a:r>
            <a:r>
              <a:rPr lang="es-CO" sz="900" dirty="0" err="1">
                <a:latin typeface="Arial Narrow" panose="020B0606020202030204" pitchFamily="34" charset="0"/>
              </a:rPr>
              <a:t>Operational</a:t>
            </a:r>
            <a:r>
              <a:rPr lang="es-CO" sz="900" dirty="0">
                <a:latin typeface="Arial Narrow" panose="020B0606020202030204" pitchFamily="34" charset="0"/>
              </a:rPr>
              <a:t> NOAA/NESDIS </a:t>
            </a:r>
            <a:r>
              <a:rPr lang="es-CO" sz="900" dirty="0" err="1">
                <a:latin typeface="Arial Narrow" panose="020B0606020202030204" pitchFamily="34" charset="0"/>
              </a:rPr>
              <a:t>Hydro-Estimator</a:t>
            </a:r>
            <a:r>
              <a:rPr lang="es-CO" sz="900" dirty="0">
                <a:latin typeface="Arial Narrow" panose="020B0606020202030204" pitchFamily="34" charset="0"/>
              </a:rPr>
              <a:t> </a:t>
            </a:r>
            <a:r>
              <a:rPr lang="es-CO" sz="900" dirty="0" err="1">
                <a:latin typeface="Arial Narrow" panose="020B0606020202030204" pitchFamily="34" charset="0"/>
              </a:rPr>
              <a:t>Product</a:t>
            </a:r>
            <a:endParaRPr lang="es-CO" sz="900" dirty="0">
              <a:latin typeface="Arial Narrow" panose="020B0606020202030204" pitchFamily="34" charset="0"/>
            </a:endParaRPr>
          </a:p>
        </p:txBody>
      </p:sp>
      <p:graphicFrame>
        <p:nvGraphicFramePr>
          <p:cNvPr id="11" name="Tabla 10">
            <a:extLst>
              <a:ext uri="{FF2B5EF4-FFF2-40B4-BE49-F238E27FC236}">
                <a16:creationId xmlns:a16="http://schemas.microsoft.com/office/drawing/2014/main" id="{2843261B-DFFD-CF37-1ED2-B787919F5F2F}"/>
              </a:ext>
            </a:extLst>
          </p:cNvPr>
          <p:cNvGraphicFramePr>
            <a:graphicFrameLocks noGrp="1"/>
          </p:cNvGraphicFramePr>
          <p:nvPr>
            <p:extLst>
              <p:ext uri="{D42A27DB-BD31-4B8C-83A1-F6EECF244321}">
                <p14:modId xmlns:p14="http://schemas.microsoft.com/office/powerpoint/2010/main" val="2936180397"/>
              </p:ext>
            </p:extLst>
          </p:nvPr>
        </p:nvGraphicFramePr>
        <p:xfrm>
          <a:off x="5214255" y="2133949"/>
          <a:ext cx="6727575" cy="2621390"/>
        </p:xfrm>
        <a:graphic>
          <a:graphicData uri="http://schemas.openxmlformats.org/drawingml/2006/table">
            <a:tbl>
              <a:tblPr firstRow="1" firstCol="1" bandRow="1"/>
              <a:tblGrid>
                <a:gridCol w="1447802">
                  <a:extLst>
                    <a:ext uri="{9D8B030D-6E8A-4147-A177-3AD203B41FA5}">
                      <a16:colId xmlns:a16="http://schemas.microsoft.com/office/drawing/2014/main" val="3580328736"/>
                    </a:ext>
                  </a:extLst>
                </a:gridCol>
                <a:gridCol w="5279773">
                  <a:extLst>
                    <a:ext uri="{9D8B030D-6E8A-4147-A177-3AD203B41FA5}">
                      <a16:colId xmlns:a16="http://schemas.microsoft.com/office/drawing/2014/main" val="1256724619"/>
                    </a:ext>
                  </a:extLst>
                </a:gridCol>
              </a:tblGrid>
              <a:tr h="179180">
                <a:tc>
                  <a:txBody>
                    <a:bodyPr/>
                    <a:lstStyle/>
                    <a:p>
                      <a:pPr algn="ctr">
                        <a:lnSpc>
                          <a:spcPct val="107000"/>
                        </a:lnSpc>
                        <a:spcAft>
                          <a:spcPts val="0"/>
                        </a:spcAft>
                      </a:pPr>
                      <a:r>
                        <a:rPr lang="es-MX" sz="11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DEPARTAMENTO</a:t>
                      </a: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ct val="107000"/>
                        </a:lnSpc>
                        <a:spcAft>
                          <a:spcPts val="0"/>
                        </a:spcAft>
                      </a:pPr>
                      <a:r>
                        <a:rPr lang="es-MX" sz="11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MUNICIPIO</a:t>
                      </a:r>
                      <a:endParaRPr lang="es-MX" sz="1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1501424234"/>
                  </a:ext>
                </a:extLst>
              </a:tr>
              <a:tr h="175654">
                <a:tc>
                  <a:txBody>
                    <a:bodyPr/>
                    <a:lstStyle/>
                    <a:p>
                      <a:pPr algn="l" fontAlgn="ctr"/>
                      <a:r>
                        <a:rPr lang="es-CO" sz="1100" b="1" i="0" u="none" strike="noStrike">
                          <a:solidFill>
                            <a:srgbClr val="000000"/>
                          </a:solidFill>
                          <a:effectLst/>
                          <a:latin typeface="Arial Narrow" panose="020B0606020202030204" pitchFamily="34" charset="0"/>
                        </a:rPr>
                        <a:t>ANTIOQUIA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MX" sz="1100" b="1" i="0" u="none" strike="noStrike">
                          <a:solidFill>
                            <a:srgbClr val="000000"/>
                          </a:solidFill>
                          <a:effectLst/>
                          <a:latin typeface="Arial Narrow" panose="020B0606020202030204" pitchFamily="34" charset="0"/>
                        </a:rPr>
                        <a:t>Alejandría (112.6)</a:t>
                      </a:r>
                      <a:r>
                        <a:rPr lang="es-MX" sz="1100" b="0" i="0" u="none" strike="noStrike">
                          <a:solidFill>
                            <a:srgbClr val="000000"/>
                          </a:solidFill>
                          <a:effectLst/>
                          <a:latin typeface="Arial Narrow" panose="020B0606020202030204" pitchFamily="34" charset="0"/>
                        </a:rPr>
                        <a:t>, Girardota (74.0), San Roque (60.0), Concepción (58.0), San Francisco (53.0), Santo Domingo (50.0), Bello (46.0)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613457738"/>
                  </a:ext>
                </a:extLst>
              </a:tr>
              <a:tr h="175654">
                <a:tc>
                  <a:txBody>
                    <a:bodyPr/>
                    <a:lstStyle/>
                    <a:p>
                      <a:pPr algn="l" fontAlgn="ctr"/>
                      <a:r>
                        <a:rPr lang="es-CO" sz="1100" b="1" i="0" u="none" strike="noStrike">
                          <a:solidFill>
                            <a:srgbClr val="000000"/>
                          </a:solidFill>
                          <a:effectLst/>
                          <a:latin typeface="Arial Narrow" panose="020B0606020202030204" pitchFamily="34" charset="0"/>
                        </a:rPr>
                        <a:t>CAQUETÁ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MX" sz="1100" b="0" i="0" u="none" strike="noStrike">
                          <a:solidFill>
                            <a:srgbClr val="000000"/>
                          </a:solidFill>
                          <a:effectLst/>
                          <a:latin typeface="Arial Narrow" panose="020B0606020202030204" pitchFamily="34" charset="0"/>
                        </a:rPr>
                        <a:t>Belén de los Andaquíes (56.0), San José del Fragua (47.5)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3804188380"/>
                  </a:ext>
                </a:extLst>
              </a:tr>
              <a:tr h="175654">
                <a:tc>
                  <a:txBody>
                    <a:bodyPr/>
                    <a:lstStyle/>
                    <a:p>
                      <a:pPr algn="l" fontAlgn="ctr"/>
                      <a:r>
                        <a:rPr lang="es-CO" sz="1100" b="1" i="0" u="none" strike="noStrike">
                          <a:solidFill>
                            <a:srgbClr val="000000"/>
                          </a:solidFill>
                          <a:effectLst/>
                          <a:latin typeface="Arial Narrow" panose="020B0606020202030204" pitchFamily="34" charset="0"/>
                        </a:rPr>
                        <a:t>CHOCÓ</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MX" sz="1100" b="0" i="0" u="none" strike="noStrike">
                          <a:solidFill>
                            <a:srgbClr val="000000"/>
                          </a:solidFill>
                          <a:effectLst/>
                          <a:latin typeface="Arial Narrow" panose="020B0606020202030204" pitchFamily="34" charset="0"/>
                        </a:rPr>
                        <a:t>Quibdó (Apto. El Caraño (46.3))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200061026"/>
                  </a:ext>
                </a:extLst>
              </a:tr>
              <a:tr h="175654">
                <a:tc>
                  <a:txBody>
                    <a:bodyPr/>
                    <a:lstStyle/>
                    <a:p>
                      <a:pPr algn="l" fontAlgn="ctr"/>
                      <a:r>
                        <a:rPr lang="es-CO" sz="1100" b="1" i="0" u="none" strike="noStrike">
                          <a:solidFill>
                            <a:srgbClr val="000000"/>
                          </a:solidFill>
                          <a:effectLst/>
                          <a:latin typeface="Arial Narrow" panose="020B0606020202030204" pitchFamily="34" charset="0"/>
                        </a:rPr>
                        <a:t>CÓRDOBA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CO" sz="1100" b="0" i="0" u="none" strike="noStrike">
                          <a:solidFill>
                            <a:srgbClr val="000000"/>
                          </a:solidFill>
                          <a:effectLst/>
                          <a:latin typeface="Arial Narrow" panose="020B0606020202030204" pitchFamily="34" charset="0"/>
                        </a:rPr>
                        <a:t>Sahagún (88.1)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740917453"/>
                  </a:ext>
                </a:extLst>
              </a:tr>
              <a:tr h="175654">
                <a:tc>
                  <a:txBody>
                    <a:bodyPr/>
                    <a:lstStyle/>
                    <a:p>
                      <a:pPr algn="l" fontAlgn="ctr"/>
                      <a:r>
                        <a:rPr lang="es-CO" sz="1100" b="1" i="0" u="none" strike="noStrike">
                          <a:solidFill>
                            <a:srgbClr val="000000"/>
                          </a:solidFill>
                          <a:effectLst/>
                          <a:latin typeface="Arial Narrow" panose="020B0606020202030204" pitchFamily="34" charset="0"/>
                        </a:rPr>
                        <a:t>GUAINÍA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CO" sz="1100" b="0" i="0" u="none" strike="noStrike">
                          <a:solidFill>
                            <a:srgbClr val="000000"/>
                          </a:solidFill>
                          <a:effectLst/>
                          <a:latin typeface="Arial Narrow" panose="020B0606020202030204" pitchFamily="34" charset="0"/>
                        </a:rPr>
                        <a:t>Inírida (45.0)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653342591"/>
                  </a:ext>
                </a:extLst>
              </a:tr>
              <a:tr h="175654">
                <a:tc>
                  <a:txBody>
                    <a:bodyPr/>
                    <a:lstStyle/>
                    <a:p>
                      <a:pPr algn="l" fontAlgn="ctr"/>
                      <a:r>
                        <a:rPr lang="es-CO" sz="1100" b="1" i="0" u="none" strike="noStrike">
                          <a:solidFill>
                            <a:srgbClr val="000000"/>
                          </a:solidFill>
                          <a:effectLst/>
                          <a:latin typeface="Arial Narrow" panose="020B0606020202030204" pitchFamily="34" charset="0"/>
                        </a:rPr>
                        <a:t>META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CO" sz="1100" b="0" i="0" u="none" strike="noStrike">
                          <a:solidFill>
                            <a:srgbClr val="000000"/>
                          </a:solidFill>
                          <a:effectLst/>
                          <a:latin typeface="Arial Narrow" panose="020B0606020202030204" pitchFamily="34" charset="0"/>
                        </a:rPr>
                        <a:t>Fuente de Oro (42.0)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504135621"/>
                  </a:ext>
                </a:extLst>
              </a:tr>
              <a:tr h="175654">
                <a:tc>
                  <a:txBody>
                    <a:bodyPr/>
                    <a:lstStyle/>
                    <a:p>
                      <a:pPr algn="l" fontAlgn="ctr"/>
                      <a:r>
                        <a:rPr lang="es-CO" sz="1100" b="1" i="0" u="none" strike="noStrike">
                          <a:solidFill>
                            <a:srgbClr val="000000"/>
                          </a:solidFill>
                          <a:effectLst/>
                          <a:latin typeface="Arial Narrow" panose="020B0606020202030204" pitchFamily="34" charset="0"/>
                        </a:rPr>
                        <a:t>NORTE DE SANTANDER</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CO" sz="1100" b="0" i="0" u="none" strike="noStrike">
                          <a:solidFill>
                            <a:srgbClr val="000000"/>
                          </a:solidFill>
                          <a:effectLst/>
                          <a:latin typeface="Arial Narrow" panose="020B0606020202030204" pitchFamily="34" charset="0"/>
                        </a:rPr>
                        <a:t>Toledo (57.0)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840722737"/>
                  </a:ext>
                </a:extLst>
              </a:tr>
              <a:tr h="175654">
                <a:tc>
                  <a:txBody>
                    <a:bodyPr/>
                    <a:lstStyle/>
                    <a:p>
                      <a:pPr algn="l" fontAlgn="ctr"/>
                      <a:r>
                        <a:rPr lang="es-CO" sz="1100" b="1" i="0" u="none" strike="noStrike">
                          <a:solidFill>
                            <a:srgbClr val="000000"/>
                          </a:solidFill>
                          <a:effectLst/>
                          <a:latin typeface="Arial Narrow" panose="020B0606020202030204" pitchFamily="34" charset="0"/>
                        </a:rPr>
                        <a:t>PUTUMAYO</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CO" sz="1100" b="0" i="0" u="none" strike="noStrike">
                          <a:solidFill>
                            <a:srgbClr val="000000"/>
                          </a:solidFill>
                          <a:effectLst/>
                          <a:latin typeface="Arial Narrow" panose="020B0606020202030204" pitchFamily="34" charset="0"/>
                        </a:rPr>
                        <a:t>Valle del Guamuez (La Hormiga (62.0)),  Santiago (46.0), San Francisco (43.4)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793961233"/>
                  </a:ext>
                </a:extLst>
              </a:tr>
              <a:tr h="175654">
                <a:tc>
                  <a:txBody>
                    <a:bodyPr/>
                    <a:lstStyle/>
                    <a:p>
                      <a:pPr algn="l" fontAlgn="ctr"/>
                      <a:r>
                        <a:rPr lang="es-MX" sz="1100" b="1" i="0" u="none" strike="noStrike">
                          <a:solidFill>
                            <a:srgbClr val="000000"/>
                          </a:solidFill>
                          <a:effectLst/>
                          <a:latin typeface="Arial Narrow" panose="020B0606020202030204" pitchFamily="34" charset="0"/>
                        </a:rPr>
                        <a:t>SAN ANDRÉS PROVIDENCIA Y SANTA CATALINA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MX" sz="1100" b="0" i="0" u="none" strike="noStrike">
                          <a:solidFill>
                            <a:srgbClr val="000000"/>
                          </a:solidFill>
                          <a:effectLst/>
                          <a:latin typeface="Arial Narrow" panose="020B0606020202030204" pitchFamily="34" charset="0"/>
                        </a:rPr>
                        <a:t>San Andrés (Apto. Gustavo Rojas Pinilla (41.3))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972263851"/>
                  </a:ext>
                </a:extLst>
              </a:tr>
              <a:tr h="175654">
                <a:tc>
                  <a:txBody>
                    <a:bodyPr/>
                    <a:lstStyle/>
                    <a:p>
                      <a:pPr algn="l" fontAlgn="ctr"/>
                      <a:r>
                        <a:rPr lang="es-CO" sz="1100" b="1" i="0" u="none" strike="noStrike">
                          <a:solidFill>
                            <a:srgbClr val="000000"/>
                          </a:solidFill>
                          <a:effectLst/>
                          <a:latin typeface="Arial Narrow" panose="020B0606020202030204" pitchFamily="34" charset="0"/>
                        </a:rPr>
                        <a:t>SANTANDER</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MX" sz="1100" b="0" i="0" u="none" strike="noStrike" dirty="0">
                          <a:solidFill>
                            <a:srgbClr val="000000"/>
                          </a:solidFill>
                          <a:effectLst/>
                          <a:latin typeface="Arial Narrow" panose="020B0606020202030204" pitchFamily="34" charset="0"/>
                        </a:rPr>
                        <a:t>Barrancabermeja (Apto. Yariguies (76.4), El Centro - 15 Km en línea recta al suroriente de la ciudad (55.4)), San Vicente de Chucurí (58.1)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591778711"/>
                  </a:ext>
                </a:extLst>
              </a:tr>
            </a:tbl>
          </a:graphicData>
        </a:graphic>
      </p:graphicFrame>
      <p:pic>
        <p:nvPicPr>
          <p:cNvPr id="6" name="Imagen 5">
            <a:extLst>
              <a:ext uri="{FF2B5EF4-FFF2-40B4-BE49-F238E27FC236}">
                <a16:creationId xmlns:a16="http://schemas.microsoft.com/office/drawing/2014/main" id="{8EE3B925-E339-5809-01B2-422B30D72ED5}"/>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460375" y="1167843"/>
            <a:ext cx="4171278" cy="5181599"/>
          </a:xfrm>
          <a:prstGeom prst="rect">
            <a:avLst/>
          </a:prstGeom>
          <a:ln>
            <a:solidFill>
              <a:schemeClr val="tx1"/>
            </a:solidFill>
          </a:ln>
          <a:effectLst/>
        </p:spPr>
      </p:pic>
      <p:graphicFrame>
        <p:nvGraphicFramePr>
          <p:cNvPr id="7" name="Tabla 6">
            <a:extLst>
              <a:ext uri="{FF2B5EF4-FFF2-40B4-BE49-F238E27FC236}">
                <a16:creationId xmlns:a16="http://schemas.microsoft.com/office/drawing/2014/main" id="{412B30E3-BCD0-4E74-C4B6-9B1D877D52C7}"/>
              </a:ext>
            </a:extLst>
          </p:cNvPr>
          <p:cNvGraphicFramePr>
            <a:graphicFrameLocks noGrp="1"/>
          </p:cNvGraphicFramePr>
          <p:nvPr>
            <p:extLst>
              <p:ext uri="{D42A27DB-BD31-4B8C-83A1-F6EECF244321}">
                <p14:modId xmlns:p14="http://schemas.microsoft.com/office/powerpoint/2010/main" val="1757634560"/>
              </p:ext>
            </p:extLst>
          </p:nvPr>
        </p:nvGraphicFramePr>
        <p:xfrm>
          <a:off x="12926439" y="4893013"/>
          <a:ext cx="6727576" cy="636704"/>
        </p:xfrm>
        <a:graphic>
          <a:graphicData uri="http://schemas.openxmlformats.org/drawingml/2006/table">
            <a:tbl>
              <a:tblPr/>
              <a:tblGrid>
                <a:gridCol w="1161105">
                  <a:extLst>
                    <a:ext uri="{9D8B030D-6E8A-4147-A177-3AD203B41FA5}">
                      <a16:colId xmlns:a16="http://schemas.microsoft.com/office/drawing/2014/main" val="3677709354"/>
                    </a:ext>
                  </a:extLst>
                </a:gridCol>
                <a:gridCol w="1307313">
                  <a:extLst>
                    <a:ext uri="{9D8B030D-6E8A-4147-A177-3AD203B41FA5}">
                      <a16:colId xmlns:a16="http://schemas.microsoft.com/office/drawing/2014/main" val="156586966"/>
                    </a:ext>
                  </a:extLst>
                </a:gridCol>
                <a:gridCol w="1361936">
                  <a:extLst>
                    <a:ext uri="{9D8B030D-6E8A-4147-A177-3AD203B41FA5}">
                      <a16:colId xmlns:a16="http://schemas.microsoft.com/office/drawing/2014/main" val="2711561286"/>
                    </a:ext>
                  </a:extLst>
                </a:gridCol>
                <a:gridCol w="847301">
                  <a:extLst>
                    <a:ext uri="{9D8B030D-6E8A-4147-A177-3AD203B41FA5}">
                      <a16:colId xmlns:a16="http://schemas.microsoft.com/office/drawing/2014/main" val="71123669"/>
                    </a:ext>
                  </a:extLst>
                </a:gridCol>
                <a:gridCol w="1288239">
                  <a:extLst>
                    <a:ext uri="{9D8B030D-6E8A-4147-A177-3AD203B41FA5}">
                      <a16:colId xmlns:a16="http://schemas.microsoft.com/office/drawing/2014/main" val="4121769722"/>
                    </a:ext>
                  </a:extLst>
                </a:gridCol>
                <a:gridCol w="761682">
                  <a:extLst>
                    <a:ext uri="{9D8B030D-6E8A-4147-A177-3AD203B41FA5}">
                      <a16:colId xmlns:a16="http://schemas.microsoft.com/office/drawing/2014/main" val="114300548"/>
                    </a:ext>
                  </a:extLst>
                </a:gridCol>
              </a:tblGrid>
              <a:tr h="282374">
                <a:tc gridSpan="6">
                  <a:txBody>
                    <a:bodyPr/>
                    <a:lstStyle/>
                    <a:p>
                      <a:pPr lvl="1" algn="ctr" fontAlgn="b"/>
                      <a:r>
                        <a:rPr lang="es-ES" sz="1000" b="1" i="0" u="none" strike="noStrike" dirty="0">
                          <a:solidFill>
                            <a:schemeClr val="bg1"/>
                          </a:solidFill>
                          <a:effectLst/>
                          <a:latin typeface="Arial Narrow" panose="020B0606020202030204" pitchFamily="34" charset="0"/>
                        </a:rPr>
                        <a:t>Estaciones con precipitación registrada</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el</a:t>
                      </a:r>
                      <a:r>
                        <a:rPr lang="es-ES" sz="1000" b="1" i="0" u="none" strike="noStrike" baseline="0" dirty="0">
                          <a:solidFill>
                            <a:schemeClr val="bg1"/>
                          </a:solidFill>
                          <a:effectLst/>
                          <a:latin typeface="Arial Narrow" panose="020B0606020202030204" pitchFamily="34" charset="0"/>
                        </a:rPr>
                        <a:t> 14-JUNIO</a:t>
                      </a:r>
                      <a:r>
                        <a:rPr lang="es-ES" sz="1000" b="1" i="0" u="none" strike="noStrike" dirty="0">
                          <a:solidFill>
                            <a:schemeClr val="bg1"/>
                          </a:solidFill>
                          <a:effectLst/>
                          <a:latin typeface="Arial Narrow" panose="020B0606020202030204" pitchFamily="34" charset="0"/>
                        </a:rPr>
                        <a:t>-2025</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60049">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PREC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MÁX_HIST 24 h.(mm)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160049">
                <a:tc>
                  <a:txBody>
                    <a:bodyPr/>
                    <a:lstStyle/>
                    <a:p>
                      <a:pPr algn="ctr" fontAlgn="b"/>
                      <a:r>
                        <a:rPr lang="es-CO" sz="1100" b="0" i="0" u="none" strike="noStrike" dirty="0">
                          <a:solidFill>
                            <a:srgbClr val="000000"/>
                          </a:solidFill>
                          <a:effectLst/>
                          <a:latin typeface="Arial Narrow" panose="020B0606020202030204" pitchFamily="34" charset="0"/>
                        </a:rPr>
                        <a:t>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0" i="0" u="none" strike="noStrike" dirty="0">
                          <a:solidFill>
                            <a:srgbClr val="000000"/>
                          </a:solidFill>
                          <a:effectLst/>
                          <a:latin typeface="Arial Narrow" panose="020B0606020202030204" pitchFamily="34" charset="0"/>
                        </a:rPr>
                        <a:t>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0" i="0" u="none" strike="noStrike" dirty="0">
                          <a:solidFill>
                            <a:srgbClr val="000000"/>
                          </a:solidFill>
                          <a:effectLst/>
                          <a:latin typeface="Arial Narrow" panose="020B0606020202030204" pitchFamily="34" charset="0"/>
                        </a:rPr>
                        <a:t>Santander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rgbClr val="000000"/>
                          </a:solidFill>
                          <a:effectLst/>
                          <a:latin typeface="Arial Narrow" panose="020B0606020202030204" pitchFamily="34" charset="0"/>
                        </a:rPr>
                        <a:t>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0" i="0" u="none" strike="noStrike" dirty="0">
                          <a:solidFill>
                            <a:srgbClr val="000000"/>
                          </a:solidFill>
                          <a:effectLst/>
                          <a:latin typeface="Arial Narrow" panose="020B0606020202030204" pitchFamily="34" charset="0"/>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13-06-1999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786971858"/>
                  </a:ext>
                </a:extLst>
              </a:tr>
            </a:tbl>
          </a:graphicData>
        </a:graphic>
      </p:graphicFrame>
      <p:sp>
        <p:nvSpPr>
          <p:cNvPr id="2" name="CuadroTexto 1">
            <a:extLst>
              <a:ext uri="{FF2B5EF4-FFF2-40B4-BE49-F238E27FC236}">
                <a16:creationId xmlns:a16="http://schemas.microsoft.com/office/drawing/2014/main" id="{57D56A83-621B-1746-4A42-BA9804F424ED}"/>
              </a:ext>
            </a:extLst>
          </p:cNvPr>
          <p:cNvSpPr txBox="1"/>
          <p:nvPr/>
        </p:nvSpPr>
        <p:spPr>
          <a:xfrm>
            <a:off x="5214255" y="5148789"/>
            <a:ext cx="6723344" cy="253916"/>
          </a:xfrm>
          <a:prstGeom prst="rect">
            <a:avLst/>
          </a:prstGeom>
          <a:solidFill>
            <a:schemeClr val="bg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CO" sz="1050" b="1" dirty="0">
                <a:solidFill>
                  <a:prstClr val="black"/>
                </a:solidFill>
                <a:latin typeface="Arial Narrow" panose="020B0606020202030204" pitchFamily="34" charset="0"/>
              </a:rPr>
              <a:t>NO SE REGISTRARON VALORES DE PRECIPITACIÓN POR ENCIMA DE LOS MÁXIMOS HISTÓRICOS</a:t>
            </a:r>
          </a:p>
        </p:txBody>
      </p:sp>
    </p:spTree>
    <p:extLst>
      <p:ext uri="{BB962C8B-B14F-4D97-AF65-F5344CB8AC3E}">
        <p14:creationId xmlns:p14="http://schemas.microsoft.com/office/powerpoint/2010/main" val="1964318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DB82-D0B5-C5BB-698A-CB876B22F5B0}"/>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48171F39-23B7-BDEB-9725-56857157D9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262287DC-E7E0-E4DA-1A23-4AC52C52862A}"/>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7162F7A-0907-B3C6-0D7A-DC5865BE69D4}"/>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5B887BA-1ABD-9A5D-8036-9390BEF7D9CD}"/>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FC7EEF01-B72A-0FD9-1779-5FDC1195864D}"/>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4E6764D6-591A-DF62-4C33-F9804860938B}"/>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0DC3ED6E-3F07-74BB-8C68-EFF14EA4014F}"/>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EF11B7C3-3A93-DB82-DFEB-685F68852F3E}"/>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FB48EB8F-5B6B-20AE-4F67-792498ADCB0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31D3660D-0594-67DE-9B86-CCA55268BBF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A481E4A3-031F-4E05-73F7-8BC6CA921B5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8429B92B-D71B-C187-4F0F-DCC85C05443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2B810459-EB16-5D95-52D5-DF7E5C14105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23A3EFA4-368B-14A7-A0E9-A6B8CCC13D4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F23C21E9-3330-455B-DEE5-3B39259DEA13}"/>
              </a:ext>
            </a:extLst>
          </p:cNvPr>
          <p:cNvGraphicFramePr/>
          <p:nvPr/>
        </p:nvGraphicFramePr>
        <p:xfrm>
          <a:off x="4425708" y="1569335"/>
          <a:ext cx="7554113" cy="434842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59291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a:t>
                      </a:r>
                      <a:r>
                        <a:rPr lang="es-CO" sz="900" u="none" strike="noStrike" cap="none" dirty="0">
                          <a:latin typeface="Verdana" panose="020B0604030504040204" pitchFamily="34" charset="0"/>
                          <a:ea typeface="Verdana" panose="020B0604030504040204" pitchFamily="34" charset="0"/>
                          <a:cs typeface="Arial Narrow"/>
                          <a:sym typeface="Arial Narrow"/>
                        </a:rPr>
                        <a:t>la SZH Directos al Bajo Atrato entre río Sucio y Desembocadura al Mar Caribe. Especial atención en el municipio de Riosucio (Chocó).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Tanela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a:t>
                      </a:r>
                      <a:r>
                        <a:rPr lang="es-CO" sz="900" u="none" strike="noStrike" cap="none" dirty="0">
                          <a:latin typeface="Verdana" panose="020B0604030504040204" pitchFamily="34" charset="0"/>
                          <a:ea typeface="Verdana" panose="020B0604030504040204" pitchFamily="34" charset="0"/>
                          <a:cs typeface="Arial Narrow"/>
                          <a:sym typeface="Arial Narrow"/>
                        </a:rPr>
                        <a:t>río </a:t>
                      </a:r>
                      <a:r>
                        <a:rPr lang="es-CO" sz="900" u="none" strike="noStrike" dirty="0">
                          <a:latin typeface="Verdana" panose="020B0604030504040204" pitchFamily="34" charset="0"/>
                          <a:ea typeface="Verdana" panose="020B0604030504040204" pitchFamily="34" charset="0"/>
                          <a:cs typeface="Arial Narrow"/>
                          <a:sym typeface="Arial Narrow"/>
                        </a:rPr>
                        <a:t>Tanela</a:t>
                      </a:r>
                      <a:r>
                        <a:rPr lang="es-CO" sz="900" u="none" strike="noStrike" cap="none" dirty="0">
                          <a:latin typeface="Verdana" panose="020B0604030504040204" pitchFamily="34" charset="0"/>
                          <a:ea typeface="Verdana" panose="020B0604030504040204" pitchFamily="34" charset="0"/>
                          <a:cs typeface="Arial Narrow"/>
                          <a:sym typeface="Arial Narrow"/>
                        </a:rPr>
                        <a:t>, aportante a la cuenca baja del río Atrato, se recomienda especial atención en el municipio de Unguía (Chocó). </a:t>
                      </a:r>
                      <a:endParaRPr lang="es-CO" sz="900" dirty="0">
                        <a:latin typeface="Verdana" panose="020B0604030504040204" pitchFamily="34" charset="0"/>
                        <a:ea typeface="Verdana" panose="020B0604030504040204" pitchFamily="34" charset="0"/>
                      </a:endParaRPr>
                    </a:p>
                  </a:txBody>
                  <a:tcPr marL="91477" marR="91477" marT="45738" marB="457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68532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Atrato – Darién</a:t>
                      </a:r>
                      <a:endParaRPr sz="900" dirty="0">
                        <a:latin typeface="Verdana" panose="020B0604030504040204" pitchFamily="34" charset="0"/>
                        <a:ea typeface="Verdana" panose="020B0604030504040204" pitchFamily="34" charset="0"/>
                      </a:endParaRPr>
                    </a:p>
                  </a:txBody>
                  <a:tcPr marL="91477" marR="91477" marT="45713" marB="457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Tolo</a:t>
                      </a:r>
                      <a:endParaRPr sz="900" dirty="0">
                        <a:latin typeface="Verdana" panose="020B0604030504040204" pitchFamily="34" charset="0"/>
                        <a:ea typeface="Verdana" panose="020B0604030504040204" pitchFamily="34" charset="0"/>
                      </a:endParaRPr>
                    </a:p>
                  </a:txBody>
                  <a:tcPr marL="91477" marR="91477" marT="45713" marB="457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Tolo y sus afluentes, especialmente </a:t>
                      </a:r>
                      <a:r>
                        <a:rPr lang="es-CO" sz="900" u="none" strike="noStrike" baseline="0" dirty="0">
                          <a:latin typeface="Verdana" panose="020B0604030504040204" pitchFamily="34" charset="0"/>
                          <a:ea typeface="Verdana" panose="020B0604030504040204" pitchFamily="34" charset="0"/>
                          <a:cs typeface="Arial Narrow"/>
                          <a:sym typeface="Arial Narrow"/>
                        </a:rPr>
                        <a:t>la quebrada La Carolina </a:t>
                      </a:r>
                      <a:r>
                        <a:rPr lang="es-CO" sz="900" u="none" strike="noStrike" dirty="0">
                          <a:latin typeface="Verdana" panose="020B0604030504040204" pitchFamily="34" charset="0"/>
                          <a:ea typeface="Verdana" panose="020B0604030504040204" pitchFamily="34" charset="0"/>
                          <a:cs typeface="Arial Narrow"/>
                          <a:sym typeface="Arial Narrow"/>
                        </a:rPr>
                        <a:t>entre otros directos al Caribe. Especial atención a la altura de los municipios de Acandí y </a:t>
                      </a:r>
                      <a:r>
                        <a:rPr lang="es-CO" sz="900" u="none" strike="noStrike" dirty="0" err="1">
                          <a:latin typeface="Verdana" panose="020B0604030504040204" pitchFamily="34" charset="0"/>
                          <a:ea typeface="Verdana" panose="020B0604030504040204" pitchFamily="34" charset="0"/>
                          <a:cs typeface="Arial Narrow"/>
                          <a:sym typeface="Arial Narrow"/>
                        </a:rPr>
                        <a:t>Capurgana</a:t>
                      </a:r>
                      <a:r>
                        <a:rPr lang="es-CO" sz="900" u="none" strike="noStrike" baseline="0" dirty="0">
                          <a:latin typeface="Verdana" panose="020B0604030504040204" pitchFamily="34" charset="0"/>
                          <a:ea typeface="Verdana" panose="020B0604030504040204" pitchFamily="34" charset="0"/>
                          <a:cs typeface="Arial Narrow"/>
                          <a:sym typeface="Arial Narrow"/>
                        </a:rPr>
                        <a:t> (Chocó).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77" marR="91477" marT="45713" marB="4571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León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Crecientes  súbitas del </a:t>
                      </a:r>
                      <a:r>
                        <a:rPr lang="es-ES" sz="900" i="0" u="none" strike="noStrike" dirty="0">
                          <a:latin typeface="Verdana" panose="020B0604030504040204" pitchFamily="34" charset="0"/>
                          <a:ea typeface="Verdana" panose="020B0604030504040204" pitchFamily="34" charset="0"/>
                          <a:cs typeface="Arial Narrow"/>
                          <a:sym typeface="Arial Narrow"/>
                        </a:rPr>
                        <a:t>río León y sus afluentes, los ríos Carepa, Chigorodó, Apartadó, Grande y Vijagual, los cuales desembocan al Golfo de Urabá. Especial atención en los municipios de Mutatá, Chigorodó, Carepa, Apartadó y Turbo (Antioquia). </a:t>
                      </a:r>
                      <a:endPar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676832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8" marR="9141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Mulatos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8" marR="9141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 súbitas en el río Mulatos y sus afluentes, así como otros ríos directos al Caribe. Especial atención en los municipios de Turbo y Necoclí (Antioquia). </a:t>
                      </a:r>
                      <a:endParaRPr lang="es-ES" sz="900" i="0" u="none" strike="noStrike" kern="1200" dirty="0">
                        <a:solidFill>
                          <a:schemeClr val="tx1"/>
                        </a:solidFill>
                        <a:latin typeface="Verdana" panose="020B0604030504040204" pitchFamily="34" charset="0"/>
                        <a:ea typeface="Verdana" panose="020B0604030504040204" pitchFamily="34" charset="0"/>
                      </a:endParaRPr>
                    </a:p>
                  </a:txBody>
                  <a:tcPr marL="91418" marR="91418" marT="45623" marB="456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431613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dirty="0">
                          <a:latin typeface="Verdana" panose="020B0604030504040204" pitchFamily="34" charset="0"/>
                          <a:ea typeface="Verdana" panose="020B0604030504040204" pitchFamily="34" charset="0"/>
                          <a:cs typeface="Arial Narrow"/>
                          <a:sym typeface="Arial Narrow"/>
                        </a:rPr>
                        <a:t>Caribe - Litoral</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del río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San Juan y sus afluentes, especialmente la quebrada El Guadal. Especial atención en los municipios de San Pedro de Urabá, Arboletes y San Juan de Urabá (Antioquia). </a:t>
                      </a:r>
                    </a:p>
                  </a:txBody>
                  <a:tcPr marL="91438" marR="91438" marT="45623" marB="456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256138"/>
                  </a:ext>
                </a:extLst>
              </a:tr>
            </a:tbl>
          </a:graphicData>
        </a:graphic>
      </p:graphicFrame>
      <p:sp>
        <p:nvSpPr>
          <p:cNvPr id="35" name="Google Shape;353;p9" descr="Recurso 37.png">
            <a:extLst>
              <a:ext uri="{FF2B5EF4-FFF2-40B4-BE49-F238E27FC236}">
                <a16:creationId xmlns:a16="http://schemas.microsoft.com/office/drawing/2014/main" id="{117820A3-58F9-2C92-68BE-333C44FBC89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2F6B9E91-94D4-BF41-9B4D-F22F082C59DE}"/>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FF910790-182C-B7FD-5960-7BC7B5D10838}"/>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82721227-84D3-18C4-9BF4-F5C164EB9C3D}"/>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50F364F3-24F5-D36F-F520-F85906242336}"/>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74AA4CA0-EB55-0F61-B241-62E3FD75420A}"/>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D596655B-8C66-E173-5755-8D89CFE28EF3}"/>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04EDFDE1-B622-E831-55A6-CD2CABFB0080}"/>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5" name="Google Shape;931;p22" descr="Recurso 37.png">
            <a:extLst>
              <a:ext uri="{FF2B5EF4-FFF2-40B4-BE49-F238E27FC236}">
                <a16:creationId xmlns:a16="http://schemas.microsoft.com/office/drawing/2014/main" id="{019407B1-5564-E86B-72C6-D19B32DA8BE8}"/>
              </a:ext>
            </a:extLst>
          </p:cNvPr>
          <p:cNvPicPr preferRelativeResize="0">
            <a:picLocks noChangeAspect="1"/>
          </p:cNvPicPr>
          <p:nvPr/>
        </p:nvPicPr>
        <p:blipFill rotWithShape="1">
          <a:blip r:embed="rId12">
            <a:alphaModFix/>
          </a:blip>
          <a:srcRect b="18540"/>
          <a:stretch/>
        </p:blipFill>
        <p:spPr>
          <a:xfrm>
            <a:off x="1213775" y="3429000"/>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A0886C70-C249-A7CC-D778-F28C97675682}"/>
              </a:ext>
            </a:extLst>
          </p:cNvPr>
          <p:cNvPicPr preferRelativeResize="0">
            <a:picLocks noChangeAspect="1"/>
          </p:cNvPicPr>
          <p:nvPr/>
        </p:nvPicPr>
        <p:blipFill rotWithShape="1">
          <a:blip r:embed="rId12">
            <a:alphaModFix/>
          </a:blip>
          <a:srcRect b="18540"/>
          <a:stretch/>
        </p:blipFill>
        <p:spPr>
          <a:xfrm>
            <a:off x="583229" y="3699220"/>
            <a:ext cx="288000" cy="293120"/>
          </a:xfrm>
          <a:prstGeom prst="rect">
            <a:avLst/>
          </a:prstGeom>
          <a:noFill/>
          <a:ln>
            <a:noFill/>
          </a:ln>
        </p:spPr>
      </p:pic>
      <p:sp>
        <p:nvSpPr>
          <p:cNvPr id="6" name="Google Shape;3036;p14">
            <a:extLst>
              <a:ext uri="{FF2B5EF4-FFF2-40B4-BE49-F238E27FC236}">
                <a16:creationId xmlns:a16="http://schemas.microsoft.com/office/drawing/2014/main" id="{D619CB3F-2CDF-260F-92B1-8694EE99A7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4" name="Google Shape;931;p22" descr="Recurso 37.png">
            <a:extLst>
              <a:ext uri="{FF2B5EF4-FFF2-40B4-BE49-F238E27FC236}">
                <a16:creationId xmlns:a16="http://schemas.microsoft.com/office/drawing/2014/main" id="{1E60A429-9B23-7400-427F-0C6BA8A0FBC7}"/>
              </a:ext>
            </a:extLst>
          </p:cNvPr>
          <p:cNvPicPr preferRelativeResize="0">
            <a:picLocks noChangeAspect="1"/>
          </p:cNvPicPr>
          <p:nvPr/>
        </p:nvPicPr>
        <p:blipFill rotWithShape="1">
          <a:blip r:embed="rId12">
            <a:alphaModFix/>
          </a:blip>
          <a:srcRect b="18540"/>
          <a:stretch/>
        </p:blipFill>
        <p:spPr>
          <a:xfrm>
            <a:off x="749637" y="3967703"/>
            <a:ext cx="288000" cy="293120"/>
          </a:xfrm>
          <a:prstGeom prst="rect">
            <a:avLst/>
          </a:prstGeom>
          <a:noFill/>
          <a:ln>
            <a:noFill/>
          </a:ln>
        </p:spPr>
      </p:pic>
      <p:pic>
        <p:nvPicPr>
          <p:cNvPr id="16" name="Google Shape;931;p22" descr="Recurso 37.png">
            <a:extLst>
              <a:ext uri="{FF2B5EF4-FFF2-40B4-BE49-F238E27FC236}">
                <a16:creationId xmlns:a16="http://schemas.microsoft.com/office/drawing/2014/main" id="{96C02B9A-016F-059E-D78B-53AC1BA32F22}"/>
              </a:ext>
            </a:extLst>
          </p:cNvPr>
          <p:cNvPicPr preferRelativeResize="0">
            <a:picLocks noChangeAspect="1"/>
          </p:cNvPicPr>
          <p:nvPr/>
        </p:nvPicPr>
        <p:blipFill rotWithShape="1">
          <a:blip r:embed="rId12">
            <a:alphaModFix/>
          </a:blip>
          <a:srcRect b="18540"/>
          <a:stretch/>
        </p:blipFill>
        <p:spPr>
          <a:xfrm>
            <a:off x="1037637" y="3641572"/>
            <a:ext cx="288000" cy="293120"/>
          </a:xfrm>
          <a:prstGeom prst="rect">
            <a:avLst/>
          </a:prstGeom>
          <a:noFill/>
          <a:ln>
            <a:noFill/>
          </a:ln>
        </p:spPr>
      </p:pic>
      <p:pic>
        <p:nvPicPr>
          <p:cNvPr id="4" name="Google Shape;358;p9">
            <a:extLst>
              <a:ext uri="{FF2B5EF4-FFF2-40B4-BE49-F238E27FC236}">
                <a16:creationId xmlns:a16="http://schemas.microsoft.com/office/drawing/2014/main" id="{3534BA70-8193-BA44-AFC5-22255894ACBF}"/>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923" y="4125903"/>
            <a:ext cx="456344"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AC845635-AE49-53AC-7276-D65A748E573D}"/>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923" y="2863029"/>
            <a:ext cx="456344"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3BCBB372-A6A4-F407-41E2-03FF6939767B}"/>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923" y="3480381"/>
            <a:ext cx="456344"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932;p22" descr="Recurso 31.png">
            <a:extLst>
              <a:ext uri="{FF2B5EF4-FFF2-40B4-BE49-F238E27FC236}">
                <a16:creationId xmlns:a16="http://schemas.microsoft.com/office/drawing/2014/main" id="{A00418CD-DDC0-8828-F17A-9FD11C4521A6}"/>
              </a:ext>
            </a:extLst>
          </p:cNvPr>
          <p:cNvPicPr preferRelativeResize="0">
            <a:picLocks noChangeAspect="1"/>
          </p:cNvPicPr>
          <p:nvPr/>
        </p:nvPicPr>
        <p:blipFill rotWithShape="1">
          <a:blip r:embed="rId13">
            <a:alphaModFix/>
          </a:blip>
          <a:srcRect l="11144" r="26973"/>
          <a:stretch/>
        </p:blipFill>
        <p:spPr>
          <a:xfrm>
            <a:off x="1070018" y="3999970"/>
            <a:ext cx="288000" cy="260853"/>
          </a:xfrm>
          <a:prstGeom prst="rect">
            <a:avLst/>
          </a:prstGeom>
          <a:noFill/>
          <a:ln>
            <a:noFill/>
          </a:ln>
        </p:spPr>
      </p:pic>
      <p:pic>
        <p:nvPicPr>
          <p:cNvPr id="7" name="Google Shape;358;p9">
            <a:extLst>
              <a:ext uri="{FF2B5EF4-FFF2-40B4-BE49-F238E27FC236}">
                <a16:creationId xmlns:a16="http://schemas.microsoft.com/office/drawing/2014/main" id="{7183E844-4804-C31C-4C9A-49FF94E5FBC5}"/>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923" y="2250937"/>
            <a:ext cx="456344"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79DDEFF4-38F6-523C-B68F-1784E8BED33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239" y="535158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777019C5-A76D-6C98-7168-9F5F4D60003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239" y="473998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83004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AA7D8-9CE1-26FD-B848-194C4D87FB83}"/>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414F4B0-FA40-F6E2-2A51-58BA27DDA40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BBE516E7-3702-74E0-3C65-B0C03A710EE6}"/>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CC32823-8ACA-2A65-D770-E27180307DB3}"/>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9FC05C6E-CA2A-E0CF-96BC-D7ED256422D8}"/>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C02444A-5AE6-A467-1F39-87D85A4F85BB}"/>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D415D5E7-05D7-662C-3C32-85CC59741DF3}"/>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BCDE7696-84D0-8D74-C445-5BC581A95D6B}"/>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0256F6A7-FC1A-38BA-E797-68DF199BCC3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CA30185B-D4F6-5A5C-152A-7AB015A4C1D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98806BC9-6703-F95A-289C-6AD8AB36780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25AC23DB-0F70-6DA0-2F04-D79EBD118CB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A7FB7C89-F0A4-19B4-A66E-71376B3CEE7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C029A42-53E6-2732-27FE-E1909324384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637B7AA6-6B92-DE06-CF89-3078A1C76D7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B88969F3-F9ED-AA10-966B-2BC730A60F82}"/>
              </a:ext>
            </a:extLst>
          </p:cNvPr>
          <p:cNvGraphicFramePr/>
          <p:nvPr/>
        </p:nvGraphicFramePr>
        <p:xfrm>
          <a:off x="4426716" y="1076510"/>
          <a:ext cx="7566226" cy="4944980"/>
        </p:xfrm>
        <a:graphic>
          <a:graphicData uri="http://schemas.openxmlformats.org/drawingml/2006/table">
            <a:tbl>
              <a:tblPr>
                <a:noFill/>
              </a:tblPr>
              <a:tblGrid>
                <a:gridCol w="687826">
                  <a:extLst>
                    <a:ext uri="{9D8B030D-6E8A-4147-A177-3AD203B41FA5}">
                      <a16:colId xmlns:a16="http://schemas.microsoft.com/office/drawing/2014/main" val="20000"/>
                    </a:ext>
                  </a:extLst>
                </a:gridCol>
                <a:gridCol w="1144150">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i="0" u="none" strike="noStrike" dirty="0">
                          <a:latin typeface="Verdana" panose="020B0604030504040204" pitchFamily="34" charset="0"/>
                          <a:ea typeface="Verdana" panose="020B0604030504040204" pitchFamily="34" charset="0"/>
                          <a:cs typeface="Arial Narrow"/>
                          <a:sym typeface="Arial Narrow"/>
                        </a:rPr>
                        <a:t>Cuenca del río Canalete</a:t>
                      </a:r>
                      <a:endParaRPr sz="900" b="0" i="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Canalete y sus afluentes, entre otros arroyos directos al Caribe. Especial atención en el municipio de Arboletes (Antioquia).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297323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Sinú</a:t>
                      </a:r>
                      <a:endParaRPr sz="900" dirty="0">
                        <a:latin typeface="Verdana" panose="020B0604030504040204" pitchFamily="34" charset="0"/>
                        <a:ea typeface="Verdana" panose="020B0604030504040204" pitchFamily="34" charset="0"/>
                      </a:endParaRPr>
                    </a:p>
                  </a:txBody>
                  <a:tcPr marL="91452" marR="9145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Sinú</a:t>
                      </a:r>
                      <a:endParaRPr sz="900" dirty="0">
                        <a:latin typeface="Verdana" panose="020B0604030504040204" pitchFamily="34" charset="0"/>
                        <a:ea typeface="Verdana" panose="020B0604030504040204" pitchFamily="34" charset="0"/>
                      </a:endParaRPr>
                    </a:p>
                  </a:txBody>
                  <a:tcPr marL="91452" marR="9145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del río Sinú y sus afluentes en la parte alta.</a:t>
                      </a:r>
                    </a:p>
                  </a:txBody>
                  <a:tcPr marL="91452" marR="9145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Sinú y sus afluentes (aguas abajo del Embalse de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I). Se recomienda especial atención en los centros poblados de Tierralta y Valencia (Córdoba)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b="1" u="none" strike="noStrike" dirty="0">
                          <a:latin typeface="Verdana" panose="020B0604030504040204" pitchFamily="34" charset="0"/>
                          <a:ea typeface="Verdana" panose="020B0604030504040204" pitchFamily="34" charset="0"/>
                          <a:cs typeface="Arial Narrow"/>
                          <a:sym typeface="Arial Narrow"/>
                        </a:rPr>
                        <a:t>Nota: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Sinú afectando parte del megaproyecto Ronda del Sinú y poniendo en riesgo la zona urbana y rural del municipio de Tierralta – Córdoba (26/04/2025).</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819135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Sinú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baja del río Sinú</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afluentes de la cuenca baja del río Sinú. Se recomienda especial atención en los municipios de San Pelayo, Cereté, Montería, Lorica y San Bernardo del Viento (Córdoba). </a:t>
                      </a:r>
                      <a:endPar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98570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lang="es-CO" sz="900" dirty="0">
                        <a:latin typeface="Verdana" panose="020B0604030504040204" pitchFamily="34" charset="0"/>
                        <a:ea typeface="Verdana" panose="020B0604030504040204" pitchFamily="34" charset="0"/>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latin typeface="Verdana" panose="020B0604030504040204" pitchFamily="34" charset="0"/>
                          <a:ea typeface="Verdana" panose="020B0604030504040204" pitchFamily="34" charset="0"/>
                          <a:cs typeface="Arial Narrow"/>
                          <a:sym typeface="Arial Narrow"/>
                        </a:rPr>
                        <a:t>Directos al Caribe</a:t>
                      </a:r>
                      <a:r>
                        <a:rPr lang="es-CO" sz="900" u="none" strike="noStrike" baseline="0">
                          <a:latin typeface="Verdana" panose="020B0604030504040204" pitchFamily="34" charset="0"/>
                          <a:ea typeface="Verdana" panose="020B0604030504040204" pitchFamily="34" charset="0"/>
                          <a:cs typeface="Arial Narrow"/>
                          <a:sym typeface="Arial Narrow"/>
                        </a:rPr>
                        <a:t> </a:t>
                      </a:r>
                      <a:r>
                        <a:rPr lang="es-CO" sz="900" u="none" strike="noStrike">
                          <a:latin typeface="Verdana" panose="020B0604030504040204" pitchFamily="34" charset="0"/>
                          <a:ea typeface="Verdana" panose="020B0604030504040204" pitchFamily="34" charset="0"/>
                          <a:cs typeface="Arial Narrow"/>
                          <a:sym typeface="Arial Narrow"/>
                        </a:rPr>
                        <a:t>Golfo de Morrosquillo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aportantes directos al Mar Caribe en el Golfo de Morrosquillo, especialmente en los arroyos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Amansa, Guapos y El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Piru</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San Onofre, Tolú, Coveñas, Palmito, Toluviejo, Chalán, Colosó, Morroa y Sincelejo. </a:t>
                      </a:r>
                      <a:r>
                        <a:rPr lang="es-CO" sz="900" b="1" u="none" strike="noStrike" kern="1200" dirty="0">
                          <a:solidFill>
                            <a:schemeClr val="dk1"/>
                          </a:solidFill>
                          <a:latin typeface="Verdana" panose="020B0604030504040204" pitchFamily="34" charset="0"/>
                          <a:ea typeface="Verdana" panose="020B0604030504040204" pitchFamily="34" charset="0"/>
                          <a:cs typeface="+mn-cs"/>
                        </a:rPr>
                        <a:t>Nota:</a:t>
                      </a:r>
                      <a:r>
                        <a:rPr lang="es-CO" sz="900" b="0" u="none" strike="noStrike" kern="1200" dirty="0">
                          <a:solidFill>
                            <a:schemeClr val="dk1"/>
                          </a:solidFill>
                          <a:latin typeface="Verdana" panose="020B0604030504040204" pitchFamily="34" charset="0"/>
                          <a:ea typeface="Verdana" panose="020B0604030504040204" pitchFamily="34" charset="0"/>
                          <a:cs typeface="+mn-cs"/>
                        </a:rPr>
                        <a:t> Inundación por obstrucción del caño Punta Seca, en zona urbana del municipio de Coveñas, Sucre (13/06/2025).</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268012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a:solidFill>
                            <a:schemeClr val="dk1"/>
                          </a:solidFill>
                          <a:latin typeface="Verdana" panose="020B0604030504040204" pitchFamily="34" charset="0"/>
                          <a:ea typeface="Verdana" panose="020B0604030504040204" pitchFamily="34" charset="0"/>
                          <a:cs typeface="Arial Narrow"/>
                          <a:sym typeface="Arial Narrow"/>
                        </a:rPr>
                        <a:t>Caribe - Litoral</a:t>
                      </a:r>
                      <a:endParaRPr lang="es-CO" sz="900" dirty="0">
                        <a:latin typeface="Verdana" panose="020B0604030504040204" pitchFamily="34" charset="0"/>
                        <a:ea typeface="Verdana" panose="020B0604030504040204" pitchFamily="34" charset="0"/>
                      </a:endParaRPr>
                    </a:p>
                  </a:txBody>
                  <a:tcPr marL="91468" marR="9146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a:solidFill>
                            <a:schemeClr val="dk1"/>
                          </a:solidFill>
                          <a:latin typeface="Verdana" panose="020B0604030504040204" pitchFamily="34" charset="0"/>
                          <a:ea typeface="Verdana" panose="020B0604030504040204" pitchFamily="34" charset="0"/>
                          <a:cs typeface="Arial Narrow"/>
                          <a:sym typeface="Arial Narrow"/>
                        </a:rPr>
                        <a:t>Arroyos Directos al Caribe</a:t>
                      </a:r>
                      <a:endParaRPr lang="es-CO" sz="900" dirty="0">
                        <a:latin typeface="Verdana" panose="020B0604030504040204" pitchFamily="34" charset="0"/>
                        <a:ea typeface="Verdana" panose="020B0604030504040204" pitchFamily="34" charset="0"/>
                      </a:endParaRPr>
                    </a:p>
                  </a:txBody>
                  <a:tcPr marL="91468" marR="9146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a:t>
                      </a:r>
                      <a:r>
                        <a:rPr lang="es-CO" sz="900" dirty="0">
                          <a:solidFill>
                            <a:schemeClr val="dk1"/>
                          </a:solidFill>
                          <a:latin typeface="Verdana" panose="020B0604030504040204" pitchFamily="34" charset="0"/>
                          <a:ea typeface="Verdana" panose="020B0604030504040204" pitchFamily="34" charset="0"/>
                          <a:cs typeface="Arial Narrow"/>
                          <a:sym typeface="Arial Narrow"/>
                        </a:rPr>
                        <a:t>formación de arroyos en los directos al Mar Caribe, especialmente en los municipios Cartagena de Indias (ciudad de Cartagena) y Santa Catalina (Bolívar), Luruaco, Piojó, Juan de Acosta, Tubará y Puerto Colombia (Atlántico). Estar atentos a los arroyos Tigre. </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0944817"/>
                  </a:ext>
                </a:extLst>
              </a:tr>
            </a:tbl>
          </a:graphicData>
        </a:graphic>
      </p:graphicFrame>
      <p:sp>
        <p:nvSpPr>
          <p:cNvPr id="35" name="Google Shape;353;p9" descr="Recurso 37.png">
            <a:extLst>
              <a:ext uri="{FF2B5EF4-FFF2-40B4-BE49-F238E27FC236}">
                <a16:creationId xmlns:a16="http://schemas.microsoft.com/office/drawing/2014/main" id="{3D7D6B92-E607-04DD-69C5-68178F05D96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BA0D9901-975E-F34F-F58E-A3513D5AA11E}"/>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5187E6DF-2478-675D-C1AF-18C8FB48F57F}"/>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0B7A4B0C-BC89-527E-D6FA-2625BE83355B}"/>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2D58B146-CFC2-8F52-610D-6DEEF678C967}"/>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71735075-2008-D539-A119-F99CF06D6656}"/>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17A8EEBA-3639-6629-3A1C-2C9336606114}"/>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449FC9F3-0841-CA70-1493-AEDA733113A9}"/>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sp>
        <p:nvSpPr>
          <p:cNvPr id="6" name="Google Shape;3036;p14">
            <a:extLst>
              <a:ext uri="{FF2B5EF4-FFF2-40B4-BE49-F238E27FC236}">
                <a16:creationId xmlns:a16="http://schemas.microsoft.com/office/drawing/2014/main" id="{564D62B4-0DCA-EA2C-D54D-C3F6BFD7DF3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720;p10" descr="Recurso 31.png">
            <a:extLst>
              <a:ext uri="{FF2B5EF4-FFF2-40B4-BE49-F238E27FC236}">
                <a16:creationId xmlns:a16="http://schemas.microsoft.com/office/drawing/2014/main" id="{04C849B8-462E-99D9-1CA5-1DA9640C4F00}"/>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564" y="192087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1;p22" descr="Recurso 37.png">
            <a:extLst>
              <a:ext uri="{FF2B5EF4-FFF2-40B4-BE49-F238E27FC236}">
                <a16:creationId xmlns:a16="http://schemas.microsoft.com/office/drawing/2014/main" id="{BD47FF12-9AFB-5878-2B35-C895276E87BB}"/>
              </a:ext>
            </a:extLst>
          </p:cNvPr>
          <p:cNvPicPr preferRelativeResize="0">
            <a:picLocks noChangeAspect="1"/>
          </p:cNvPicPr>
          <p:nvPr/>
        </p:nvPicPr>
        <p:blipFill rotWithShape="1">
          <a:blip r:embed="rId12">
            <a:alphaModFix/>
          </a:blip>
          <a:srcRect b="18540"/>
          <a:stretch/>
        </p:blipFill>
        <p:spPr>
          <a:xfrm>
            <a:off x="1279943" y="4131469"/>
            <a:ext cx="288000" cy="293120"/>
          </a:xfrm>
          <a:prstGeom prst="rect">
            <a:avLst/>
          </a:prstGeom>
          <a:noFill/>
          <a:ln>
            <a:noFill/>
          </a:ln>
        </p:spPr>
      </p:pic>
      <p:pic>
        <p:nvPicPr>
          <p:cNvPr id="4" name="Google Shape;931;p22" descr="Recurso 37.png">
            <a:extLst>
              <a:ext uri="{FF2B5EF4-FFF2-40B4-BE49-F238E27FC236}">
                <a16:creationId xmlns:a16="http://schemas.microsoft.com/office/drawing/2014/main" id="{2DEFCD04-1564-73D9-F775-63C8BAFBB85D}"/>
              </a:ext>
            </a:extLst>
          </p:cNvPr>
          <p:cNvPicPr preferRelativeResize="0">
            <a:picLocks noChangeAspect="1"/>
          </p:cNvPicPr>
          <p:nvPr/>
        </p:nvPicPr>
        <p:blipFill rotWithShape="1">
          <a:blip r:embed="rId12">
            <a:alphaModFix/>
          </a:blip>
          <a:srcRect b="18540"/>
          <a:stretch/>
        </p:blipFill>
        <p:spPr>
          <a:xfrm>
            <a:off x="1206008" y="3307731"/>
            <a:ext cx="288000" cy="293120"/>
          </a:xfrm>
          <a:prstGeom prst="rect">
            <a:avLst/>
          </a:prstGeom>
          <a:noFill/>
          <a:ln>
            <a:noFill/>
          </a:ln>
        </p:spPr>
      </p:pic>
      <p:pic>
        <p:nvPicPr>
          <p:cNvPr id="18" name="Google Shape;928;p22">
            <a:extLst>
              <a:ext uri="{FF2B5EF4-FFF2-40B4-BE49-F238E27FC236}">
                <a16:creationId xmlns:a16="http://schemas.microsoft.com/office/drawing/2014/main" id="{405FBB42-C869-0482-7BF2-5A9004AA026D}"/>
              </a:ext>
            </a:extLst>
          </p:cNvPr>
          <p:cNvPicPr preferRelativeResize="0">
            <a:picLocks noChangeAspect="1"/>
          </p:cNvPicPr>
          <p:nvPr/>
        </p:nvPicPr>
        <p:blipFill rotWithShape="1">
          <a:blip r:embed="rId10">
            <a:alphaModFix/>
          </a:blip>
          <a:srcRect/>
          <a:stretch/>
        </p:blipFill>
        <p:spPr>
          <a:xfrm>
            <a:off x="1279943" y="3798931"/>
            <a:ext cx="288000" cy="281600"/>
          </a:xfrm>
          <a:prstGeom prst="rect">
            <a:avLst/>
          </a:prstGeom>
          <a:noFill/>
          <a:ln>
            <a:noFill/>
          </a:ln>
        </p:spPr>
      </p:pic>
      <p:pic>
        <p:nvPicPr>
          <p:cNvPr id="26" name="Google Shape;928;p22">
            <a:extLst>
              <a:ext uri="{FF2B5EF4-FFF2-40B4-BE49-F238E27FC236}">
                <a16:creationId xmlns:a16="http://schemas.microsoft.com/office/drawing/2014/main" id="{A9A3ED08-774C-C836-3391-82DB495EE786}"/>
              </a:ext>
            </a:extLst>
          </p:cNvPr>
          <p:cNvPicPr preferRelativeResize="0">
            <a:picLocks noChangeAspect="1"/>
          </p:cNvPicPr>
          <p:nvPr/>
        </p:nvPicPr>
        <p:blipFill rotWithShape="1">
          <a:blip r:embed="rId10">
            <a:alphaModFix/>
          </a:blip>
          <a:srcRect/>
          <a:stretch/>
        </p:blipFill>
        <p:spPr>
          <a:xfrm>
            <a:off x="1428503" y="3518229"/>
            <a:ext cx="288000" cy="281600"/>
          </a:xfrm>
          <a:prstGeom prst="rect">
            <a:avLst/>
          </a:prstGeom>
          <a:noFill/>
          <a:ln>
            <a:noFill/>
          </a:ln>
        </p:spPr>
      </p:pic>
      <p:pic>
        <p:nvPicPr>
          <p:cNvPr id="20" name="Google Shape;150;p1">
            <a:extLst>
              <a:ext uri="{FF2B5EF4-FFF2-40B4-BE49-F238E27FC236}">
                <a16:creationId xmlns:a16="http://schemas.microsoft.com/office/drawing/2014/main" id="{929FA888-B77A-3F8F-E412-C172E6FAB4A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32234" y="3037014"/>
            <a:ext cx="473075" cy="44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05EEE698-CAED-BCAB-CFE2-571A621CBB0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8265" y="1653745"/>
            <a:ext cx="481013"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0;p1" descr="Recurso 25.png">
            <a:extLst>
              <a:ext uri="{FF2B5EF4-FFF2-40B4-BE49-F238E27FC236}">
                <a16:creationId xmlns:a16="http://schemas.microsoft.com/office/drawing/2014/main" id="{7E50BC42-8D60-E435-E445-15E2F7A73A8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2234" y="2248450"/>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931;p22" descr="Recurso 37.png">
            <a:extLst>
              <a:ext uri="{FF2B5EF4-FFF2-40B4-BE49-F238E27FC236}">
                <a16:creationId xmlns:a16="http://schemas.microsoft.com/office/drawing/2014/main" id="{F5C916BE-E432-239D-FBAD-1F58D37DC602}"/>
              </a:ext>
            </a:extLst>
          </p:cNvPr>
          <p:cNvPicPr preferRelativeResize="0">
            <a:picLocks noChangeAspect="1"/>
          </p:cNvPicPr>
          <p:nvPr/>
        </p:nvPicPr>
        <p:blipFill rotWithShape="1">
          <a:blip r:embed="rId12">
            <a:alphaModFix/>
          </a:blip>
          <a:srcRect b="18540"/>
          <a:stretch/>
        </p:blipFill>
        <p:spPr>
          <a:xfrm>
            <a:off x="1750906" y="2945840"/>
            <a:ext cx="288000" cy="293120"/>
          </a:xfrm>
          <a:prstGeom prst="rect">
            <a:avLst/>
          </a:prstGeom>
          <a:noFill/>
          <a:ln>
            <a:noFill/>
          </a:ln>
        </p:spPr>
      </p:pic>
      <p:pic>
        <p:nvPicPr>
          <p:cNvPr id="28" name="Google Shape;931;p22" descr="Recurso 37.png">
            <a:extLst>
              <a:ext uri="{FF2B5EF4-FFF2-40B4-BE49-F238E27FC236}">
                <a16:creationId xmlns:a16="http://schemas.microsoft.com/office/drawing/2014/main" id="{CA5A54BC-6EC6-AE33-9936-2F1B7A09E58F}"/>
              </a:ext>
            </a:extLst>
          </p:cNvPr>
          <p:cNvPicPr preferRelativeResize="0">
            <a:picLocks noChangeAspect="1"/>
          </p:cNvPicPr>
          <p:nvPr/>
        </p:nvPicPr>
        <p:blipFill rotWithShape="1">
          <a:blip r:embed="rId12">
            <a:alphaModFix/>
          </a:blip>
          <a:srcRect b="18540"/>
          <a:stretch/>
        </p:blipFill>
        <p:spPr>
          <a:xfrm>
            <a:off x="1750906" y="2382716"/>
            <a:ext cx="288000" cy="293120"/>
          </a:xfrm>
          <a:prstGeom prst="rect">
            <a:avLst/>
          </a:prstGeom>
          <a:noFill/>
          <a:ln>
            <a:noFill/>
          </a:ln>
        </p:spPr>
      </p:pic>
      <p:pic>
        <p:nvPicPr>
          <p:cNvPr id="29" name="Google Shape;150;p1">
            <a:extLst>
              <a:ext uri="{FF2B5EF4-FFF2-40B4-BE49-F238E27FC236}">
                <a16:creationId xmlns:a16="http://schemas.microsoft.com/office/drawing/2014/main" id="{0FA67118-0C31-4184-18DC-64CE4015BCF2}"/>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8536" y="5395523"/>
            <a:ext cx="460471" cy="44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918F95A5-2CF6-573C-E129-FF168953354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2234" y="3789260"/>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1;p22" descr="Recurso 37.png">
            <a:extLst>
              <a:ext uri="{FF2B5EF4-FFF2-40B4-BE49-F238E27FC236}">
                <a16:creationId xmlns:a16="http://schemas.microsoft.com/office/drawing/2014/main" id="{728F478E-DAB4-04CE-ACDF-E7EAC453CAAF}"/>
              </a:ext>
            </a:extLst>
          </p:cNvPr>
          <p:cNvPicPr preferRelativeResize="0">
            <a:picLocks noChangeAspect="1"/>
          </p:cNvPicPr>
          <p:nvPr/>
        </p:nvPicPr>
        <p:blipFill rotWithShape="1">
          <a:blip r:embed="rId12">
            <a:alphaModFix/>
          </a:blip>
          <a:srcRect b="18540"/>
          <a:stretch/>
        </p:blipFill>
        <p:spPr>
          <a:xfrm>
            <a:off x="1502736" y="3202177"/>
            <a:ext cx="288000" cy="293120"/>
          </a:xfrm>
          <a:prstGeom prst="rect">
            <a:avLst/>
          </a:prstGeom>
          <a:noFill/>
          <a:ln>
            <a:noFill/>
          </a:ln>
        </p:spPr>
      </p:pic>
      <p:pic>
        <p:nvPicPr>
          <p:cNvPr id="19" name="Google Shape;150;p1" descr="Recurso 25.png">
            <a:extLst>
              <a:ext uri="{FF2B5EF4-FFF2-40B4-BE49-F238E27FC236}">
                <a16:creationId xmlns:a16="http://schemas.microsoft.com/office/drawing/2014/main" id="{0D402696-CC9F-EFEF-6D8F-FA08A917AA7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2234" y="4512526"/>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54868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5309-81CD-D118-9A04-3365CBF829E4}"/>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3100E3F-3694-9556-7EA9-DF00E386E53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4C3A4F3-3B1C-157B-0593-F5EC9E362A05}"/>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85238A40-C3A5-6EA7-E4B8-71AED219BFC3}"/>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7E6D842A-1004-4E1E-BCF2-B1869FCE1721}"/>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6BDEFA3C-F6B8-8298-7635-10F09215E20E}"/>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AB6A4D81-98DA-1FB3-90B3-43384564BCB4}"/>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73C75378-781B-F76B-4EC1-13AFE115A263}"/>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51C8868E-A5D0-EBF6-6312-A90E45AB840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8BD13862-086E-6C77-D6CF-686567AAE9E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83781D6A-F630-775F-D350-5258434FB64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1797F1DF-8FA2-D60D-F724-83CE9C08B04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D6EAB445-3AF7-FA44-C098-4BD0D09F987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2A9D1034-DC10-FFDB-C741-113073DDFD3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2411986D-3CF0-5173-68E4-7DEC589F444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FC610B26-9BA0-DA1D-6889-568E0B235193}"/>
              </a:ext>
            </a:extLst>
          </p:cNvPr>
          <p:cNvGraphicFramePr/>
          <p:nvPr/>
        </p:nvGraphicFramePr>
        <p:xfrm>
          <a:off x="4426716" y="1380712"/>
          <a:ext cx="7566226" cy="3002698"/>
        </p:xfrm>
        <a:graphic>
          <a:graphicData uri="http://schemas.openxmlformats.org/drawingml/2006/table">
            <a:tbl>
              <a:tblPr>
                <a:noFill/>
              </a:tblPr>
              <a:tblGrid>
                <a:gridCol w="687826">
                  <a:extLst>
                    <a:ext uri="{9D8B030D-6E8A-4147-A177-3AD203B41FA5}">
                      <a16:colId xmlns:a16="http://schemas.microsoft.com/office/drawing/2014/main" val="20000"/>
                    </a:ext>
                  </a:extLst>
                </a:gridCol>
                <a:gridCol w="1144150">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ríos Piedras y Manzanares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que descargan sus aguas al mar Caribe, tales como los ríos Piedras y Manzanares, así como en sus aportantes como la quebrada Tigrera. Especial atención a la ciudad de Santa Marta y al corregimiento de Minca (Magdalena).</a:t>
                      </a:r>
                      <a:endParaRPr sz="900" dirty="0">
                        <a:latin typeface="Verdana" panose="020B0604030504040204" pitchFamily="34" charset="0"/>
                        <a:ea typeface="Verdana" panose="020B0604030504040204" pitchFamily="34" charset="0"/>
                      </a:endParaRPr>
                    </a:p>
                  </a:txBody>
                  <a:tcPr marL="91448" marR="91448"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297323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río Guachaca-Mendiguaca</a:t>
                      </a:r>
                      <a:r>
                        <a:rPr lang="es-CO" sz="900" u="none" strike="noStrike" baseline="0" dirty="0">
                          <a:latin typeface="Verdana" panose="020B0604030504040204" pitchFamily="34" charset="0"/>
                          <a:ea typeface="Verdana" panose="020B0604030504040204" pitchFamily="34" charset="0"/>
                          <a:cs typeface="Arial Narrow"/>
                          <a:sym typeface="Arial Narrow"/>
                        </a:rPr>
                        <a:t> y Buritaca</a:t>
                      </a:r>
                      <a:endParaRPr sz="900" dirty="0">
                        <a:latin typeface="Verdana" panose="020B0604030504040204" pitchFamily="34" charset="0"/>
                        <a:ea typeface="Verdana" panose="020B0604030504040204" pitchFamily="34" charset="0"/>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súbitos en los niveles de los ríos Guachaca, Mendiguaca</a:t>
                      </a:r>
                      <a:r>
                        <a:rPr lang="es-CO" sz="900" u="none" strike="noStrike" baseline="0" dirty="0">
                          <a:latin typeface="Verdana" panose="020B0604030504040204" pitchFamily="34" charset="0"/>
                          <a:ea typeface="Verdana" panose="020B0604030504040204" pitchFamily="34" charset="0"/>
                          <a:cs typeface="Arial Narrow"/>
                          <a:sym typeface="Arial Narrow"/>
                        </a:rPr>
                        <a:t>,</a:t>
                      </a:r>
                      <a:r>
                        <a:rPr lang="es-CO" sz="900" u="none" strike="noStrike" dirty="0">
                          <a:latin typeface="Verdana" panose="020B0604030504040204" pitchFamily="34" charset="0"/>
                          <a:ea typeface="Verdana" panose="020B0604030504040204" pitchFamily="34" charset="0"/>
                          <a:cs typeface="Arial Narrow"/>
                          <a:sym typeface="Arial Narrow"/>
                        </a:rPr>
                        <a:t> Buritaca y quebrada Valencia. Se recomienda especial atención en el municipio de Santa Marta (Magdalena).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553964">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Don Diego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súbitos en los niveles del río Don Diego.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819135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Ancho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Crecientes súbitas del río Ancho y otros directos al Caribe como el río Palomino.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en el municipio de Dibulla (Guajira) y zona rural de la parte oriental del municipio de Santa Marta. </a:t>
                      </a:r>
                      <a:endParaRPr sz="900" u="none" strike="noStrike" kern="1200" dirty="0">
                        <a:solidFill>
                          <a:schemeClr val="dk1"/>
                        </a:solidFill>
                        <a:latin typeface="Verdana" panose="020B0604030504040204" pitchFamily="34" charset="0"/>
                        <a:ea typeface="Verdana" panose="020B0604030504040204" pitchFamily="34" charset="0"/>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985704"/>
                  </a:ext>
                </a:extLst>
              </a:tr>
            </a:tbl>
          </a:graphicData>
        </a:graphic>
      </p:graphicFrame>
      <p:sp>
        <p:nvSpPr>
          <p:cNvPr id="35" name="Google Shape;353;p9" descr="Recurso 37.png">
            <a:extLst>
              <a:ext uri="{FF2B5EF4-FFF2-40B4-BE49-F238E27FC236}">
                <a16:creationId xmlns:a16="http://schemas.microsoft.com/office/drawing/2014/main" id="{BE7686E9-F244-EC71-3E3A-2EFE526E4D0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DCDFAF68-8AF2-B551-688D-19AEE1D2F4F2}"/>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4DBED7D3-EF2F-24BB-36B8-E1C664CC9C55}"/>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D952BA6B-E4B9-6D2C-69B7-E4B725CA566D}"/>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40" name="Google Shape;932;p22" descr="Recurso 31.png">
            <a:extLst>
              <a:ext uri="{FF2B5EF4-FFF2-40B4-BE49-F238E27FC236}">
                <a16:creationId xmlns:a16="http://schemas.microsoft.com/office/drawing/2014/main" id="{06334E23-BDC0-AC4C-D0A1-589AD4FF2498}"/>
              </a:ext>
            </a:extLst>
          </p:cNvPr>
          <p:cNvPicPr preferRelativeResize="0">
            <a:picLocks noChangeAspect="1"/>
          </p:cNvPicPr>
          <p:nvPr/>
        </p:nvPicPr>
        <p:blipFill rotWithShape="1">
          <a:blip r:embed="rId12">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D1E16CB9-ADA4-F8B6-4F0A-745C0BF5C7A8}"/>
              </a:ext>
            </a:extLst>
          </p:cNvPr>
          <p:cNvPicPr preferRelativeResize="0">
            <a:picLocks noChangeAspect="1"/>
          </p:cNvPicPr>
          <p:nvPr/>
        </p:nvPicPr>
        <p:blipFill rotWithShape="1">
          <a:blip r:embed="rId13">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04D7F9A3-ED92-C194-84BE-AEC95CAFFE55}"/>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sp>
        <p:nvSpPr>
          <p:cNvPr id="6" name="Google Shape;3036;p14">
            <a:extLst>
              <a:ext uri="{FF2B5EF4-FFF2-40B4-BE49-F238E27FC236}">
                <a16:creationId xmlns:a16="http://schemas.microsoft.com/office/drawing/2014/main" id="{19C95578-BE62-21A9-29A1-7669014A8A9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720;p10" descr="Recurso 31.png">
            <a:extLst>
              <a:ext uri="{FF2B5EF4-FFF2-40B4-BE49-F238E27FC236}">
                <a16:creationId xmlns:a16="http://schemas.microsoft.com/office/drawing/2014/main" id="{67E47D88-2A62-0576-0105-F9A986573184}"/>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564" y="192087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53726B26-17B5-398D-E715-8AF27B53DB0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334" y="1967493"/>
            <a:ext cx="474277"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932;p22" descr="Recurso 31.png">
            <a:extLst>
              <a:ext uri="{FF2B5EF4-FFF2-40B4-BE49-F238E27FC236}">
                <a16:creationId xmlns:a16="http://schemas.microsoft.com/office/drawing/2014/main" id="{0D98B3A7-B941-6F7F-55E5-9B6D8A28E788}"/>
              </a:ext>
            </a:extLst>
          </p:cNvPr>
          <p:cNvPicPr preferRelativeResize="0">
            <a:picLocks noChangeAspect="1"/>
          </p:cNvPicPr>
          <p:nvPr/>
        </p:nvPicPr>
        <p:blipFill rotWithShape="1">
          <a:blip r:embed="rId12">
            <a:alphaModFix/>
          </a:blip>
          <a:srcRect l="11144" r="26973"/>
          <a:stretch/>
        </p:blipFill>
        <p:spPr>
          <a:xfrm>
            <a:off x="2299347" y="2149855"/>
            <a:ext cx="288000" cy="260853"/>
          </a:xfrm>
          <a:prstGeom prst="rect">
            <a:avLst/>
          </a:prstGeom>
          <a:noFill/>
          <a:ln>
            <a:noFill/>
          </a:ln>
        </p:spPr>
      </p:pic>
      <p:pic>
        <p:nvPicPr>
          <p:cNvPr id="5" name="Google Shape;358;p9">
            <a:extLst>
              <a:ext uri="{FF2B5EF4-FFF2-40B4-BE49-F238E27FC236}">
                <a16:creationId xmlns:a16="http://schemas.microsoft.com/office/drawing/2014/main" id="{A476B7B0-E4CF-3B00-AE63-2524CF97B09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04966" y="2624456"/>
            <a:ext cx="481013"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3FB9E156-74C4-ED84-0B2E-F828D3C03453}"/>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04966" y="3252759"/>
            <a:ext cx="481013"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932;p22" descr="Recurso 31.png">
            <a:extLst>
              <a:ext uri="{FF2B5EF4-FFF2-40B4-BE49-F238E27FC236}">
                <a16:creationId xmlns:a16="http://schemas.microsoft.com/office/drawing/2014/main" id="{AC86F628-9AC1-A99C-140D-DC42CC49DE5D}"/>
              </a:ext>
            </a:extLst>
          </p:cNvPr>
          <p:cNvPicPr preferRelativeResize="0">
            <a:picLocks noChangeAspect="1"/>
          </p:cNvPicPr>
          <p:nvPr/>
        </p:nvPicPr>
        <p:blipFill rotWithShape="1">
          <a:blip r:embed="rId12">
            <a:alphaModFix/>
          </a:blip>
          <a:srcRect l="11144" r="26973"/>
          <a:stretch/>
        </p:blipFill>
        <p:spPr>
          <a:xfrm>
            <a:off x="2547708" y="2064843"/>
            <a:ext cx="288000" cy="260853"/>
          </a:xfrm>
          <a:prstGeom prst="rect">
            <a:avLst/>
          </a:prstGeom>
          <a:noFill/>
          <a:ln>
            <a:noFill/>
          </a:ln>
        </p:spPr>
      </p:pic>
      <p:pic>
        <p:nvPicPr>
          <p:cNvPr id="16" name="Google Shape;358;p9">
            <a:extLst>
              <a:ext uri="{FF2B5EF4-FFF2-40B4-BE49-F238E27FC236}">
                <a16:creationId xmlns:a16="http://schemas.microsoft.com/office/drawing/2014/main" id="{543FFC9A-88DE-EDC9-4202-EB6273145ECC}"/>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04966" y="3848354"/>
            <a:ext cx="481013" cy="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931;p22" descr="Recurso 37.png">
            <a:extLst>
              <a:ext uri="{FF2B5EF4-FFF2-40B4-BE49-F238E27FC236}">
                <a16:creationId xmlns:a16="http://schemas.microsoft.com/office/drawing/2014/main" id="{320E8CD5-5181-6A33-2572-55A33704CF84}"/>
              </a:ext>
            </a:extLst>
          </p:cNvPr>
          <p:cNvPicPr preferRelativeResize="0">
            <a:picLocks noChangeAspect="1"/>
          </p:cNvPicPr>
          <p:nvPr/>
        </p:nvPicPr>
        <p:blipFill rotWithShape="1">
          <a:blip r:embed="rId17">
            <a:alphaModFix/>
          </a:blip>
          <a:srcRect b="18540"/>
          <a:stretch/>
        </p:blipFill>
        <p:spPr>
          <a:xfrm>
            <a:off x="-477694" y="365990"/>
            <a:ext cx="288000" cy="293120"/>
          </a:xfrm>
          <a:prstGeom prst="rect">
            <a:avLst/>
          </a:prstGeom>
          <a:noFill/>
          <a:ln>
            <a:noFill/>
          </a:ln>
        </p:spPr>
      </p:pic>
      <p:pic>
        <p:nvPicPr>
          <p:cNvPr id="20" name="Google Shape;931;p22" descr="Recurso 37.png">
            <a:extLst>
              <a:ext uri="{FF2B5EF4-FFF2-40B4-BE49-F238E27FC236}">
                <a16:creationId xmlns:a16="http://schemas.microsoft.com/office/drawing/2014/main" id="{E53B572D-CC55-CE9A-2CDC-D82860C10BD7}"/>
              </a:ext>
            </a:extLst>
          </p:cNvPr>
          <p:cNvPicPr preferRelativeResize="0">
            <a:picLocks noChangeAspect="1"/>
          </p:cNvPicPr>
          <p:nvPr/>
        </p:nvPicPr>
        <p:blipFill rotWithShape="1">
          <a:blip r:embed="rId17">
            <a:alphaModFix/>
          </a:blip>
          <a:srcRect b="18540"/>
          <a:stretch/>
        </p:blipFill>
        <p:spPr>
          <a:xfrm>
            <a:off x="2824476" y="2048709"/>
            <a:ext cx="288000" cy="293120"/>
          </a:xfrm>
          <a:prstGeom prst="rect">
            <a:avLst/>
          </a:prstGeom>
          <a:noFill/>
          <a:ln>
            <a:noFill/>
          </a:ln>
        </p:spPr>
      </p:pic>
    </p:spTree>
    <p:extLst>
      <p:ext uri="{BB962C8B-B14F-4D97-AF65-F5344CB8AC3E}">
        <p14:creationId xmlns:p14="http://schemas.microsoft.com/office/powerpoint/2010/main" val="85665809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BA26A-F404-08CC-5775-AECA9F262AAE}"/>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3BABCF8-0087-B8C6-0452-EC4A8647161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4A919BFE-1022-56FD-99C0-6D9CD585C4D2}"/>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F7B54666-DD70-C57C-1BD3-91D7580C745A}"/>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A6665D05-C4B4-2891-A4D9-B96A6E4D1EC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44FE4D18-9A14-8987-969D-904590CADACB}"/>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4D0F8B51-B841-9855-0669-586B6FADC024}"/>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7E21CF35-9B81-03E5-DA7F-A116EA34969F}"/>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03EA960-24B0-704C-82A0-708547FD7751}"/>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2B844919-B1EF-7A8E-6521-4BCBDDAE4EC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9EEACB79-32A9-E3B9-5B09-F51E289B161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CBD401D2-F3B6-D1F9-CC8F-F88F6BDEFBC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3FB640B3-BA51-9FEC-87EB-9BB2EC20556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5F63577C-43A8-1842-ED48-BC8BF23B790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B00F4A63-E9B5-6DD7-F42C-8316E568C96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867DBF3B-CA98-5AC2-EA6A-E782FA451972}"/>
              </a:ext>
            </a:extLst>
          </p:cNvPr>
          <p:cNvGraphicFramePr/>
          <p:nvPr/>
        </p:nvGraphicFramePr>
        <p:xfrm>
          <a:off x="4426716" y="1498408"/>
          <a:ext cx="7566226" cy="3463690"/>
        </p:xfrm>
        <a:graphic>
          <a:graphicData uri="http://schemas.openxmlformats.org/drawingml/2006/table">
            <a:tbl>
              <a:tblPr>
                <a:noFill/>
              </a:tblPr>
              <a:tblGrid>
                <a:gridCol w="687826">
                  <a:extLst>
                    <a:ext uri="{9D8B030D-6E8A-4147-A177-3AD203B41FA5}">
                      <a16:colId xmlns:a16="http://schemas.microsoft.com/office/drawing/2014/main" val="20000"/>
                    </a:ext>
                  </a:extLst>
                </a:gridCol>
                <a:gridCol w="1144150">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Tapias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del río Tapias y sus afluentes como el río San Francisco, se recomienda especial atención en los municipios de Dibulla y Riohacha (Guajira).</a:t>
                      </a:r>
                      <a:endParaRPr sz="900" dirty="0">
                        <a:latin typeface="Verdana" panose="020B0604030504040204" pitchFamily="34" charset="0"/>
                        <a:ea typeface="Verdana" panose="020B0604030504040204" pitchFamily="34" charset="0"/>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268012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Camarones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Ca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marones y sus afluentes, se recomienda especial atención en el municipio de Riohacha (Guajira).</a:t>
                      </a:r>
                      <a:endParaRPr sz="900" dirty="0">
                        <a:latin typeface="Verdana" panose="020B0604030504040204" pitchFamily="34" charset="0"/>
                        <a:ea typeface="Verdana" panose="020B0604030504040204" pitchFamily="34" charset="0"/>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09448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436" marB="454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Ranchería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6" marR="91456" marT="45436" marB="454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Ranchería y sus afluentes, como arroyo Limón y los ríos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Mastevan</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La Yaya entre otros, especialmente en la cuenca alta. Especial atención en los municipios de Riohacha, Distracción, Fonseca, Albania, Barrancas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Hatonuevo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población de Manaure y comunidades indígenas en las estribaciones de la Sierra Nevada de Santa Marta, como La Laguna, La Peña de los Indios,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Ulago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Loma del Potrero,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Marocazzo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Caracolí.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inundaciones en el casco urbano y zona rural del municipio de Fonseca (La Guajira) (16/06/2025).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inundaciones en el casco urbano del municipio de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Hatonuevo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(La Guajira) (13/06/2025)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3)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 cuerpos de agua en el municipio de Barrancas (La Guajira) (13/06/2025).</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56" marR="91456" marT="45436" marB="454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7343758"/>
                  </a:ext>
                </a:extLst>
              </a:tr>
            </a:tbl>
          </a:graphicData>
        </a:graphic>
      </p:graphicFrame>
      <p:sp>
        <p:nvSpPr>
          <p:cNvPr id="35" name="Google Shape;353;p9" descr="Recurso 37.png">
            <a:extLst>
              <a:ext uri="{FF2B5EF4-FFF2-40B4-BE49-F238E27FC236}">
                <a16:creationId xmlns:a16="http://schemas.microsoft.com/office/drawing/2014/main" id="{9081FC76-593B-F60D-415C-13D91167030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18FA262A-5B84-FAEB-212A-302E71A064A0}"/>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E83676DC-84EC-05FD-C37D-3110925BEB5B}"/>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E9216BFA-1DE7-11AC-5A44-E16C5CA73097}"/>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73E9F6A8-AE47-50EC-D269-8982D2509FB6}"/>
              </a:ext>
            </a:extLst>
          </p:cNvPr>
          <p:cNvPicPr preferRelativeResize="0">
            <a:picLocks noChangeAspect="1"/>
          </p:cNvPicPr>
          <p:nvPr/>
        </p:nvPicPr>
        <p:blipFill rotWithShape="1">
          <a:blip r:embed="rId12">
            <a:alphaModFix/>
          </a:blip>
          <a:srcRect b="18540"/>
          <a:stretch/>
        </p:blipFill>
        <p:spPr>
          <a:xfrm>
            <a:off x="2907342" y="1920879"/>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16D013DE-B697-A6D6-AE19-22DF3E740137}"/>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F862D108-8DF9-2F0D-7F18-58A60A6AE94D}"/>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8910E39B-702F-B6DF-2C20-428863B823B5}"/>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sp>
        <p:nvSpPr>
          <p:cNvPr id="6" name="Google Shape;3036;p14">
            <a:extLst>
              <a:ext uri="{FF2B5EF4-FFF2-40B4-BE49-F238E27FC236}">
                <a16:creationId xmlns:a16="http://schemas.microsoft.com/office/drawing/2014/main" id="{B34D2479-7FF4-B7BE-56D5-2056CA4DED2E}"/>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720;p10" descr="Recurso 31.png">
            <a:extLst>
              <a:ext uri="{FF2B5EF4-FFF2-40B4-BE49-F238E27FC236}">
                <a16:creationId xmlns:a16="http://schemas.microsoft.com/office/drawing/2014/main" id="{E07108A6-FF53-35FB-0753-7B9135FEDD95}"/>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564" y="192087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0621F4F5-436A-20DF-AEF8-07F5B8BB28F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8935" y="3861583"/>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3;p22">
            <a:extLst>
              <a:ext uri="{FF2B5EF4-FFF2-40B4-BE49-F238E27FC236}">
                <a16:creationId xmlns:a16="http://schemas.microsoft.com/office/drawing/2014/main" id="{5D2DC7B9-1714-D3A5-DA3D-4A7BD7A86689}"/>
              </a:ext>
            </a:extLst>
          </p:cNvPr>
          <p:cNvPicPr preferRelativeResize="0">
            <a:picLocks noChangeAspect="1"/>
          </p:cNvPicPr>
          <p:nvPr/>
        </p:nvPicPr>
        <p:blipFill rotWithShape="1">
          <a:blip r:embed="rId14">
            <a:alphaModFix/>
          </a:blip>
          <a:srcRect/>
          <a:stretch/>
        </p:blipFill>
        <p:spPr>
          <a:xfrm>
            <a:off x="3155512" y="2150813"/>
            <a:ext cx="288000" cy="237303"/>
          </a:xfrm>
          <a:prstGeom prst="rect">
            <a:avLst/>
          </a:prstGeom>
          <a:noFill/>
          <a:ln>
            <a:noFill/>
          </a:ln>
        </p:spPr>
      </p:pic>
      <p:pic>
        <p:nvPicPr>
          <p:cNvPr id="19" name="Google Shape;357;p9">
            <a:extLst>
              <a:ext uri="{FF2B5EF4-FFF2-40B4-BE49-F238E27FC236}">
                <a16:creationId xmlns:a16="http://schemas.microsoft.com/office/drawing/2014/main" id="{2C2E0D68-1CF4-44C3-BC6D-E0AA6B6C508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298" y="209786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DF580244-D735-7E15-D857-A7E94427113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298" y="269180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88392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BFD79-61FA-F9EB-0C26-32760DF84745}"/>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66029CD7-4A39-F894-4C1A-554D28A0958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1EF66654-AEED-6EE9-33FD-37D4BD0F3D01}"/>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7C4021F-90AC-1C67-C26C-761135BD450D}"/>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AA0E516-E2A7-E79F-31B4-FAE3AF935DA5}"/>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D3F82D07-1B52-A767-D543-6570C7967C71}"/>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F630654E-7804-E5B1-8A01-E697277DDE7C}"/>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81319B25-DBDA-1E15-914C-0D2F0313CCBE}"/>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4D4F64CE-16E1-9A31-A267-A540399E0D5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D36AB402-8466-DDC9-D288-0F3B42A04B09}"/>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95718524-236E-85AE-70A0-908C143C3E2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106A039D-A4B7-5AEE-C3F4-A3670C6F880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1036FF4C-8092-D8BC-D508-90A857DC1F3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87280FAB-51B2-1B30-D81B-3CCF68196B7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778643B3-93CA-5712-EFA6-291A6E7FEB3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8D925AAA-4870-B877-7FAA-48405E97CE64}"/>
              </a:ext>
            </a:extLst>
          </p:cNvPr>
          <p:cNvGraphicFramePr/>
          <p:nvPr/>
        </p:nvGraphicFramePr>
        <p:xfrm>
          <a:off x="4403307" y="1003300"/>
          <a:ext cx="7566226" cy="5577528"/>
        </p:xfrm>
        <a:graphic>
          <a:graphicData uri="http://schemas.openxmlformats.org/drawingml/2006/table">
            <a:tbl>
              <a:tblPr>
                <a:noFill/>
              </a:tblPr>
              <a:tblGrid>
                <a:gridCol w="687826">
                  <a:extLst>
                    <a:ext uri="{9D8B030D-6E8A-4147-A177-3AD203B41FA5}">
                      <a16:colId xmlns:a16="http://schemas.microsoft.com/office/drawing/2014/main" val="20000"/>
                    </a:ext>
                  </a:extLst>
                </a:gridCol>
                <a:gridCol w="1144150">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en las quebradas </a:t>
                      </a:r>
                      <a:r>
                        <a:rPr lang="es-CO" sz="900" b="0" u="none" strike="noStrike" dirty="0">
                          <a:latin typeface="Verdana" panose="020B0604030504040204" pitchFamily="34" charset="0"/>
                          <a:ea typeface="Verdana" panose="020B0604030504040204" pitchFamily="34" charset="0"/>
                          <a:cs typeface="Arial Narrow"/>
                          <a:sym typeface="Arial Narrow"/>
                        </a:rPr>
                        <a:t>Las Liscas, El Loro y El Carbón</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Convención,</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 </a:t>
                      </a:r>
                      <a:r>
                        <a:rPr lang="es-CO" sz="900" u="none" strike="noStrike" dirty="0">
                          <a:latin typeface="Verdana" panose="020B0604030504040204" pitchFamily="34" charset="0"/>
                          <a:ea typeface="Verdana" panose="020B0604030504040204" pitchFamily="34" charset="0"/>
                          <a:cs typeface="Arial Narrow"/>
                          <a:sym typeface="Arial Narrow"/>
                        </a:rPr>
                        <a:t>Ocaña, Teorama Y San Calixto (Norte de Santander).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7895523"/>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Tarra y sus tributarios, como la </a:t>
                      </a:r>
                      <a:r>
                        <a:rPr lang="es-CO" sz="900" b="0" u="none" strike="noStrike" cap="none" dirty="0">
                          <a:latin typeface="Verdana" panose="020B0604030504040204" pitchFamily="34" charset="0"/>
                          <a:ea typeface="Verdana" panose="020B0604030504040204" pitchFamily="34" charset="0"/>
                          <a:cs typeface="Arial Narrow"/>
                          <a:sym typeface="Arial Narrow"/>
                        </a:rPr>
                        <a:t>quebrada Grande</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a:t>
                      </a:r>
                      <a:r>
                        <a:rPr lang="es-CO" sz="900" u="none" strike="noStrike" dirty="0">
                          <a:latin typeface="Verdana" panose="020B0604030504040204" pitchFamily="34" charset="0"/>
                          <a:ea typeface="Verdana" panose="020B0604030504040204" pitchFamily="34" charset="0"/>
                          <a:cs typeface="Arial Narrow"/>
                          <a:sym typeface="Arial Narrow"/>
                        </a:rPr>
                        <a:t> Hacarí y El Tarra (Norte de Santander).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249423"/>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del Suroeste y directos Río del 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las cuencas de los ríos Suroeste y río del Oro. </a:t>
                      </a:r>
                      <a:r>
                        <a:rPr lang="es-CO" sz="900" u="none" strike="noStrike" dirty="0">
                          <a:latin typeface="Verdana" panose="020B0604030504040204" pitchFamily="34" charset="0"/>
                          <a:ea typeface="Verdana" panose="020B0604030504040204" pitchFamily="34" charset="0"/>
                          <a:cs typeface="Arial Narrow"/>
                          <a:sym typeface="Arial Narrow"/>
                        </a:rPr>
                        <a:t>Especial atención en el municipio El Carmen (Norte de Santander).</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7525877"/>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700" marB="45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Bajo 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baja del río Catatumbo. Especial atención a la altura del corregimiento de La Gabarra – Tibú.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1433975"/>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96" marB="457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Nuevo Presidente, Sardinata y Tibú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96" marB="457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a:t>
                      </a:r>
                      <a:r>
                        <a:rPr lang="es-CO" sz="900" u="none" strike="noStrike" dirty="0">
                          <a:latin typeface="Verdana" panose="020B0604030504040204" pitchFamily="34" charset="0"/>
                          <a:ea typeface="Verdana" panose="020B0604030504040204" pitchFamily="34" charset="0"/>
                          <a:cs typeface="Arial Narrow"/>
                          <a:sym typeface="Arial Narrow"/>
                        </a:rPr>
                        <a:t>en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los ríos Tibú, Sardinata, Nuevo Presidente y sus aportantes. Especial atención a la altura de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Villa Caro,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Bucarasica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Lourdes, Sardinata y Tibú </a:t>
                      </a:r>
                      <a:r>
                        <a:rPr lang="es-CO" sz="900" u="none" strike="noStrike" dirty="0">
                          <a:latin typeface="Verdana" panose="020B0604030504040204" pitchFamily="34" charset="0"/>
                          <a:ea typeface="Verdana" panose="020B0604030504040204" pitchFamily="34" charset="0"/>
                          <a:cs typeface="Arial Narrow"/>
                          <a:sym typeface="Arial Narrow"/>
                        </a:rPr>
                        <a:t>(Norte de Santander)</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96" marB="457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7487287"/>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err="1">
                          <a:latin typeface="Verdana" panose="020B0604030504040204" pitchFamily="34" charset="0"/>
                          <a:ea typeface="Verdana" panose="020B0604030504040204" pitchFamily="34" charset="0"/>
                          <a:cs typeface="Arial Narrow"/>
                          <a:sym typeface="Arial Narrow"/>
                        </a:rPr>
                        <a:t>Socuavó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del río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Socuavo. Especial atención en el municipio de Tibú (Norte de Santander). </a:t>
                      </a:r>
                      <a:endParaRPr sz="900" dirty="0">
                        <a:latin typeface="Verdana" panose="020B0604030504040204" pitchFamily="34" charset="0"/>
                        <a:ea typeface="Verdana" panose="020B0604030504040204" pitchFamily="34" charset="0"/>
                      </a:endParaRPr>
                    </a:p>
                  </a:txBody>
                  <a:tcPr marL="91430" marR="91430"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6752408"/>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8" marR="91438" marT="45832" marB="458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Zulia</a:t>
                      </a:r>
                      <a:endParaRPr sz="900" dirty="0">
                        <a:latin typeface="Verdana" panose="020B0604030504040204" pitchFamily="34" charset="0"/>
                        <a:ea typeface="Verdana" panose="020B0604030504040204" pitchFamily="34" charset="0"/>
                      </a:endParaRPr>
                    </a:p>
                  </a:txBody>
                  <a:tcPr marL="91438" marR="91438" marT="45832" marB="458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Zulia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para las quebradas La </a:t>
                      </a:r>
                      <a:r>
                        <a:rPr lang="es-CO" sz="900" b="0" u="none" strike="noStrike" dirty="0" err="1">
                          <a:latin typeface="Verdana" panose="020B0604030504040204" pitchFamily="34" charset="0"/>
                          <a:ea typeface="Verdana" panose="020B0604030504040204" pitchFamily="34" charset="0"/>
                          <a:cs typeface="Arial Narrow"/>
                          <a:sym typeface="Arial Narrow"/>
                        </a:rPr>
                        <a:t>Ocarena</a:t>
                      </a:r>
                      <a:r>
                        <a:rPr lang="es-CO" sz="900" b="0" u="none" strike="noStrike" dirty="0">
                          <a:latin typeface="Verdana" panose="020B0604030504040204" pitchFamily="34" charset="0"/>
                          <a:ea typeface="Verdana" panose="020B0604030504040204" pitchFamily="34" charset="0"/>
                          <a:cs typeface="Arial Narrow"/>
                          <a:sym typeface="Arial Narrow"/>
                        </a:rPr>
                        <a:t>, La Desplayada,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Siravita</a:t>
                      </a:r>
                      <a:r>
                        <a:rPr lang="es-CO" sz="900" u="none" strike="noStrike" dirty="0">
                          <a:latin typeface="Verdana" panose="020B0604030504040204" pitchFamily="34" charset="0"/>
                          <a:ea typeface="Verdana" panose="020B0604030504040204" pitchFamily="34" charset="0"/>
                          <a:cs typeface="Arial Narrow"/>
                          <a:sym typeface="Arial Narrow"/>
                        </a:rPr>
                        <a:t> y La Floresta. Especial atención en los municipios de Mutiscua, </a:t>
                      </a:r>
                      <a:r>
                        <a:rPr lang="es-CO" sz="900" u="none" strike="noStrike" dirty="0" err="1">
                          <a:latin typeface="Verdana" panose="020B0604030504040204" pitchFamily="34" charset="0"/>
                          <a:ea typeface="Verdana" panose="020B0604030504040204" pitchFamily="34" charset="0"/>
                          <a:cs typeface="Arial Narrow"/>
                          <a:sym typeface="Arial Narrow"/>
                        </a:rPr>
                        <a:t>Cucutilla</a:t>
                      </a:r>
                      <a:r>
                        <a:rPr lang="es-CO" sz="900" u="none" strike="noStrike" dirty="0">
                          <a:latin typeface="Verdana" panose="020B0604030504040204" pitchFamily="34" charset="0"/>
                          <a:ea typeface="Verdana" panose="020B0604030504040204" pitchFamily="34" charset="0"/>
                          <a:cs typeface="Arial Narrow"/>
                          <a:sym typeface="Arial Narrow"/>
                        </a:rPr>
                        <a:t>, Arboledas, Salazar, Gramalote, Santiago, San Cayetano, El Zulia, Cúcuta y Puerto Santander (Norte de Santander).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38" marR="91438" marT="45832" marB="4583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544646"/>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8" marR="91438" marT="45612" marB="456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Pamplonita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12" marB="456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Pamplonita y sus afluentes, especialmente los ríos Grita y Cucutilla. Especial atención en municipio de Pamplona y en los sectores de Aguas Claras, Puerto León y Puerto Santander en el municipio de Cúcuta. Igualmente, se recomienda estar atentos en los municipios de Herrán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Ragonvalia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b="0" dirty="0">
                        <a:latin typeface="Verdana" panose="020B0604030504040204" pitchFamily="34" charset="0"/>
                        <a:ea typeface="Verdana" panose="020B0604030504040204" pitchFamily="34" charset="0"/>
                      </a:endParaRPr>
                    </a:p>
                  </a:txBody>
                  <a:tcPr marL="91438" marR="91438" marT="45587" marB="4558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8570294"/>
                  </a:ext>
                </a:extLst>
              </a:tr>
            </a:tbl>
          </a:graphicData>
        </a:graphic>
      </p:graphicFrame>
      <p:sp>
        <p:nvSpPr>
          <p:cNvPr id="35" name="Google Shape;353;p9" descr="Recurso 37.png">
            <a:extLst>
              <a:ext uri="{FF2B5EF4-FFF2-40B4-BE49-F238E27FC236}">
                <a16:creationId xmlns:a16="http://schemas.microsoft.com/office/drawing/2014/main" id="{FF1B92CC-E8F0-1C58-5722-76324DC0DED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898B49F4-E953-91F7-C903-F8DB88B4FBBF}"/>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9F217163-CC8D-CE4E-DE35-0CC42A6B47B1}"/>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5EAB9C59-9FD8-AC58-C8EF-0F60A35FA85F}"/>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2AF118FA-50B5-E350-252D-658E3610E952}"/>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7AFA9F84-977D-1942-2779-1E51D0BEBDCA}"/>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90A28924-41D3-77BC-E980-9A0C032025C5}"/>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4A25613A-68CF-6B0F-A3CB-87C7D3ABDAFF}"/>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sp>
        <p:nvSpPr>
          <p:cNvPr id="6" name="Google Shape;3036;p14">
            <a:extLst>
              <a:ext uri="{FF2B5EF4-FFF2-40B4-BE49-F238E27FC236}">
                <a16:creationId xmlns:a16="http://schemas.microsoft.com/office/drawing/2014/main" id="{7E82A589-6011-DED3-A91B-8CE224558AD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720;p10" descr="Recurso 31.png">
            <a:extLst>
              <a:ext uri="{FF2B5EF4-FFF2-40B4-BE49-F238E27FC236}">
                <a16:creationId xmlns:a16="http://schemas.microsoft.com/office/drawing/2014/main" id="{EBF9363B-3B90-B632-33CB-40113EC5F4E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564" y="192087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931;p22" descr="Recurso 37.png">
            <a:extLst>
              <a:ext uri="{FF2B5EF4-FFF2-40B4-BE49-F238E27FC236}">
                <a16:creationId xmlns:a16="http://schemas.microsoft.com/office/drawing/2014/main" id="{A937C495-44CB-8F26-C045-EC82B9EEC900}"/>
              </a:ext>
            </a:extLst>
          </p:cNvPr>
          <p:cNvPicPr preferRelativeResize="0">
            <a:picLocks noChangeAspect="1"/>
          </p:cNvPicPr>
          <p:nvPr/>
        </p:nvPicPr>
        <p:blipFill rotWithShape="1">
          <a:blip r:embed="rId12">
            <a:alphaModFix/>
          </a:blip>
          <a:srcRect b="18540"/>
          <a:stretch/>
        </p:blipFill>
        <p:spPr>
          <a:xfrm>
            <a:off x="2862044" y="3254049"/>
            <a:ext cx="288000" cy="293120"/>
          </a:xfrm>
          <a:prstGeom prst="rect">
            <a:avLst/>
          </a:prstGeom>
          <a:noFill/>
          <a:ln>
            <a:noFill/>
          </a:ln>
        </p:spPr>
      </p:pic>
      <p:pic>
        <p:nvPicPr>
          <p:cNvPr id="14" name="Google Shape;931;p22" descr="Recurso 37.png">
            <a:extLst>
              <a:ext uri="{FF2B5EF4-FFF2-40B4-BE49-F238E27FC236}">
                <a16:creationId xmlns:a16="http://schemas.microsoft.com/office/drawing/2014/main" id="{63A4F244-0793-8F9B-9DB3-D0BE6E007A25}"/>
              </a:ext>
            </a:extLst>
          </p:cNvPr>
          <p:cNvPicPr preferRelativeResize="0">
            <a:picLocks noChangeAspect="1"/>
          </p:cNvPicPr>
          <p:nvPr/>
        </p:nvPicPr>
        <p:blipFill rotWithShape="1">
          <a:blip r:embed="rId12">
            <a:alphaModFix/>
          </a:blip>
          <a:srcRect b="18540"/>
          <a:stretch/>
        </p:blipFill>
        <p:spPr>
          <a:xfrm>
            <a:off x="2830044" y="3717415"/>
            <a:ext cx="288000" cy="293120"/>
          </a:xfrm>
          <a:prstGeom prst="rect">
            <a:avLst/>
          </a:prstGeom>
          <a:noFill/>
          <a:ln>
            <a:noFill/>
          </a:ln>
        </p:spPr>
      </p:pic>
      <p:pic>
        <p:nvPicPr>
          <p:cNvPr id="19" name="Google Shape;931;p22" descr="Recurso 37.png">
            <a:extLst>
              <a:ext uri="{FF2B5EF4-FFF2-40B4-BE49-F238E27FC236}">
                <a16:creationId xmlns:a16="http://schemas.microsoft.com/office/drawing/2014/main" id="{F005B2C0-4B5D-F363-A849-F8090080E147}"/>
              </a:ext>
            </a:extLst>
          </p:cNvPr>
          <p:cNvPicPr preferRelativeResize="0">
            <a:picLocks noChangeAspect="1"/>
          </p:cNvPicPr>
          <p:nvPr/>
        </p:nvPicPr>
        <p:blipFill rotWithShape="1">
          <a:blip r:embed="rId12">
            <a:alphaModFix/>
          </a:blip>
          <a:srcRect b="18540"/>
          <a:stretch/>
        </p:blipFill>
        <p:spPr>
          <a:xfrm>
            <a:off x="3043189" y="3465586"/>
            <a:ext cx="288000" cy="293120"/>
          </a:xfrm>
          <a:prstGeom prst="rect">
            <a:avLst/>
          </a:prstGeom>
          <a:noFill/>
          <a:ln>
            <a:noFill/>
          </a:ln>
        </p:spPr>
      </p:pic>
      <p:pic>
        <p:nvPicPr>
          <p:cNvPr id="20" name="Google Shape;931;p22" descr="Recurso 37.png">
            <a:extLst>
              <a:ext uri="{FF2B5EF4-FFF2-40B4-BE49-F238E27FC236}">
                <a16:creationId xmlns:a16="http://schemas.microsoft.com/office/drawing/2014/main" id="{D9E40265-022C-F1C0-072D-BB6E1BBCB9C3}"/>
              </a:ext>
            </a:extLst>
          </p:cNvPr>
          <p:cNvPicPr preferRelativeResize="0">
            <a:picLocks noChangeAspect="1"/>
          </p:cNvPicPr>
          <p:nvPr/>
        </p:nvPicPr>
        <p:blipFill rotWithShape="1">
          <a:blip r:embed="rId12">
            <a:alphaModFix/>
          </a:blip>
          <a:srcRect b="18540"/>
          <a:stretch/>
        </p:blipFill>
        <p:spPr>
          <a:xfrm>
            <a:off x="3166098" y="4024631"/>
            <a:ext cx="288000" cy="293120"/>
          </a:xfrm>
          <a:prstGeom prst="rect">
            <a:avLst/>
          </a:prstGeom>
          <a:noFill/>
          <a:ln>
            <a:noFill/>
          </a:ln>
        </p:spPr>
      </p:pic>
      <p:pic>
        <p:nvPicPr>
          <p:cNvPr id="22" name="Google Shape;150;p1" descr="Recurso 25.png">
            <a:extLst>
              <a:ext uri="{FF2B5EF4-FFF2-40B4-BE49-F238E27FC236}">
                <a16:creationId xmlns:a16="http://schemas.microsoft.com/office/drawing/2014/main" id="{24135871-17E9-1E0F-8811-BB9852D1FAA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3517" y="1581095"/>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2AE4CB1E-C42E-BBCA-CC8E-299D545F143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3517" y="276759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0;p1" descr="Recurso 25.png">
            <a:extLst>
              <a:ext uri="{FF2B5EF4-FFF2-40B4-BE49-F238E27FC236}">
                <a16:creationId xmlns:a16="http://schemas.microsoft.com/office/drawing/2014/main" id="{E944BB18-A8FA-3ADB-3D9F-B6ABBCB8D60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3517" y="219974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75F96116-1E73-69F7-7445-B8A42E271D9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3198" y="6021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0;p1">
            <a:extLst>
              <a:ext uri="{FF2B5EF4-FFF2-40B4-BE49-F238E27FC236}">
                <a16:creationId xmlns:a16="http://schemas.microsoft.com/office/drawing/2014/main" id="{0DA5EA5B-1826-3B68-F36C-6D73A161D3B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03835" y="5203086"/>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0;p1">
            <a:extLst>
              <a:ext uri="{FF2B5EF4-FFF2-40B4-BE49-F238E27FC236}">
                <a16:creationId xmlns:a16="http://schemas.microsoft.com/office/drawing/2014/main" id="{A021FF86-833F-DE49-A284-1DE27002587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93517" y="3927104"/>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932;p22" descr="Recurso 31.png">
            <a:extLst>
              <a:ext uri="{FF2B5EF4-FFF2-40B4-BE49-F238E27FC236}">
                <a16:creationId xmlns:a16="http://schemas.microsoft.com/office/drawing/2014/main" id="{196B5C90-475F-96A2-C85A-7D909DD770F2}"/>
              </a:ext>
            </a:extLst>
          </p:cNvPr>
          <p:cNvPicPr preferRelativeResize="0">
            <a:picLocks noChangeAspect="1"/>
          </p:cNvPicPr>
          <p:nvPr/>
        </p:nvPicPr>
        <p:blipFill rotWithShape="1">
          <a:blip r:embed="rId13">
            <a:alphaModFix/>
          </a:blip>
          <a:srcRect l="11144" r="26973"/>
          <a:stretch/>
        </p:blipFill>
        <p:spPr>
          <a:xfrm>
            <a:off x="3118044" y="3730660"/>
            <a:ext cx="288000" cy="260853"/>
          </a:xfrm>
          <a:prstGeom prst="rect">
            <a:avLst/>
          </a:prstGeom>
          <a:noFill/>
          <a:ln>
            <a:noFill/>
          </a:ln>
        </p:spPr>
      </p:pic>
      <p:pic>
        <p:nvPicPr>
          <p:cNvPr id="7" name="Google Shape;150;p1" descr="Recurso 25.png">
            <a:extLst>
              <a:ext uri="{FF2B5EF4-FFF2-40B4-BE49-F238E27FC236}">
                <a16:creationId xmlns:a16="http://schemas.microsoft.com/office/drawing/2014/main" id="{9A394DB4-563F-FB6B-E1BB-990C4EA2BFA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3517" y="3340717"/>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0;p1" descr="Recurso 25.png">
            <a:extLst>
              <a:ext uri="{FF2B5EF4-FFF2-40B4-BE49-F238E27FC236}">
                <a16:creationId xmlns:a16="http://schemas.microsoft.com/office/drawing/2014/main" id="{CC37860A-A883-DF93-465B-A5FE4E297B3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3517" y="450775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1712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44992-DD69-8A33-D3EF-90BFAAEC2E68}"/>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E736EE6C-79D3-06B5-4948-8465CCD1E14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1C976397-58A9-64E6-F335-C5E92210D751}"/>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B735FD56-8DB4-FBE8-A5C8-9848844704A2}"/>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2A7AE297-53FF-848A-AE38-346B684340B1}"/>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0BA21325-3F3D-CFDE-DAB4-227A31AF3D28}"/>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838D0B44-4794-6A96-5C64-660A5637E20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195745C6-F03B-4146-C9DA-C600EA68913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E0003B25-04AE-0096-11AC-9452CA5D2DA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3A98E77A-483D-FF16-0F09-E8992B55AD12}"/>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F6F39869-580B-FC25-7E44-7D1F06E79D1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935A3634-405A-BBEB-A876-3F13AA07540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29BF016D-BFC6-68F6-930C-661608CFD72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D30BC8FB-ADC6-68D1-1462-03011DB8D18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071D0505-0E3D-B718-8AA9-81EE7BCC02F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540D8AB5-ADFC-AA83-61D0-251A70067234}"/>
              </a:ext>
            </a:extLst>
          </p:cNvPr>
          <p:cNvGraphicFramePr/>
          <p:nvPr/>
        </p:nvGraphicFramePr>
        <p:xfrm>
          <a:off x="4403690" y="2680926"/>
          <a:ext cx="7566226" cy="1726898"/>
        </p:xfrm>
        <a:graphic>
          <a:graphicData uri="http://schemas.openxmlformats.org/drawingml/2006/table">
            <a:tbl>
              <a:tblPr>
                <a:noFill/>
              </a:tblPr>
              <a:tblGrid>
                <a:gridCol w="687826">
                  <a:extLst>
                    <a:ext uri="{9D8B030D-6E8A-4147-A177-3AD203B41FA5}">
                      <a16:colId xmlns:a16="http://schemas.microsoft.com/office/drawing/2014/main" val="20000"/>
                    </a:ext>
                  </a:extLst>
                </a:gridCol>
                <a:gridCol w="1144150">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Islas Caribe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San Andrés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arroyos ubicados  en la isla de San Andrés, especial atención al arroyo Cove.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22725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Islas Caribe</a:t>
                      </a:r>
                      <a:endParaRPr sz="900">
                        <a:latin typeface="Verdana" panose="020B0604030504040204" pitchFamily="34" charset="0"/>
                        <a:ea typeface="Verdana" panose="020B0604030504040204" pitchFamily="34" charset="0"/>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Providencia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arroyos ubicados en la isla de Providencia, especial atención a los arroyos San Felipe y Casa Blanca.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503605"/>
                  </a:ext>
                </a:extLst>
              </a:tr>
            </a:tbl>
          </a:graphicData>
        </a:graphic>
      </p:graphicFrame>
      <p:sp>
        <p:nvSpPr>
          <p:cNvPr id="35" name="Google Shape;353;p9" descr="Recurso 37.png">
            <a:extLst>
              <a:ext uri="{FF2B5EF4-FFF2-40B4-BE49-F238E27FC236}">
                <a16:creationId xmlns:a16="http://schemas.microsoft.com/office/drawing/2014/main" id="{9E7B9504-29E2-2465-81DE-C66B874B88A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05B32CE3-FDA3-478A-C777-FBEFFC6EC0A9}"/>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D5F9AF96-2636-A92C-1221-A47EFC6815AD}"/>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6844BB5E-E2CA-0224-974C-EE2960D3C0B8}"/>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BB292A15-0564-00C4-F7E6-9EA2629D5C68}"/>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B9E64099-8D9A-0DDD-2263-2684840641CF}"/>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310ECDC5-0DD6-5BAA-A5B1-AFE6EA4357DC}"/>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B388C710-ACE0-EB25-7BBD-E8A9EFBB1711}"/>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sp>
        <p:nvSpPr>
          <p:cNvPr id="6" name="Google Shape;3036;p14">
            <a:extLst>
              <a:ext uri="{FF2B5EF4-FFF2-40B4-BE49-F238E27FC236}">
                <a16:creationId xmlns:a16="http://schemas.microsoft.com/office/drawing/2014/main" id="{94209306-F4C1-1CA8-FBBD-2A4E6E67E2B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720;p10" descr="Recurso 31.png">
            <a:extLst>
              <a:ext uri="{FF2B5EF4-FFF2-40B4-BE49-F238E27FC236}">
                <a16:creationId xmlns:a16="http://schemas.microsoft.com/office/drawing/2014/main" id="{459067C4-118D-B29C-125F-24A4CA99C2B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564" y="192087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1;p22" descr="Recurso 37.png">
            <a:extLst>
              <a:ext uri="{FF2B5EF4-FFF2-40B4-BE49-F238E27FC236}">
                <a16:creationId xmlns:a16="http://schemas.microsoft.com/office/drawing/2014/main" id="{A7B031DB-EF21-B567-86C5-2B1FF149963F}"/>
              </a:ext>
            </a:extLst>
          </p:cNvPr>
          <p:cNvPicPr preferRelativeResize="0">
            <a:picLocks noChangeAspect="1"/>
          </p:cNvPicPr>
          <p:nvPr/>
        </p:nvPicPr>
        <p:blipFill rotWithShape="1">
          <a:blip r:embed="rId12">
            <a:alphaModFix/>
          </a:blip>
          <a:srcRect b="18540"/>
          <a:stretch/>
        </p:blipFill>
        <p:spPr>
          <a:xfrm>
            <a:off x="674482" y="1433358"/>
            <a:ext cx="288000" cy="293120"/>
          </a:xfrm>
          <a:prstGeom prst="rect">
            <a:avLst/>
          </a:prstGeom>
          <a:noFill/>
          <a:ln>
            <a:noFill/>
          </a:ln>
        </p:spPr>
      </p:pic>
      <p:pic>
        <p:nvPicPr>
          <p:cNvPr id="7" name="Google Shape;931;p22" descr="Recurso 37.png">
            <a:extLst>
              <a:ext uri="{FF2B5EF4-FFF2-40B4-BE49-F238E27FC236}">
                <a16:creationId xmlns:a16="http://schemas.microsoft.com/office/drawing/2014/main" id="{844F5288-941A-B713-C8EB-C7954B7A858F}"/>
              </a:ext>
            </a:extLst>
          </p:cNvPr>
          <p:cNvPicPr preferRelativeResize="0">
            <a:picLocks noChangeAspect="1"/>
          </p:cNvPicPr>
          <p:nvPr/>
        </p:nvPicPr>
        <p:blipFill rotWithShape="1">
          <a:blip r:embed="rId12">
            <a:alphaModFix/>
          </a:blip>
          <a:srcRect b="18540"/>
          <a:stretch/>
        </p:blipFill>
        <p:spPr>
          <a:xfrm>
            <a:off x="1305413" y="1414355"/>
            <a:ext cx="288000" cy="293120"/>
          </a:xfrm>
          <a:prstGeom prst="rect">
            <a:avLst/>
          </a:prstGeom>
          <a:noFill/>
          <a:ln>
            <a:noFill/>
          </a:ln>
        </p:spPr>
      </p:pic>
      <p:pic>
        <p:nvPicPr>
          <p:cNvPr id="22" name="Google Shape;357;p9">
            <a:extLst>
              <a:ext uri="{FF2B5EF4-FFF2-40B4-BE49-F238E27FC236}">
                <a16:creationId xmlns:a16="http://schemas.microsoft.com/office/drawing/2014/main" id="{D69CC8FB-C6AE-B0EC-4DD8-916F21953FF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550" y="387410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39F633BF-7B59-9B1B-8C3B-277FC267C67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550" y="32425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76781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BFC9-E8E3-E6F0-68D8-D074D2E85DAD}"/>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91BEA687-6C70-55E5-E14A-F160E4D54C9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F273A8E4-FDCD-5F9C-EA07-D391C5FF51F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106711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654D494-F128-72F8-C5E7-C275BED9DC0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F2D0CD07-61FA-DE99-E550-D863B27F612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B7D8BD0-82C7-CC30-42A1-39AD1BE4E81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8D010175-4A2D-1490-5A97-F9165D05FC7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807CE6F6-7C82-158A-B692-C7B6BCD0965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A5CEA564-E331-266E-22AB-240B03C65B99}"/>
              </a:ext>
            </a:extLst>
          </p:cNvPr>
          <p:cNvGraphicFramePr/>
          <p:nvPr/>
        </p:nvGraphicFramePr>
        <p:xfrm>
          <a:off x="4418126" y="1070399"/>
          <a:ext cx="7535062" cy="521224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83868">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r>
                        <a:rPr lang="es-CO" sz="900" b="1"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Nota</a:t>
                      </a: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Se reporta afectación por inundación en el municipio de Jurado afectando un centro educativo 13/06/2025</a:t>
                      </a:r>
                      <a:endPar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CO" sz="900" u="none" strike="noStrike" cap="none" dirty="0" err="1">
                          <a:latin typeface="Verdana" panose="020B0604030504040204" pitchFamily="34" charset="0"/>
                          <a:ea typeface="Verdana" panose="020B0604030504040204" pitchFamily="34" charset="0"/>
                          <a:cs typeface="Arial Narrow"/>
                          <a:sym typeface="Arial Narrow"/>
                        </a:rPr>
                        <a:t>Dubaza</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Catrú</a:t>
                      </a:r>
                      <a:r>
                        <a:rPr lang="es-CO" sz="900" u="none" strike="noStrike" cap="none" dirty="0">
                          <a:latin typeface="Verdana" panose="020B0604030504040204" pitchFamily="34" charset="0"/>
                          <a:ea typeface="Verdana" panose="020B0604030504040204" pitchFamily="34" charset="0"/>
                          <a:cs typeface="Arial Narrow"/>
                          <a:sym typeface="Arial Narrow"/>
                        </a:rPr>
                        <a:t> Cedro, </a:t>
                      </a:r>
                      <a:r>
                        <a:rPr lang="es-CO" sz="900" u="none" strike="noStrike" cap="none" dirty="0" err="1">
                          <a:latin typeface="Verdana" panose="020B0604030504040204" pitchFamily="34" charset="0"/>
                          <a:ea typeface="Verdana" panose="020B0604030504040204" pitchFamily="34" charset="0"/>
                          <a:cs typeface="Arial Narrow"/>
                          <a:sym typeface="Arial Narrow"/>
                        </a:rPr>
                        <a:t>Ancosó</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Cuguchó</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Berreberre</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Pepé</a:t>
                      </a:r>
                      <a:r>
                        <a:rPr lang="es-CO" sz="900" u="none" strike="noStrike" cap="none" dirty="0">
                          <a:latin typeface="Verdana" panose="020B0604030504040204" pitchFamily="34" charset="0"/>
                          <a:ea typeface="Verdana" panose="020B0604030504040204" pitchFamily="34" charset="0"/>
                          <a:cs typeface="Arial Narrow"/>
                          <a:sym typeface="Arial Narrow"/>
                        </a:rPr>
                        <a:t>, Misará, </a:t>
                      </a:r>
                      <a:r>
                        <a:rPr lang="es-CO" sz="900" u="none" strike="noStrike" cap="none" dirty="0" err="1">
                          <a:latin typeface="Verdana" panose="020B0604030504040204" pitchFamily="34" charset="0"/>
                          <a:ea typeface="Verdana" panose="020B0604030504040204" pitchFamily="34" charset="0"/>
                          <a:cs typeface="Arial Narrow"/>
                          <a:sym typeface="Arial Narrow"/>
                        </a:rPr>
                        <a:t>Torreidó</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Pavasa</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Siguirisua</a:t>
                      </a:r>
                      <a:r>
                        <a:rPr lang="es-CO" sz="90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err="1">
                          <a:latin typeface="Verdana" panose="020B0604030504040204" pitchFamily="34" charset="0"/>
                          <a:ea typeface="Verdana" panose="020B0604030504040204" pitchFamily="34" charset="0"/>
                          <a:cs typeface="Arial Narrow"/>
                          <a:sym typeface="Arial Narrow"/>
                        </a:rPr>
                        <a:t>Purricha</a:t>
                      </a:r>
                      <a:r>
                        <a:rPr lang="es-CO"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CO" sz="900" u="none" strike="noStrike" cap="none" dirty="0" err="1">
                          <a:latin typeface="Verdana" panose="020B0604030504040204" pitchFamily="34" charset="0"/>
                          <a:ea typeface="Verdana" panose="020B0604030504040204" pitchFamily="34" charset="0"/>
                          <a:cs typeface="Arial Narrow"/>
                          <a:sym typeface="Arial Narrow"/>
                        </a:rPr>
                        <a:t>Miacorá</a:t>
                      </a:r>
                      <a:r>
                        <a:rPr lang="es-CO" sz="9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CO" sz="900" u="none" strike="noStrike" cap="none" dirty="0" err="1">
                          <a:latin typeface="Verdana" panose="020B0604030504040204" pitchFamily="34" charset="0"/>
                          <a:ea typeface="Verdana" panose="020B0604030504040204" pitchFamily="34" charset="0"/>
                          <a:cs typeface="Arial Narrow"/>
                          <a:sym typeface="Arial Narrow"/>
                        </a:rPr>
                        <a:t>Nauca</a:t>
                      </a:r>
                      <a:r>
                        <a:rPr lang="es-CO" sz="9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CO" sz="900" u="none" strike="noStrike" cap="none" dirty="0" err="1">
                          <a:latin typeface="Verdana" panose="020B0604030504040204" pitchFamily="34" charset="0"/>
                          <a:ea typeface="Verdana" panose="020B0604030504040204" pitchFamily="34" charset="0"/>
                          <a:cs typeface="Arial Narrow"/>
                          <a:sym typeface="Arial Narrow"/>
                        </a:rPr>
                        <a:t>Elacio</a:t>
                      </a:r>
                      <a:r>
                        <a:rPr lang="es-CO" sz="9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Se reportó inundación en la cabecera municipal y poblaciones ribereñas al río Baudó y sus afluentes en el municipio de Medio Baudó, Chocó (14/06/2025).</a:t>
                      </a:r>
                    </a:p>
                  </a:txBody>
                  <a:tcPr marL="91408" marR="91408"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Docampadó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a:t>
                      </a:r>
                    </a:p>
                  </a:txBody>
                  <a:tcPr marL="91408" marR="91408" marT="45666" marB="4566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900" u="none" strike="noStrike" cap="none" dirty="0">
                          <a:latin typeface="Verdana" panose="020B0604030504040204" pitchFamily="34" charset="0"/>
                          <a:ea typeface="Verdana" panose="020B0604030504040204" pitchFamily="34" charset="0"/>
                          <a:cs typeface="Arial Narrow"/>
                          <a:sym typeface="Arial Narrow"/>
                        </a:rPr>
                        <a:t>en el río San Juan Alto y sus afluentes, especialmente en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Pureto</a:t>
                      </a:r>
                      <a:r>
                        <a:rPr lang="es-ES" sz="900" u="none" strike="noStrike" cap="none" dirty="0">
                          <a:latin typeface="Verdana" panose="020B0604030504040204" pitchFamily="34" charset="0"/>
                          <a:ea typeface="Verdana" panose="020B0604030504040204" pitchFamily="34" charset="0"/>
                          <a:cs typeface="Arial Narrow"/>
                          <a:sym typeface="Arial Narrow"/>
                        </a:rPr>
                        <a:t> y Muerto. Se recomienda especial atención en los municipios de Mistrató y Pueblo Rico (Risaralda), y Tadó y Istmina (Chocó). </a:t>
                      </a:r>
                      <a:r>
                        <a:rPr lang="es-ES" sz="900" b="1" u="none" strike="noStrike" cap="none" dirty="0">
                          <a:latin typeface="Verdana" panose="020B0604030504040204" pitchFamily="34" charset="0"/>
                          <a:ea typeface="Verdana" panose="020B0604030504040204" pitchFamily="34" charset="0"/>
                          <a:cs typeface="Arial Narrow"/>
                          <a:sym typeface="Arial Narrow"/>
                        </a:rPr>
                        <a:t>Nota</a:t>
                      </a:r>
                      <a:r>
                        <a:rPr lang="es-ES" sz="900" u="none" strike="noStrike" cap="none" dirty="0">
                          <a:latin typeface="Verdana" panose="020B0604030504040204" pitchFamily="34" charset="0"/>
                          <a:ea typeface="Verdana" panose="020B0604030504040204" pitchFamily="34" charset="0"/>
                          <a:cs typeface="Arial Narrow"/>
                          <a:sym typeface="Arial Narrow"/>
                        </a:rPr>
                        <a:t>: Se reportó inundación en la cabecera municipal de </a:t>
                      </a:r>
                      <a:r>
                        <a:rPr lang="es-ES" sz="900" u="none" strike="noStrike" cap="none" dirty="0" err="1">
                          <a:latin typeface="Verdana" panose="020B0604030504040204" pitchFamily="34" charset="0"/>
                          <a:ea typeface="Verdana" panose="020B0604030504040204" pitchFamily="34" charset="0"/>
                          <a:cs typeface="Arial Narrow"/>
                          <a:sym typeface="Arial Narrow"/>
                        </a:rPr>
                        <a:t>Itsmina</a:t>
                      </a:r>
                      <a:r>
                        <a:rPr lang="es-ES" sz="900" u="none" strike="noStrike" cap="none" dirty="0">
                          <a:latin typeface="Verdana" panose="020B0604030504040204" pitchFamily="34" charset="0"/>
                          <a:ea typeface="Verdana" panose="020B0604030504040204" pitchFamily="34" charset="0"/>
                          <a:cs typeface="Arial Narrow"/>
                          <a:sym typeface="Arial Narrow"/>
                        </a:rPr>
                        <a:t> (Chocó) (12/06/2025).</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03" marB="458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Crecientes </a:t>
                      </a:r>
                      <a:r>
                        <a:rPr lang="es-ES" sz="900" u="none" strike="noStrike" cap="none" dirty="0">
                          <a:latin typeface="Verdana" panose="020B0604030504040204" pitchFamily="34" charset="0"/>
                          <a:ea typeface="Verdana" panose="020B0604030504040204" pitchFamily="34" charset="0"/>
                          <a:cs typeface="Arial Narrow"/>
                          <a:sym typeface="Arial Narrow"/>
                        </a:rPr>
                        <a:t>súbitas en las cuencas de los ríos Iró, Tamaná,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r>
                        <a:rPr lang="es-ES" sz="900" b="1" u="none" strike="noStrike" kern="1200" cap="none" dirty="0">
                          <a:solidFill>
                            <a:schemeClr val="tx1"/>
                          </a:solidFill>
                          <a:latin typeface="Verdana" panose="020B0604030504040204" pitchFamily="34" charset="0"/>
                          <a:ea typeface="Verdana" panose="020B0604030504040204" pitchFamily="34" charset="0"/>
                          <a:cs typeface="+mn-cs"/>
                        </a:rPr>
                        <a:t>Nota:</a:t>
                      </a:r>
                      <a:r>
                        <a:rPr lang="es-ES" sz="900" u="none" strike="noStrike" kern="1200" cap="none" dirty="0">
                          <a:solidFill>
                            <a:schemeClr val="tx1"/>
                          </a:solidFill>
                          <a:latin typeface="Verdana" panose="020B0604030504040204" pitchFamily="34" charset="0"/>
                          <a:ea typeface="Verdana" panose="020B0604030504040204" pitchFamily="34" charset="0"/>
                          <a:cs typeface="+mn-cs"/>
                        </a:rPr>
                        <a:t> Creciente súbita del rio Tamaná, en zona urbana del municipio de Novita, Choco  (13/06/2025). </a:t>
                      </a:r>
                      <a:endPar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27" name="Google Shape;158;p1" descr="Recurso 37.png">
            <a:extLst>
              <a:ext uri="{FF2B5EF4-FFF2-40B4-BE49-F238E27FC236}">
                <a16:creationId xmlns:a16="http://schemas.microsoft.com/office/drawing/2014/main" id="{9B07216C-1195-FD6F-E0A9-DBAE08CBD05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95515" y="2603102"/>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EE422AB8-D291-8CF2-CF12-C457DBCD6D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079271" y="2094996"/>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927;p22">
            <a:extLst>
              <a:ext uri="{FF2B5EF4-FFF2-40B4-BE49-F238E27FC236}">
                <a16:creationId xmlns:a16="http://schemas.microsoft.com/office/drawing/2014/main" id="{F29D21AC-2734-1B38-0737-574C95685A85}"/>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32" name="Google Shape;928;p22">
            <a:extLst>
              <a:ext uri="{FF2B5EF4-FFF2-40B4-BE49-F238E27FC236}">
                <a16:creationId xmlns:a16="http://schemas.microsoft.com/office/drawing/2014/main" id="{8A5E5CBF-ACBB-CDD0-A5C4-0A7BDF6C802A}"/>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33" name="Google Shape;929;p22" descr="Recurso 32.png">
            <a:extLst>
              <a:ext uri="{FF2B5EF4-FFF2-40B4-BE49-F238E27FC236}">
                <a16:creationId xmlns:a16="http://schemas.microsoft.com/office/drawing/2014/main" id="{765E1B87-F364-ACBD-53D4-8C872352F765}"/>
              </a:ext>
            </a:extLst>
          </p:cNvPr>
          <p:cNvPicPr preferRelativeResize="0">
            <a:picLocks noChangeAspect="1"/>
          </p:cNvPicPr>
          <p:nvPr/>
        </p:nvPicPr>
        <p:blipFill rotWithShape="1">
          <a:blip r:embed="rId12">
            <a:alphaModFix/>
          </a:blip>
          <a:srcRect l="9354"/>
          <a:stretch/>
        </p:blipFill>
        <p:spPr>
          <a:xfrm>
            <a:off x="-525463" y="3014954"/>
            <a:ext cx="288000" cy="249449"/>
          </a:xfrm>
          <a:prstGeom prst="rect">
            <a:avLst/>
          </a:prstGeom>
          <a:noFill/>
          <a:ln>
            <a:noFill/>
          </a:ln>
        </p:spPr>
      </p:pic>
      <p:pic>
        <p:nvPicPr>
          <p:cNvPr id="34" name="Google Shape;931;p22" descr="Recurso 37.png">
            <a:extLst>
              <a:ext uri="{FF2B5EF4-FFF2-40B4-BE49-F238E27FC236}">
                <a16:creationId xmlns:a16="http://schemas.microsoft.com/office/drawing/2014/main" id="{58F76DBF-F776-EA2D-714A-4F2E443BD6A6}"/>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5" name="Google Shape;932;p22" descr="Recurso 31.png">
            <a:extLst>
              <a:ext uri="{FF2B5EF4-FFF2-40B4-BE49-F238E27FC236}">
                <a16:creationId xmlns:a16="http://schemas.microsoft.com/office/drawing/2014/main" id="{D7F16F4F-1D52-80A2-0067-82F1B4C590A8}"/>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6" name="Google Shape;933;p22">
            <a:extLst>
              <a:ext uri="{FF2B5EF4-FFF2-40B4-BE49-F238E27FC236}">
                <a16:creationId xmlns:a16="http://schemas.microsoft.com/office/drawing/2014/main" id="{F420BAB8-C456-8747-0A15-7E1F9B08B172}"/>
              </a:ext>
            </a:extLst>
          </p:cNvPr>
          <p:cNvPicPr preferRelativeResize="0">
            <a:picLocks noChangeAspect="1"/>
          </p:cNvPicPr>
          <p:nvPr/>
        </p:nvPicPr>
        <p:blipFill rotWithShape="1">
          <a:blip r:embed="rId15">
            <a:alphaModFix/>
          </a:blip>
          <a:srcRect/>
          <a:stretch/>
        </p:blipFill>
        <p:spPr>
          <a:xfrm>
            <a:off x="-511175" y="3515227"/>
            <a:ext cx="288000" cy="237303"/>
          </a:xfrm>
          <a:prstGeom prst="rect">
            <a:avLst/>
          </a:prstGeom>
          <a:noFill/>
          <a:ln>
            <a:noFill/>
          </a:ln>
        </p:spPr>
      </p:pic>
      <p:pic>
        <p:nvPicPr>
          <p:cNvPr id="37" name="Google Shape;935;p22" descr="Recurso 32.png">
            <a:extLst>
              <a:ext uri="{FF2B5EF4-FFF2-40B4-BE49-F238E27FC236}">
                <a16:creationId xmlns:a16="http://schemas.microsoft.com/office/drawing/2014/main" id="{CB21183A-F957-84B4-49A4-11D820BA1835}"/>
              </a:ext>
            </a:extLst>
          </p:cNvPr>
          <p:cNvPicPr preferRelativeResize="0">
            <a:picLocks noChangeAspect="1"/>
          </p:cNvPicPr>
          <p:nvPr/>
        </p:nvPicPr>
        <p:blipFill rotWithShape="1">
          <a:blip r:embed="rId12">
            <a:alphaModFix/>
          </a:blip>
          <a:srcRect l="9354"/>
          <a:stretch/>
        </p:blipFill>
        <p:spPr>
          <a:xfrm>
            <a:off x="-544844" y="3792585"/>
            <a:ext cx="288000" cy="249449"/>
          </a:xfrm>
          <a:prstGeom prst="rect">
            <a:avLst/>
          </a:prstGeom>
          <a:noFill/>
          <a:ln>
            <a:noFill/>
          </a:ln>
        </p:spPr>
      </p:pic>
      <p:pic>
        <p:nvPicPr>
          <p:cNvPr id="18" name="Google Shape;931;p22" descr="Recurso 37.png">
            <a:extLst>
              <a:ext uri="{FF2B5EF4-FFF2-40B4-BE49-F238E27FC236}">
                <a16:creationId xmlns:a16="http://schemas.microsoft.com/office/drawing/2014/main" id="{B49311BD-90D6-F2BE-EA84-DB0C430ACBD6}"/>
              </a:ext>
            </a:extLst>
          </p:cNvPr>
          <p:cNvPicPr preferRelativeResize="0">
            <a:picLocks noChangeAspect="1"/>
          </p:cNvPicPr>
          <p:nvPr/>
        </p:nvPicPr>
        <p:blipFill rotWithShape="1">
          <a:blip r:embed="rId13">
            <a:alphaModFix/>
          </a:blip>
          <a:srcRect b="18540"/>
          <a:stretch/>
        </p:blipFill>
        <p:spPr>
          <a:xfrm>
            <a:off x="2749892" y="2680032"/>
            <a:ext cx="286507" cy="291600"/>
          </a:xfrm>
          <a:prstGeom prst="rect">
            <a:avLst/>
          </a:prstGeom>
          <a:noFill/>
          <a:ln>
            <a:noFill/>
          </a:ln>
        </p:spPr>
      </p:pic>
      <p:sp>
        <p:nvSpPr>
          <p:cNvPr id="4" name="Google Shape;3036;p14">
            <a:extLst>
              <a:ext uri="{FF2B5EF4-FFF2-40B4-BE49-F238E27FC236}">
                <a16:creationId xmlns:a16="http://schemas.microsoft.com/office/drawing/2014/main" id="{D0A7CA1C-2BF6-B079-ADDE-FC1EC6F37D1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9" name="Google Shape;150;p1">
            <a:extLst>
              <a:ext uri="{FF2B5EF4-FFF2-40B4-BE49-F238E27FC236}">
                <a16:creationId xmlns:a16="http://schemas.microsoft.com/office/drawing/2014/main" id="{BBD37FA6-49CB-E1C6-499F-FCC76FBCB72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0126" y="4757489"/>
            <a:ext cx="444019"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931;p22" descr="Recurso 37.png">
            <a:extLst>
              <a:ext uri="{FF2B5EF4-FFF2-40B4-BE49-F238E27FC236}">
                <a16:creationId xmlns:a16="http://schemas.microsoft.com/office/drawing/2014/main" id="{EF0B606A-BEDA-3D43-84F5-B5FE65C9AC14}"/>
              </a:ext>
            </a:extLst>
          </p:cNvPr>
          <p:cNvPicPr preferRelativeResize="0">
            <a:picLocks noChangeAspect="1"/>
          </p:cNvPicPr>
          <p:nvPr/>
        </p:nvPicPr>
        <p:blipFill rotWithShape="1">
          <a:blip r:embed="rId13">
            <a:alphaModFix/>
          </a:blip>
          <a:srcRect b="18540"/>
          <a:stretch/>
        </p:blipFill>
        <p:spPr>
          <a:xfrm>
            <a:off x="2637627" y="3105045"/>
            <a:ext cx="286507" cy="291600"/>
          </a:xfrm>
          <a:prstGeom prst="rect">
            <a:avLst/>
          </a:prstGeom>
          <a:noFill/>
          <a:ln>
            <a:noFill/>
          </a:ln>
        </p:spPr>
      </p:pic>
      <p:pic>
        <p:nvPicPr>
          <p:cNvPr id="24" name="Google Shape;931;p22" descr="Recurso 37.png">
            <a:extLst>
              <a:ext uri="{FF2B5EF4-FFF2-40B4-BE49-F238E27FC236}">
                <a16:creationId xmlns:a16="http://schemas.microsoft.com/office/drawing/2014/main" id="{1AA8BAA8-2A7B-B719-1FC8-E4B72068C51D}"/>
              </a:ext>
            </a:extLst>
          </p:cNvPr>
          <p:cNvPicPr preferRelativeResize="0">
            <a:picLocks noChangeAspect="1"/>
          </p:cNvPicPr>
          <p:nvPr/>
        </p:nvPicPr>
        <p:blipFill rotWithShape="1">
          <a:blip r:embed="rId13">
            <a:alphaModFix/>
          </a:blip>
          <a:srcRect b="18540"/>
          <a:stretch/>
        </p:blipFill>
        <p:spPr>
          <a:xfrm>
            <a:off x="2861940" y="2941627"/>
            <a:ext cx="286507" cy="291600"/>
          </a:xfrm>
          <a:prstGeom prst="rect">
            <a:avLst/>
          </a:prstGeom>
          <a:noFill/>
          <a:ln>
            <a:noFill/>
          </a:ln>
        </p:spPr>
      </p:pic>
      <p:pic>
        <p:nvPicPr>
          <p:cNvPr id="19" name="Google Shape;931;p22" descr="Recurso 37.png">
            <a:extLst>
              <a:ext uri="{FF2B5EF4-FFF2-40B4-BE49-F238E27FC236}">
                <a16:creationId xmlns:a16="http://schemas.microsoft.com/office/drawing/2014/main" id="{082595E2-A74D-4CD9-58A0-0A7126C4B016}"/>
              </a:ext>
            </a:extLst>
          </p:cNvPr>
          <p:cNvPicPr preferRelativeResize="0">
            <a:picLocks noChangeAspect="1"/>
          </p:cNvPicPr>
          <p:nvPr/>
        </p:nvPicPr>
        <p:blipFill rotWithShape="1">
          <a:blip r:embed="rId13">
            <a:alphaModFix/>
          </a:blip>
          <a:srcRect b="18540"/>
          <a:stretch/>
        </p:blipFill>
        <p:spPr>
          <a:xfrm>
            <a:off x="2519827" y="2851396"/>
            <a:ext cx="286507" cy="291600"/>
          </a:xfrm>
          <a:prstGeom prst="rect">
            <a:avLst/>
          </a:prstGeom>
          <a:noFill/>
          <a:ln>
            <a:noFill/>
          </a:ln>
        </p:spPr>
      </p:pic>
      <p:pic>
        <p:nvPicPr>
          <p:cNvPr id="5" name="Google Shape;158;p1" descr="Recurso 37.png">
            <a:extLst>
              <a:ext uri="{FF2B5EF4-FFF2-40B4-BE49-F238E27FC236}">
                <a16:creationId xmlns:a16="http://schemas.microsoft.com/office/drawing/2014/main" id="{E2189188-E848-CBE0-10DD-970D686D6FA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05518" y="3076497"/>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a:extLst>
              <a:ext uri="{FF2B5EF4-FFF2-40B4-BE49-F238E27FC236}">
                <a16:creationId xmlns:a16="http://schemas.microsoft.com/office/drawing/2014/main" id="{0F7EBC50-8E48-B2B2-5F46-644910DBA2B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05598" y="1780625"/>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0;p1">
            <a:extLst>
              <a:ext uri="{FF2B5EF4-FFF2-40B4-BE49-F238E27FC236}">
                <a16:creationId xmlns:a16="http://schemas.microsoft.com/office/drawing/2014/main" id="{CE066334-CEC9-93BB-1577-A5E1003FA21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05598" y="2930947"/>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0;p1">
            <a:extLst>
              <a:ext uri="{FF2B5EF4-FFF2-40B4-BE49-F238E27FC236}">
                <a16:creationId xmlns:a16="http://schemas.microsoft.com/office/drawing/2014/main" id="{D5D876A2-AB7A-BEBA-07FF-6068A534F12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05598" y="3972133"/>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0;p1" descr="Recurso 25.png">
            <a:extLst>
              <a:ext uri="{FF2B5EF4-FFF2-40B4-BE49-F238E27FC236}">
                <a16:creationId xmlns:a16="http://schemas.microsoft.com/office/drawing/2014/main" id="{0833BA3D-B33C-78A7-B0F6-B0264C2EB72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5598" y="5539853"/>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7317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9AA3E398-8DD5-4D3F-BD10-E14A318BD36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C57F880D-AA2F-12AA-7138-812CC4B18FA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E44EC84-B0FF-A227-992E-FD1A1BA6C4E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57DF4BE1-DEC4-BB7D-F5CF-3DB87DCC58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C93C3491-D410-80BB-9963-13468926A4A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420782" y="1507734"/>
          <a:ext cx="7527600" cy="4771729"/>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96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82288">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900" u="none" strike="noStrike" dirty="0" err="1">
                          <a:latin typeface="Verdana" panose="020B0604030504040204" pitchFamily="34" charset="0"/>
                          <a:ea typeface="Verdana" panose="020B0604030504040204" pitchFamily="34" charset="0"/>
                          <a:cs typeface="Arial Narrow"/>
                          <a:sym typeface="Arial Narrow"/>
                        </a:rPr>
                        <a:t>Nóvita</a:t>
                      </a:r>
                      <a:r>
                        <a:rPr lang="es-CO" sz="900" u="none" strike="noStrike" dirty="0">
                          <a:latin typeface="Verdana" panose="020B0604030504040204" pitchFamily="34" charset="0"/>
                          <a:ea typeface="Verdana" panose="020B0604030504040204" pitchFamily="34" charset="0"/>
                          <a:cs typeface="Arial Narrow"/>
                          <a:sym typeface="Arial Narrow"/>
                        </a:rPr>
                        <a:t> y Medio San Juan.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64067"/>
                  </a:ext>
                </a:extLst>
              </a:tr>
              <a:tr h="682288">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inundaciones en el corregimiento El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Balsal</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Versalles (Valle del Cauca) (14/06/2025).</a:t>
                      </a:r>
                    </a:p>
                  </a:txBody>
                  <a:tcPr marL="91446" marR="91446"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5224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Especial atención a la altura del municipio Medio San Juan e Istmina (Chocó). </a:t>
                      </a: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5224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Capoma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Capoma y otros directos al San Juan, tales como, el río Cucurrupí y la quebrada Fujadó al igual que sus aportantes. </a:t>
                      </a:r>
                      <a:endParaRPr sz="900" dirty="0">
                        <a:latin typeface="Verdana" panose="020B0604030504040204" pitchFamily="34" charset="0"/>
                        <a:ea typeface="Verdana" panose="020B0604030504040204" pitchFamily="34" charset="0"/>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5224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latin typeface="Verdana" panose="020B0604030504040204" pitchFamily="34" charset="0"/>
                          <a:ea typeface="Verdana" panose="020B0604030504040204" pitchFamily="34" charset="0"/>
                          <a:cs typeface="Arial Narrow"/>
                          <a:sym typeface="Arial Narrow"/>
                        </a:rPr>
                        <a:t>Munguidó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Munguidó. Se recomienda especial atención en la vereda Las Delicias.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82237">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Ríos Calima y Bajo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Calima y Bajo San Juan. Se recomienda especial atención a el municipio de Litoral de San Juan (Chocó) y los municipios Calima, Darién, Buenaventura y Bahía Málaga (Valle del Cauca). </a:t>
                      </a:r>
                    </a:p>
                  </a:txBody>
                  <a:tcPr marL="91421" marR="91421"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26" name="Google Shape;158;p1" descr="Recurso 37.png">
            <a:extLst>
              <a:ext uri="{FF2B5EF4-FFF2-40B4-BE49-F238E27FC236}">
                <a16:creationId xmlns:a16="http://schemas.microsoft.com/office/drawing/2014/main" id="{8943D3B8-E46B-0C36-403A-1CC7CE49855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77604" y="3059729"/>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A419C1A3-FC85-91E4-2F4E-A9AAE091422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44182" y="3318367"/>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8E13353A-B043-61DE-1A3F-64B9175A096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460893" y="328320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927;p22">
            <a:extLst>
              <a:ext uri="{FF2B5EF4-FFF2-40B4-BE49-F238E27FC236}">
                <a16:creationId xmlns:a16="http://schemas.microsoft.com/office/drawing/2014/main" id="{1977A746-F2E5-E019-8097-3EEF869FB93F}"/>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7" name="Google Shape;928;p22">
            <a:extLst>
              <a:ext uri="{FF2B5EF4-FFF2-40B4-BE49-F238E27FC236}">
                <a16:creationId xmlns:a16="http://schemas.microsoft.com/office/drawing/2014/main" id="{4E1FD262-9674-0FED-063B-3E100D3CC6DC}"/>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8" name="Google Shape;929;p22" descr="Recurso 32.png">
            <a:extLst>
              <a:ext uri="{FF2B5EF4-FFF2-40B4-BE49-F238E27FC236}">
                <a16:creationId xmlns:a16="http://schemas.microsoft.com/office/drawing/2014/main" id="{074D7679-EA73-F523-E7ED-B3AF993DFBF4}"/>
              </a:ext>
            </a:extLst>
          </p:cNvPr>
          <p:cNvPicPr preferRelativeResize="0">
            <a:picLocks noChangeAspect="1"/>
          </p:cNvPicPr>
          <p:nvPr/>
        </p:nvPicPr>
        <p:blipFill rotWithShape="1">
          <a:blip r:embed="rId12">
            <a:alphaModFix/>
          </a:blip>
          <a:srcRect l="9354"/>
          <a:stretch/>
        </p:blipFill>
        <p:spPr>
          <a:xfrm>
            <a:off x="-541338" y="3530601"/>
            <a:ext cx="288000" cy="249449"/>
          </a:xfrm>
          <a:prstGeom prst="rect">
            <a:avLst/>
          </a:prstGeom>
          <a:noFill/>
          <a:ln>
            <a:noFill/>
          </a:ln>
        </p:spPr>
      </p:pic>
      <p:pic>
        <p:nvPicPr>
          <p:cNvPr id="29" name="Google Shape;931;p22" descr="Recurso 37.png">
            <a:extLst>
              <a:ext uri="{FF2B5EF4-FFF2-40B4-BE49-F238E27FC236}">
                <a16:creationId xmlns:a16="http://schemas.microsoft.com/office/drawing/2014/main" id="{E0659815-3E5B-222E-40FA-AB15E4F29B18}"/>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1" name="Google Shape;932;p22" descr="Recurso 31.png">
            <a:extLst>
              <a:ext uri="{FF2B5EF4-FFF2-40B4-BE49-F238E27FC236}">
                <a16:creationId xmlns:a16="http://schemas.microsoft.com/office/drawing/2014/main" id="{5B236120-3978-0BD8-16A9-70AF6870A63D}"/>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2" name="Google Shape;933;p22">
            <a:extLst>
              <a:ext uri="{FF2B5EF4-FFF2-40B4-BE49-F238E27FC236}">
                <a16:creationId xmlns:a16="http://schemas.microsoft.com/office/drawing/2014/main" id="{2A0B0C46-A214-3F1A-27E7-23EE2B0DC096}"/>
              </a:ext>
            </a:extLst>
          </p:cNvPr>
          <p:cNvPicPr preferRelativeResize="0">
            <a:picLocks noChangeAspect="1"/>
          </p:cNvPicPr>
          <p:nvPr/>
        </p:nvPicPr>
        <p:blipFill rotWithShape="1">
          <a:blip r:embed="rId15">
            <a:alphaModFix/>
          </a:blip>
          <a:srcRect/>
          <a:stretch/>
        </p:blipFill>
        <p:spPr>
          <a:xfrm>
            <a:off x="-557213" y="3962401"/>
            <a:ext cx="288000" cy="237303"/>
          </a:xfrm>
          <a:prstGeom prst="rect">
            <a:avLst/>
          </a:prstGeom>
          <a:noFill/>
          <a:ln>
            <a:noFill/>
          </a:ln>
        </p:spPr>
      </p:pic>
      <p:pic>
        <p:nvPicPr>
          <p:cNvPr id="33" name="Google Shape;935;p22" descr="Recurso 32.png">
            <a:extLst>
              <a:ext uri="{FF2B5EF4-FFF2-40B4-BE49-F238E27FC236}">
                <a16:creationId xmlns:a16="http://schemas.microsoft.com/office/drawing/2014/main" id="{1FD32B5E-5BEA-CCC6-0075-0F6CDE15653B}"/>
              </a:ext>
            </a:extLst>
          </p:cNvPr>
          <p:cNvPicPr preferRelativeResize="0">
            <a:picLocks noChangeAspect="1"/>
          </p:cNvPicPr>
          <p:nvPr/>
        </p:nvPicPr>
        <p:blipFill rotWithShape="1">
          <a:blip r:embed="rId12">
            <a:alphaModFix/>
          </a:blip>
          <a:srcRect l="9354"/>
          <a:stretch/>
        </p:blipFill>
        <p:spPr>
          <a:xfrm>
            <a:off x="-557213" y="4379914"/>
            <a:ext cx="288000" cy="249449"/>
          </a:xfrm>
          <a:prstGeom prst="rect">
            <a:avLst/>
          </a:prstGeom>
          <a:noFill/>
          <a:ln>
            <a:noFill/>
          </a:ln>
        </p:spPr>
      </p:pic>
      <p:pic>
        <p:nvPicPr>
          <p:cNvPr id="20" name="Google Shape;158;p1" descr="Recurso 37.png">
            <a:extLst>
              <a:ext uri="{FF2B5EF4-FFF2-40B4-BE49-F238E27FC236}">
                <a16:creationId xmlns:a16="http://schemas.microsoft.com/office/drawing/2014/main" id="{4D3C76B6-CC4D-C08B-BC56-7032FC39694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377457" y="2868779"/>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54D7C8B7-5C3D-9174-DD06-DE53037481D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6" name="Google Shape;150;p1">
            <a:extLst>
              <a:ext uri="{FF2B5EF4-FFF2-40B4-BE49-F238E27FC236}">
                <a16:creationId xmlns:a16="http://schemas.microsoft.com/office/drawing/2014/main" id="{A8CF718F-DD02-3290-6DB0-71D786CB473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31800" y="2939864"/>
            <a:ext cx="444019"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0;p1" descr="Recurso 25.png">
            <a:extLst>
              <a:ext uri="{FF2B5EF4-FFF2-40B4-BE49-F238E27FC236}">
                <a16:creationId xmlns:a16="http://schemas.microsoft.com/office/drawing/2014/main" id="{A6330D6C-A8FC-7E24-8885-9C0604A4033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272" y="2136141"/>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0;p1" descr="Recurso 25.png">
            <a:extLst>
              <a:ext uri="{FF2B5EF4-FFF2-40B4-BE49-F238E27FC236}">
                <a16:creationId xmlns:a16="http://schemas.microsoft.com/office/drawing/2014/main" id="{90ED877A-947B-331D-C4E1-19218FE4A56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272" y="3717050"/>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0;p1" descr="Recurso 25.png">
            <a:extLst>
              <a:ext uri="{FF2B5EF4-FFF2-40B4-BE49-F238E27FC236}">
                <a16:creationId xmlns:a16="http://schemas.microsoft.com/office/drawing/2014/main" id="{152F94A4-DB2E-01E2-4D0B-663C2171D4E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272" y="437490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0;p1" descr="Recurso 25.png">
            <a:extLst>
              <a:ext uri="{FF2B5EF4-FFF2-40B4-BE49-F238E27FC236}">
                <a16:creationId xmlns:a16="http://schemas.microsoft.com/office/drawing/2014/main" id="{8A2FA7ED-8227-8B21-0EFE-5B235686929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272" y="502298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990730C8-2FBA-256B-9E05-BF555798E46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272" y="570071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70778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Google Shape;3394;p29">
            <a:extLst>
              <a:ext uri="{FF2B5EF4-FFF2-40B4-BE49-F238E27FC236}">
                <a16:creationId xmlns:a16="http://schemas.microsoft.com/office/drawing/2014/main" id="{EC5CEA89-AC7C-2FF8-529B-116249EFA7D4}"/>
              </a:ext>
            </a:extLst>
          </p:cNvPr>
          <p:cNvGraphicFramePr/>
          <p:nvPr/>
        </p:nvGraphicFramePr>
        <p:xfrm>
          <a:off x="4432631" y="1183566"/>
          <a:ext cx="7527600" cy="483562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Dagua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Probabilidad de creciente súbita en el río Dagua y sus afluentes, especialmente en el río </a:t>
                      </a:r>
                      <a:r>
                        <a:rPr lang="es-ES" sz="900" u="none" strike="noStrike" kern="1200" cap="none" dirty="0" err="1">
                          <a:solidFill>
                            <a:schemeClr val="tx1"/>
                          </a:solidFill>
                          <a:latin typeface="Verdana" panose="020B0604030504040204" pitchFamily="34" charset="0"/>
                          <a:ea typeface="Verdana" panose="020B0604030504040204" pitchFamily="34" charset="0"/>
                          <a:cs typeface="Arial Narrow"/>
                          <a:sym typeface="Arial Narrow"/>
                        </a:rPr>
                        <a:t>Bitaco</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r>
                        <a:rPr lang="es-ES" sz="900" b="1"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Nota:</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a:t>
                      </a:r>
                      <a:r>
                        <a:rPr lang="es-ES" sz="900" b="1"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1)</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Se reportó inundaciones en el corregimiento Borrero </a:t>
                      </a:r>
                      <a:r>
                        <a:rPr lang="es-ES" sz="900" u="none" strike="noStrike" kern="1200" cap="none" dirty="0" err="1">
                          <a:solidFill>
                            <a:schemeClr val="tx1"/>
                          </a:solidFill>
                          <a:latin typeface="Verdana" panose="020B0604030504040204" pitchFamily="34" charset="0"/>
                          <a:ea typeface="Verdana" panose="020B0604030504040204" pitchFamily="34" charset="0"/>
                          <a:cs typeface="Arial Narrow"/>
                          <a:sym typeface="Arial Narrow"/>
                        </a:rPr>
                        <a:t>Ayerbebarrio</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en el municipio de Dagua (Valle del Cauca) (14/06/2025). </a:t>
                      </a:r>
                      <a:r>
                        <a:rPr lang="es-ES" sz="900" b="1"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2)</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Creciente súbita del río </a:t>
                      </a:r>
                      <a:r>
                        <a:rPr lang="es-CO" sz="900" u="none" strike="noStrike" kern="1200" cap="none" dirty="0" err="1">
                          <a:solidFill>
                            <a:schemeClr val="tx1"/>
                          </a:solidFill>
                          <a:latin typeface="Verdana" panose="020B0604030504040204" pitchFamily="34" charset="0"/>
                          <a:ea typeface="Verdana" panose="020B0604030504040204" pitchFamily="34" charset="0"/>
                          <a:cs typeface="Arial Narrow"/>
                          <a:sym typeface="Arial Narrow"/>
                        </a:rPr>
                        <a:t>Bitaco</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causando inundaciones en zona rural del municipio de La Cumbre-Valle del Cauca (14/06/2025).</a:t>
                      </a:r>
                    </a:p>
                  </a:txBody>
                  <a:tcPr marL="91448" marR="91448"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Anchicayá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Creciente súbita en el río Anchicayá y sus afluentes, que drena sus aguas hacia el Océano Pacífico en el departamento del Valle del Cauca. Se recomienda especial atención en el municipio de Dagua y Buenaventura (Valle del Cauca). </a:t>
                      </a:r>
                      <a:endParaRPr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y Raposo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Raposo y sus afluentes</a:t>
                      </a:r>
                      <a:r>
                        <a:rPr lang="es-CO" sz="9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654897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Naya – Yurumanguí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Yurumanguí y sus afluentes, especialmente el río San Francisco, a la altura del </a:t>
                      </a:r>
                      <a:r>
                        <a:rPr lang="es-CO" sz="900" u="none" strike="noStrike" cap="none" dirty="0">
                          <a:latin typeface="Verdana" panose="020B0604030504040204" pitchFamily="34" charset="0"/>
                          <a:ea typeface="Verdana" panose="020B0604030504040204" pitchFamily="34" charset="0"/>
                          <a:cs typeface="Arial Narrow"/>
                          <a:sym typeface="Arial Narrow"/>
                        </a:rPr>
                        <a:t>municipio de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197011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San Juan de Micay</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Juan de Micay </a:t>
                      </a:r>
                      <a:r>
                        <a:rPr lang="es-CO" sz="900" u="none" strike="noStrike" cap="none" dirty="0">
                          <a:latin typeface="Verdana" panose="020B0604030504040204" pitchFamily="34" charset="0"/>
                          <a:ea typeface="Verdana" panose="020B0604030504040204" pitchFamily="34" charset="0"/>
                          <a:cs typeface="Arial Narrow"/>
                          <a:sym typeface="Arial Narrow"/>
                        </a:rPr>
                        <a:t>y sus afluentes, aportante directo al Océano Pacífico. Se recomienda especial atención en los municipios de Argelia, San Miguel y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150355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a:ea typeface="Verdana"/>
                          <a:cs typeface="Verdana"/>
                          <a:sym typeface="Verdana"/>
                        </a:rPr>
                        <a:t>Tapaje – Dagua – Directos</a:t>
                      </a:r>
                      <a:endParaRPr sz="900" b="0" u="none" strike="noStrike" cap="none" dirty="0">
                        <a:solidFill>
                          <a:srgbClr val="000000"/>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Saija</a:t>
                      </a:r>
                      <a:endParaRPr sz="900" b="0" u="none" strike="noStrike" cap="none" dirty="0">
                        <a:solidFill>
                          <a:schemeClr val="dk1"/>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u="none" strike="noStrike" cap="none" dirty="0" err="1">
                          <a:latin typeface="Verdana"/>
                          <a:ea typeface="Verdana"/>
                          <a:cs typeface="Verdana"/>
                          <a:sym typeface="Verdana"/>
                        </a:rPr>
                        <a:t>Saija</a:t>
                      </a:r>
                      <a:r>
                        <a:rPr lang="es-ES" sz="900" u="none" strike="noStrike" cap="none" dirty="0">
                          <a:latin typeface="Verdana"/>
                          <a:ea typeface="Verdana"/>
                          <a:cs typeface="Verdana"/>
                          <a:sym typeface="Verdana"/>
                        </a:rPr>
                        <a:t> y sus afluentes, aportante directo al Océano Pacífico. </a:t>
                      </a:r>
                    </a:p>
                  </a:txBody>
                  <a:tcPr marL="91450" marR="91450"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485016"/>
                  </a:ext>
                </a:extLst>
              </a:tr>
            </a:tbl>
          </a:graphicData>
        </a:graphic>
      </p:graphicFrame>
      <p:pic>
        <p:nvPicPr>
          <p:cNvPr id="2" name="Google Shape;846;p19">
            <a:extLst>
              <a:ext uri="{FF2B5EF4-FFF2-40B4-BE49-F238E27FC236}">
                <a16:creationId xmlns:a16="http://schemas.microsoft.com/office/drawing/2014/main" id="{665A81C3-4EF8-F36A-6D90-B2C7A37B6363}"/>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80194" y="96043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0" name="Google Shape;746;p15" descr="Recurso 39.png">
            <a:extLst>
              <a:ext uri="{FF2B5EF4-FFF2-40B4-BE49-F238E27FC236}">
                <a16:creationId xmlns:a16="http://schemas.microsoft.com/office/drawing/2014/main" id="{3EEB0FFC-800E-346B-CBFE-989993AEA17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76" name="Google Shape;749;p15" descr="Recurso 37.png">
            <a:extLst>
              <a:ext uri="{FF2B5EF4-FFF2-40B4-BE49-F238E27FC236}">
                <a16:creationId xmlns:a16="http://schemas.microsoft.com/office/drawing/2014/main" id="{4F9E556A-FB15-7748-7E85-79D5D4862F57}"/>
              </a:ext>
            </a:extLst>
          </p:cNvPr>
          <p:cNvSpPr>
            <a:spLocks noChangeAspect="1"/>
          </p:cNvSpPr>
          <p:nvPr/>
        </p:nvSpPr>
        <p:spPr bwMode="auto">
          <a:xfrm>
            <a:off x="2224088" y="3963988"/>
            <a:ext cx="2873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1177" name="Google Shape;749;p15" descr="Recurso 37.png">
            <a:extLst>
              <a:ext uri="{FF2B5EF4-FFF2-40B4-BE49-F238E27FC236}">
                <a16:creationId xmlns:a16="http://schemas.microsoft.com/office/drawing/2014/main" id="{EA7AC720-CBCC-2006-B21F-B38FE8A9C6ED}"/>
              </a:ext>
            </a:extLst>
          </p:cNvPr>
          <p:cNvSpPr>
            <a:spLocks noChangeAspect="1"/>
          </p:cNvSpPr>
          <p:nvPr/>
        </p:nvSpPr>
        <p:spPr bwMode="auto">
          <a:xfrm>
            <a:off x="1947863" y="4119563"/>
            <a:ext cx="2873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Google Shape;353;p9" descr="Recurso 37.png">
            <a:extLst>
              <a:ext uri="{FF2B5EF4-FFF2-40B4-BE49-F238E27FC236}">
                <a16:creationId xmlns:a16="http://schemas.microsoft.com/office/drawing/2014/main" id="{FD7CE2AD-18A1-2FA6-8262-B86D85B40D9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5" name="Google Shape;357;p9">
            <a:extLst>
              <a:ext uri="{FF2B5EF4-FFF2-40B4-BE49-F238E27FC236}">
                <a16:creationId xmlns:a16="http://schemas.microsoft.com/office/drawing/2014/main" id="{276E1ED1-9263-84D9-6DE6-D51F2AD6111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EA5969D5-CAFF-979C-F951-22846FC03B8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0;p1" descr="Recurso 25.png">
            <a:extLst>
              <a:ext uri="{FF2B5EF4-FFF2-40B4-BE49-F238E27FC236}">
                <a16:creationId xmlns:a16="http://schemas.microsoft.com/office/drawing/2014/main" id="{98C81A76-8B36-C11F-9A60-B9D946FDABA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5325;p223">
            <a:extLst>
              <a:ext uri="{FF2B5EF4-FFF2-40B4-BE49-F238E27FC236}">
                <a16:creationId xmlns:a16="http://schemas.microsoft.com/office/drawing/2014/main" id="{1FA43A98-3417-C28F-7D94-ECBE2F649B9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927;p22">
            <a:extLst>
              <a:ext uri="{FF2B5EF4-FFF2-40B4-BE49-F238E27FC236}">
                <a16:creationId xmlns:a16="http://schemas.microsoft.com/office/drawing/2014/main" id="{583E77EF-28F9-E144-5E24-9E187369AA6E}"/>
              </a:ext>
            </a:extLst>
          </p:cNvPr>
          <p:cNvPicPr preferRelativeResize="0">
            <a:picLocks noChangeAspect="1"/>
          </p:cNvPicPr>
          <p:nvPr/>
        </p:nvPicPr>
        <p:blipFill rotWithShape="1">
          <a:blip r:embed="rId9">
            <a:alphaModFix/>
          </a:blip>
          <a:srcRect/>
          <a:stretch/>
        </p:blipFill>
        <p:spPr>
          <a:xfrm>
            <a:off x="-519113" y="1724026"/>
            <a:ext cx="288000" cy="270843"/>
          </a:xfrm>
          <a:prstGeom prst="rect">
            <a:avLst/>
          </a:prstGeom>
          <a:noFill/>
          <a:ln>
            <a:noFill/>
          </a:ln>
        </p:spPr>
      </p:pic>
      <p:pic>
        <p:nvPicPr>
          <p:cNvPr id="9" name="Google Shape;928;p22">
            <a:extLst>
              <a:ext uri="{FF2B5EF4-FFF2-40B4-BE49-F238E27FC236}">
                <a16:creationId xmlns:a16="http://schemas.microsoft.com/office/drawing/2014/main" id="{F51F9AC1-4C04-922C-84C9-915EE70CCEBE}"/>
              </a:ext>
            </a:extLst>
          </p:cNvPr>
          <p:cNvPicPr preferRelativeResize="0">
            <a:picLocks noChangeAspect="1"/>
          </p:cNvPicPr>
          <p:nvPr/>
        </p:nvPicPr>
        <p:blipFill rotWithShape="1">
          <a:blip r:embed="rId10">
            <a:alphaModFix/>
          </a:blip>
          <a:srcRect/>
          <a:stretch/>
        </p:blipFill>
        <p:spPr>
          <a:xfrm>
            <a:off x="-511175" y="2173288"/>
            <a:ext cx="288000" cy="281600"/>
          </a:xfrm>
          <a:prstGeom prst="rect">
            <a:avLst/>
          </a:prstGeom>
          <a:noFill/>
          <a:ln>
            <a:noFill/>
          </a:ln>
        </p:spPr>
      </p:pic>
      <p:pic>
        <p:nvPicPr>
          <p:cNvPr id="20" name="Google Shape;929;p22" descr="Recurso 32.png">
            <a:extLst>
              <a:ext uri="{FF2B5EF4-FFF2-40B4-BE49-F238E27FC236}">
                <a16:creationId xmlns:a16="http://schemas.microsoft.com/office/drawing/2014/main" id="{73C95F98-AF14-09AB-898A-43C9893A31BD}"/>
              </a:ext>
            </a:extLst>
          </p:cNvPr>
          <p:cNvPicPr preferRelativeResize="0">
            <a:picLocks noChangeAspect="1"/>
          </p:cNvPicPr>
          <p:nvPr/>
        </p:nvPicPr>
        <p:blipFill rotWithShape="1">
          <a:blip r:embed="rId11">
            <a:alphaModFix/>
          </a:blip>
          <a:srcRect l="9354"/>
          <a:stretch/>
        </p:blipFill>
        <p:spPr>
          <a:xfrm>
            <a:off x="-506867" y="3076168"/>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3EF1AB09-51DF-B482-0778-1082C38CA867}"/>
              </a:ext>
            </a:extLst>
          </p:cNvPr>
          <p:cNvPicPr preferRelativeResize="0">
            <a:picLocks noChangeAspect="1"/>
          </p:cNvPicPr>
          <p:nvPr/>
        </p:nvPicPr>
        <p:blipFill rotWithShape="1">
          <a:blip r:embed="rId12">
            <a:alphaModFix/>
          </a:blip>
          <a:srcRect b="18540"/>
          <a:stretch/>
        </p:blipFill>
        <p:spPr>
          <a:xfrm>
            <a:off x="-511175" y="1258888"/>
            <a:ext cx="288000" cy="293120"/>
          </a:xfrm>
          <a:prstGeom prst="rect">
            <a:avLst/>
          </a:prstGeom>
          <a:noFill/>
          <a:ln>
            <a:noFill/>
          </a:ln>
        </p:spPr>
      </p:pic>
      <p:pic>
        <p:nvPicPr>
          <p:cNvPr id="28" name="Google Shape;932;p22" descr="Recurso 31.png">
            <a:extLst>
              <a:ext uri="{FF2B5EF4-FFF2-40B4-BE49-F238E27FC236}">
                <a16:creationId xmlns:a16="http://schemas.microsoft.com/office/drawing/2014/main" id="{1CA79CB1-1929-8900-F53E-D15B520612AA}"/>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29" name="Google Shape;933;p22">
            <a:extLst>
              <a:ext uri="{FF2B5EF4-FFF2-40B4-BE49-F238E27FC236}">
                <a16:creationId xmlns:a16="http://schemas.microsoft.com/office/drawing/2014/main" id="{BD784E1C-3ECC-B1AE-9165-79C126023389}"/>
              </a:ext>
            </a:extLst>
          </p:cNvPr>
          <p:cNvPicPr preferRelativeResize="0">
            <a:picLocks noChangeAspect="1"/>
          </p:cNvPicPr>
          <p:nvPr/>
        </p:nvPicPr>
        <p:blipFill rotWithShape="1">
          <a:blip r:embed="rId14">
            <a:alphaModFix/>
          </a:blip>
          <a:srcRect/>
          <a:stretch/>
        </p:blipFill>
        <p:spPr>
          <a:xfrm>
            <a:off x="-519113" y="3451463"/>
            <a:ext cx="288000" cy="237303"/>
          </a:xfrm>
          <a:prstGeom prst="rect">
            <a:avLst/>
          </a:prstGeom>
          <a:noFill/>
          <a:ln>
            <a:noFill/>
          </a:ln>
        </p:spPr>
      </p:pic>
      <p:pic>
        <p:nvPicPr>
          <p:cNvPr id="30" name="Google Shape;935;p22" descr="Recurso 32.png">
            <a:extLst>
              <a:ext uri="{FF2B5EF4-FFF2-40B4-BE49-F238E27FC236}">
                <a16:creationId xmlns:a16="http://schemas.microsoft.com/office/drawing/2014/main" id="{43AC299E-E975-B696-D26A-C45ABAE5F123}"/>
              </a:ext>
            </a:extLst>
          </p:cNvPr>
          <p:cNvPicPr preferRelativeResize="0">
            <a:picLocks noChangeAspect="1"/>
          </p:cNvPicPr>
          <p:nvPr/>
        </p:nvPicPr>
        <p:blipFill rotWithShape="1">
          <a:blip r:embed="rId11">
            <a:alphaModFix/>
          </a:blip>
          <a:srcRect l="9354"/>
          <a:stretch/>
        </p:blipFill>
        <p:spPr>
          <a:xfrm>
            <a:off x="-491663" y="3810792"/>
            <a:ext cx="288000" cy="249449"/>
          </a:xfrm>
          <a:prstGeom prst="rect">
            <a:avLst/>
          </a:prstGeom>
          <a:noFill/>
          <a:ln>
            <a:noFill/>
          </a:ln>
        </p:spPr>
      </p:pic>
      <p:pic>
        <p:nvPicPr>
          <p:cNvPr id="5" name="Google Shape;931;p22" descr="Recurso 37.png">
            <a:extLst>
              <a:ext uri="{FF2B5EF4-FFF2-40B4-BE49-F238E27FC236}">
                <a16:creationId xmlns:a16="http://schemas.microsoft.com/office/drawing/2014/main" id="{7C0B9E71-C87B-EB22-C7F6-3DB90CFA8064}"/>
              </a:ext>
            </a:extLst>
          </p:cNvPr>
          <p:cNvPicPr preferRelativeResize="0">
            <a:picLocks noChangeAspect="1"/>
          </p:cNvPicPr>
          <p:nvPr/>
        </p:nvPicPr>
        <p:blipFill rotWithShape="1">
          <a:blip r:embed="rId12">
            <a:alphaModFix/>
          </a:blip>
          <a:srcRect b="18540"/>
          <a:stretch/>
        </p:blipFill>
        <p:spPr>
          <a:xfrm>
            <a:off x="2235477" y="4082499"/>
            <a:ext cx="288000" cy="293120"/>
          </a:xfrm>
          <a:prstGeom prst="rect">
            <a:avLst/>
          </a:prstGeom>
          <a:noFill/>
          <a:ln>
            <a:noFill/>
          </a:ln>
        </p:spPr>
      </p:pic>
      <p:sp>
        <p:nvSpPr>
          <p:cNvPr id="10" name="Google Shape;3036;p14">
            <a:extLst>
              <a:ext uri="{FF2B5EF4-FFF2-40B4-BE49-F238E27FC236}">
                <a16:creationId xmlns:a16="http://schemas.microsoft.com/office/drawing/2014/main" id="{69A330B9-361D-4A8C-AD81-79B6D9D7508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931;p22" descr="Recurso 37.png">
            <a:extLst>
              <a:ext uri="{FF2B5EF4-FFF2-40B4-BE49-F238E27FC236}">
                <a16:creationId xmlns:a16="http://schemas.microsoft.com/office/drawing/2014/main" id="{E9FCCE66-2361-5C6E-F221-6BB76FAEB4AC}"/>
              </a:ext>
            </a:extLst>
          </p:cNvPr>
          <p:cNvPicPr preferRelativeResize="0">
            <a:picLocks noChangeAspect="1"/>
          </p:cNvPicPr>
          <p:nvPr/>
        </p:nvPicPr>
        <p:blipFill rotWithShape="1">
          <a:blip r:embed="rId12">
            <a:alphaModFix/>
          </a:blip>
          <a:srcRect b="18540"/>
          <a:stretch/>
        </p:blipFill>
        <p:spPr>
          <a:xfrm>
            <a:off x="2442113" y="3898651"/>
            <a:ext cx="288000" cy="293120"/>
          </a:xfrm>
          <a:prstGeom prst="rect">
            <a:avLst/>
          </a:prstGeom>
          <a:noFill/>
          <a:ln>
            <a:noFill/>
          </a:ln>
        </p:spPr>
      </p:pic>
      <p:pic>
        <p:nvPicPr>
          <p:cNvPr id="22" name="Google Shape;931;p22" descr="Recurso 37.png">
            <a:extLst>
              <a:ext uri="{FF2B5EF4-FFF2-40B4-BE49-F238E27FC236}">
                <a16:creationId xmlns:a16="http://schemas.microsoft.com/office/drawing/2014/main" id="{AFBD4CA1-DEF0-93ED-0998-11CC2141416D}"/>
              </a:ext>
            </a:extLst>
          </p:cNvPr>
          <p:cNvPicPr preferRelativeResize="0">
            <a:picLocks noChangeAspect="1"/>
          </p:cNvPicPr>
          <p:nvPr/>
        </p:nvPicPr>
        <p:blipFill rotWithShape="1">
          <a:blip r:embed="rId12">
            <a:alphaModFix/>
          </a:blip>
          <a:srcRect b="18540"/>
          <a:stretch/>
        </p:blipFill>
        <p:spPr>
          <a:xfrm>
            <a:off x="2059944" y="4299618"/>
            <a:ext cx="288000" cy="293120"/>
          </a:xfrm>
          <a:prstGeom prst="rect">
            <a:avLst/>
          </a:prstGeom>
          <a:noFill/>
          <a:ln>
            <a:noFill/>
          </a:ln>
        </p:spPr>
      </p:pic>
      <p:pic>
        <p:nvPicPr>
          <p:cNvPr id="12" name="Google Shape;358;p9">
            <a:extLst>
              <a:ext uri="{FF2B5EF4-FFF2-40B4-BE49-F238E27FC236}">
                <a16:creationId xmlns:a16="http://schemas.microsoft.com/office/drawing/2014/main" id="{55423D0D-8D86-8920-63D0-DC6215065D2F}"/>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81189" y="4886958"/>
            <a:ext cx="439093" cy="4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E2D0EC84-FE0A-C3ED-B51C-FBE04FF0CBE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81188" y="5509319"/>
            <a:ext cx="439093" cy="4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932;p22" descr="Recurso 31.png">
            <a:extLst>
              <a:ext uri="{FF2B5EF4-FFF2-40B4-BE49-F238E27FC236}">
                <a16:creationId xmlns:a16="http://schemas.microsoft.com/office/drawing/2014/main" id="{5B633368-C62A-9C85-EEB6-BE683B537126}"/>
              </a:ext>
            </a:extLst>
          </p:cNvPr>
          <p:cNvPicPr preferRelativeResize="0">
            <a:picLocks noChangeAspect="1"/>
          </p:cNvPicPr>
          <p:nvPr/>
        </p:nvPicPr>
        <p:blipFill rotWithShape="1">
          <a:blip r:embed="rId13">
            <a:alphaModFix/>
          </a:blip>
          <a:srcRect l="11144" r="26973"/>
          <a:stretch/>
        </p:blipFill>
        <p:spPr>
          <a:xfrm>
            <a:off x="2421406" y="3616442"/>
            <a:ext cx="288000" cy="260853"/>
          </a:xfrm>
          <a:prstGeom prst="rect">
            <a:avLst/>
          </a:prstGeom>
          <a:noFill/>
          <a:ln>
            <a:noFill/>
          </a:ln>
        </p:spPr>
      </p:pic>
      <p:pic>
        <p:nvPicPr>
          <p:cNvPr id="21" name="Google Shape;358;p9">
            <a:extLst>
              <a:ext uri="{FF2B5EF4-FFF2-40B4-BE49-F238E27FC236}">
                <a16:creationId xmlns:a16="http://schemas.microsoft.com/office/drawing/2014/main" id="{85CC23DC-D8A9-06DF-9ECB-C3E195A32DE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029" y="2035979"/>
            <a:ext cx="439093" cy="4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A669B7E6-FAF7-119F-9F89-378C89C3EBEE}"/>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8026" y="2942980"/>
            <a:ext cx="439093" cy="4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78CF385E-4FB1-81F0-A22A-AAE2C9210D81}"/>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00649" y="3613955"/>
            <a:ext cx="439093" cy="4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2745C034-B679-E77A-C00E-D85ED1F88CC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481189" y="4220147"/>
            <a:ext cx="439093" cy="4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88863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0FDE-9196-488C-888A-11714D96F896}"/>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E868823F-50BF-0A2E-DBA5-2F840DAAB55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0028A330-7FF9-A273-CE87-9E39DBF973D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BB145544-C754-6A77-9E30-8A4097CBC39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2969D041-A8C6-34F0-9E1F-BBED27D01BF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D0B20197-2A6E-FA55-381C-901EB89DB20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E25C613B-AF57-5E1F-0091-43245BE93C6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1775362B-AE5E-EBE9-2A79-CCE8CC78391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3264D5D2-636A-FB5C-6EBD-51DFAA46FB02}"/>
              </a:ext>
            </a:extLst>
          </p:cNvPr>
          <p:cNvGraphicFramePr/>
          <p:nvPr/>
        </p:nvGraphicFramePr>
        <p:xfrm>
          <a:off x="4422997" y="2244350"/>
          <a:ext cx="7527600" cy="2986531"/>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853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Timbiquí</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Guapi</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Guapi </a:t>
                      </a:r>
                      <a:r>
                        <a:rPr lang="es-ES" sz="9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Iscuandé</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Iscuandé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aportante directo al Océano Pacífico. Especial atención en el municipio de Santa Bárbara Iscuandé (Nariño).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193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Tapaje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el cual drena sus aguas al Océano</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Pacífico en el departamento de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Nariño. </a:t>
                      </a: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395557"/>
                  </a:ext>
                </a:extLst>
              </a:tr>
            </a:tbl>
          </a:graphicData>
        </a:graphic>
      </p:graphicFrame>
      <p:pic>
        <p:nvPicPr>
          <p:cNvPr id="30" name="Google Shape;158;p1" descr="Recurso 37.png">
            <a:extLst>
              <a:ext uri="{FF2B5EF4-FFF2-40B4-BE49-F238E27FC236}">
                <a16:creationId xmlns:a16="http://schemas.microsoft.com/office/drawing/2014/main" id="{87C752DE-E5FF-9B46-9221-008F1C31283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866568" y="4755201"/>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927;p22">
            <a:extLst>
              <a:ext uri="{FF2B5EF4-FFF2-40B4-BE49-F238E27FC236}">
                <a16:creationId xmlns:a16="http://schemas.microsoft.com/office/drawing/2014/main" id="{FB9EA933-8C43-9B6D-E613-C036FD630228}"/>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1" name="Google Shape;928;p22">
            <a:extLst>
              <a:ext uri="{FF2B5EF4-FFF2-40B4-BE49-F238E27FC236}">
                <a16:creationId xmlns:a16="http://schemas.microsoft.com/office/drawing/2014/main" id="{7FA8EB0A-B1C3-9C8F-03D0-6325017FE79C}"/>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6" name="Google Shape;929;p22" descr="Recurso 32.png">
            <a:extLst>
              <a:ext uri="{FF2B5EF4-FFF2-40B4-BE49-F238E27FC236}">
                <a16:creationId xmlns:a16="http://schemas.microsoft.com/office/drawing/2014/main" id="{C2EBF37E-5A14-F576-9877-01F67C1A5C94}"/>
              </a:ext>
            </a:extLst>
          </p:cNvPr>
          <p:cNvPicPr preferRelativeResize="0">
            <a:picLocks noChangeAspect="1"/>
          </p:cNvPicPr>
          <p:nvPr/>
        </p:nvPicPr>
        <p:blipFill rotWithShape="1">
          <a:blip r:embed="rId12">
            <a:alphaModFix/>
          </a:blip>
          <a:srcRect l="9354"/>
          <a:stretch/>
        </p:blipFill>
        <p:spPr>
          <a:xfrm>
            <a:off x="-541338" y="3010646"/>
            <a:ext cx="288000" cy="249449"/>
          </a:xfrm>
          <a:prstGeom prst="rect">
            <a:avLst/>
          </a:prstGeom>
          <a:noFill/>
          <a:ln>
            <a:noFill/>
          </a:ln>
        </p:spPr>
      </p:pic>
      <p:pic>
        <p:nvPicPr>
          <p:cNvPr id="28" name="Google Shape;931;p22" descr="Recurso 37.png">
            <a:extLst>
              <a:ext uri="{FF2B5EF4-FFF2-40B4-BE49-F238E27FC236}">
                <a16:creationId xmlns:a16="http://schemas.microsoft.com/office/drawing/2014/main" id="{B4C6BB0D-BD04-16B4-F538-D981BE69B673}"/>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2" name="Google Shape;932;p22" descr="Recurso 31.png">
            <a:extLst>
              <a:ext uri="{FF2B5EF4-FFF2-40B4-BE49-F238E27FC236}">
                <a16:creationId xmlns:a16="http://schemas.microsoft.com/office/drawing/2014/main" id="{EA5CD10E-78F6-D77E-0F3F-718B42A5FCA8}"/>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3" name="Google Shape;933;p22">
            <a:extLst>
              <a:ext uri="{FF2B5EF4-FFF2-40B4-BE49-F238E27FC236}">
                <a16:creationId xmlns:a16="http://schemas.microsoft.com/office/drawing/2014/main" id="{F230254A-416F-5D43-3E52-A5910463150F}"/>
              </a:ext>
            </a:extLst>
          </p:cNvPr>
          <p:cNvPicPr preferRelativeResize="0">
            <a:picLocks noChangeAspect="1"/>
          </p:cNvPicPr>
          <p:nvPr/>
        </p:nvPicPr>
        <p:blipFill rotWithShape="1">
          <a:blip r:embed="rId15">
            <a:alphaModFix/>
          </a:blip>
          <a:srcRect/>
          <a:stretch/>
        </p:blipFill>
        <p:spPr>
          <a:xfrm>
            <a:off x="-557213" y="3316941"/>
            <a:ext cx="288000" cy="237303"/>
          </a:xfrm>
          <a:prstGeom prst="rect">
            <a:avLst/>
          </a:prstGeom>
          <a:noFill/>
          <a:ln>
            <a:noFill/>
          </a:ln>
        </p:spPr>
      </p:pic>
      <p:pic>
        <p:nvPicPr>
          <p:cNvPr id="34" name="Google Shape;935;p22" descr="Recurso 32.png">
            <a:extLst>
              <a:ext uri="{FF2B5EF4-FFF2-40B4-BE49-F238E27FC236}">
                <a16:creationId xmlns:a16="http://schemas.microsoft.com/office/drawing/2014/main" id="{57A63D28-B15C-9B0C-F253-38500DE9B771}"/>
              </a:ext>
            </a:extLst>
          </p:cNvPr>
          <p:cNvPicPr preferRelativeResize="0">
            <a:picLocks noChangeAspect="1"/>
          </p:cNvPicPr>
          <p:nvPr/>
        </p:nvPicPr>
        <p:blipFill rotWithShape="1">
          <a:blip r:embed="rId12">
            <a:alphaModFix/>
          </a:blip>
          <a:srcRect l="9354"/>
          <a:stretch/>
        </p:blipFill>
        <p:spPr>
          <a:xfrm>
            <a:off x="-557213" y="3635839"/>
            <a:ext cx="288000" cy="249449"/>
          </a:xfrm>
          <a:prstGeom prst="rect">
            <a:avLst/>
          </a:prstGeom>
          <a:noFill/>
          <a:ln>
            <a:noFill/>
          </a:ln>
        </p:spPr>
      </p:pic>
      <p:pic>
        <p:nvPicPr>
          <p:cNvPr id="3" name="Google Shape;158;p1" descr="Recurso 37.png">
            <a:extLst>
              <a:ext uri="{FF2B5EF4-FFF2-40B4-BE49-F238E27FC236}">
                <a16:creationId xmlns:a16="http://schemas.microsoft.com/office/drawing/2014/main" id="{4288CA76-4D96-93C4-5419-497EB515999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580062" y="467208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320DD4FB-28A9-D7B2-76BD-1AD13BB631C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876457" y="447700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3036;p14">
            <a:extLst>
              <a:ext uri="{FF2B5EF4-FFF2-40B4-BE49-F238E27FC236}">
                <a16:creationId xmlns:a16="http://schemas.microsoft.com/office/drawing/2014/main" id="{9E17E1D3-DECB-F575-557F-1A094F5FF64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6" name="Google Shape;357;p9">
            <a:extLst>
              <a:ext uri="{FF2B5EF4-FFF2-40B4-BE49-F238E27FC236}">
                <a16:creationId xmlns:a16="http://schemas.microsoft.com/office/drawing/2014/main" id="{614039C2-49F9-C26E-4191-FDD5B45330D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94071" y="4695522"/>
            <a:ext cx="467010" cy="44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70852801-3EBF-C640-9CC7-E061B383255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94071" y="3457632"/>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2EF23879-258F-2121-19D5-F7102C3E047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94071" y="4093499"/>
            <a:ext cx="467010" cy="44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BD621E81-336F-E332-13E2-12E9D78BC02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94071" y="2836329"/>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28432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blob:https://web.whatsapp.com/14a25253-0385-41d4-8a6a-b1cc79d6976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uadroTexto 18"/>
          <p:cNvSpPr txBox="1"/>
          <p:nvPr/>
        </p:nvSpPr>
        <p:spPr>
          <a:xfrm>
            <a:off x="7560348" y="837849"/>
            <a:ext cx="441116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F87E00"/>
                </a:solidFill>
                <a:effectLst/>
                <a:uLnTx/>
                <a:uFillTx/>
                <a:latin typeface="Arial Narrow" panose="020B0606020202030204" pitchFamily="34" charset="0"/>
                <a:ea typeface="+mn-ea"/>
                <a:cs typeface="Arial" panose="020B0604020202020204" pitchFamily="34" charset="0"/>
              </a:rPr>
              <a:t>A continuación, los municipios donde se registraron temperaturas iguales o </a:t>
            </a:r>
            <a:r>
              <a:rPr lang="es-CO" sz="1200" b="1" dirty="0">
                <a:solidFill>
                  <a:srgbClr val="F87E00"/>
                </a:solidFill>
                <a:latin typeface="Arial Narrow" panose="020B0606020202030204" pitchFamily="34" charset="0"/>
                <a:cs typeface="Arial" panose="020B0604020202020204" pitchFamily="34" charset="0"/>
              </a:rPr>
              <a:t>superiores a 34.0 ºC en las últimas </a:t>
            </a:r>
            <a:r>
              <a:rPr kumimoji="0" lang="es-CO" sz="1200" b="1" i="0" u="none" strike="noStrike" kern="1200" cap="none" spc="0" normalizeH="0" baseline="0" noProof="0" dirty="0">
                <a:ln>
                  <a:noFill/>
                </a:ln>
                <a:solidFill>
                  <a:srgbClr val="F87E00"/>
                </a:solidFill>
                <a:effectLst/>
                <a:uLnTx/>
                <a:uFillTx/>
                <a:latin typeface="Arial Narrow" panose="020B0606020202030204" pitchFamily="34" charset="0"/>
                <a:ea typeface="+mn-ea"/>
                <a:cs typeface="Arial" panose="020B0604020202020204" pitchFamily="34" charset="0"/>
              </a:rPr>
              <a:t>24 horas. </a:t>
            </a:r>
          </a:p>
        </p:txBody>
      </p:sp>
      <p:pic>
        <p:nvPicPr>
          <p:cNvPr id="2050" name="Picture 2" descr="http://181.225.72.46:45128/almacen/interno/satelite/Goes16/Estimativos/Temperatura/Maxima/MAPAS/TEMPERATURA-202104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486400"/>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14341454" y="-870311"/>
            <a:ext cx="3257550" cy="193899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POR FAVOR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NO BORRAR NADA de LO QUE SE ENCUENTRA EN ESTE ESPACIO de FONDO BLANCO</a:t>
            </a:r>
          </a:p>
        </p:txBody>
      </p:sp>
      <p:sp>
        <p:nvSpPr>
          <p:cNvPr id="18" name="CuadroTexto 17">
            <a:extLst>
              <a:ext uri="{FF2B5EF4-FFF2-40B4-BE49-F238E27FC236}">
                <a16:creationId xmlns:a16="http://schemas.microsoft.com/office/drawing/2014/main" id="{4DB2F74B-2C09-4625-9F6E-8D4DD6518397}"/>
              </a:ext>
            </a:extLst>
          </p:cNvPr>
          <p:cNvSpPr txBox="1"/>
          <p:nvPr/>
        </p:nvSpPr>
        <p:spPr>
          <a:xfrm>
            <a:off x="5191042" y="3891356"/>
            <a:ext cx="6755177" cy="230832"/>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CO"/>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Arial Narrow" panose="020B0606020202030204" pitchFamily="34" charset="0"/>
              </a:defRPr>
            </a:lvl1pPr>
          </a:lstStyle>
          <a:p>
            <a:r>
              <a:rPr lang="es-CO" sz="900" dirty="0"/>
              <a:t>NO SE REGISTRARON TEMPERATURAS DEL AIRE POR ENCIMA DE LOS MÁXIMOS HISTÓRICOS.</a:t>
            </a:r>
          </a:p>
        </p:txBody>
      </p:sp>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5" y="7356855"/>
            <a:ext cx="5092995" cy="138065"/>
          </a:xfrm>
          <a:prstGeom prst="rect">
            <a:avLst/>
          </a:prstGeom>
        </p:spPr>
      </p:pic>
      <p:sp>
        <p:nvSpPr>
          <p:cNvPr id="31" name="Rectángulo 30"/>
          <p:cNvSpPr/>
          <p:nvPr/>
        </p:nvSpPr>
        <p:spPr>
          <a:xfrm>
            <a:off x="433805" y="6934952"/>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5"/>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08 de agosto de 2022 hora 12:20 HLC.</a:t>
            </a:r>
            <a:endParaRPr lang="es-CO" sz="1100" dirty="0"/>
          </a:p>
        </p:txBody>
      </p:sp>
      <p:sp>
        <p:nvSpPr>
          <p:cNvPr id="2" name="Rectángulo 1"/>
          <p:cNvSpPr/>
          <p:nvPr/>
        </p:nvSpPr>
        <p:spPr>
          <a:xfrm>
            <a:off x="6351953" y="7132280"/>
            <a:ext cx="4433358" cy="261610"/>
          </a:xfrm>
          <a:prstGeom prst="rect">
            <a:avLst/>
          </a:prstGeom>
        </p:spPr>
        <p:txBody>
          <a:bodyPr wrap="square">
            <a:spAutoFit/>
          </a:bodyPr>
          <a:lstStyle/>
          <a:p>
            <a:r>
              <a:rPr lang="es-CO" sz="1050" dirty="0">
                <a:latin typeface="Arial Narrow" panose="020B0606020202030204" pitchFamily="34" charset="0"/>
              </a:rPr>
              <a:t>Puntos de calor- ultimas 24 horas. Cortesía </a:t>
            </a:r>
            <a:r>
              <a:rPr lang="es-CO" sz="1050" dirty="0">
                <a:latin typeface="Arial Narrow" panose="020B0606020202030204" pitchFamily="34" charset="0"/>
                <a:hlinkClick r:id="rId6"/>
              </a:rPr>
              <a:t>https://firms.modaps.eosdis.nasa.gov//</a:t>
            </a:r>
            <a:endParaRPr lang="es-CO" sz="1050" dirty="0">
              <a:latin typeface="Arial Narrow" panose="020B0606020202030204" pitchFamily="34" charset="0"/>
            </a:endParaRPr>
          </a:p>
        </p:txBody>
      </p:sp>
      <p:sp>
        <p:nvSpPr>
          <p:cNvPr id="22" name="CuadroTexto 21">
            <a:extLst>
              <a:ext uri="{FF2B5EF4-FFF2-40B4-BE49-F238E27FC236}">
                <a16:creationId xmlns:a16="http://schemas.microsoft.com/office/drawing/2014/main" id="{4DB2F74B-2C09-4625-9F6E-8D4DD6518397}"/>
              </a:ext>
            </a:extLst>
          </p:cNvPr>
          <p:cNvSpPr txBox="1"/>
          <p:nvPr/>
        </p:nvSpPr>
        <p:spPr>
          <a:xfrm>
            <a:off x="12587051" y="5482015"/>
            <a:ext cx="6766356" cy="230832"/>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dirty="0"/>
              <a:t>NO SE REGISTRARON VALORES de TEMPERATURAS IGUALES O INFERIORES A 5,0°C EN LA RED de ESTACIONES </a:t>
            </a:r>
            <a:r>
              <a:rPr lang="es-CO" dirty="0" err="1"/>
              <a:t>deL</a:t>
            </a:r>
            <a:r>
              <a:rPr lang="es-CO" dirty="0"/>
              <a:t> IDEAM.</a:t>
            </a:r>
          </a:p>
        </p:txBody>
      </p:sp>
      <p:sp>
        <p:nvSpPr>
          <p:cNvPr id="23" name="Rectángulo 22"/>
          <p:cNvSpPr/>
          <p:nvPr/>
        </p:nvSpPr>
        <p:spPr>
          <a:xfrm>
            <a:off x="13980310" y="6226309"/>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5"/>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5 de febrero de 2022 hora 12:30 </a:t>
            </a:r>
            <a:r>
              <a:rPr lang="es-CO" sz="1100" dirty="0" err="1">
                <a:latin typeface="Arial Narrow" panose="020B0606020202030204" pitchFamily="34" charset="0"/>
              </a:rPr>
              <a:t>hlc</a:t>
            </a:r>
            <a:r>
              <a:rPr lang="es-CO" sz="1100" dirty="0">
                <a:latin typeface="Arial Narrow" panose="020B0606020202030204" pitchFamily="34" charset="0"/>
              </a:rPr>
              <a:t>.</a:t>
            </a:r>
            <a:endParaRPr lang="es-CO" sz="1100" dirty="0"/>
          </a:p>
        </p:txBody>
      </p:sp>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1028" y="2859141"/>
            <a:ext cx="7080221" cy="573118"/>
          </a:xfrm>
          <a:prstGeom prst="rect">
            <a:avLst/>
          </a:prstGeom>
        </p:spPr>
      </p:pic>
      <p:sp>
        <p:nvSpPr>
          <p:cNvPr id="24" name="CuadroTexto 23">
            <a:extLst>
              <a:ext uri="{FF2B5EF4-FFF2-40B4-BE49-F238E27FC236}">
                <a16:creationId xmlns:a16="http://schemas.microsoft.com/office/drawing/2014/main" id="{4DB2F74B-2C09-4625-9F6E-8D4DD6518397}"/>
              </a:ext>
            </a:extLst>
          </p:cNvPr>
          <p:cNvSpPr txBox="1"/>
          <p:nvPr/>
        </p:nvSpPr>
        <p:spPr>
          <a:xfrm>
            <a:off x="5492219" y="7553370"/>
            <a:ext cx="6699781" cy="384721"/>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s-CO" sz="1000" b="1" noProof="0" dirty="0">
                <a:solidFill>
                  <a:prstClr val="black"/>
                </a:solidFill>
                <a:latin typeface="Arial Narrow" panose="020B0606020202030204" pitchFamily="34" charset="0"/>
              </a:rPr>
              <a:t>S</a:t>
            </a: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 registró</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nuevo </a:t>
            </a:r>
            <a:r>
              <a:rPr kumimoji="0" lang="es-CO" sz="900" b="1" i="0" u="none" strike="noStrike" kern="1200" cap="none" spc="0" normalizeH="0" noProof="0" dirty="0" err="1">
                <a:ln>
                  <a:noFill/>
                </a:ln>
                <a:solidFill>
                  <a:prstClr val="black"/>
                </a:solidFill>
                <a:effectLst/>
                <a:uLnTx/>
                <a:uFillTx/>
                <a:latin typeface="Arial Narrow" panose="020B0606020202030204" pitchFamily="34" charset="0"/>
                <a:ea typeface="+mn-ea"/>
                <a:cs typeface="+mn-cs"/>
              </a:rPr>
              <a:t>record</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histórico de temperatura máxima en el municipio de </a:t>
            </a:r>
            <a:r>
              <a:rPr lang="es-CO" sz="900" b="1" dirty="0">
                <a:solidFill>
                  <a:prstClr val="black"/>
                </a:solidFill>
                <a:latin typeface="Arial Narrow" panose="020B0606020202030204" pitchFamily="34" charset="0"/>
              </a:rPr>
              <a:t>JERUSALÉN,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departamento de </a:t>
            </a:r>
            <a:r>
              <a:rPr lang="es-CO" sz="900" b="1" dirty="0">
                <a:solidFill>
                  <a:prstClr val="black"/>
                </a:solidFill>
                <a:latin typeface="Arial Narrow" panose="020B0606020202030204" pitchFamily="34" charset="0"/>
              </a:rPr>
              <a:t>CUNDINAMARCA de 41,6</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º c superando el antiguo registro de </a:t>
            </a:r>
            <a:r>
              <a:rPr lang="es-CO" sz="900" b="1" dirty="0">
                <a:solidFill>
                  <a:prstClr val="black"/>
                </a:solidFill>
                <a:latin typeface="Arial Narrow" panose="020B0606020202030204" pitchFamily="34" charset="0"/>
              </a:rPr>
              <a:t>41,0</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º c del 29 de agosto del 2015.</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Rectángulo 3"/>
          <p:cNvSpPr/>
          <p:nvPr/>
        </p:nvSpPr>
        <p:spPr>
          <a:xfrm>
            <a:off x="43960" y="746711"/>
            <a:ext cx="5002823" cy="321970"/>
          </a:xfrm>
          <a:prstGeom prst="rect">
            <a:avLst/>
          </a:prstGeom>
          <a:solidFill>
            <a:srgbClr val="FF9A5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b="1" dirty="0"/>
              <a:t>Estimativo satelital de la temperatura superficial</a:t>
            </a:r>
          </a:p>
        </p:txBody>
      </p:sp>
      <p:pic>
        <p:nvPicPr>
          <p:cNvPr id="10" name="Imagen 9">
            <a:extLst>
              <a:ext uri="{FF2B5EF4-FFF2-40B4-BE49-F238E27FC236}">
                <a16:creationId xmlns:a16="http://schemas.microsoft.com/office/drawing/2014/main" id="{1568BB21-3D62-47F4-EBDD-782CF9385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06033" y="1584819"/>
            <a:ext cx="7165216" cy="960600"/>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874576365"/>
              </p:ext>
            </p:extLst>
          </p:nvPr>
        </p:nvGraphicFramePr>
        <p:xfrm>
          <a:off x="12627558" y="3795951"/>
          <a:ext cx="6766284" cy="699135"/>
        </p:xfrm>
        <a:graphic>
          <a:graphicData uri="http://schemas.openxmlformats.org/drawingml/2006/table">
            <a:tbl>
              <a:tblPr/>
              <a:tblGrid>
                <a:gridCol w="1615375">
                  <a:extLst>
                    <a:ext uri="{9D8B030D-6E8A-4147-A177-3AD203B41FA5}">
                      <a16:colId xmlns:a16="http://schemas.microsoft.com/office/drawing/2014/main" val="3677709354"/>
                    </a:ext>
                  </a:extLst>
                </a:gridCol>
                <a:gridCol w="906040">
                  <a:extLst>
                    <a:ext uri="{9D8B030D-6E8A-4147-A177-3AD203B41FA5}">
                      <a16:colId xmlns:a16="http://schemas.microsoft.com/office/drawing/2014/main" val="156586966"/>
                    </a:ext>
                  </a:extLst>
                </a:gridCol>
                <a:gridCol w="1391829">
                  <a:extLst>
                    <a:ext uri="{9D8B030D-6E8A-4147-A177-3AD203B41FA5}">
                      <a16:colId xmlns:a16="http://schemas.microsoft.com/office/drawing/2014/main" val="2711561286"/>
                    </a:ext>
                  </a:extLst>
                </a:gridCol>
                <a:gridCol w="834378">
                  <a:extLst>
                    <a:ext uri="{9D8B030D-6E8A-4147-A177-3AD203B41FA5}">
                      <a16:colId xmlns:a16="http://schemas.microsoft.com/office/drawing/2014/main" val="71123669"/>
                    </a:ext>
                  </a:extLst>
                </a:gridCol>
                <a:gridCol w="1159919">
                  <a:extLst>
                    <a:ext uri="{9D8B030D-6E8A-4147-A177-3AD203B41FA5}">
                      <a16:colId xmlns:a16="http://schemas.microsoft.com/office/drawing/2014/main" val="4121769722"/>
                    </a:ext>
                  </a:extLst>
                </a:gridCol>
                <a:gridCol w="858743">
                  <a:extLst>
                    <a:ext uri="{9D8B030D-6E8A-4147-A177-3AD203B41FA5}">
                      <a16:colId xmlns:a16="http://schemas.microsoft.com/office/drawing/2014/main" val="114300548"/>
                    </a:ext>
                  </a:extLst>
                </a:gridCol>
              </a:tblGrid>
              <a:tr h="0">
                <a:tc gridSpan="6">
                  <a:txBody>
                    <a:bodyPr/>
                    <a:lstStyle/>
                    <a:p>
                      <a:pPr lvl="1" algn="ctr" fontAlgn="b"/>
                      <a:r>
                        <a:rPr lang="es-ES" sz="1100" b="1" i="0" u="none" strike="noStrike" dirty="0">
                          <a:solidFill>
                            <a:schemeClr val="bg1"/>
                          </a:solidFill>
                          <a:effectLst/>
                          <a:latin typeface="Arial Narrow" panose="020B0606020202030204" pitchFamily="34" charset="0"/>
                        </a:rPr>
                        <a:t>Estaciones con temperaturas máximas registradas</a:t>
                      </a:r>
                      <a:r>
                        <a:rPr lang="es-ES" sz="1100" b="1" i="0" u="none" strike="noStrike" baseline="0" dirty="0">
                          <a:solidFill>
                            <a:schemeClr val="bg1"/>
                          </a:solidFill>
                          <a:effectLst/>
                          <a:latin typeface="Arial Narrow" panose="020B0606020202030204" pitchFamily="34" charset="0"/>
                        </a:rPr>
                        <a:t> </a:t>
                      </a:r>
                      <a:r>
                        <a:rPr lang="es-ES" sz="1100" b="1" i="0" u="none" strike="noStrike" dirty="0">
                          <a:solidFill>
                            <a:schemeClr val="bg1"/>
                          </a:solidFill>
                          <a:effectLst/>
                          <a:latin typeface="Arial Narrow" panose="020B0606020202030204" pitchFamily="34" charset="0"/>
                        </a:rPr>
                        <a:t>el</a:t>
                      </a:r>
                      <a:r>
                        <a:rPr lang="es-ES" sz="1100" b="1" i="0" u="none" strike="noStrike" baseline="0" dirty="0">
                          <a:solidFill>
                            <a:schemeClr val="bg1"/>
                          </a:solidFill>
                          <a:effectLst/>
                          <a:latin typeface="Arial Narrow" panose="020B0606020202030204" pitchFamily="34" charset="0"/>
                        </a:rPr>
                        <a:t> 29 de mayo de 2025 </a:t>
                      </a:r>
                      <a:r>
                        <a:rPr lang="es-ES" sz="110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A5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err="1">
                          <a:solidFill>
                            <a:schemeClr val="tx1"/>
                          </a:solidFill>
                          <a:effectLst/>
                          <a:latin typeface="Arial Narrow" panose="020B0606020202030204" pitchFamily="34" charset="0"/>
                        </a:rPr>
                        <a:t>dePARTAMENTO</a:t>
                      </a:r>
                      <a:endParaRPr lang="es-CO" sz="1100" b="1" i="0" u="none" strike="noStrike" dirty="0">
                        <a:solidFill>
                          <a:schemeClr val="tx1"/>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T.MAX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T.MÁX_HIST(°C)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8777645"/>
                  </a:ext>
                </a:extLst>
              </a:tr>
              <a:tr h="139444">
                <a:tc>
                  <a:txBody>
                    <a:bodyPr/>
                    <a:lstStyle/>
                    <a:p>
                      <a:pPr algn="ctr" fontAlgn="b"/>
                      <a:r>
                        <a:rPr lang="es-CO" sz="1100" b="0" i="0" u="none" strike="noStrike" dirty="0">
                          <a:solidFill>
                            <a:srgbClr val="000000"/>
                          </a:solidFill>
                          <a:effectLst/>
                          <a:latin typeface="Arial Narrow" panose="020B0606020202030204" pitchFamily="34" charset="0"/>
                        </a:rPr>
                        <a:t>Aeropuerto Yariguíes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0" i="0" u="none" strike="noStrike" dirty="0">
                          <a:solidFill>
                            <a:srgbClr val="000000"/>
                          </a:solidFill>
                          <a:effectLst/>
                          <a:latin typeface="Arial Narrow" panose="020B0606020202030204" pitchFamily="34" charset="0"/>
                        </a:rPr>
                        <a:t>Barrancabermeja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0" i="0" u="none" strike="noStrike" dirty="0">
                          <a:solidFill>
                            <a:srgbClr val="000000"/>
                          </a:solidFill>
                          <a:effectLst/>
                          <a:latin typeface="Arial Narrow" panose="020B0606020202030204" pitchFamily="34" charset="0"/>
                        </a:rPr>
                        <a:t>Santander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latin typeface="Arial Narrow" panose="020B0606020202030204" pitchFamily="34" charset="0"/>
                        </a:rPr>
                        <a:t>36,4</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latin typeface="Arial Narrow" panose="020B0606020202030204" pitchFamily="34" charset="0"/>
                        </a:rPr>
                        <a:t>36,2</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CO" sz="1100" b="0" i="0" u="none" strike="noStrike" dirty="0">
                          <a:solidFill>
                            <a:srgbClr val="000000"/>
                          </a:solidFill>
                          <a:effectLst/>
                          <a:latin typeface="Arial Narrow" panose="020B0606020202030204" pitchFamily="34" charset="0"/>
                        </a:rPr>
                        <a:t>01/05/2019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0437153"/>
                  </a:ext>
                </a:extLst>
              </a:tr>
            </a:tbl>
          </a:graphicData>
        </a:graphic>
      </p:graphicFrame>
      <p:graphicFrame>
        <p:nvGraphicFramePr>
          <p:cNvPr id="3" name="Tabla 2">
            <a:extLst>
              <a:ext uri="{FF2B5EF4-FFF2-40B4-BE49-F238E27FC236}">
                <a16:creationId xmlns:a16="http://schemas.microsoft.com/office/drawing/2014/main" id="{847DA8C2-9215-B0FD-A5C3-84870B8A0CEC}"/>
              </a:ext>
            </a:extLst>
          </p:cNvPr>
          <p:cNvGraphicFramePr>
            <a:graphicFrameLocks noGrp="1"/>
          </p:cNvGraphicFramePr>
          <p:nvPr>
            <p:extLst>
              <p:ext uri="{D42A27DB-BD31-4B8C-83A1-F6EECF244321}">
                <p14:modId xmlns:p14="http://schemas.microsoft.com/office/powerpoint/2010/main" val="3802020896"/>
              </p:ext>
            </p:extLst>
          </p:nvPr>
        </p:nvGraphicFramePr>
        <p:xfrm>
          <a:off x="12627558" y="4780042"/>
          <a:ext cx="6777654" cy="523875"/>
        </p:xfrm>
        <a:graphic>
          <a:graphicData uri="http://schemas.openxmlformats.org/drawingml/2006/table">
            <a:tbl>
              <a:tblPr/>
              <a:tblGrid>
                <a:gridCol w="1227366">
                  <a:extLst>
                    <a:ext uri="{9D8B030D-6E8A-4147-A177-3AD203B41FA5}">
                      <a16:colId xmlns:a16="http://schemas.microsoft.com/office/drawing/2014/main" val="3677709354"/>
                    </a:ext>
                  </a:extLst>
                </a:gridCol>
                <a:gridCol w="1349032">
                  <a:extLst>
                    <a:ext uri="{9D8B030D-6E8A-4147-A177-3AD203B41FA5}">
                      <a16:colId xmlns:a16="http://schemas.microsoft.com/office/drawing/2014/main" val="156586966"/>
                    </a:ext>
                  </a:extLst>
                </a:gridCol>
                <a:gridCol w="1343422">
                  <a:extLst>
                    <a:ext uri="{9D8B030D-6E8A-4147-A177-3AD203B41FA5}">
                      <a16:colId xmlns:a16="http://schemas.microsoft.com/office/drawing/2014/main" val="2711561286"/>
                    </a:ext>
                  </a:extLst>
                </a:gridCol>
                <a:gridCol w="835780">
                  <a:extLst>
                    <a:ext uri="{9D8B030D-6E8A-4147-A177-3AD203B41FA5}">
                      <a16:colId xmlns:a16="http://schemas.microsoft.com/office/drawing/2014/main" val="71123669"/>
                    </a:ext>
                  </a:extLst>
                </a:gridCol>
                <a:gridCol w="1270726">
                  <a:extLst>
                    <a:ext uri="{9D8B030D-6E8A-4147-A177-3AD203B41FA5}">
                      <a16:colId xmlns:a16="http://schemas.microsoft.com/office/drawing/2014/main" val="4121769722"/>
                    </a:ext>
                  </a:extLst>
                </a:gridCol>
                <a:gridCol w="751328">
                  <a:extLst>
                    <a:ext uri="{9D8B030D-6E8A-4147-A177-3AD203B41FA5}">
                      <a16:colId xmlns:a16="http://schemas.microsoft.com/office/drawing/2014/main" val="114300548"/>
                    </a:ext>
                  </a:extLst>
                </a:gridCol>
              </a:tblGrid>
              <a:tr h="70058">
                <a:tc gridSpan="6">
                  <a:txBody>
                    <a:bodyPr/>
                    <a:lstStyle/>
                    <a:p>
                      <a:pPr lvl="1" algn="ctr" fontAlgn="b"/>
                      <a:r>
                        <a:rPr lang="es-ES" sz="1050" b="1" i="0" u="none" strike="noStrike" dirty="0">
                          <a:solidFill>
                            <a:schemeClr val="bg1"/>
                          </a:solidFill>
                          <a:effectLst/>
                          <a:latin typeface="Arial Narrow" panose="020B0606020202030204" pitchFamily="34" charset="0"/>
                        </a:rPr>
                        <a:t>Estaciones con temperatura mínima registrada</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el</a:t>
                      </a:r>
                      <a:r>
                        <a:rPr lang="es-ES" sz="1050" b="1" i="0" u="none" strike="noStrike" baseline="0" dirty="0">
                          <a:solidFill>
                            <a:schemeClr val="bg1"/>
                          </a:solidFill>
                          <a:effectLst/>
                          <a:latin typeface="Arial Narrow" panose="020B0606020202030204" pitchFamily="34" charset="0"/>
                        </a:rPr>
                        <a:t> 31 de Mayo de 2025 </a:t>
                      </a:r>
                      <a:r>
                        <a:rPr lang="es-ES" sz="1050" b="1" i="0" u="none" strike="noStrike" dirty="0">
                          <a:solidFill>
                            <a:schemeClr val="bg1"/>
                          </a:solidFill>
                          <a:effectLst/>
                          <a:latin typeface="Arial Narrow" panose="020B0606020202030204" pitchFamily="34" charset="0"/>
                        </a:rPr>
                        <a:t>que superaron el mínimo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err="1">
                          <a:solidFill>
                            <a:schemeClr val="tx1"/>
                          </a:solidFill>
                          <a:effectLst/>
                          <a:latin typeface="Arial Narrow" panose="020B0606020202030204" pitchFamily="34" charset="0"/>
                        </a:rPr>
                        <a:t>dePARTAMENTO</a:t>
                      </a:r>
                      <a:endParaRPr lang="es-CO" sz="1100" b="1" i="0" u="none" strike="noStrike" dirty="0">
                        <a:solidFill>
                          <a:schemeClr val="tx1"/>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HIST.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63316">
                <a:tc>
                  <a:txBody>
                    <a:bodyPr/>
                    <a:lstStyle/>
                    <a:p>
                      <a:pPr algn="ctr" fontAlgn="b"/>
                      <a:r>
                        <a:rPr lang="es-CO" sz="1100" b="0" i="0" u="none" strike="noStrike" dirty="0">
                          <a:solidFill>
                            <a:srgbClr val="000000"/>
                          </a:solidFill>
                          <a:effectLst/>
                          <a:latin typeface="Arial Narrow" panose="020B0606020202030204" pitchFamily="34" charset="0"/>
                        </a:rPr>
                        <a:t>Apto. Yopal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Yopal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Casanare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CO" sz="1100" b="0" i="0" u="none" strike="noStrike" dirty="0">
                          <a:solidFill>
                            <a:srgbClr val="000000"/>
                          </a:solidFill>
                          <a:effectLst/>
                          <a:latin typeface="Arial Narrow" panose="020B0606020202030204" pitchFamily="34" charset="0"/>
                        </a:rPr>
                        <a:t>SIN 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3247305285"/>
                  </a:ext>
                </a:extLst>
              </a:tr>
            </a:tbl>
          </a:graphicData>
        </a:graphic>
      </p:graphicFrame>
      <p:pic>
        <p:nvPicPr>
          <p:cNvPr id="13" name="Imagen 12">
            <a:extLst>
              <a:ext uri="{FF2B5EF4-FFF2-40B4-BE49-F238E27FC236}">
                <a16:creationId xmlns:a16="http://schemas.microsoft.com/office/drawing/2014/main" id="{78FE640A-DF2D-CE35-BE9C-8EDD70D4F690}"/>
              </a:ext>
            </a:extLst>
          </p:cNvPr>
          <p:cNvPicPr>
            <a:picLocks noGrp="1" noRot="1" noChangeAspect="1" noMove="1" noResize="1" noEditPoints="1" noAdjustHandles="1" noChangeArrowheads="1" noChangeShapeType="1" noCrop="1"/>
          </p:cNvPicPr>
          <p:nvPr/>
        </p:nvPicPr>
        <p:blipFill>
          <a:blip r:embed="rId9"/>
          <a:stretch>
            <a:fillRect/>
          </a:stretch>
        </p:blipFill>
        <p:spPr>
          <a:xfrm>
            <a:off x="5120656" y="4396874"/>
            <a:ext cx="7071343" cy="1240232"/>
          </a:xfrm>
          <a:prstGeom prst="rect">
            <a:avLst/>
          </a:prstGeom>
        </p:spPr>
      </p:pic>
      <p:graphicFrame>
        <p:nvGraphicFramePr>
          <p:cNvPr id="12" name="Google Shape;1156;p4">
            <a:extLst>
              <a:ext uri="{FF2B5EF4-FFF2-40B4-BE49-F238E27FC236}">
                <a16:creationId xmlns:a16="http://schemas.microsoft.com/office/drawing/2014/main" id="{291D9FC4-7167-82B0-7C28-2C838D760677}"/>
              </a:ext>
            </a:extLst>
          </p:cNvPr>
          <p:cNvGraphicFramePr/>
          <p:nvPr>
            <p:extLst>
              <p:ext uri="{D42A27DB-BD31-4B8C-83A1-F6EECF244321}">
                <p14:modId xmlns:p14="http://schemas.microsoft.com/office/powerpoint/2010/main" val="2297147857"/>
              </p:ext>
            </p:extLst>
          </p:nvPr>
        </p:nvGraphicFramePr>
        <p:xfrm>
          <a:off x="5191042" y="5101822"/>
          <a:ext cx="6796345" cy="620154"/>
        </p:xfrm>
        <a:graphic>
          <a:graphicData uri="http://schemas.openxmlformats.org/drawingml/2006/table">
            <a:tbl>
              <a:tblPr>
                <a:noFill/>
              </a:tblPr>
              <a:tblGrid>
                <a:gridCol w="1645732">
                  <a:extLst>
                    <a:ext uri="{9D8B030D-6E8A-4147-A177-3AD203B41FA5}">
                      <a16:colId xmlns:a16="http://schemas.microsoft.com/office/drawing/2014/main" val="20000"/>
                    </a:ext>
                  </a:extLst>
                </a:gridCol>
                <a:gridCol w="5150613">
                  <a:extLst>
                    <a:ext uri="{9D8B030D-6E8A-4147-A177-3AD203B41FA5}">
                      <a16:colId xmlns:a16="http://schemas.microsoft.com/office/drawing/2014/main" val="20001"/>
                    </a:ext>
                  </a:extLst>
                </a:gridCol>
              </a:tblGrid>
              <a:tr h="214212">
                <a:tc>
                  <a:txBody>
                    <a:bodyPr/>
                    <a:lstStyle/>
                    <a:p>
                      <a:pPr marL="0" marR="0" lvl="0" indent="0" algn="ctr" rtl="0">
                        <a:lnSpc>
                          <a:spcPct val="100000"/>
                        </a:lnSpc>
                        <a:spcBef>
                          <a:spcPts val="0"/>
                        </a:spcBef>
                        <a:spcAft>
                          <a:spcPts val="0"/>
                        </a:spcAft>
                        <a:buNone/>
                      </a:pPr>
                      <a:r>
                        <a:rPr lang="es-CO" sz="1100" b="1" u="none" strike="noStrike" cap="none" dirty="0">
                          <a:solidFill>
                            <a:schemeClr val="bg1"/>
                          </a:solidFill>
                          <a:latin typeface="Arial Narrow" panose="020B0606020202030204" pitchFamily="34" charset="0"/>
                          <a:ea typeface="Calibri" panose="020F0502020204030204" pitchFamily="34" charset="0"/>
                          <a:cs typeface="Calibri" panose="020F0502020204030204" pitchFamily="34" charset="0"/>
                          <a:sym typeface="Arial Narrow"/>
                        </a:rPr>
                        <a:t>DEPARTAMENTO</a:t>
                      </a:r>
                      <a:endParaRPr sz="1100" b="1" u="none" strike="noStrike" cap="none" dirty="0">
                        <a:solidFill>
                          <a:schemeClr val="bg1"/>
                        </a:solidFill>
                        <a:latin typeface="Arial Narrow" panose="020B0606020202030204" pitchFamily="34" charset="0"/>
                        <a:ea typeface="Calibri" panose="020F0502020204030204" pitchFamily="34" charset="0"/>
                        <a:cs typeface="Calibri" panose="020F0502020204030204" pitchFamily="34" charset="0"/>
                        <a:sym typeface="Arial Narrow"/>
                      </a:endParaRPr>
                    </a:p>
                  </a:txBody>
                  <a:tcPr marL="44450" marR="44450" marT="0" marB="0" anchor="ctr">
                    <a:lnL w="12700" cap="flat" cmpd="sng">
                      <a:solidFill>
                        <a:srgbClr val="5B9BD5"/>
                      </a:solidFill>
                      <a:prstDash val="solid"/>
                      <a:round/>
                      <a:headEnd type="none" w="sm" len="sm"/>
                      <a:tailEnd type="none" w="sm" len="sm"/>
                    </a:lnL>
                    <a:lnR w="12700" cap="flat" cmpd="sng">
                      <a:solidFill>
                        <a:srgbClr val="9CC2E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None/>
                      </a:pPr>
                      <a:r>
                        <a:rPr lang="es-CO" sz="1100" b="1" u="none" strike="noStrike" cap="none" dirty="0">
                          <a:solidFill>
                            <a:schemeClr val="bg1"/>
                          </a:solidFill>
                          <a:latin typeface="Arial Narrow" panose="020B0606020202030204" pitchFamily="34" charset="0"/>
                          <a:ea typeface="Calibri" panose="020F0502020204030204" pitchFamily="34" charset="0"/>
                          <a:cs typeface="Calibri" panose="020F0502020204030204" pitchFamily="34" charset="0"/>
                          <a:sym typeface="Arial Narrow"/>
                        </a:rPr>
                        <a:t>MUNICIPIO</a:t>
                      </a:r>
                      <a:endParaRPr sz="1100" b="1" u="none" strike="noStrike" cap="none" dirty="0">
                        <a:solidFill>
                          <a:schemeClr val="bg1"/>
                        </a:solidFill>
                        <a:latin typeface="Arial Narrow" panose="020B0606020202030204" pitchFamily="34" charset="0"/>
                        <a:ea typeface="Calibri" panose="020F0502020204030204" pitchFamily="34" charset="0"/>
                        <a:cs typeface="Calibri" panose="020F0502020204030204" pitchFamily="34" charset="0"/>
                        <a:sym typeface="Arial Narrow"/>
                      </a:endParaRPr>
                    </a:p>
                  </a:txBody>
                  <a:tcPr marL="44450" marR="44450" marT="0" marB="0" anchor="ctr">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202971">
                <a:tc>
                  <a:txBody>
                    <a:bodyPr/>
                    <a:lstStyle/>
                    <a:p>
                      <a:pPr algn="l" fontAlgn="b"/>
                      <a:r>
                        <a:rPr lang="es-CO" sz="1100" b="1" i="0" u="none" strike="noStrike" dirty="0">
                          <a:solidFill>
                            <a:srgbClr val="000000"/>
                          </a:solidFill>
                          <a:effectLst/>
                          <a:latin typeface="Arial Narrow" panose="020B0606020202030204" pitchFamily="34" charset="0"/>
                        </a:rPr>
                        <a:t>CUNDINAMARCA</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r>
                        <a:rPr lang="es-CO" sz="1100" b="0" i="0" u="none" strike="noStrike" dirty="0">
                          <a:solidFill>
                            <a:srgbClr val="000000"/>
                          </a:solidFill>
                          <a:effectLst/>
                          <a:latin typeface="Arial Narrow" panose="020B0606020202030204" pitchFamily="34" charset="0"/>
                        </a:rPr>
                        <a:t>Bogotá D.C. (Colegio San Cayetano (4.8))</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973236919"/>
                  </a:ext>
                </a:extLst>
              </a:tr>
              <a:tr h="202971">
                <a:tc>
                  <a:txBody>
                    <a:bodyPr/>
                    <a:lstStyle/>
                    <a:p>
                      <a:pPr algn="l" fontAlgn="b"/>
                      <a:r>
                        <a:rPr lang="es-CO" sz="1100" b="1" i="0" u="none" strike="noStrike" dirty="0">
                          <a:solidFill>
                            <a:srgbClr val="000000"/>
                          </a:solidFill>
                          <a:effectLst/>
                          <a:latin typeface="Arial Narrow" panose="020B0606020202030204" pitchFamily="34" charset="0"/>
                        </a:rPr>
                        <a:t>BOYACÁ</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r>
                        <a:rPr lang="es-CO" sz="1100" b="1" i="0" u="none" strike="noStrike" dirty="0">
                          <a:solidFill>
                            <a:srgbClr val="000000"/>
                          </a:solidFill>
                          <a:effectLst/>
                          <a:latin typeface="Arial Narrow" panose="020B0606020202030204" pitchFamily="34" charset="0"/>
                        </a:rPr>
                        <a:t>Chita (3.2)</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458850302"/>
                  </a:ext>
                </a:extLst>
              </a:tr>
            </a:tbl>
          </a:graphicData>
        </a:graphic>
      </p:graphicFrame>
      <p:sp>
        <p:nvSpPr>
          <p:cNvPr id="26" name="CuadroTexto 25">
            <a:extLst>
              <a:ext uri="{FF2B5EF4-FFF2-40B4-BE49-F238E27FC236}">
                <a16:creationId xmlns:a16="http://schemas.microsoft.com/office/drawing/2014/main" id="{4DB2F74B-2C09-4625-9F6E-8D4DD6518397}"/>
              </a:ext>
            </a:extLst>
          </p:cNvPr>
          <p:cNvSpPr txBox="1"/>
          <p:nvPr/>
        </p:nvSpPr>
        <p:spPr>
          <a:xfrm>
            <a:off x="5204630" y="5949765"/>
            <a:ext cx="6796345" cy="230832"/>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dirty="0"/>
              <a:t>NO SE REGISTRARON VALORES DE TEMPERATURAS DEL AIRE POR DEBAJO DE LOS MINIMOS HISTÓRICOS</a:t>
            </a:r>
          </a:p>
        </p:txBody>
      </p:sp>
      <p:pic>
        <p:nvPicPr>
          <p:cNvPr id="20" name="Imagen 19">
            <a:extLst>
              <a:ext uri="{FF2B5EF4-FFF2-40B4-BE49-F238E27FC236}">
                <a16:creationId xmlns:a16="http://schemas.microsoft.com/office/drawing/2014/main" id="{D0150C64-3110-B7F1-72EA-B67C48A6CB28}"/>
              </a:ext>
            </a:extLst>
          </p:cNvPr>
          <p:cNvPicPr>
            <a:picLocks noChangeAspect="1"/>
          </p:cNvPicPr>
          <p:nvPr/>
        </p:nvPicPr>
        <p:blipFill>
          <a:blip r:embed="rId10"/>
          <a:stretch>
            <a:fillRect/>
          </a:stretch>
        </p:blipFill>
        <p:spPr>
          <a:xfrm>
            <a:off x="5111777" y="4304214"/>
            <a:ext cx="7080222" cy="704948"/>
          </a:xfrm>
          <a:prstGeom prst="rect">
            <a:avLst/>
          </a:prstGeom>
        </p:spPr>
      </p:pic>
      <p:graphicFrame>
        <p:nvGraphicFramePr>
          <p:cNvPr id="5" name="Tabla 4">
            <a:extLst>
              <a:ext uri="{FF2B5EF4-FFF2-40B4-BE49-F238E27FC236}">
                <a16:creationId xmlns:a16="http://schemas.microsoft.com/office/drawing/2014/main" id="{E3849715-7411-84E7-047E-3E0E471C22D5}"/>
              </a:ext>
            </a:extLst>
          </p:cNvPr>
          <p:cNvGraphicFramePr>
            <a:graphicFrameLocks noGrp="1"/>
          </p:cNvGraphicFramePr>
          <p:nvPr>
            <p:extLst>
              <p:ext uri="{D42A27DB-BD31-4B8C-83A1-F6EECF244321}">
                <p14:modId xmlns:p14="http://schemas.microsoft.com/office/powerpoint/2010/main" val="251207336"/>
              </p:ext>
            </p:extLst>
          </p:nvPr>
        </p:nvGraphicFramePr>
        <p:xfrm>
          <a:off x="5191042" y="1720216"/>
          <a:ext cx="6755177" cy="2028896"/>
        </p:xfrm>
        <a:graphic>
          <a:graphicData uri="http://schemas.openxmlformats.org/drawingml/2006/table">
            <a:tbl>
              <a:tblPr firstRow="1" firstCol="1" bandRow="1">
                <a:tableStyleId>{9DCAF9ED-07DC-4A11-8D7F-57B35C25682E}</a:tableStyleId>
              </a:tblPr>
              <a:tblGrid>
                <a:gridCol w="1612723">
                  <a:extLst>
                    <a:ext uri="{9D8B030D-6E8A-4147-A177-3AD203B41FA5}">
                      <a16:colId xmlns:a16="http://schemas.microsoft.com/office/drawing/2014/main" val="20000"/>
                    </a:ext>
                  </a:extLst>
                </a:gridCol>
                <a:gridCol w="5142454">
                  <a:extLst>
                    <a:ext uri="{9D8B030D-6E8A-4147-A177-3AD203B41FA5}">
                      <a16:colId xmlns:a16="http://schemas.microsoft.com/office/drawing/2014/main" val="20001"/>
                    </a:ext>
                  </a:extLst>
                </a:gridCol>
              </a:tblGrid>
              <a:tr h="252216">
                <a:tc>
                  <a:txBody>
                    <a:bodyPr/>
                    <a:lstStyle/>
                    <a:p>
                      <a:pPr algn="ctr">
                        <a:lnSpc>
                          <a:spcPct val="100000"/>
                        </a:lnSpc>
                        <a:spcAft>
                          <a:spcPts val="0"/>
                        </a:spcAft>
                      </a:pPr>
                      <a:r>
                        <a:rPr lang="es-MX" sz="1100" b="1" dirty="0">
                          <a:solidFill>
                            <a:schemeClr val="bg1"/>
                          </a:solidFill>
                          <a:effectLst/>
                          <a:latin typeface="Arial Narrow" panose="020B0606020202030204" pitchFamily="34" charset="0"/>
                        </a:rPr>
                        <a:t>DEPARTAMENTO</a:t>
                      </a:r>
                      <a:endParaRPr lang="es-MX" sz="11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solidFill>
                      <a:prstDash val="solid"/>
                      <a:round/>
                      <a:headEnd type="none" w="med" len="med"/>
                      <a:tailEnd type="none" w="med" len="med"/>
                    </a:lnR>
                  </a:tcPr>
                </a:tc>
                <a:tc>
                  <a:txBody>
                    <a:bodyPr/>
                    <a:lstStyle/>
                    <a:p>
                      <a:pPr algn="ctr">
                        <a:lnSpc>
                          <a:spcPct val="100000"/>
                        </a:lnSpc>
                        <a:spcAft>
                          <a:spcPts val="0"/>
                        </a:spcAft>
                      </a:pPr>
                      <a:r>
                        <a:rPr lang="es-MX" sz="1100" b="1" dirty="0">
                          <a:solidFill>
                            <a:schemeClr val="bg1"/>
                          </a:solidFill>
                          <a:effectLst/>
                          <a:latin typeface="Arial Narrow" panose="020B0606020202030204" pitchFamily="34" charset="0"/>
                        </a:rPr>
                        <a:t>MUNICIPIO</a:t>
                      </a:r>
                      <a:endParaRPr lang="es-MX" sz="11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0000"/>
                  </a:ext>
                </a:extLst>
              </a:tr>
              <a:tr h="121585">
                <a:tc>
                  <a:txBody>
                    <a:bodyPr/>
                    <a:lstStyle/>
                    <a:p>
                      <a:pPr algn="l" fontAlgn="b"/>
                      <a:r>
                        <a:rPr lang="es-CO" sz="1100" b="1" i="0" u="none" strike="noStrike">
                          <a:solidFill>
                            <a:srgbClr val="000000"/>
                          </a:solidFill>
                          <a:effectLst/>
                          <a:latin typeface="Arial Narrow" panose="020B0606020202030204" pitchFamily="34" charset="0"/>
                        </a:rPr>
                        <a:t>ATLÁNTICO</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Arial Narrow" panose="020B0606020202030204" pitchFamily="34" charset="0"/>
                        </a:rPr>
                        <a:t>Barranquilla (Soledad (35.9))</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3557850443"/>
                  </a:ext>
                </a:extLst>
              </a:tr>
              <a:tr h="121585">
                <a:tc>
                  <a:txBody>
                    <a:bodyPr/>
                    <a:lstStyle/>
                    <a:p>
                      <a:pPr algn="l" fontAlgn="b"/>
                      <a:r>
                        <a:rPr lang="es-CO" sz="1100" b="1" i="0" u="none" strike="noStrike">
                          <a:solidFill>
                            <a:srgbClr val="000000"/>
                          </a:solidFill>
                          <a:effectLst/>
                          <a:latin typeface="Arial Narrow" panose="020B0606020202030204" pitchFamily="34" charset="0"/>
                        </a:rPr>
                        <a:t>BOLÍVAR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MX" sz="1100" b="0" i="0" u="none" strike="noStrike">
                          <a:solidFill>
                            <a:srgbClr val="000000"/>
                          </a:solidFill>
                          <a:effectLst/>
                          <a:latin typeface="Arial Narrow" panose="020B0606020202030204" pitchFamily="34" charset="0"/>
                        </a:rPr>
                        <a:t>Arjona (34.5), María la Baja (34.8)</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3160740435"/>
                  </a:ext>
                </a:extLst>
              </a:tr>
              <a:tr h="121585">
                <a:tc>
                  <a:txBody>
                    <a:bodyPr/>
                    <a:lstStyle/>
                    <a:p>
                      <a:pPr algn="l" fontAlgn="b"/>
                      <a:r>
                        <a:rPr lang="es-CO" sz="1100" b="1" i="0" u="none" strike="noStrike">
                          <a:solidFill>
                            <a:srgbClr val="000000"/>
                          </a:solidFill>
                          <a:effectLst/>
                          <a:latin typeface="Arial Narrow" panose="020B0606020202030204" pitchFamily="34" charset="0"/>
                        </a:rPr>
                        <a:t>CESAR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MX" sz="1100" b="0" i="0" u="none" strike="noStrike">
                          <a:solidFill>
                            <a:srgbClr val="000000"/>
                          </a:solidFill>
                          <a:effectLst/>
                          <a:latin typeface="Arial Narrow" panose="020B0606020202030204" pitchFamily="34" charset="0"/>
                        </a:rPr>
                        <a:t>Valledupar (El Callao  (34.2), Villa Rosa (34.8), Apto. Alfonso López (35.0))</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43101377"/>
                  </a:ext>
                </a:extLst>
              </a:tr>
              <a:tr h="121585">
                <a:tc>
                  <a:txBody>
                    <a:bodyPr/>
                    <a:lstStyle/>
                    <a:p>
                      <a:pPr algn="l" fontAlgn="b"/>
                      <a:r>
                        <a:rPr lang="es-CO" sz="1100" b="1" i="0" u="none" strike="noStrike">
                          <a:solidFill>
                            <a:srgbClr val="000000"/>
                          </a:solidFill>
                          <a:effectLst/>
                          <a:latin typeface="Arial Narrow" panose="020B0606020202030204" pitchFamily="34" charset="0"/>
                        </a:rPr>
                        <a:t>CÓRDOBA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MX" sz="1100" b="0" i="0" u="none" strike="noStrike">
                          <a:solidFill>
                            <a:srgbClr val="000000"/>
                          </a:solidFill>
                          <a:effectLst/>
                          <a:latin typeface="Arial Narrow" panose="020B0606020202030204" pitchFamily="34" charset="0"/>
                        </a:rPr>
                        <a:t>Ciénaga de Oro (34.2), Chima (34.6)</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3433905801"/>
                  </a:ext>
                </a:extLst>
              </a:tr>
              <a:tr h="121585">
                <a:tc>
                  <a:txBody>
                    <a:bodyPr/>
                    <a:lstStyle/>
                    <a:p>
                      <a:pPr algn="l" fontAlgn="b"/>
                      <a:r>
                        <a:rPr lang="es-CO" sz="1100" b="1" i="0" u="none" strike="noStrike">
                          <a:solidFill>
                            <a:srgbClr val="000000"/>
                          </a:solidFill>
                          <a:effectLst/>
                          <a:latin typeface="Arial Narrow" panose="020B0606020202030204" pitchFamily="34" charset="0"/>
                        </a:rPr>
                        <a:t>CUNDINAMARCA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1" i="0" u="none" strike="noStrike">
                          <a:solidFill>
                            <a:srgbClr val="000000"/>
                          </a:solidFill>
                          <a:effectLst/>
                          <a:latin typeface="Arial Narrow" panose="020B0606020202030204" pitchFamily="34" charset="0"/>
                        </a:rPr>
                        <a:t>Jerusalén (36.8)</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882865168"/>
                  </a:ext>
                </a:extLst>
              </a:tr>
              <a:tr h="121585">
                <a:tc>
                  <a:txBody>
                    <a:bodyPr/>
                    <a:lstStyle/>
                    <a:p>
                      <a:pPr algn="l" fontAlgn="b"/>
                      <a:r>
                        <a:rPr lang="es-CO" sz="1100" b="1" i="0" u="none" strike="noStrike">
                          <a:solidFill>
                            <a:srgbClr val="000000"/>
                          </a:solidFill>
                          <a:effectLst/>
                          <a:latin typeface="Arial Narrow" panose="020B0606020202030204" pitchFamily="34" charset="0"/>
                        </a:rPr>
                        <a:t>HUILA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Arial Narrow" panose="020B0606020202030204" pitchFamily="34" charset="0"/>
                        </a:rPr>
                        <a:t>Neiva (34.5)</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592367629"/>
                  </a:ext>
                </a:extLst>
              </a:tr>
              <a:tr h="182195">
                <a:tc>
                  <a:txBody>
                    <a:bodyPr/>
                    <a:lstStyle/>
                    <a:p>
                      <a:pPr algn="l" fontAlgn="b"/>
                      <a:r>
                        <a:rPr lang="es-CO" sz="1100" b="1" i="0" u="none" strike="noStrike">
                          <a:solidFill>
                            <a:srgbClr val="000000"/>
                          </a:solidFill>
                          <a:effectLst/>
                          <a:latin typeface="Arial Narrow" panose="020B0606020202030204" pitchFamily="34" charset="0"/>
                        </a:rPr>
                        <a:t>LA GUAJIRA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Arial Narrow" panose="020B0606020202030204" pitchFamily="34" charset="0"/>
                        </a:rPr>
                        <a:t>Urumita (34.2), Riohacha (35.6), Manaure (36.4)</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180508156"/>
                  </a:ext>
                </a:extLst>
              </a:tr>
              <a:tr h="144200">
                <a:tc>
                  <a:txBody>
                    <a:bodyPr/>
                    <a:lstStyle/>
                    <a:p>
                      <a:pPr algn="l" fontAlgn="b"/>
                      <a:r>
                        <a:rPr lang="es-CO" sz="1100" b="1" i="0" u="none" strike="noStrike">
                          <a:solidFill>
                            <a:srgbClr val="000000"/>
                          </a:solidFill>
                          <a:effectLst/>
                          <a:latin typeface="Arial Narrow" panose="020B0606020202030204" pitchFamily="34" charset="0"/>
                        </a:rPr>
                        <a:t>MAGDALENA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Arial Narrow" panose="020B0606020202030204" pitchFamily="34" charset="0"/>
                        </a:rPr>
                        <a:t>Santa Marta (35.4)</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1910985107"/>
                  </a:ext>
                </a:extLst>
              </a:tr>
              <a:tr h="0">
                <a:tc>
                  <a:txBody>
                    <a:bodyPr/>
                    <a:lstStyle/>
                    <a:p>
                      <a:pPr algn="l" fontAlgn="b"/>
                      <a:r>
                        <a:rPr lang="es-CO" sz="1100" b="1" i="0" u="none" strike="noStrike">
                          <a:solidFill>
                            <a:srgbClr val="000000"/>
                          </a:solidFill>
                          <a:effectLst/>
                          <a:latin typeface="Arial Narrow" panose="020B0606020202030204" pitchFamily="34" charset="0"/>
                        </a:rPr>
                        <a:t>SANTANDER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Arial Narrow" panose="020B0606020202030204" pitchFamily="34" charset="0"/>
                        </a:rPr>
                        <a:t>Barrancabermeja (34.5)</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2712500338"/>
                  </a:ext>
                </a:extLst>
              </a:tr>
              <a:tr h="0">
                <a:tc>
                  <a:txBody>
                    <a:bodyPr/>
                    <a:lstStyle/>
                    <a:p>
                      <a:pPr algn="l" fontAlgn="b"/>
                      <a:r>
                        <a:rPr lang="es-CO" sz="1100" b="1" i="0" u="none" strike="noStrike">
                          <a:solidFill>
                            <a:srgbClr val="000000"/>
                          </a:solidFill>
                          <a:effectLst/>
                          <a:latin typeface="Arial Narrow" panose="020B0606020202030204" pitchFamily="34" charset="0"/>
                        </a:rPr>
                        <a:t>TOLIMA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dirty="0">
                          <a:solidFill>
                            <a:srgbClr val="000000"/>
                          </a:solidFill>
                          <a:effectLst/>
                          <a:latin typeface="Arial Narrow" panose="020B0606020202030204" pitchFamily="34" charset="0"/>
                        </a:rPr>
                        <a:t>Prado (34.4), Saldaña (34.4), Ambalema (35.0), Natagaima (36.0)</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3737087358"/>
                  </a:ext>
                </a:extLst>
              </a:tr>
            </a:tbl>
          </a:graphicData>
        </a:graphic>
      </p:graphicFrame>
      <p:pic>
        <p:nvPicPr>
          <p:cNvPr id="6" name="Imagen 5">
            <a:extLst>
              <a:ext uri="{FF2B5EF4-FFF2-40B4-BE49-F238E27FC236}">
                <a16:creationId xmlns:a16="http://schemas.microsoft.com/office/drawing/2014/main" id="{58C6EE94-8EFF-B5C4-FCAB-E904A5915A26}"/>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a:xfrm>
            <a:off x="460374" y="1183277"/>
            <a:ext cx="4265229" cy="5152209"/>
          </a:xfrm>
          <a:prstGeom prst="rect">
            <a:avLst/>
          </a:prstGeom>
        </p:spPr>
      </p:pic>
    </p:spTree>
    <p:extLst>
      <p:ext uri="{BB962C8B-B14F-4D97-AF65-F5344CB8AC3E}">
        <p14:creationId xmlns:p14="http://schemas.microsoft.com/office/powerpoint/2010/main" val="39240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30C0-D27E-C67C-3238-E2A29C6B2589}"/>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F1CE6930-AE08-A0B0-2D48-3ED44E0B0C9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6AC9431A-8EDC-148C-D76D-F06CBB2B74F7}"/>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13275"/>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09B2023D-A17B-7E81-76C3-1AFEF8E586BA}"/>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FBEE183D-AB85-918A-0155-800FEF78772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FE89D2C9-24F6-2691-F635-0EC09D5195A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C23A8C52-7732-B669-CDC5-7EF6D819326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651" y="477473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F5BFC830-DB21-1444-643C-CF4CB4D5CFD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6008D398-0BF6-D15F-6891-F89ADA269932}"/>
              </a:ext>
            </a:extLst>
          </p:cNvPr>
          <p:cNvGraphicFramePr/>
          <p:nvPr/>
        </p:nvGraphicFramePr>
        <p:xfrm>
          <a:off x="4430349" y="1609686"/>
          <a:ext cx="7527600" cy="392130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Cuenca alta del río Patía</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Alto Patía y sus afluentes, particularmente en los ríos Timbío, Quilcacé y Guabas, y las quebradas Sachamates, San Gandinga, Las Tallas y El Águila. Se recomienda especial atención en los municipios de El Tambo, Patía, Mercaderes y Balboa (Cauca), y Leiva (Nariño). </a:t>
                      </a:r>
                      <a:endParaRPr sz="900" dirty="0">
                        <a:latin typeface="Verdana" panose="020B0604030504040204" pitchFamily="34" charset="0"/>
                        <a:ea typeface="Verdana" panose="020B0604030504040204" pitchFamily="34" charset="0"/>
                      </a:endParaRPr>
                    </a:p>
                  </a:txBody>
                  <a:tcPr marL="91442" marR="91442"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216241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Jorge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San Jorge y sus afluentes, especialmente en los ríos San Pedro, Mazamorras y </a:t>
                      </a:r>
                      <a:r>
                        <a:rPr lang="es-CO" sz="900" u="none" strike="noStrike" dirty="0" err="1">
                          <a:latin typeface="Verdana" panose="020B0604030504040204" pitchFamily="34" charset="0"/>
                          <a:ea typeface="Verdana" panose="020B0604030504040204" pitchFamily="34" charset="0"/>
                          <a:cs typeface="Arial Narrow"/>
                          <a:sym typeface="Arial Narrow"/>
                        </a:rPr>
                        <a:t>Pancitará</a:t>
                      </a:r>
                      <a:r>
                        <a:rPr lang="es-CO" sz="900" u="none" strike="noStrike" dirty="0">
                          <a:latin typeface="Verdana" panose="020B0604030504040204" pitchFamily="34" charset="0"/>
                          <a:ea typeface="Verdana" panose="020B0604030504040204" pitchFamily="34" charset="0"/>
                          <a:cs typeface="Arial Narrow"/>
                          <a:sym typeface="Arial Narrow"/>
                        </a:rPr>
                        <a:t>, y las quebradas San Gandinga, Salinas, Cascadas y Buenavista. Especial atención en los municipios de Almaguer, Sucre, Mercaderes y Bolívar, La Sierra, San Sebastián y La Vega (Cauca). </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85455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del río Mayo, aportante al alto Patía al 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ororiente del departamento de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Nariño. Especial atención en el municipio de San</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Pablo (Nariño).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160153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Juanambú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Juanambú y sus afluentes (aportantes al Alto Patía - Nariño), especialmente el río Pasto y la quebrada El Royo. Se recomienda especial atención en los municipios de Pasto, San Bernardo y </a:t>
                      </a:r>
                      <a:r>
                        <a:rPr lang="es-ES" sz="900" u="none" strike="noStrike" dirty="0" err="1">
                          <a:latin typeface="Verdana" panose="020B0604030504040204" pitchFamily="34" charset="0"/>
                          <a:ea typeface="Verdana" panose="020B0604030504040204" pitchFamily="34" charset="0"/>
                          <a:cs typeface="Arial Narrow"/>
                          <a:sym typeface="Arial Narrow"/>
                        </a:rPr>
                        <a:t>Chachagüi</a:t>
                      </a:r>
                      <a:r>
                        <a:rPr lang="es-ES" sz="900" u="none" strike="noStrike" dirty="0">
                          <a:latin typeface="Verdana" panose="020B0604030504040204" pitchFamily="34" charset="0"/>
                          <a:ea typeface="Verdana" panose="020B0604030504040204" pitchFamily="34" charset="0"/>
                          <a:cs typeface="Arial Narrow"/>
                          <a:sym typeface="Arial Narrow"/>
                        </a:rPr>
                        <a:t> (Nariño).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66687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del río Guáitara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chemeClr val="dk1"/>
                        </a:buClr>
                        <a:buSzPts val="1100"/>
                        <a:buFont typeface="Noto Sans Symbols"/>
                        <a:buNone/>
                      </a:pP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Probabilidad de crecientes súbitas en el río Guáitara y sus aportantes, especialmente la quebrada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a:rPr>
                        <a:t>Molinocayo</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 Especial atención en los municipios de Santacruz,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a:rPr>
                        <a:t>Yacuanquer</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 y El Tambo (Nariño).</a:t>
                      </a:r>
                    </a:p>
                  </a:txBody>
                  <a:tcPr marL="91442" marR="91442"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7440008"/>
                  </a:ext>
                </a:extLst>
              </a:tr>
            </a:tbl>
          </a:graphicData>
        </a:graphic>
      </p:graphicFrame>
      <p:pic>
        <p:nvPicPr>
          <p:cNvPr id="22" name="Google Shape;927;p22">
            <a:extLst>
              <a:ext uri="{FF2B5EF4-FFF2-40B4-BE49-F238E27FC236}">
                <a16:creationId xmlns:a16="http://schemas.microsoft.com/office/drawing/2014/main" id="{8434602C-3E34-AB6D-0D97-04FB62578B9F}"/>
              </a:ext>
            </a:extLst>
          </p:cNvPr>
          <p:cNvPicPr preferRelativeResize="0">
            <a:picLocks noChangeAspect="1"/>
          </p:cNvPicPr>
          <p:nvPr/>
        </p:nvPicPr>
        <p:blipFill rotWithShape="1">
          <a:blip r:embed="rId9">
            <a:alphaModFix/>
          </a:blip>
          <a:srcRect/>
          <a:stretch/>
        </p:blipFill>
        <p:spPr>
          <a:xfrm>
            <a:off x="-519113" y="1724027"/>
            <a:ext cx="265775" cy="249942"/>
          </a:xfrm>
          <a:prstGeom prst="rect">
            <a:avLst/>
          </a:prstGeom>
          <a:noFill/>
          <a:ln>
            <a:noFill/>
          </a:ln>
        </p:spPr>
      </p:pic>
      <p:pic>
        <p:nvPicPr>
          <p:cNvPr id="23" name="Google Shape;928;p22">
            <a:extLst>
              <a:ext uri="{FF2B5EF4-FFF2-40B4-BE49-F238E27FC236}">
                <a16:creationId xmlns:a16="http://schemas.microsoft.com/office/drawing/2014/main" id="{CE153E24-FAA1-C3B0-B3AA-199143B25DD9}"/>
              </a:ext>
            </a:extLst>
          </p:cNvPr>
          <p:cNvPicPr preferRelativeResize="0">
            <a:picLocks noChangeAspect="1"/>
          </p:cNvPicPr>
          <p:nvPr/>
        </p:nvPicPr>
        <p:blipFill rotWithShape="1">
          <a:blip r:embed="rId10">
            <a:alphaModFix/>
          </a:blip>
          <a:srcRect/>
          <a:stretch/>
        </p:blipFill>
        <p:spPr>
          <a:xfrm>
            <a:off x="-511175" y="2173288"/>
            <a:ext cx="257837" cy="252107"/>
          </a:xfrm>
          <a:prstGeom prst="rect">
            <a:avLst/>
          </a:prstGeom>
          <a:noFill/>
          <a:ln>
            <a:noFill/>
          </a:ln>
        </p:spPr>
      </p:pic>
      <p:pic>
        <p:nvPicPr>
          <p:cNvPr id="25" name="Google Shape;929;p22" descr="Recurso 32.png">
            <a:extLst>
              <a:ext uri="{FF2B5EF4-FFF2-40B4-BE49-F238E27FC236}">
                <a16:creationId xmlns:a16="http://schemas.microsoft.com/office/drawing/2014/main" id="{DA1A75A7-E4CA-F934-E6D3-9F68EAC387F5}"/>
              </a:ext>
            </a:extLst>
          </p:cNvPr>
          <p:cNvPicPr preferRelativeResize="0">
            <a:picLocks noChangeAspect="1"/>
          </p:cNvPicPr>
          <p:nvPr/>
        </p:nvPicPr>
        <p:blipFill rotWithShape="1">
          <a:blip r:embed="rId11">
            <a:alphaModFix/>
          </a:blip>
          <a:srcRect l="9354"/>
          <a:stretch/>
        </p:blipFill>
        <p:spPr>
          <a:xfrm>
            <a:off x="-511175" y="2941242"/>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ACEB193B-281A-C8A5-BDFB-754AD5FBBEB2}"/>
              </a:ext>
            </a:extLst>
          </p:cNvPr>
          <p:cNvPicPr preferRelativeResize="0">
            <a:picLocks noChangeAspect="1"/>
          </p:cNvPicPr>
          <p:nvPr/>
        </p:nvPicPr>
        <p:blipFill rotWithShape="1">
          <a:blip r:embed="rId12">
            <a:alphaModFix/>
          </a:blip>
          <a:srcRect b="18540"/>
          <a:stretch/>
        </p:blipFill>
        <p:spPr>
          <a:xfrm>
            <a:off x="-511175" y="1258888"/>
            <a:ext cx="265775" cy="270500"/>
          </a:xfrm>
          <a:prstGeom prst="rect">
            <a:avLst/>
          </a:prstGeom>
          <a:noFill/>
          <a:ln>
            <a:noFill/>
          </a:ln>
        </p:spPr>
      </p:pic>
      <p:pic>
        <p:nvPicPr>
          <p:cNvPr id="29" name="Google Shape;932;p22" descr="Recurso 31.png">
            <a:extLst>
              <a:ext uri="{FF2B5EF4-FFF2-40B4-BE49-F238E27FC236}">
                <a16:creationId xmlns:a16="http://schemas.microsoft.com/office/drawing/2014/main" id="{BE22E2D6-3D67-5936-FC07-179C82CC8BAC}"/>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30" name="Google Shape;933;p22">
            <a:extLst>
              <a:ext uri="{FF2B5EF4-FFF2-40B4-BE49-F238E27FC236}">
                <a16:creationId xmlns:a16="http://schemas.microsoft.com/office/drawing/2014/main" id="{AB606600-35A3-ACAA-6F6A-DE58DB709003}"/>
              </a:ext>
            </a:extLst>
          </p:cNvPr>
          <p:cNvPicPr preferRelativeResize="0">
            <a:picLocks noChangeAspect="1"/>
          </p:cNvPicPr>
          <p:nvPr/>
        </p:nvPicPr>
        <p:blipFill rotWithShape="1">
          <a:blip r:embed="rId14">
            <a:alphaModFix/>
          </a:blip>
          <a:srcRect/>
          <a:stretch/>
        </p:blipFill>
        <p:spPr>
          <a:xfrm>
            <a:off x="-491663" y="3259548"/>
            <a:ext cx="288000" cy="237303"/>
          </a:xfrm>
          <a:prstGeom prst="rect">
            <a:avLst/>
          </a:prstGeom>
          <a:noFill/>
          <a:ln>
            <a:noFill/>
          </a:ln>
        </p:spPr>
      </p:pic>
      <p:pic>
        <p:nvPicPr>
          <p:cNvPr id="31" name="Google Shape;935;p22" descr="Recurso 32.png">
            <a:extLst>
              <a:ext uri="{FF2B5EF4-FFF2-40B4-BE49-F238E27FC236}">
                <a16:creationId xmlns:a16="http://schemas.microsoft.com/office/drawing/2014/main" id="{D7E51A84-9327-ACCA-07A0-8B2880594948}"/>
              </a:ext>
            </a:extLst>
          </p:cNvPr>
          <p:cNvPicPr preferRelativeResize="0">
            <a:picLocks noChangeAspect="1"/>
          </p:cNvPicPr>
          <p:nvPr/>
        </p:nvPicPr>
        <p:blipFill rotWithShape="1">
          <a:blip r:embed="rId11">
            <a:alphaModFix/>
          </a:blip>
          <a:srcRect l="9354"/>
          <a:stretch/>
        </p:blipFill>
        <p:spPr>
          <a:xfrm>
            <a:off x="-533400" y="3630516"/>
            <a:ext cx="288000" cy="249449"/>
          </a:xfrm>
          <a:prstGeom prst="rect">
            <a:avLst/>
          </a:prstGeom>
          <a:noFill/>
          <a:ln>
            <a:noFill/>
          </a:ln>
        </p:spPr>
      </p:pic>
      <p:sp>
        <p:nvSpPr>
          <p:cNvPr id="20" name="Google Shape;3036;p14">
            <a:extLst>
              <a:ext uri="{FF2B5EF4-FFF2-40B4-BE49-F238E27FC236}">
                <a16:creationId xmlns:a16="http://schemas.microsoft.com/office/drawing/2014/main" id="{735FBB71-5811-590E-3EFB-05D908E1AEE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6" name="Google Shape;357;p9">
            <a:extLst>
              <a:ext uri="{FF2B5EF4-FFF2-40B4-BE49-F238E27FC236}">
                <a16:creationId xmlns:a16="http://schemas.microsoft.com/office/drawing/2014/main" id="{5AB656D9-3296-BA14-7715-C474B32C2D7F}"/>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26727" y="2249417"/>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931;p22" descr="Recurso 37.png">
            <a:extLst>
              <a:ext uri="{FF2B5EF4-FFF2-40B4-BE49-F238E27FC236}">
                <a16:creationId xmlns:a16="http://schemas.microsoft.com/office/drawing/2014/main" id="{B2962398-C302-1831-4E1B-14CAAAB0C417}"/>
              </a:ext>
            </a:extLst>
          </p:cNvPr>
          <p:cNvPicPr preferRelativeResize="0">
            <a:picLocks noChangeAspect="1"/>
          </p:cNvPicPr>
          <p:nvPr/>
        </p:nvPicPr>
        <p:blipFill rotWithShape="1">
          <a:blip r:embed="rId12">
            <a:alphaModFix/>
          </a:blip>
          <a:srcRect b="18540"/>
          <a:stretch/>
        </p:blipFill>
        <p:spPr>
          <a:xfrm>
            <a:off x="2290762" y="4698978"/>
            <a:ext cx="265775" cy="270500"/>
          </a:xfrm>
          <a:prstGeom prst="rect">
            <a:avLst/>
          </a:prstGeom>
          <a:noFill/>
          <a:ln>
            <a:noFill/>
          </a:ln>
        </p:spPr>
      </p:pic>
      <p:pic>
        <p:nvPicPr>
          <p:cNvPr id="18" name="Google Shape;931;p22" descr="Recurso 37.png">
            <a:extLst>
              <a:ext uri="{FF2B5EF4-FFF2-40B4-BE49-F238E27FC236}">
                <a16:creationId xmlns:a16="http://schemas.microsoft.com/office/drawing/2014/main" id="{6EC0C1B2-40A7-5FF8-2786-AF73926FFDCA}"/>
              </a:ext>
            </a:extLst>
          </p:cNvPr>
          <p:cNvPicPr preferRelativeResize="0">
            <a:picLocks noChangeAspect="1"/>
          </p:cNvPicPr>
          <p:nvPr/>
        </p:nvPicPr>
        <p:blipFill rotWithShape="1">
          <a:blip r:embed="rId12">
            <a:alphaModFix/>
          </a:blip>
          <a:srcRect b="18540"/>
          <a:stretch/>
        </p:blipFill>
        <p:spPr>
          <a:xfrm>
            <a:off x="2351841" y="5039928"/>
            <a:ext cx="265775" cy="270500"/>
          </a:xfrm>
          <a:prstGeom prst="rect">
            <a:avLst/>
          </a:prstGeom>
          <a:noFill/>
          <a:ln>
            <a:noFill/>
          </a:ln>
        </p:spPr>
      </p:pic>
      <p:pic>
        <p:nvPicPr>
          <p:cNvPr id="28" name="Google Shape;357;p9">
            <a:extLst>
              <a:ext uri="{FF2B5EF4-FFF2-40B4-BE49-F238E27FC236}">
                <a16:creationId xmlns:a16="http://schemas.microsoft.com/office/drawing/2014/main" id="{6967E623-A423-612E-2A4D-C7DA3115B040}"/>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6727" y="3041340"/>
            <a:ext cx="485362" cy="46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D85ECB8C-646B-D9F9-9BBB-A67B731C890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26727" y="3745401"/>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931;p22" descr="Recurso 37.png">
            <a:extLst>
              <a:ext uri="{FF2B5EF4-FFF2-40B4-BE49-F238E27FC236}">
                <a16:creationId xmlns:a16="http://schemas.microsoft.com/office/drawing/2014/main" id="{03AB6EF0-57A1-000A-8152-C252CCD87642}"/>
              </a:ext>
            </a:extLst>
          </p:cNvPr>
          <p:cNvPicPr preferRelativeResize="0">
            <a:picLocks noChangeAspect="1"/>
          </p:cNvPicPr>
          <p:nvPr/>
        </p:nvPicPr>
        <p:blipFill rotWithShape="1">
          <a:blip r:embed="rId12">
            <a:alphaModFix/>
          </a:blip>
          <a:srcRect b="18540"/>
          <a:stretch/>
        </p:blipFill>
        <p:spPr>
          <a:xfrm>
            <a:off x="1977776" y="5526244"/>
            <a:ext cx="265775" cy="270500"/>
          </a:xfrm>
          <a:prstGeom prst="rect">
            <a:avLst/>
          </a:prstGeom>
          <a:noFill/>
          <a:ln>
            <a:noFill/>
          </a:ln>
        </p:spPr>
      </p:pic>
      <p:pic>
        <p:nvPicPr>
          <p:cNvPr id="4" name="Google Shape;357;p9">
            <a:extLst>
              <a:ext uri="{FF2B5EF4-FFF2-40B4-BE49-F238E27FC236}">
                <a16:creationId xmlns:a16="http://schemas.microsoft.com/office/drawing/2014/main" id="{B5278935-5C79-5E08-E2AF-8FD1733777D9}"/>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26727" y="436625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931;p22" descr="Recurso 37.png">
            <a:extLst>
              <a:ext uri="{FF2B5EF4-FFF2-40B4-BE49-F238E27FC236}">
                <a16:creationId xmlns:a16="http://schemas.microsoft.com/office/drawing/2014/main" id="{8CD4FC7A-2133-4274-ED05-7934F8BBA16D}"/>
              </a:ext>
            </a:extLst>
          </p:cNvPr>
          <p:cNvPicPr preferRelativeResize="0">
            <a:picLocks noChangeAspect="1"/>
          </p:cNvPicPr>
          <p:nvPr/>
        </p:nvPicPr>
        <p:blipFill rotWithShape="1">
          <a:blip r:embed="rId12">
            <a:alphaModFix/>
          </a:blip>
          <a:srcRect b="18540"/>
          <a:stretch/>
        </p:blipFill>
        <p:spPr>
          <a:xfrm>
            <a:off x="2195858" y="5315732"/>
            <a:ext cx="265775" cy="270500"/>
          </a:xfrm>
          <a:prstGeom prst="rect">
            <a:avLst/>
          </a:prstGeom>
          <a:noFill/>
          <a:ln>
            <a:noFill/>
          </a:ln>
        </p:spPr>
      </p:pic>
      <p:pic>
        <p:nvPicPr>
          <p:cNvPr id="5" name="Google Shape;357;p9">
            <a:extLst>
              <a:ext uri="{FF2B5EF4-FFF2-40B4-BE49-F238E27FC236}">
                <a16:creationId xmlns:a16="http://schemas.microsoft.com/office/drawing/2014/main" id="{F0E238E4-E4F2-4180-1C8E-4DFB09875DB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6727" y="4989718"/>
            <a:ext cx="485362" cy="46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90877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D337-1E55-0179-7DE3-599DB87C1211}"/>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5DA22FE8-F2D6-25E5-C7AC-81B3DDE69CA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3F85456A-AE5D-17AF-A372-11903D64BF9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13275"/>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990A32E9-233A-FA47-0E5B-8433FC5C0D7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44A64E82-129D-8C0B-A050-4DEF55EAE6F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8762001F-5D67-CAB2-83E3-29D78AB3CE1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8F9D15CC-3938-51F5-869C-DAD7351576B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651" y="477473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94AA9116-1879-540E-1A1B-60A163349DB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F35FE5BB-E22E-DBE1-FAB4-98694C8850F3}"/>
              </a:ext>
            </a:extLst>
          </p:cNvPr>
          <p:cNvGraphicFramePr/>
          <p:nvPr/>
        </p:nvGraphicFramePr>
        <p:xfrm>
          <a:off x="4430349" y="1351978"/>
          <a:ext cx="7527600" cy="439633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Patía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Probabilidad de incrementos en los niveles en la cuenca media del río Patía y sus afluentes. Especial atención en los municipios de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Cumbitara, El Charco, El Rosario, Leiva, Los Andes (Sotomayor), Magüí (Payán), Policarpa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(Nariño). </a:t>
                      </a:r>
                    </a:p>
                  </a:txBody>
                  <a:tcPr marL="91442" marR="91442"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98587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Telembí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Telembí y sus afluentes, especialmente el río Ispi. Se recomienda especial atención en los municipios de Roberto Payan, Barbacoas,</a:t>
                      </a:r>
                      <a:r>
                        <a:rPr lang="es-ES" sz="900" u="none" strike="noStrike" baseline="0" dirty="0">
                          <a:latin typeface="Verdana" panose="020B0604030504040204" pitchFamily="34" charset="0"/>
                          <a:ea typeface="Verdana" panose="020B0604030504040204" pitchFamily="34" charset="0"/>
                          <a:cs typeface="Arial Narrow"/>
                          <a:sym typeface="Arial Narrow"/>
                        </a:rPr>
                        <a:t> </a:t>
                      </a:r>
                      <a:r>
                        <a:rPr lang="es-ES" sz="900" u="none" strike="noStrike" dirty="0">
                          <a:latin typeface="Verdana" panose="020B0604030504040204" pitchFamily="34" charset="0"/>
                          <a:ea typeface="Verdana" panose="020B0604030504040204" pitchFamily="34" charset="0"/>
                          <a:cs typeface="Arial Narrow"/>
                          <a:sym typeface="Arial Narrow"/>
                        </a:rPr>
                        <a:t>Mallama y Tumaco (Nariño).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061013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Patía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Patía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Probabilidad de crecientes súbitas en el nivel de la parte baja del río Patía y sus afluentes</a:t>
                      </a:r>
                      <a:r>
                        <a:rPr lang="es-CO"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 el cual descarga </a:t>
                      </a:r>
                      <a:r>
                        <a:rPr lang="es-CO" sz="900" u="none" strike="noStrike" cap="none" dirty="0">
                          <a:latin typeface="Verdana" panose="020B0604030504040204" pitchFamily="34" charset="0"/>
                          <a:ea typeface="Verdana" panose="020B0604030504040204" pitchFamily="34" charset="0"/>
                          <a:cs typeface="Arial Narrow"/>
                          <a:sym typeface="Arial Narrow"/>
                        </a:rPr>
                        <a:t>sus aguas al océano Pacífico en el departamento de Nariño</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Se recomienda especial atención en los municipios de Magüí (Payán), Roberto Payán, Francisco Pizarro, La Tola, Olaya Herrera y Mosquera (Nariño).</a:t>
                      </a:r>
                      <a:endParaRPr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169608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Chagüi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Chagüi y sus afluentes. Se recomienda especial atención en el municipio de Tumaco (Nariño).</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90885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Rosario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Rosario y sus afluentes. Se recomienda especial atención en el municipio de Tumaco (Nariño).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831600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Mira y sus afluentes, tales como, los ríos Guiza, San Juan y </a:t>
                      </a:r>
                      <a:r>
                        <a:rPr lang="es-CO" sz="900" u="none" strike="noStrike" dirty="0">
                          <a:latin typeface="Verdana" panose="020B0604030504040204" pitchFamily="34" charset="0"/>
                          <a:ea typeface="Verdana" panose="020B0604030504040204" pitchFamily="34" charset="0"/>
                          <a:cs typeface="Arial Narrow"/>
                          <a:sym typeface="Arial Narrow"/>
                        </a:rPr>
                        <a:t>Chagüi</a:t>
                      </a:r>
                      <a:r>
                        <a:rPr lang="es-CO" sz="900" u="none" strike="noStrike" cap="none" dirty="0">
                          <a:latin typeface="Verdana" panose="020B0604030504040204" pitchFamily="34" charset="0"/>
                          <a:ea typeface="Verdana" panose="020B0604030504040204" pitchFamily="34" charset="0"/>
                          <a:cs typeface="Arial Narrow"/>
                          <a:sym typeface="Arial Narrow"/>
                        </a:rPr>
                        <a:t>. Se recomienda especial atención a la altura de los municipios de Barbacoas, Ricaurte y Tumaco (Nariño).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9333540"/>
                  </a:ext>
                </a:extLst>
              </a:tr>
            </a:tbl>
          </a:graphicData>
        </a:graphic>
      </p:graphicFrame>
      <p:pic>
        <p:nvPicPr>
          <p:cNvPr id="22" name="Google Shape;927;p22">
            <a:extLst>
              <a:ext uri="{FF2B5EF4-FFF2-40B4-BE49-F238E27FC236}">
                <a16:creationId xmlns:a16="http://schemas.microsoft.com/office/drawing/2014/main" id="{981F203C-A1B9-753C-1854-E202E64E7644}"/>
              </a:ext>
            </a:extLst>
          </p:cNvPr>
          <p:cNvPicPr preferRelativeResize="0">
            <a:picLocks noChangeAspect="1"/>
          </p:cNvPicPr>
          <p:nvPr/>
        </p:nvPicPr>
        <p:blipFill rotWithShape="1">
          <a:blip r:embed="rId9">
            <a:alphaModFix/>
          </a:blip>
          <a:srcRect/>
          <a:stretch/>
        </p:blipFill>
        <p:spPr>
          <a:xfrm>
            <a:off x="-519113" y="1724027"/>
            <a:ext cx="265775" cy="249942"/>
          </a:xfrm>
          <a:prstGeom prst="rect">
            <a:avLst/>
          </a:prstGeom>
          <a:noFill/>
          <a:ln>
            <a:noFill/>
          </a:ln>
        </p:spPr>
      </p:pic>
      <p:pic>
        <p:nvPicPr>
          <p:cNvPr id="23" name="Google Shape;928;p22">
            <a:extLst>
              <a:ext uri="{FF2B5EF4-FFF2-40B4-BE49-F238E27FC236}">
                <a16:creationId xmlns:a16="http://schemas.microsoft.com/office/drawing/2014/main" id="{2EA354A8-943C-62F8-B448-E7AA73D9D398}"/>
              </a:ext>
            </a:extLst>
          </p:cNvPr>
          <p:cNvPicPr preferRelativeResize="0">
            <a:picLocks noChangeAspect="1"/>
          </p:cNvPicPr>
          <p:nvPr/>
        </p:nvPicPr>
        <p:blipFill rotWithShape="1">
          <a:blip r:embed="rId10">
            <a:alphaModFix/>
          </a:blip>
          <a:srcRect/>
          <a:stretch/>
        </p:blipFill>
        <p:spPr>
          <a:xfrm>
            <a:off x="-511175" y="2173288"/>
            <a:ext cx="257837" cy="252107"/>
          </a:xfrm>
          <a:prstGeom prst="rect">
            <a:avLst/>
          </a:prstGeom>
          <a:noFill/>
          <a:ln>
            <a:noFill/>
          </a:ln>
        </p:spPr>
      </p:pic>
      <p:pic>
        <p:nvPicPr>
          <p:cNvPr id="25" name="Google Shape;929;p22" descr="Recurso 32.png">
            <a:extLst>
              <a:ext uri="{FF2B5EF4-FFF2-40B4-BE49-F238E27FC236}">
                <a16:creationId xmlns:a16="http://schemas.microsoft.com/office/drawing/2014/main" id="{5AC1FD6D-9C08-F514-BDBB-76340778EF4E}"/>
              </a:ext>
            </a:extLst>
          </p:cNvPr>
          <p:cNvPicPr preferRelativeResize="0">
            <a:picLocks noChangeAspect="1"/>
          </p:cNvPicPr>
          <p:nvPr/>
        </p:nvPicPr>
        <p:blipFill rotWithShape="1">
          <a:blip r:embed="rId11">
            <a:alphaModFix/>
          </a:blip>
          <a:srcRect l="9354"/>
          <a:stretch/>
        </p:blipFill>
        <p:spPr>
          <a:xfrm>
            <a:off x="-511175" y="2941242"/>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CFB90907-05C7-EAEB-33AC-79DBB5C9E8F6}"/>
              </a:ext>
            </a:extLst>
          </p:cNvPr>
          <p:cNvPicPr preferRelativeResize="0">
            <a:picLocks noChangeAspect="1"/>
          </p:cNvPicPr>
          <p:nvPr/>
        </p:nvPicPr>
        <p:blipFill rotWithShape="1">
          <a:blip r:embed="rId12">
            <a:alphaModFix/>
          </a:blip>
          <a:srcRect b="18540"/>
          <a:stretch/>
        </p:blipFill>
        <p:spPr>
          <a:xfrm>
            <a:off x="-511175" y="1258888"/>
            <a:ext cx="265775" cy="270500"/>
          </a:xfrm>
          <a:prstGeom prst="rect">
            <a:avLst/>
          </a:prstGeom>
          <a:noFill/>
          <a:ln>
            <a:noFill/>
          </a:ln>
        </p:spPr>
      </p:pic>
      <p:pic>
        <p:nvPicPr>
          <p:cNvPr id="29" name="Google Shape;932;p22" descr="Recurso 31.png">
            <a:extLst>
              <a:ext uri="{FF2B5EF4-FFF2-40B4-BE49-F238E27FC236}">
                <a16:creationId xmlns:a16="http://schemas.microsoft.com/office/drawing/2014/main" id="{E6AD32B6-D76F-0DD6-B629-73C4C6413ADE}"/>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30" name="Google Shape;933;p22">
            <a:extLst>
              <a:ext uri="{FF2B5EF4-FFF2-40B4-BE49-F238E27FC236}">
                <a16:creationId xmlns:a16="http://schemas.microsoft.com/office/drawing/2014/main" id="{FFC9D7D8-8926-6D64-C8A2-9046008B86CD}"/>
              </a:ext>
            </a:extLst>
          </p:cNvPr>
          <p:cNvPicPr preferRelativeResize="0">
            <a:picLocks noChangeAspect="1"/>
          </p:cNvPicPr>
          <p:nvPr/>
        </p:nvPicPr>
        <p:blipFill rotWithShape="1">
          <a:blip r:embed="rId14">
            <a:alphaModFix/>
          </a:blip>
          <a:srcRect/>
          <a:stretch/>
        </p:blipFill>
        <p:spPr>
          <a:xfrm>
            <a:off x="-491663" y="3259548"/>
            <a:ext cx="288000" cy="237303"/>
          </a:xfrm>
          <a:prstGeom prst="rect">
            <a:avLst/>
          </a:prstGeom>
          <a:noFill/>
          <a:ln>
            <a:noFill/>
          </a:ln>
        </p:spPr>
      </p:pic>
      <p:pic>
        <p:nvPicPr>
          <p:cNvPr id="31" name="Google Shape;935;p22" descr="Recurso 32.png">
            <a:extLst>
              <a:ext uri="{FF2B5EF4-FFF2-40B4-BE49-F238E27FC236}">
                <a16:creationId xmlns:a16="http://schemas.microsoft.com/office/drawing/2014/main" id="{15B948A1-FDD3-4819-3248-7BF6E72AB55A}"/>
              </a:ext>
            </a:extLst>
          </p:cNvPr>
          <p:cNvPicPr preferRelativeResize="0">
            <a:picLocks noChangeAspect="1"/>
          </p:cNvPicPr>
          <p:nvPr/>
        </p:nvPicPr>
        <p:blipFill rotWithShape="1">
          <a:blip r:embed="rId11">
            <a:alphaModFix/>
          </a:blip>
          <a:srcRect l="9354"/>
          <a:stretch/>
        </p:blipFill>
        <p:spPr>
          <a:xfrm>
            <a:off x="-533400" y="3630516"/>
            <a:ext cx="288000" cy="249449"/>
          </a:xfrm>
          <a:prstGeom prst="rect">
            <a:avLst/>
          </a:prstGeom>
          <a:noFill/>
          <a:ln>
            <a:noFill/>
          </a:ln>
        </p:spPr>
      </p:pic>
      <p:sp>
        <p:nvSpPr>
          <p:cNvPr id="20" name="Google Shape;3036;p14">
            <a:extLst>
              <a:ext uri="{FF2B5EF4-FFF2-40B4-BE49-F238E27FC236}">
                <a16:creationId xmlns:a16="http://schemas.microsoft.com/office/drawing/2014/main" id="{5554E107-2E1B-1A40-A19F-838740E2FE4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5" name="Google Shape;931;p22" descr="Recurso 37.png">
            <a:extLst>
              <a:ext uri="{FF2B5EF4-FFF2-40B4-BE49-F238E27FC236}">
                <a16:creationId xmlns:a16="http://schemas.microsoft.com/office/drawing/2014/main" id="{3A23E6CB-CE4B-0CFB-47DF-F8F632BE7E14}"/>
              </a:ext>
            </a:extLst>
          </p:cNvPr>
          <p:cNvPicPr preferRelativeResize="0">
            <a:picLocks noChangeAspect="1"/>
          </p:cNvPicPr>
          <p:nvPr/>
        </p:nvPicPr>
        <p:blipFill rotWithShape="1">
          <a:blip r:embed="rId12">
            <a:alphaModFix/>
          </a:blip>
          <a:srcRect b="18540"/>
          <a:stretch/>
        </p:blipFill>
        <p:spPr>
          <a:xfrm>
            <a:off x="1349987" y="4774732"/>
            <a:ext cx="265775" cy="270500"/>
          </a:xfrm>
          <a:prstGeom prst="rect">
            <a:avLst/>
          </a:prstGeom>
          <a:noFill/>
          <a:ln>
            <a:noFill/>
          </a:ln>
        </p:spPr>
      </p:pic>
      <p:pic>
        <p:nvPicPr>
          <p:cNvPr id="17" name="Google Shape;931;p22" descr="Recurso 37.png">
            <a:extLst>
              <a:ext uri="{FF2B5EF4-FFF2-40B4-BE49-F238E27FC236}">
                <a16:creationId xmlns:a16="http://schemas.microsoft.com/office/drawing/2014/main" id="{8A97B39D-E308-9AD7-5380-F4D3C19E34EE}"/>
              </a:ext>
            </a:extLst>
          </p:cNvPr>
          <p:cNvPicPr preferRelativeResize="0">
            <a:picLocks noChangeAspect="1"/>
          </p:cNvPicPr>
          <p:nvPr/>
        </p:nvPicPr>
        <p:blipFill rotWithShape="1">
          <a:blip r:embed="rId12">
            <a:alphaModFix/>
          </a:blip>
          <a:srcRect b="18540"/>
          <a:stretch/>
        </p:blipFill>
        <p:spPr>
          <a:xfrm>
            <a:off x="1712001" y="5205888"/>
            <a:ext cx="265775" cy="270500"/>
          </a:xfrm>
          <a:prstGeom prst="rect">
            <a:avLst/>
          </a:prstGeom>
          <a:noFill/>
          <a:ln>
            <a:noFill/>
          </a:ln>
        </p:spPr>
      </p:pic>
      <p:pic>
        <p:nvPicPr>
          <p:cNvPr id="7" name="Google Shape;931;p22" descr="Recurso 37.png">
            <a:extLst>
              <a:ext uri="{FF2B5EF4-FFF2-40B4-BE49-F238E27FC236}">
                <a16:creationId xmlns:a16="http://schemas.microsoft.com/office/drawing/2014/main" id="{25A09286-48AF-E373-A71D-0DE0F07920ED}"/>
              </a:ext>
            </a:extLst>
          </p:cNvPr>
          <p:cNvPicPr preferRelativeResize="0">
            <a:picLocks noChangeAspect="1"/>
          </p:cNvPicPr>
          <p:nvPr/>
        </p:nvPicPr>
        <p:blipFill rotWithShape="1">
          <a:blip r:embed="rId12">
            <a:alphaModFix/>
          </a:blip>
          <a:srcRect b="18540"/>
          <a:stretch/>
        </p:blipFill>
        <p:spPr>
          <a:xfrm>
            <a:off x="1900152" y="5003647"/>
            <a:ext cx="265775" cy="270500"/>
          </a:xfrm>
          <a:prstGeom prst="rect">
            <a:avLst/>
          </a:prstGeom>
          <a:noFill/>
          <a:ln>
            <a:noFill/>
          </a:ln>
        </p:spPr>
      </p:pic>
      <p:pic>
        <p:nvPicPr>
          <p:cNvPr id="21" name="Google Shape;150;p1">
            <a:extLst>
              <a:ext uri="{FF2B5EF4-FFF2-40B4-BE49-F238E27FC236}">
                <a16:creationId xmlns:a16="http://schemas.microsoft.com/office/drawing/2014/main" id="{83C4860E-EA40-6ECE-6D33-A7473EAAD23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50291" y="1940358"/>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a:extLst>
              <a:ext uri="{FF2B5EF4-FFF2-40B4-BE49-F238E27FC236}">
                <a16:creationId xmlns:a16="http://schemas.microsoft.com/office/drawing/2014/main" id="{E715CC89-C7FA-FAFA-21D4-2035901AF61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4550291" y="3246230"/>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E9CCBC0B-6D16-7D1E-9181-56432658C05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9972" y="455273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05B335A4-A96A-BC05-B1FD-99837BC7578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9972" y="393798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931;p22" descr="Recurso 37.png">
            <a:extLst>
              <a:ext uri="{FF2B5EF4-FFF2-40B4-BE49-F238E27FC236}">
                <a16:creationId xmlns:a16="http://schemas.microsoft.com/office/drawing/2014/main" id="{A1E53839-A3C3-782A-DE73-83AF593148AB}"/>
              </a:ext>
            </a:extLst>
          </p:cNvPr>
          <p:cNvPicPr preferRelativeResize="0">
            <a:picLocks noChangeAspect="1"/>
          </p:cNvPicPr>
          <p:nvPr/>
        </p:nvPicPr>
        <p:blipFill rotWithShape="1">
          <a:blip r:embed="rId12">
            <a:alphaModFix/>
          </a:blip>
          <a:srcRect b="18540"/>
          <a:stretch/>
        </p:blipFill>
        <p:spPr>
          <a:xfrm>
            <a:off x="1317208" y="5154816"/>
            <a:ext cx="265775" cy="270500"/>
          </a:xfrm>
          <a:prstGeom prst="rect">
            <a:avLst/>
          </a:prstGeom>
          <a:noFill/>
          <a:ln>
            <a:noFill/>
          </a:ln>
        </p:spPr>
      </p:pic>
      <p:pic>
        <p:nvPicPr>
          <p:cNvPr id="6" name="Google Shape;150;p1" descr="Recurso 25.png">
            <a:extLst>
              <a:ext uri="{FF2B5EF4-FFF2-40B4-BE49-F238E27FC236}">
                <a16:creationId xmlns:a16="http://schemas.microsoft.com/office/drawing/2014/main" id="{3A8A3DD8-E6B3-B31E-5675-A2F35BA6866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9654" y="2573390"/>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1;p22" descr="Recurso 37.png">
            <a:extLst>
              <a:ext uri="{FF2B5EF4-FFF2-40B4-BE49-F238E27FC236}">
                <a16:creationId xmlns:a16="http://schemas.microsoft.com/office/drawing/2014/main" id="{7AA98CF9-9453-B701-7633-CD27F4B7E297}"/>
              </a:ext>
            </a:extLst>
          </p:cNvPr>
          <p:cNvPicPr preferRelativeResize="0">
            <a:picLocks noChangeAspect="1"/>
          </p:cNvPicPr>
          <p:nvPr/>
        </p:nvPicPr>
        <p:blipFill rotWithShape="1">
          <a:blip r:embed="rId12">
            <a:alphaModFix/>
          </a:blip>
          <a:srcRect b="18540"/>
          <a:stretch/>
        </p:blipFill>
        <p:spPr>
          <a:xfrm>
            <a:off x="1365588" y="5445916"/>
            <a:ext cx="265775" cy="270500"/>
          </a:xfrm>
          <a:prstGeom prst="rect">
            <a:avLst/>
          </a:prstGeom>
          <a:noFill/>
          <a:ln>
            <a:noFill/>
          </a:ln>
        </p:spPr>
      </p:pic>
      <p:pic>
        <p:nvPicPr>
          <p:cNvPr id="18" name="Google Shape;357;p9">
            <a:extLst>
              <a:ext uri="{FF2B5EF4-FFF2-40B4-BE49-F238E27FC236}">
                <a16:creationId xmlns:a16="http://schemas.microsoft.com/office/drawing/2014/main" id="{D8205278-B3AF-3399-6FEA-CDEB51248F8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8332" y="519288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955826"/>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B5569-5DF8-2456-02EA-7DDC119D1AC8}"/>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109451D6-7C1B-95B7-3110-F7F8F6E33DA4}"/>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57188" y="962585"/>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Google Shape;934;p22" descr="Recurso 39.png">
            <a:extLst>
              <a:ext uri="{FF2B5EF4-FFF2-40B4-BE49-F238E27FC236}">
                <a16:creationId xmlns:a16="http://schemas.microsoft.com/office/drawing/2014/main" id="{11E4BB1C-E68B-B7D3-A91E-BF838B05AB5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5" action="ppaction://hlinksldjump"/>
            <a:extLst>
              <a:ext uri="{FF2B5EF4-FFF2-40B4-BE49-F238E27FC236}">
                <a16:creationId xmlns:a16="http://schemas.microsoft.com/office/drawing/2014/main" id="{C29D0A19-E71D-EFA2-34BF-75EF908B0B6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3DC0A6DE-7ED0-8612-9A39-08C00BD30293}"/>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F7C716FD-3ACC-84C7-7207-DB56DE3478D3}"/>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Google Shape;357;p9">
            <a:extLst>
              <a:ext uri="{FF2B5EF4-FFF2-40B4-BE49-F238E27FC236}">
                <a16:creationId xmlns:a16="http://schemas.microsoft.com/office/drawing/2014/main" id="{62A980CC-7960-72A5-5318-3F399FF95BE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76E526B5-9890-EE26-D27B-F9B0BE38588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2FFCBD29-FF20-0233-F133-2AAA6B8E6BE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675414F6-F7A7-D0B5-B637-3DDC3EBD1DAC}"/>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FFEE81E0-B09F-2C6B-1903-2DBF57D4BCB3}"/>
              </a:ext>
            </a:extLst>
          </p:cNvPr>
          <p:cNvGraphicFramePr/>
          <p:nvPr/>
        </p:nvGraphicFramePr>
        <p:xfrm>
          <a:off x="4430526" y="1006615"/>
          <a:ext cx="7527600" cy="565073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297289">
                  <a:extLst>
                    <a:ext uri="{9D8B030D-6E8A-4147-A177-3AD203B41FA5}">
                      <a16:colId xmlns:a16="http://schemas.microsoft.com/office/drawing/2014/main" val="20002"/>
                    </a:ext>
                  </a:extLst>
                </a:gridCol>
                <a:gridCol w="4401268">
                  <a:extLst>
                    <a:ext uri="{9D8B030D-6E8A-4147-A177-3AD203B41FA5}">
                      <a16:colId xmlns:a16="http://schemas.microsoft.com/office/drawing/2014/main" val="20003"/>
                    </a:ext>
                  </a:extLst>
                </a:gridCol>
              </a:tblGrid>
              <a:tr h="38504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9511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a:r>
                        <a:rPr lang="es-CO" sz="900" u="none" strike="noStrike" kern="1200" cap="none" dirty="0">
                          <a:solidFill>
                            <a:schemeClr val="tx1"/>
                          </a:solidFill>
                          <a:latin typeface="Verdana" panose="020B0604030504040204" pitchFamily="34" charset="0"/>
                          <a:ea typeface="Verdana" panose="020B0604030504040204" pitchFamily="34" charset="0"/>
                          <a:cs typeface="+mn-cs"/>
                        </a:rPr>
                        <a:t>Probabilidad de crecientes en el Alto Magdalena y sus aportantes, especialmente en las quebradas Cabuyal, La Burrera, Camberos, Agua Blanca, Los Andes, La Cascajosa, La Fría,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Quebradona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Calamolos</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La Chorrera, y en los ríos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Guachicos</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Guarapas. Especial atención en los municipios de San Agustín, Isnos, Palestina y Pitalito (Huila).  </a:t>
                      </a:r>
                      <a:endParaRPr lang="es-CO" sz="900" b="1"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353748"/>
                  </a:ext>
                </a:extLst>
              </a:tr>
              <a:tr h="805153">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a:t>
                      </a:r>
                      <a:endParaRPr sz="900" dirty="0">
                        <a:latin typeface="Verdana" panose="020B0604030504040204" pitchFamily="34" charset="0"/>
                        <a:ea typeface="Verdana" panose="020B0604030504040204" pitchFamily="34" charset="0"/>
                      </a:endParaRPr>
                    </a:p>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Suaza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u="none" strike="noStrike" kern="1200" cap="none" dirty="0">
                          <a:solidFill>
                            <a:schemeClr val="tx1"/>
                          </a:solidFill>
                          <a:latin typeface="Verdana" panose="020B0604030504040204" pitchFamily="34" charset="0"/>
                          <a:ea typeface="Verdana" panose="020B0604030504040204" pitchFamily="34" charset="0"/>
                          <a:cs typeface="+mn-cs"/>
                        </a:rPr>
                        <a:t>Probabilidad de crecientes súbitas en el río Suaza y sus aportantes, especialmente el río Suárez y las quebradas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Atoguache</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Trujilla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Danta,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Mantagua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Neme, La Calle, La correntosa y La Suspiro. Especial atención en los municipios de Acevedo, Suaza, </a:t>
                      </a:r>
                      <a:r>
                        <a:rPr lang="es-CO" sz="900" b="0" u="none" strike="noStrike" kern="1200" cap="none" dirty="0">
                          <a:solidFill>
                            <a:schemeClr val="tx1"/>
                          </a:solidFill>
                          <a:latin typeface="Verdana" panose="020B0604030504040204" pitchFamily="34" charset="0"/>
                          <a:ea typeface="Verdana" panose="020B0604030504040204" pitchFamily="34" charset="0"/>
                          <a:cs typeface="+mn-cs"/>
                        </a:rPr>
                        <a:t>Altamira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Guadalupe (Huila).  </a:t>
                      </a:r>
                      <a:r>
                        <a:rPr lang="es-CO" sz="900" b="1" u="none" strike="noStrike" kern="1200" cap="none" dirty="0">
                          <a:solidFill>
                            <a:schemeClr val="tx1"/>
                          </a:solidFill>
                          <a:latin typeface="Verdana" panose="020B0604030504040204" pitchFamily="34" charset="0"/>
                          <a:ea typeface="Verdana" panose="020B0604030504040204" pitchFamily="34" charset="0"/>
                          <a:cs typeface="+mn-cs"/>
                        </a:rPr>
                        <a:t>Nota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Se reportó desbordamiento de quebrada en el corregimiento de San Isidro, en el municipio de Acevedo (Huila) (14/06/2025).</a:t>
                      </a:r>
                      <a:endParaRPr lang="es-CO" sz="900" b="1"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42" marR="91442"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456496"/>
                  </a:ext>
                </a:extLst>
              </a:tr>
              <a:tr h="595008">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Timaná</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Magdalena y probabilidad de crecientes súbitas del río Timaná entre</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otros directos al Magdalena y sus aportantes, como las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quebradas La Hondura y Holguín. Se recomienda estar atentos a la altura de los municipios de </a:t>
                      </a:r>
                      <a:r>
                        <a:rPr lang="es-CO" sz="900" dirty="0">
                          <a:latin typeface="Verdana" panose="020B0604030504040204" pitchFamily="34" charset="0"/>
                          <a:ea typeface="Verdana" panose="020B0604030504040204" pitchFamily="34" charset="0"/>
                          <a:cs typeface="Arial Narrow"/>
                          <a:sym typeface="Arial Narrow"/>
                        </a:rPr>
                        <a:t>Timaná,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Altamira y Elías (Huila). </a:t>
                      </a:r>
                      <a:endParaRPr lang="es-CO" sz="900" b="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9420141"/>
                  </a:ext>
                </a:extLst>
              </a:tr>
              <a:tr h="490069">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al Magdalena (mi). Especial atención en las quebradas El Guayabo, Lagunilla y Tarqui. Se recomienda, estar atentos en los municipios de Saladoblanco, </a:t>
                      </a:r>
                      <a:r>
                        <a:rPr lang="es-CO" sz="900" u="none" strike="noStrike" cap="none" dirty="0" err="1">
                          <a:latin typeface="Verdana" panose="020B0604030504040204" pitchFamily="34" charset="0"/>
                          <a:ea typeface="Verdana" panose="020B0604030504040204" pitchFamily="34" charset="0"/>
                          <a:cs typeface="Arial Narrow"/>
                          <a:sym typeface="Arial Narrow"/>
                        </a:rPr>
                        <a:t>Oporapa</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Tarquí</a:t>
                      </a:r>
                      <a:r>
                        <a:rPr lang="es-CO" sz="900" u="none" strike="noStrike" cap="none" dirty="0">
                          <a:latin typeface="Verdana" panose="020B0604030504040204" pitchFamily="34" charset="0"/>
                          <a:ea typeface="Verdana" panose="020B0604030504040204" pitchFamily="34" charset="0"/>
                          <a:cs typeface="Arial Narrow"/>
                          <a:sym typeface="Arial Narrow"/>
                        </a:rPr>
                        <a:t>, El Pital y Agrado (Huila). Nota: Se reportó inundación en la zona urbana del municipio de </a:t>
                      </a:r>
                      <a:r>
                        <a:rPr lang="es-CO" sz="900" u="none" strike="noStrike" cap="none" dirty="0" err="1">
                          <a:latin typeface="Verdana" panose="020B0604030504040204" pitchFamily="34" charset="0"/>
                          <a:ea typeface="Verdana" panose="020B0604030504040204" pitchFamily="34" charset="0"/>
                          <a:cs typeface="Arial Narrow"/>
                          <a:sym typeface="Arial Narrow"/>
                        </a:rPr>
                        <a:t>Oporapa</a:t>
                      </a:r>
                      <a:r>
                        <a:rPr lang="es-CO" sz="900" u="none" strike="noStrike" cap="none" dirty="0">
                          <a:latin typeface="Verdana" panose="020B0604030504040204" pitchFamily="34" charset="0"/>
                          <a:ea typeface="Verdana" panose="020B0604030504040204" pitchFamily="34" charset="0"/>
                          <a:cs typeface="Arial Narrow"/>
                          <a:sym typeface="Arial Narrow"/>
                        </a:rPr>
                        <a:t>, Huila (14/06/2025).</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42388"/>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endParaRPr>
                    </a:p>
                  </a:txBody>
                  <a:tcPr marL="91446" marR="91446"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panose="020B0604020202020204" pitchFamily="34" charset="0"/>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al Magdalena (</a:t>
                      </a:r>
                      <a:r>
                        <a:rPr lang="es-CO" sz="900" u="none" strike="noStrike" cap="none" dirty="0" err="1">
                          <a:latin typeface="Verdana" panose="020B0604030504040204" pitchFamily="34" charset="0"/>
                          <a:ea typeface="Verdana" panose="020B0604030504040204" pitchFamily="34" charset="0"/>
                          <a:cs typeface="Arial Narrow"/>
                          <a:sym typeface="Arial Narrow"/>
                        </a:rPr>
                        <a:t>md</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los municipios de Gigante y Garzón </a:t>
                      </a:r>
                      <a:r>
                        <a:rPr lang="es-CO" sz="900" dirty="0">
                          <a:latin typeface="Verdana" panose="020B0604030504040204" pitchFamily="34" charset="0"/>
                          <a:ea typeface="Verdana" panose="020B0604030504040204" pitchFamily="34" charset="0"/>
                          <a:cs typeface="Arial Narrow"/>
                          <a:sym typeface="Arial Narrow"/>
                        </a:rPr>
                        <a:t>(Huila).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6" marR="91446"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8986898"/>
                  </a:ext>
                </a:extLst>
              </a:tr>
              <a:tr h="805019">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a:t>
                      </a:r>
                      <a:endParaRPr lang="es-CO" sz="900" u="none" strike="noStrike" cap="none" dirty="0">
                        <a:latin typeface="Verdana" panose="020B0604030504040204" pitchFamily="34" charset="0"/>
                        <a:ea typeface="Verdana" panose="020B0604030504040204" pitchFamily="34" charset="0"/>
                      </a:endParaRPr>
                    </a:p>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Magdalena</a:t>
                      </a:r>
                      <a:endParaRPr lang="es-CO" sz="900" u="none" strike="noStrike" cap="none" dirty="0">
                        <a:latin typeface="Verdana" panose="020B0604030504040204" pitchFamily="34" charset="0"/>
                        <a:ea typeface="Verdana" panose="020B0604030504040204" pitchFamily="34" charset="0"/>
                      </a:endParaRPr>
                    </a:p>
                  </a:txBody>
                  <a:tcPr marL="91447" marR="91447"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Páez</a:t>
                      </a:r>
                      <a:endParaRPr lang="es-CO" sz="900" u="none" strike="noStrike" cap="none" dirty="0">
                        <a:latin typeface="Verdana" panose="020B0604030504040204" pitchFamily="34" charset="0"/>
                        <a:ea typeface="Verdana" panose="020B0604030504040204" pitchFamily="34" charset="0"/>
                      </a:endParaRPr>
                    </a:p>
                  </a:txBody>
                  <a:tcPr marL="91447" marR="91447"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Páez y sus aportantes los ríos </a:t>
                      </a:r>
                      <a:r>
                        <a:rPr lang="es-CO" sz="900" u="none" strike="noStrike" dirty="0" err="1">
                          <a:latin typeface="Verdana" panose="020B0604030504040204" pitchFamily="34" charset="0"/>
                          <a:ea typeface="Verdana" panose="020B0604030504040204" pitchFamily="34" charset="0"/>
                          <a:cs typeface="Arial Narrow"/>
                          <a:sym typeface="Arial Narrow"/>
                        </a:rPr>
                        <a:t>Simbola</a:t>
                      </a:r>
                      <a:r>
                        <a:rPr lang="es-CO" sz="900" u="none" strike="noStrike" dirty="0">
                          <a:latin typeface="Verdana" panose="020B0604030504040204" pitchFamily="34" charset="0"/>
                          <a:ea typeface="Verdana" panose="020B0604030504040204" pitchFamily="34" charset="0"/>
                          <a:cs typeface="Arial Narrow"/>
                          <a:sym typeface="Arial Narrow"/>
                        </a:rPr>
                        <a:t>, Ullucos, Negro y especialmente en el río La Plata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el río Aguacatal y las quebradas </a:t>
                      </a:r>
                      <a:r>
                        <a:rPr lang="es-CO" sz="900" b="0" u="none" strike="noStrike" cap="none" dirty="0">
                          <a:latin typeface="Verdana" panose="020B0604030504040204" pitchFamily="34" charset="0"/>
                          <a:ea typeface="Verdana" panose="020B0604030504040204" pitchFamily="34" charset="0"/>
                          <a:cs typeface="Arial Narrow"/>
                          <a:sym typeface="Arial Narrow"/>
                        </a:rPr>
                        <a:t>Azafranal, </a:t>
                      </a:r>
                      <a:r>
                        <a:rPr lang="es-CO" sz="900" b="0" u="none" strike="noStrike" cap="none" dirty="0" err="1">
                          <a:latin typeface="Verdana" panose="020B0604030504040204" pitchFamily="34" charset="0"/>
                          <a:ea typeface="Verdana" panose="020B0604030504040204" pitchFamily="34" charset="0"/>
                          <a:cs typeface="Arial Narrow"/>
                          <a:sym typeface="Arial Narrow"/>
                        </a:rPr>
                        <a:t>Azafranalen</a:t>
                      </a:r>
                      <a:r>
                        <a:rPr lang="es-CO" sz="900" b="0" u="none" strike="noStrike" cap="none" dirty="0">
                          <a:latin typeface="Verdana" panose="020B0604030504040204" pitchFamily="34" charset="0"/>
                          <a:ea typeface="Verdana" panose="020B0604030504040204" pitchFamily="34" charset="0"/>
                          <a:cs typeface="Arial Narrow"/>
                          <a:sym typeface="Arial Narrow"/>
                        </a:rPr>
                        <a:t>, Azufrada, Barbillas, Casablanca, </a:t>
                      </a:r>
                      <a:r>
                        <a:rPr lang="es-CO" sz="900" b="0" u="none" strike="noStrike" cap="none" dirty="0" err="1">
                          <a:latin typeface="Verdana" panose="020B0604030504040204" pitchFamily="34" charset="0"/>
                          <a:ea typeface="Verdana" panose="020B0604030504040204" pitchFamily="34" charset="0"/>
                          <a:cs typeface="Arial Narrow"/>
                          <a:sym typeface="Arial Narrow"/>
                        </a:rPr>
                        <a:t>Cuchayaco</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Cuchayaco</a:t>
                      </a:r>
                      <a:r>
                        <a:rPr lang="es-CO" sz="900" b="0" u="none" strike="noStrike" cap="none" dirty="0">
                          <a:latin typeface="Verdana" panose="020B0604030504040204" pitchFamily="34" charset="0"/>
                          <a:ea typeface="Verdana" panose="020B0604030504040204" pitchFamily="34" charset="0"/>
                          <a:cs typeface="Arial Narrow"/>
                          <a:sym typeface="Arial Narrow"/>
                        </a:rPr>
                        <a:t>, El Perico, El Salado, La Azufrada, Las Parras, Segoviana y Zapatero.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en los municipios de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Inzá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Belalcázar, La Plata, Nátaga, Paicol y Tesalia (Huila).</a:t>
                      </a:r>
                      <a:endParaRPr lang="es-CO" sz="900"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654" marB="4565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3598118"/>
                  </a:ext>
                </a:extLst>
              </a:tr>
            </a:tbl>
          </a:graphicData>
        </a:graphic>
      </p:graphicFrame>
      <p:sp>
        <p:nvSpPr>
          <p:cNvPr id="22" name="Google Shape;3036;p14">
            <a:extLst>
              <a:ext uri="{FF2B5EF4-FFF2-40B4-BE49-F238E27FC236}">
                <a16:creationId xmlns:a16="http://schemas.microsoft.com/office/drawing/2014/main" id="{77F63323-DE1A-9EE7-8B59-8F04C1AA5CC0}"/>
              </a:ext>
            </a:extLst>
          </p:cNvPr>
          <p:cNvSpPr txBox="1">
            <a:spLocks noChangeArrowheads="1"/>
          </p:cNvSpPr>
          <p:nvPr/>
        </p:nvSpPr>
        <p:spPr bwMode="auto">
          <a:xfrm>
            <a:off x="3815556" y="68981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3" name="Google Shape;927;p22">
            <a:extLst>
              <a:ext uri="{FF2B5EF4-FFF2-40B4-BE49-F238E27FC236}">
                <a16:creationId xmlns:a16="http://schemas.microsoft.com/office/drawing/2014/main" id="{E26ACDF6-84E7-838A-574B-6821FB0FBC93}"/>
              </a:ext>
            </a:extLst>
          </p:cNvPr>
          <p:cNvPicPr preferRelativeResize="0">
            <a:picLocks noChangeAspect="1"/>
          </p:cNvPicPr>
          <p:nvPr/>
        </p:nvPicPr>
        <p:blipFill rotWithShape="1">
          <a:blip r:embed="rId11">
            <a:alphaModFix/>
          </a:blip>
          <a:srcRect/>
          <a:stretch/>
        </p:blipFill>
        <p:spPr>
          <a:xfrm>
            <a:off x="-519113" y="1724027"/>
            <a:ext cx="265775" cy="249942"/>
          </a:xfrm>
          <a:prstGeom prst="rect">
            <a:avLst/>
          </a:prstGeom>
          <a:noFill/>
          <a:ln>
            <a:noFill/>
          </a:ln>
        </p:spPr>
      </p:pic>
      <p:pic>
        <p:nvPicPr>
          <p:cNvPr id="34" name="Google Shape;928;p22">
            <a:extLst>
              <a:ext uri="{FF2B5EF4-FFF2-40B4-BE49-F238E27FC236}">
                <a16:creationId xmlns:a16="http://schemas.microsoft.com/office/drawing/2014/main" id="{99033117-A5CC-38CC-0567-3FFDC48E2EC6}"/>
              </a:ext>
            </a:extLst>
          </p:cNvPr>
          <p:cNvPicPr preferRelativeResize="0">
            <a:picLocks noChangeAspect="1"/>
          </p:cNvPicPr>
          <p:nvPr/>
        </p:nvPicPr>
        <p:blipFill rotWithShape="1">
          <a:blip r:embed="rId12">
            <a:alphaModFix/>
          </a:blip>
          <a:srcRect/>
          <a:stretch/>
        </p:blipFill>
        <p:spPr>
          <a:xfrm>
            <a:off x="-511175" y="2173288"/>
            <a:ext cx="257837" cy="252107"/>
          </a:xfrm>
          <a:prstGeom prst="rect">
            <a:avLst/>
          </a:prstGeom>
          <a:noFill/>
          <a:ln>
            <a:noFill/>
          </a:ln>
        </p:spPr>
      </p:pic>
      <p:pic>
        <p:nvPicPr>
          <p:cNvPr id="35" name="Google Shape;929;p22" descr="Recurso 32.png">
            <a:extLst>
              <a:ext uri="{FF2B5EF4-FFF2-40B4-BE49-F238E27FC236}">
                <a16:creationId xmlns:a16="http://schemas.microsoft.com/office/drawing/2014/main" id="{A2AACB87-51BB-8CA2-1538-89A956F5EA7E}"/>
              </a:ext>
            </a:extLst>
          </p:cNvPr>
          <p:cNvPicPr preferRelativeResize="0">
            <a:picLocks noChangeAspect="1"/>
          </p:cNvPicPr>
          <p:nvPr/>
        </p:nvPicPr>
        <p:blipFill rotWithShape="1">
          <a:blip r:embed="rId13">
            <a:alphaModFix/>
          </a:blip>
          <a:srcRect l="9354"/>
          <a:stretch/>
        </p:blipFill>
        <p:spPr>
          <a:xfrm>
            <a:off x="-511175" y="2941242"/>
            <a:ext cx="288000" cy="249449"/>
          </a:xfrm>
          <a:prstGeom prst="rect">
            <a:avLst/>
          </a:prstGeom>
          <a:noFill/>
          <a:ln>
            <a:noFill/>
          </a:ln>
        </p:spPr>
      </p:pic>
      <p:pic>
        <p:nvPicPr>
          <p:cNvPr id="36" name="Google Shape;931;p22" descr="Recurso 37.png">
            <a:extLst>
              <a:ext uri="{FF2B5EF4-FFF2-40B4-BE49-F238E27FC236}">
                <a16:creationId xmlns:a16="http://schemas.microsoft.com/office/drawing/2014/main" id="{9B19F02D-801B-A0EB-AEC4-B89284E7B338}"/>
              </a:ext>
            </a:extLst>
          </p:cNvPr>
          <p:cNvPicPr preferRelativeResize="0">
            <a:picLocks noChangeAspect="1"/>
          </p:cNvPicPr>
          <p:nvPr/>
        </p:nvPicPr>
        <p:blipFill rotWithShape="1">
          <a:blip r:embed="rId14">
            <a:alphaModFix/>
          </a:blip>
          <a:srcRect b="18540"/>
          <a:stretch/>
        </p:blipFill>
        <p:spPr>
          <a:xfrm>
            <a:off x="-511175" y="1258888"/>
            <a:ext cx="265775" cy="270500"/>
          </a:xfrm>
          <a:prstGeom prst="rect">
            <a:avLst/>
          </a:prstGeom>
          <a:noFill/>
          <a:ln>
            <a:noFill/>
          </a:ln>
        </p:spPr>
      </p:pic>
      <p:pic>
        <p:nvPicPr>
          <p:cNvPr id="37" name="Google Shape;932;p22" descr="Recurso 31.png">
            <a:extLst>
              <a:ext uri="{FF2B5EF4-FFF2-40B4-BE49-F238E27FC236}">
                <a16:creationId xmlns:a16="http://schemas.microsoft.com/office/drawing/2014/main" id="{274C06B7-B325-80A1-854F-3F33B5F307C8}"/>
              </a:ext>
            </a:extLst>
          </p:cNvPr>
          <p:cNvPicPr preferRelativeResize="0">
            <a:picLocks noChangeAspect="1"/>
          </p:cNvPicPr>
          <p:nvPr/>
        </p:nvPicPr>
        <p:blipFill rotWithShape="1">
          <a:blip r:embed="rId15">
            <a:alphaModFix/>
          </a:blip>
          <a:srcRect l="11144" r="26973"/>
          <a:stretch/>
        </p:blipFill>
        <p:spPr>
          <a:xfrm>
            <a:off x="-533400" y="2619376"/>
            <a:ext cx="288000" cy="260853"/>
          </a:xfrm>
          <a:prstGeom prst="rect">
            <a:avLst/>
          </a:prstGeom>
          <a:noFill/>
          <a:ln>
            <a:noFill/>
          </a:ln>
        </p:spPr>
      </p:pic>
      <p:pic>
        <p:nvPicPr>
          <p:cNvPr id="38" name="Google Shape;933;p22">
            <a:extLst>
              <a:ext uri="{FF2B5EF4-FFF2-40B4-BE49-F238E27FC236}">
                <a16:creationId xmlns:a16="http://schemas.microsoft.com/office/drawing/2014/main" id="{303F622F-3D9A-10B1-AF68-40BC0F5C6961}"/>
              </a:ext>
            </a:extLst>
          </p:cNvPr>
          <p:cNvPicPr preferRelativeResize="0">
            <a:picLocks noChangeAspect="1"/>
          </p:cNvPicPr>
          <p:nvPr/>
        </p:nvPicPr>
        <p:blipFill rotWithShape="1">
          <a:blip r:embed="rId16">
            <a:alphaModFix/>
          </a:blip>
          <a:srcRect/>
          <a:stretch/>
        </p:blipFill>
        <p:spPr>
          <a:xfrm>
            <a:off x="-491663" y="3259548"/>
            <a:ext cx="288000" cy="237303"/>
          </a:xfrm>
          <a:prstGeom prst="rect">
            <a:avLst/>
          </a:prstGeom>
          <a:noFill/>
          <a:ln>
            <a:noFill/>
          </a:ln>
        </p:spPr>
      </p:pic>
      <p:pic>
        <p:nvPicPr>
          <p:cNvPr id="39" name="Google Shape;935;p22" descr="Recurso 32.png">
            <a:extLst>
              <a:ext uri="{FF2B5EF4-FFF2-40B4-BE49-F238E27FC236}">
                <a16:creationId xmlns:a16="http://schemas.microsoft.com/office/drawing/2014/main" id="{4725DDA2-B285-D2A0-EA1B-715EF58BF515}"/>
              </a:ext>
            </a:extLst>
          </p:cNvPr>
          <p:cNvPicPr preferRelativeResize="0">
            <a:picLocks noChangeAspect="1"/>
          </p:cNvPicPr>
          <p:nvPr/>
        </p:nvPicPr>
        <p:blipFill rotWithShape="1">
          <a:blip r:embed="rId13">
            <a:alphaModFix/>
          </a:blip>
          <a:srcRect l="9354"/>
          <a:stretch/>
        </p:blipFill>
        <p:spPr>
          <a:xfrm>
            <a:off x="-533400" y="3630516"/>
            <a:ext cx="288000" cy="249449"/>
          </a:xfrm>
          <a:prstGeom prst="rect">
            <a:avLst/>
          </a:prstGeom>
          <a:noFill/>
          <a:ln>
            <a:noFill/>
          </a:ln>
        </p:spPr>
      </p:pic>
      <p:pic>
        <p:nvPicPr>
          <p:cNvPr id="16" name="Google Shape;158;p1" descr="Recurso 37.png">
            <a:extLst>
              <a:ext uri="{FF2B5EF4-FFF2-40B4-BE49-F238E27FC236}">
                <a16:creationId xmlns:a16="http://schemas.microsoft.com/office/drawing/2014/main" id="{0318C9A9-5D37-05D8-B09B-0112D3A68111}"/>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763614" y="51272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A0910138-9445-3A2E-33D4-A349DF6C2A1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2082" y="166224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DDB5507C-5B27-14A0-239A-F4B23E0202E3}"/>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009687" y="528983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48F8FB96-EEF2-2FD7-36D7-E79D2A7859B5}"/>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366202" y="504441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4FEAD9E0-4B63-4169-5141-F6BA56ABC39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059881" y="49832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5E7C5475-2367-C013-E696-A58B2ADBBA51}"/>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720478" y="481614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FF7DC9F4-3EEB-287A-71D3-7FF4CE7A8BB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316748" y="52809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60F70380-9325-00A9-6B46-BAED7D0BDBA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5732" y="259908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489510B4-FDC1-49DC-FC1E-E09028DC733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2082" y="347155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544068D9-67BE-AAB6-2F93-DD09FA92F29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2082" y="432194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8;p9">
            <a:extLst>
              <a:ext uri="{FF2B5EF4-FFF2-40B4-BE49-F238E27FC236}">
                <a16:creationId xmlns:a16="http://schemas.microsoft.com/office/drawing/2014/main" id="{E6156723-27DC-6D0C-3A66-623CFAA312F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2082" y="508924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AD1DB175-4D7A-FAE7-339D-ECD1ED889CC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2082" y="589322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6670E60F-6BC6-77F5-05E2-BD7D41E998D7}"/>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250548" y="45486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60397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C2CB-F50A-CD75-4435-B8A880CEB04C}"/>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359F33ED-2CE3-B430-1244-F8A4975C7AC8}"/>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57188" y="962585"/>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Google Shape;934;p22" descr="Recurso 39.png">
            <a:extLst>
              <a:ext uri="{FF2B5EF4-FFF2-40B4-BE49-F238E27FC236}">
                <a16:creationId xmlns:a16="http://schemas.microsoft.com/office/drawing/2014/main" id="{F62551ED-C654-0E03-C3C3-FB35B7D4E59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5" action="ppaction://hlinksldjump"/>
            <a:extLst>
              <a:ext uri="{FF2B5EF4-FFF2-40B4-BE49-F238E27FC236}">
                <a16:creationId xmlns:a16="http://schemas.microsoft.com/office/drawing/2014/main" id="{F793418A-BAEF-B80C-3BEC-7411F06702F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3F46EFA3-12E3-AA47-B4A9-8946B74E89F1}"/>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6A34A727-94CE-4F96-7983-D5B323C4E86F}"/>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Google Shape;357;p9">
            <a:extLst>
              <a:ext uri="{FF2B5EF4-FFF2-40B4-BE49-F238E27FC236}">
                <a16:creationId xmlns:a16="http://schemas.microsoft.com/office/drawing/2014/main" id="{0AA4CE42-041C-3EB3-EAA8-F4B6E4A815A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7E52282C-05FD-31EA-1BC6-54D30E332C0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AF28B25A-1AFE-556B-44D5-8844383A451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35EF1304-AE11-4112-D65C-CF3E46AC1E6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47E85F2E-8264-098F-583F-5934ED336D81}"/>
              </a:ext>
            </a:extLst>
          </p:cNvPr>
          <p:cNvGraphicFramePr/>
          <p:nvPr/>
        </p:nvGraphicFramePr>
        <p:xfrm>
          <a:off x="4430527" y="1645523"/>
          <a:ext cx="7527600" cy="351105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206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Alto Magdalena</a:t>
                      </a:r>
                      <a:endParaRPr lang="es-CO"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 de los ríos Yaguará e Iquira</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Probabilidad de crecientes súbitas en las cuencas de los ríos Yaguará, Iquira </a:t>
                      </a:r>
                      <a:r>
                        <a:rPr lang="es-CO" sz="900" u="none">
                          <a:latin typeface="Verdana" panose="020B0604030504040204" pitchFamily="34" charset="0"/>
                          <a:ea typeface="Verdana" panose="020B0604030504040204" pitchFamily="34" charset="0"/>
                          <a:cs typeface="Arial Narrow"/>
                          <a:sym typeface="Arial Narrow"/>
                        </a:rPr>
                        <a:t>y sus afluentes, entre otros </a:t>
                      </a:r>
                      <a:r>
                        <a:rPr lang="es-CO" sz="900" u="none" strike="noStrike" cap="none">
                          <a:latin typeface="Verdana" panose="020B0604030504040204" pitchFamily="34" charset="0"/>
                          <a:ea typeface="Verdana" panose="020B0604030504040204" pitchFamily="34" charset="0"/>
                          <a:cs typeface="Arial Narrow"/>
                          <a:sym typeface="Arial Narrow"/>
                        </a:rPr>
                        <a:t>aportantes al Alto Magdalena. Especial atención en los municipios de Yaguará e Iquira (Huila). </a:t>
                      </a:r>
                      <a:endParaRPr lang="es-CO"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3140853"/>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Alto Magdalena</a:t>
                      </a:r>
                      <a:endParaRPr lang="es-CO"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 del río Neiva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a:latin typeface="Verdana" panose="020B0604030504040204" pitchFamily="34" charset="0"/>
                          <a:ea typeface="Verdana" panose="020B0604030504040204" pitchFamily="34" charset="0"/>
                          <a:cs typeface="Arial Narrow"/>
                          <a:sym typeface="Arial Narrow"/>
                        </a:rPr>
                        <a:t>Probabilidad de crecientes súbitas en las cuencas de los ríos Neiva y sus afluentes, especialmente las quebradas La Perdiz, Las Tapias y el río Frío. Especial atención en el municipio de Algeciras y Campoalegre (Huila).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984431"/>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Alto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Cuenca del río Juncal</a:t>
                      </a:r>
                      <a:endParaRPr lang="es-CO" sz="900" dirty="0">
                        <a:latin typeface="Verdana" panose="020B0604030504040204" pitchFamily="34" charset="0"/>
                        <a:ea typeface="Verdana" panose="020B0604030504040204" pitchFamily="34" charset="0"/>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Juncal y otros ríos directos al Magdalena. Especial atención en los municipios de Palermo y Neiva (Huila). </a:t>
                      </a:r>
                      <a:endParaRPr lang="es-CO"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353748"/>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Alto Magdalena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a:solidFill>
                            <a:schemeClr val="dk1"/>
                          </a:solidFill>
                          <a:latin typeface="Verdana" panose="020B0604030504040204" pitchFamily="34" charset="0"/>
                          <a:ea typeface="Verdana" panose="020B0604030504040204" pitchFamily="34" charset="0"/>
                          <a:cs typeface="Arial Narrow"/>
                          <a:sym typeface="Arial Narrow"/>
                        </a:rPr>
                        <a:t>Cuenca del río Baché</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Probabilidad de crecientes súbitas en el río Baché y sus afluentes. Especial atención las quebradas </a:t>
                      </a:r>
                      <a:r>
                        <a:rPr lang="es-CO" sz="900" b="0" i="0" u="none" strike="noStrike" cap="none">
                          <a:solidFill>
                            <a:schemeClr val="dk1"/>
                          </a:solidFill>
                          <a:latin typeface="Verdana" panose="020B0604030504040204" pitchFamily="34" charset="0"/>
                          <a:ea typeface="Verdana" panose="020B0604030504040204" pitchFamily="34" charset="0"/>
                          <a:cs typeface="Arial Narrow"/>
                          <a:sym typeface="Arial Narrow"/>
                        </a:rPr>
                        <a:t>San Miguel, El Oso, El Carmen y El Chuco en el municipio de Santa Maria (Huila)</a:t>
                      </a: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 </a:t>
                      </a:r>
                      <a:endParaRPr lang="es-CO" sz="900" b="0" u="none" strike="noStrike" cap="none" dirty="0">
                        <a:latin typeface="Verdana" panose="020B0604030504040204" pitchFamily="34" charset="0"/>
                        <a:ea typeface="Verdana" panose="020B0604030504040204" pitchFamily="34" charset="0"/>
                      </a:endParaRPr>
                    </a:p>
                  </a:txBody>
                  <a:tcPr marL="91424" marR="91424"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582664"/>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Alto Magdalena</a:t>
                      </a:r>
                      <a:endParaRPr lang="es-CO"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Cuenca del río Fortalecillas</a:t>
                      </a:r>
                      <a:endParaRPr lang="es-CO"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Fortalecillas y aportantes, se recomienda especial atención en los ríos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Villavieja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Ceibas y Motilón, y la quebrada El Venado . Especial atención en los municipios de Rivera, Neiva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Villavieja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(Huila). </a:t>
                      </a:r>
                      <a:endParaRPr lang="es-CO" sz="900" b="0" u="none" strike="noStrike" kern="1200" dirty="0">
                        <a:solidFill>
                          <a:schemeClr val="dk1"/>
                        </a:solidFill>
                        <a:latin typeface="Verdana" panose="020B0604030504040204" pitchFamily="34" charset="0"/>
                        <a:ea typeface="Verdana" panose="020B0604030504040204" pitchFamily="34" charset="0"/>
                      </a:endParaRPr>
                    </a:p>
                  </a:txBody>
                  <a:tcPr marL="91424" marR="9142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3865544"/>
                  </a:ext>
                </a:extLst>
              </a:tr>
            </a:tbl>
          </a:graphicData>
        </a:graphic>
      </p:graphicFrame>
      <p:sp>
        <p:nvSpPr>
          <p:cNvPr id="22" name="Google Shape;3036;p14">
            <a:extLst>
              <a:ext uri="{FF2B5EF4-FFF2-40B4-BE49-F238E27FC236}">
                <a16:creationId xmlns:a16="http://schemas.microsoft.com/office/drawing/2014/main" id="{D5E594C6-FE62-DE1C-1B96-5B8AA7E6C18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3" name="Google Shape;927;p22">
            <a:extLst>
              <a:ext uri="{FF2B5EF4-FFF2-40B4-BE49-F238E27FC236}">
                <a16:creationId xmlns:a16="http://schemas.microsoft.com/office/drawing/2014/main" id="{CF575B95-2D66-D3DA-3D84-0F5A3C3D3941}"/>
              </a:ext>
            </a:extLst>
          </p:cNvPr>
          <p:cNvPicPr preferRelativeResize="0">
            <a:picLocks noChangeAspect="1"/>
          </p:cNvPicPr>
          <p:nvPr/>
        </p:nvPicPr>
        <p:blipFill rotWithShape="1">
          <a:blip r:embed="rId11">
            <a:alphaModFix/>
          </a:blip>
          <a:srcRect/>
          <a:stretch/>
        </p:blipFill>
        <p:spPr>
          <a:xfrm>
            <a:off x="-519113" y="1724027"/>
            <a:ext cx="265775" cy="249942"/>
          </a:xfrm>
          <a:prstGeom prst="rect">
            <a:avLst/>
          </a:prstGeom>
          <a:noFill/>
          <a:ln>
            <a:noFill/>
          </a:ln>
        </p:spPr>
      </p:pic>
      <p:pic>
        <p:nvPicPr>
          <p:cNvPr id="34" name="Google Shape;928;p22">
            <a:extLst>
              <a:ext uri="{FF2B5EF4-FFF2-40B4-BE49-F238E27FC236}">
                <a16:creationId xmlns:a16="http://schemas.microsoft.com/office/drawing/2014/main" id="{6C4811E4-E0F7-FF52-E60D-9552D04A24C8}"/>
              </a:ext>
            </a:extLst>
          </p:cNvPr>
          <p:cNvPicPr preferRelativeResize="0">
            <a:picLocks noChangeAspect="1"/>
          </p:cNvPicPr>
          <p:nvPr/>
        </p:nvPicPr>
        <p:blipFill rotWithShape="1">
          <a:blip r:embed="rId12">
            <a:alphaModFix/>
          </a:blip>
          <a:srcRect/>
          <a:stretch/>
        </p:blipFill>
        <p:spPr>
          <a:xfrm>
            <a:off x="-511175" y="2173288"/>
            <a:ext cx="257837" cy="252107"/>
          </a:xfrm>
          <a:prstGeom prst="rect">
            <a:avLst/>
          </a:prstGeom>
          <a:noFill/>
          <a:ln>
            <a:noFill/>
          </a:ln>
        </p:spPr>
      </p:pic>
      <p:pic>
        <p:nvPicPr>
          <p:cNvPr id="35" name="Google Shape;929;p22" descr="Recurso 32.png">
            <a:extLst>
              <a:ext uri="{FF2B5EF4-FFF2-40B4-BE49-F238E27FC236}">
                <a16:creationId xmlns:a16="http://schemas.microsoft.com/office/drawing/2014/main" id="{7A24B2CC-9AEF-0BA6-38A1-DF4838AA649B}"/>
              </a:ext>
            </a:extLst>
          </p:cNvPr>
          <p:cNvPicPr preferRelativeResize="0">
            <a:picLocks noChangeAspect="1"/>
          </p:cNvPicPr>
          <p:nvPr/>
        </p:nvPicPr>
        <p:blipFill rotWithShape="1">
          <a:blip r:embed="rId13">
            <a:alphaModFix/>
          </a:blip>
          <a:srcRect l="9354"/>
          <a:stretch/>
        </p:blipFill>
        <p:spPr>
          <a:xfrm>
            <a:off x="-511175" y="2941242"/>
            <a:ext cx="288000" cy="249449"/>
          </a:xfrm>
          <a:prstGeom prst="rect">
            <a:avLst/>
          </a:prstGeom>
          <a:noFill/>
          <a:ln>
            <a:noFill/>
          </a:ln>
        </p:spPr>
      </p:pic>
      <p:pic>
        <p:nvPicPr>
          <p:cNvPr id="36" name="Google Shape;931;p22" descr="Recurso 37.png">
            <a:extLst>
              <a:ext uri="{FF2B5EF4-FFF2-40B4-BE49-F238E27FC236}">
                <a16:creationId xmlns:a16="http://schemas.microsoft.com/office/drawing/2014/main" id="{F3A1ABB2-35FE-77C9-078F-5C3AFA2F5D07}"/>
              </a:ext>
            </a:extLst>
          </p:cNvPr>
          <p:cNvPicPr preferRelativeResize="0">
            <a:picLocks noChangeAspect="1"/>
          </p:cNvPicPr>
          <p:nvPr/>
        </p:nvPicPr>
        <p:blipFill rotWithShape="1">
          <a:blip r:embed="rId14">
            <a:alphaModFix/>
          </a:blip>
          <a:srcRect b="18540"/>
          <a:stretch/>
        </p:blipFill>
        <p:spPr>
          <a:xfrm>
            <a:off x="-511175" y="1258888"/>
            <a:ext cx="265775" cy="270500"/>
          </a:xfrm>
          <a:prstGeom prst="rect">
            <a:avLst/>
          </a:prstGeom>
          <a:noFill/>
          <a:ln>
            <a:noFill/>
          </a:ln>
        </p:spPr>
      </p:pic>
      <p:pic>
        <p:nvPicPr>
          <p:cNvPr id="37" name="Google Shape;932;p22" descr="Recurso 31.png">
            <a:extLst>
              <a:ext uri="{FF2B5EF4-FFF2-40B4-BE49-F238E27FC236}">
                <a16:creationId xmlns:a16="http://schemas.microsoft.com/office/drawing/2014/main" id="{BFE3227C-7778-9326-AD7A-3E903513EC47}"/>
              </a:ext>
            </a:extLst>
          </p:cNvPr>
          <p:cNvPicPr preferRelativeResize="0">
            <a:picLocks noChangeAspect="1"/>
          </p:cNvPicPr>
          <p:nvPr/>
        </p:nvPicPr>
        <p:blipFill rotWithShape="1">
          <a:blip r:embed="rId15">
            <a:alphaModFix/>
          </a:blip>
          <a:srcRect l="11144" r="26973"/>
          <a:stretch/>
        </p:blipFill>
        <p:spPr>
          <a:xfrm>
            <a:off x="-533400" y="2619376"/>
            <a:ext cx="288000" cy="260853"/>
          </a:xfrm>
          <a:prstGeom prst="rect">
            <a:avLst/>
          </a:prstGeom>
          <a:noFill/>
          <a:ln>
            <a:noFill/>
          </a:ln>
        </p:spPr>
      </p:pic>
      <p:pic>
        <p:nvPicPr>
          <p:cNvPr id="38" name="Google Shape;933;p22">
            <a:extLst>
              <a:ext uri="{FF2B5EF4-FFF2-40B4-BE49-F238E27FC236}">
                <a16:creationId xmlns:a16="http://schemas.microsoft.com/office/drawing/2014/main" id="{8D54F61D-32F5-826C-8B21-7FE76981417B}"/>
              </a:ext>
            </a:extLst>
          </p:cNvPr>
          <p:cNvPicPr preferRelativeResize="0">
            <a:picLocks noChangeAspect="1"/>
          </p:cNvPicPr>
          <p:nvPr/>
        </p:nvPicPr>
        <p:blipFill rotWithShape="1">
          <a:blip r:embed="rId16">
            <a:alphaModFix/>
          </a:blip>
          <a:srcRect/>
          <a:stretch/>
        </p:blipFill>
        <p:spPr>
          <a:xfrm>
            <a:off x="-491663" y="3259548"/>
            <a:ext cx="288000" cy="237303"/>
          </a:xfrm>
          <a:prstGeom prst="rect">
            <a:avLst/>
          </a:prstGeom>
          <a:noFill/>
          <a:ln>
            <a:noFill/>
          </a:ln>
        </p:spPr>
      </p:pic>
      <p:pic>
        <p:nvPicPr>
          <p:cNvPr id="39" name="Google Shape;935;p22" descr="Recurso 32.png">
            <a:extLst>
              <a:ext uri="{FF2B5EF4-FFF2-40B4-BE49-F238E27FC236}">
                <a16:creationId xmlns:a16="http://schemas.microsoft.com/office/drawing/2014/main" id="{DB2179F2-0751-95BC-6605-D12C978219C9}"/>
              </a:ext>
            </a:extLst>
          </p:cNvPr>
          <p:cNvPicPr preferRelativeResize="0">
            <a:picLocks noChangeAspect="1"/>
          </p:cNvPicPr>
          <p:nvPr/>
        </p:nvPicPr>
        <p:blipFill rotWithShape="1">
          <a:blip r:embed="rId13">
            <a:alphaModFix/>
          </a:blip>
          <a:srcRect l="9354"/>
          <a:stretch/>
        </p:blipFill>
        <p:spPr>
          <a:xfrm>
            <a:off x="-533400" y="3630516"/>
            <a:ext cx="288000" cy="249449"/>
          </a:xfrm>
          <a:prstGeom prst="rect">
            <a:avLst/>
          </a:prstGeom>
          <a:noFill/>
          <a:ln>
            <a:noFill/>
          </a:ln>
        </p:spPr>
      </p:pic>
      <p:pic>
        <p:nvPicPr>
          <p:cNvPr id="9" name="Google Shape;358;p9">
            <a:extLst>
              <a:ext uri="{FF2B5EF4-FFF2-40B4-BE49-F238E27FC236}">
                <a16:creationId xmlns:a16="http://schemas.microsoft.com/office/drawing/2014/main" id="{C3C3BFC3-A89F-B147-502B-3D6CBAC5EE6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9372" y="461241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7D4A3C99-F123-D803-2FE2-6CC9AF68FC4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810800" y="357155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110A7376-1788-19D9-BA56-24F0697E458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000754" y="447608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25D1E713-BC6B-BF92-7BA2-AD39D510C2F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960294" y="413801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A7CE4A36-3C1A-481E-F944-0B39775591D7}"/>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743246" y="386829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E38D33A0-D782-A1F5-18E5-5ACD0D1D777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164700" y="388180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0A0D7BBD-0DA2-5AE5-16E9-92BF17B38E8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9372" y="399361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CE1A65D8-A303-D186-FD23-537AF107815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9372" y="34306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593FF0A5-0AE4-7F06-15FD-F278C2A6480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9372" y="28277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8;p1" descr="Recurso 37.png">
            <a:extLst>
              <a:ext uri="{FF2B5EF4-FFF2-40B4-BE49-F238E27FC236}">
                <a16:creationId xmlns:a16="http://schemas.microsoft.com/office/drawing/2014/main" id="{EB485133-5816-57AB-5496-888EECF2FC1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578993" y="438505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8B4114C8-7DD5-B52C-8E3E-17C1CC9B650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9372" y="219020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66799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A6A0B-2AD1-75D9-FC58-1FBF2E7DCDAB}"/>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248A65BD-AF6C-9257-9A28-DF726DA395C2}"/>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57188" y="962585"/>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Google Shape;934;p22" descr="Recurso 39.png">
            <a:extLst>
              <a:ext uri="{FF2B5EF4-FFF2-40B4-BE49-F238E27FC236}">
                <a16:creationId xmlns:a16="http://schemas.microsoft.com/office/drawing/2014/main" id="{239114A6-F3F6-9B57-07DD-0E33E254FF9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5" action="ppaction://hlinksldjump"/>
            <a:extLst>
              <a:ext uri="{FF2B5EF4-FFF2-40B4-BE49-F238E27FC236}">
                <a16:creationId xmlns:a16="http://schemas.microsoft.com/office/drawing/2014/main" id="{F81D4BFC-AAA3-3C06-4F6E-0CC25148584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AF07F92C-0015-0069-1D0E-B36895AC71CA}"/>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80B14A8B-474B-E69F-9346-7995CEEB9FF5}"/>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Google Shape;357;p9">
            <a:extLst>
              <a:ext uri="{FF2B5EF4-FFF2-40B4-BE49-F238E27FC236}">
                <a16:creationId xmlns:a16="http://schemas.microsoft.com/office/drawing/2014/main" id="{43741999-70E6-65DE-100A-EF993952AE4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B1528ECF-5389-D8EF-49E8-ACD8D390D00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5B0C2F19-B777-0B9F-5D9A-05D86A19811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96BA79CC-B38E-61CB-7E55-1F03D71837C2}"/>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ABE1C33C-A86C-2DAB-FC28-EAE9937E9DEC}"/>
              </a:ext>
            </a:extLst>
          </p:cNvPr>
          <p:cNvGraphicFramePr/>
          <p:nvPr/>
        </p:nvGraphicFramePr>
        <p:xfrm>
          <a:off x="4430527" y="1946375"/>
          <a:ext cx="7527600" cy="300817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206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Aipe - Chenche</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Aipe, Chenche y sus afluentes. Especial atención en los municipios Aipe (Huila) y Natagaima (Tolima).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3140853"/>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Cabrera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Cabrera y sus afluentes como el río </a:t>
                      </a:r>
                      <a:r>
                        <a:rPr lang="es-CO" sz="900" u="none" strike="noStrike" dirty="0" err="1">
                          <a:latin typeface="Verdana" panose="020B0604030504040204" pitchFamily="34" charset="0"/>
                          <a:ea typeface="Verdana" panose="020B0604030504040204" pitchFamily="34" charset="0"/>
                          <a:cs typeface="Arial Narrow"/>
                          <a:sym typeface="Arial Narrow"/>
                        </a:rPr>
                        <a:t>Ambica</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el municipio Colombia (Huila). </a:t>
                      </a:r>
                      <a:r>
                        <a:rPr lang="es-CO" sz="900" b="1" u="none" strike="noStrike" dirty="0">
                          <a:latin typeface="Verdana" panose="020B0604030504040204" pitchFamily="34" charset="0"/>
                          <a:ea typeface="Verdana" panose="020B0604030504040204" pitchFamily="34" charset="0"/>
                          <a:cs typeface="Arial Narrow"/>
                          <a:sym typeface="Arial Narrow"/>
                        </a:rPr>
                        <a:t>Nota: </a:t>
                      </a:r>
                      <a:r>
                        <a:rPr lang="es-CO" sz="900" u="none" strike="noStrike" dirty="0">
                          <a:latin typeface="Verdana" panose="020B0604030504040204" pitchFamily="34" charset="0"/>
                          <a:ea typeface="Verdana" panose="020B0604030504040204" pitchFamily="34" charset="0"/>
                          <a:cs typeface="Arial Narrow"/>
                          <a:sym typeface="Arial Narrow"/>
                        </a:rPr>
                        <a:t>Se registra creciente súbita del rio </a:t>
                      </a:r>
                      <a:r>
                        <a:rPr lang="es-CO" sz="900" u="none" strike="noStrike" dirty="0" err="1">
                          <a:latin typeface="Verdana" panose="020B0604030504040204" pitchFamily="34" charset="0"/>
                          <a:ea typeface="Verdana" panose="020B0604030504040204" pitchFamily="34" charset="0"/>
                          <a:cs typeface="Arial Narrow"/>
                          <a:sym typeface="Arial Narrow"/>
                        </a:rPr>
                        <a:t>Ambica</a:t>
                      </a:r>
                      <a:r>
                        <a:rPr lang="es-CO" sz="900" u="none" strike="noStrike" dirty="0">
                          <a:latin typeface="Verdana" panose="020B0604030504040204" pitchFamily="34" charset="0"/>
                          <a:ea typeface="Verdana" panose="020B0604030504040204" pitchFamily="34" charset="0"/>
                          <a:cs typeface="Arial Narrow"/>
                          <a:sym typeface="Arial Narrow"/>
                        </a:rPr>
                        <a:t> a la altura de la vereda Santa Barbara, del municipio de Colombia, Huila (11/06/2025).</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984431"/>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el nivel de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353748"/>
                  </a:ext>
                </a:extLst>
              </a:tr>
              <a:tr h="576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Prado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Prado, </a:t>
                      </a:r>
                      <a:r>
                        <a:rPr lang="es-CO" sz="900" u="none" strike="noStrike" dirty="0" err="1">
                          <a:latin typeface="Verdana" panose="020B0604030504040204" pitchFamily="34" charset="0"/>
                          <a:ea typeface="Verdana" panose="020B0604030504040204" pitchFamily="34" charset="0"/>
                          <a:cs typeface="Arial Narrow"/>
                          <a:sym typeface="Arial Narrow"/>
                        </a:rPr>
                        <a:t>Cuinde</a:t>
                      </a:r>
                      <a:r>
                        <a:rPr lang="es-CO" sz="900" u="none" strike="noStrike" dirty="0">
                          <a:latin typeface="Verdana" panose="020B0604030504040204" pitchFamily="34" charset="0"/>
                          <a:ea typeface="Verdana" panose="020B0604030504040204" pitchFamily="34" charset="0"/>
                          <a:cs typeface="Arial Narrow"/>
                          <a:sym typeface="Arial Narrow"/>
                        </a:rPr>
                        <a:t> y Negro, afluentes al embalse de Prado, especial atención en los municipios de Cunday, Villarrica y Prado (Tolima). </a:t>
                      </a:r>
                      <a:endParaRPr lang="es-CO" sz="900" b="1" u="none" strike="noStrike" dirty="0">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582664"/>
                  </a:ext>
                </a:extLst>
              </a:tr>
            </a:tbl>
          </a:graphicData>
        </a:graphic>
      </p:graphicFrame>
      <p:sp>
        <p:nvSpPr>
          <p:cNvPr id="22" name="Google Shape;3036;p14">
            <a:extLst>
              <a:ext uri="{FF2B5EF4-FFF2-40B4-BE49-F238E27FC236}">
                <a16:creationId xmlns:a16="http://schemas.microsoft.com/office/drawing/2014/main" id="{05A90584-6BEF-DDD9-1610-5EC32FA9728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3" name="Google Shape;927;p22">
            <a:extLst>
              <a:ext uri="{FF2B5EF4-FFF2-40B4-BE49-F238E27FC236}">
                <a16:creationId xmlns:a16="http://schemas.microsoft.com/office/drawing/2014/main" id="{7A2E963C-C22C-9BF1-A024-2A72A0330542}"/>
              </a:ext>
            </a:extLst>
          </p:cNvPr>
          <p:cNvPicPr preferRelativeResize="0">
            <a:picLocks noChangeAspect="1"/>
          </p:cNvPicPr>
          <p:nvPr/>
        </p:nvPicPr>
        <p:blipFill rotWithShape="1">
          <a:blip r:embed="rId11">
            <a:alphaModFix/>
          </a:blip>
          <a:srcRect/>
          <a:stretch/>
        </p:blipFill>
        <p:spPr>
          <a:xfrm>
            <a:off x="-519113" y="1724027"/>
            <a:ext cx="265775" cy="249942"/>
          </a:xfrm>
          <a:prstGeom prst="rect">
            <a:avLst/>
          </a:prstGeom>
          <a:noFill/>
          <a:ln>
            <a:noFill/>
          </a:ln>
        </p:spPr>
      </p:pic>
      <p:pic>
        <p:nvPicPr>
          <p:cNvPr id="34" name="Google Shape;928;p22">
            <a:extLst>
              <a:ext uri="{FF2B5EF4-FFF2-40B4-BE49-F238E27FC236}">
                <a16:creationId xmlns:a16="http://schemas.microsoft.com/office/drawing/2014/main" id="{6279B12B-829B-CE08-3B37-80A0AF4A54C8}"/>
              </a:ext>
            </a:extLst>
          </p:cNvPr>
          <p:cNvPicPr preferRelativeResize="0">
            <a:picLocks noChangeAspect="1"/>
          </p:cNvPicPr>
          <p:nvPr/>
        </p:nvPicPr>
        <p:blipFill rotWithShape="1">
          <a:blip r:embed="rId12">
            <a:alphaModFix/>
          </a:blip>
          <a:srcRect/>
          <a:stretch/>
        </p:blipFill>
        <p:spPr>
          <a:xfrm>
            <a:off x="-511175" y="2173288"/>
            <a:ext cx="257837" cy="252107"/>
          </a:xfrm>
          <a:prstGeom prst="rect">
            <a:avLst/>
          </a:prstGeom>
          <a:noFill/>
          <a:ln>
            <a:noFill/>
          </a:ln>
        </p:spPr>
      </p:pic>
      <p:pic>
        <p:nvPicPr>
          <p:cNvPr id="35" name="Google Shape;929;p22" descr="Recurso 32.png">
            <a:extLst>
              <a:ext uri="{FF2B5EF4-FFF2-40B4-BE49-F238E27FC236}">
                <a16:creationId xmlns:a16="http://schemas.microsoft.com/office/drawing/2014/main" id="{B2DD1C61-400B-3C1F-38E1-09D634976ABF}"/>
              </a:ext>
            </a:extLst>
          </p:cNvPr>
          <p:cNvPicPr preferRelativeResize="0">
            <a:picLocks noChangeAspect="1"/>
          </p:cNvPicPr>
          <p:nvPr/>
        </p:nvPicPr>
        <p:blipFill rotWithShape="1">
          <a:blip r:embed="rId13">
            <a:alphaModFix/>
          </a:blip>
          <a:srcRect l="9354"/>
          <a:stretch/>
        </p:blipFill>
        <p:spPr>
          <a:xfrm>
            <a:off x="-511175" y="2941242"/>
            <a:ext cx="288000" cy="249449"/>
          </a:xfrm>
          <a:prstGeom prst="rect">
            <a:avLst/>
          </a:prstGeom>
          <a:noFill/>
          <a:ln>
            <a:noFill/>
          </a:ln>
        </p:spPr>
      </p:pic>
      <p:pic>
        <p:nvPicPr>
          <p:cNvPr id="36" name="Google Shape;931;p22" descr="Recurso 37.png">
            <a:extLst>
              <a:ext uri="{FF2B5EF4-FFF2-40B4-BE49-F238E27FC236}">
                <a16:creationId xmlns:a16="http://schemas.microsoft.com/office/drawing/2014/main" id="{FFCAD096-3C2D-06E8-9BC5-364CA38657C3}"/>
              </a:ext>
            </a:extLst>
          </p:cNvPr>
          <p:cNvPicPr preferRelativeResize="0">
            <a:picLocks noChangeAspect="1"/>
          </p:cNvPicPr>
          <p:nvPr/>
        </p:nvPicPr>
        <p:blipFill rotWithShape="1">
          <a:blip r:embed="rId14">
            <a:alphaModFix/>
          </a:blip>
          <a:srcRect b="18540"/>
          <a:stretch/>
        </p:blipFill>
        <p:spPr>
          <a:xfrm>
            <a:off x="-511175" y="1258888"/>
            <a:ext cx="265775" cy="270500"/>
          </a:xfrm>
          <a:prstGeom prst="rect">
            <a:avLst/>
          </a:prstGeom>
          <a:noFill/>
          <a:ln>
            <a:noFill/>
          </a:ln>
        </p:spPr>
      </p:pic>
      <p:pic>
        <p:nvPicPr>
          <p:cNvPr id="37" name="Google Shape;932;p22" descr="Recurso 31.png">
            <a:extLst>
              <a:ext uri="{FF2B5EF4-FFF2-40B4-BE49-F238E27FC236}">
                <a16:creationId xmlns:a16="http://schemas.microsoft.com/office/drawing/2014/main" id="{22CA9572-807B-7699-CD1C-3A29595EFCE2}"/>
              </a:ext>
            </a:extLst>
          </p:cNvPr>
          <p:cNvPicPr preferRelativeResize="0">
            <a:picLocks noChangeAspect="1"/>
          </p:cNvPicPr>
          <p:nvPr/>
        </p:nvPicPr>
        <p:blipFill rotWithShape="1">
          <a:blip r:embed="rId15">
            <a:alphaModFix/>
          </a:blip>
          <a:srcRect l="11144" r="26973"/>
          <a:stretch/>
        </p:blipFill>
        <p:spPr>
          <a:xfrm>
            <a:off x="-533400" y="2619376"/>
            <a:ext cx="288000" cy="260853"/>
          </a:xfrm>
          <a:prstGeom prst="rect">
            <a:avLst/>
          </a:prstGeom>
          <a:noFill/>
          <a:ln>
            <a:noFill/>
          </a:ln>
        </p:spPr>
      </p:pic>
      <p:pic>
        <p:nvPicPr>
          <p:cNvPr id="38" name="Google Shape;933;p22">
            <a:extLst>
              <a:ext uri="{FF2B5EF4-FFF2-40B4-BE49-F238E27FC236}">
                <a16:creationId xmlns:a16="http://schemas.microsoft.com/office/drawing/2014/main" id="{2A9EBD04-BCD5-9379-8F2E-DBC1A09EEE66}"/>
              </a:ext>
            </a:extLst>
          </p:cNvPr>
          <p:cNvPicPr preferRelativeResize="0">
            <a:picLocks noChangeAspect="1"/>
          </p:cNvPicPr>
          <p:nvPr/>
        </p:nvPicPr>
        <p:blipFill rotWithShape="1">
          <a:blip r:embed="rId16">
            <a:alphaModFix/>
          </a:blip>
          <a:srcRect/>
          <a:stretch/>
        </p:blipFill>
        <p:spPr>
          <a:xfrm>
            <a:off x="-491663" y="3259548"/>
            <a:ext cx="288000" cy="237303"/>
          </a:xfrm>
          <a:prstGeom prst="rect">
            <a:avLst/>
          </a:prstGeom>
          <a:noFill/>
          <a:ln>
            <a:noFill/>
          </a:ln>
        </p:spPr>
      </p:pic>
      <p:pic>
        <p:nvPicPr>
          <p:cNvPr id="39" name="Google Shape;935;p22" descr="Recurso 32.png">
            <a:extLst>
              <a:ext uri="{FF2B5EF4-FFF2-40B4-BE49-F238E27FC236}">
                <a16:creationId xmlns:a16="http://schemas.microsoft.com/office/drawing/2014/main" id="{2528FA91-918D-7577-058E-EFFA3BFEC09B}"/>
              </a:ext>
            </a:extLst>
          </p:cNvPr>
          <p:cNvPicPr preferRelativeResize="0">
            <a:picLocks noChangeAspect="1"/>
          </p:cNvPicPr>
          <p:nvPr/>
        </p:nvPicPr>
        <p:blipFill rotWithShape="1">
          <a:blip r:embed="rId13">
            <a:alphaModFix/>
          </a:blip>
          <a:srcRect l="9354"/>
          <a:stretch/>
        </p:blipFill>
        <p:spPr>
          <a:xfrm>
            <a:off x="-533400" y="3630516"/>
            <a:ext cx="288000" cy="249449"/>
          </a:xfrm>
          <a:prstGeom prst="rect">
            <a:avLst/>
          </a:prstGeom>
          <a:noFill/>
          <a:ln>
            <a:noFill/>
          </a:ln>
        </p:spPr>
      </p:pic>
      <p:pic>
        <p:nvPicPr>
          <p:cNvPr id="7" name="Google Shape;158;p1" descr="Recurso 37.png">
            <a:extLst>
              <a:ext uri="{FF2B5EF4-FFF2-40B4-BE49-F238E27FC236}">
                <a16:creationId xmlns:a16="http://schemas.microsoft.com/office/drawing/2014/main" id="{C7A2B7C1-B273-2E69-DC1C-54D7A3217FA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499898" y="363051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86BA6773-3D0C-E391-EDE4-D431C8ADF60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8390" y="250926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16D1C466-3134-B29F-2143-BA7DE645FEA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8390" y="38511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2373D903-D3B8-7B2B-206C-F08EF0D8CCA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216929" y="325954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7963F007-A7A1-E86C-625F-8631D9B1647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685926" y="294124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77DD967F-7E49-49DC-7C43-25FACE3596C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8389" y="441706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920E751F-6DF4-EB11-AB8C-66385D1CF18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02564" y="321797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481013"/>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0CC74-323A-01F6-1A91-2E5CB3C9D8BA}"/>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957EE111-163E-B2AB-0E60-590B91E62C34}"/>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57188" y="962585"/>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Google Shape;934;p22" descr="Recurso 39.png">
            <a:extLst>
              <a:ext uri="{FF2B5EF4-FFF2-40B4-BE49-F238E27FC236}">
                <a16:creationId xmlns:a16="http://schemas.microsoft.com/office/drawing/2014/main" id="{19113F5C-3719-5827-3BC0-DF8ECB0600C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5" action="ppaction://hlinksldjump"/>
            <a:extLst>
              <a:ext uri="{FF2B5EF4-FFF2-40B4-BE49-F238E27FC236}">
                <a16:creationId xmlns:a16="http://schemas.microsoft.com/office/drawing/2014/main" id="{C8A6F7BB-5631-0EA6-2ACD-AD08D1702DB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04993347-EEC0-1FDC-EE43-092504B566DB}"/>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47B08FD0-0B08-C6D0-36E8-582597B438D2}"/>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Google Shape;357;p9">
            <a:extLst>
              <a:ext uri="{FF2B5EF4-FFF2-40B4-BE49-F238E27FC236}">
                <a16:creationId xmlns:a16="http://schemas.microsoft.com/office/drawing/2014/main" id="{CF3B3B8C-2D4D-0795-E167-79E970EDC2F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892612F8-C66B-80EB-4612-2D0E2ECDF1A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4D04E015-2EA7-757A-4356-B572271B24B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BD33E07F-31AB-8652-CC0B-C68CCD3E1D19}"/>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1AE731EE-8A67-B35D-F7D0-B28ECE40B63E}"/>
              </a:ext>
            </a:extLst>
          </p:cNvPr>
          <p:cNvGraphicFramePr/>
          <p:nvPr/>
        </p:nvGraphicFramePr>
        <p:xfrm>
          <a:off x="4411789" y="1086285"/>
          <a:ext cx="7527600" cy="5434531"/>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853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Saldaña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Saldaña y sus afluentes como son el río Anamichú</a:t>
                      </a:r>
                      <a:r>
                        <a:rPr lang="es-CO" sz="900" u="none" strike="noStrike" cap="none" baseline="0" dirty="0">
                          <a:latin typeface="Verdana" panose="020B0604030504040204" pitchFamily="34" charset="0"/>
                          <a:ea typeface="Verdana" panose="020B0604030504040204" pitchFamily="34" charset="0"/>
                          <a:cs typeface="Arial Narrow"/>
                          <a:sym typeface="Arial Narrow"/>
                        </a:rPr>
                        <a:t> y Cambrín</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el</a:t>
                      </a:r>
                      <a:r>
                        <a:rPr lang="es-CO" sz="900" u="none" strike="noStrike" cap="none" baseline="0" dirty="0">
                          <a:latin typeface="Verdana" panose="020B0604030504040204" pitchFamily="34" charset="0"/>
                          <a:ea typeface="Verdana" panose="020B0604030504040204" pitchFamily="34" charset="0"/>
                          <a:cs typeface="Arial Narrow"/>
                          <a:sym typeface="Arial Narrow"/>
                        </a:rPr>
                        <a:t> municipio de Rioblanco </a:t>
                      </a:r>
                      <a:r>
                        <a:rPr lang="es-CO" sz="900" u="none" strike="noStrike" cap="none" dirty="0">
                          <a:latin typeface="Verdana" panose="020B0604030504040204" pitchFamily="34" charset="0"/>
                          <a:ea typeface="Verdana" panose="020B0604030504040204" pitchFamily="34" charset="0"/>
                          <a:cs typeface="Arial Narrow"/>
                          <a:sym typeface="Arial Narrow"/>
                        </a:rPr>
                        <a:t>en el departamento del Tolima. </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115888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Atá</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Atá, aportante al Alto Saldaña en el departamento del Tolima. </a:t>
                      </a:r>
                      <a:endParaRPr lang="es-ES"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193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Saldaña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media del río Saldaña. Especial atención en el municipio de Ataco, en el departamento del Tolima. </a:t>
                      </a:r>
                      <a:endParaRPr sz="900" u="none" strike="noStrike" cap="none"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942014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Saldaña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Amoyá</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Amoyá y sus aportantes en el departamento del Tolima. Especial atención al municipio de Chaparral.</a:t>
                      </a:r>
                      <a:endParaRPr sz="900"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4238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Tetuán y Ortega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Tetuán y Ortega en el departamento del Tolima. Se recomienda especial atención en la zona urbana del dicho municipio de Ortega y Chaparral.  </a:t>
                      </a:r>
                      <a:endParaRPr lang="es-CO" sz="900" b="0" dirty="0">
                        <a:latin typeface="Verdana" panose="020B0604030504040204" pitchFamily="34" charset="0"/>
                        <a:ea typeface="Verdana" panose="020B0604030504040204" pitchFamily="34" charset="0"/>
                      </a:endParaRPr>
                    </a:p>
                  </a:txBody>
                  <a:tcPr marL="91424" marR="91424"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898689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Cucuana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Cucuana y sus afluentes. Especial atención en los municipios de Roncesvalles, Rovira y San Luis, en el departamento del Tolima.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062300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Saldaña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baja del río Saldaña. Especial atención en el municipio de Saldaña en el departamento del Tolima. </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961073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Luisa</a:t>
                      </a:r>
                      <a:endParaRPr sz="900" dirty="0">
                        <a:latin typeface="Verdana" panose="020B0604030504040204" pitchFamily="34" charset="0"/>
                        <a:ea typeface="Verdana" panose="020B0604030504040204" pitchFamily="34" charset="0"/>
                      </a:endParaRPr>
                    </a:p>
                  </a:txBody>
                  <a:tcPr marL="91442" marR="91442"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los niveles del río Luisa y sus afluentes, directos</a:t>
                      </a:r>
                      <a:r>
                        <a:rPr lang="es-CO" sz="900" u="none" strike="noStrike" baseline="0" dirty="0">
                          <a:latin typeface="Verdana" panose="020B0604030504040204" pitchFamily="34" charset="0"/>
                          <a:ea typeface="Verdana" panose="020B0604030504040204" pitchFamily="34" charset="0"/>
                          <a:cs typeface="Arial Narrow"/>
                          <a:sym typeface="Arial Narrow"/>
                        </a:rPr>
                        <a:t> a</a:t>
                      </a:r>
                      <a:r>
                        <a:rPr lang="es-CO" sz="900" u="none" strike="noStrike" dirty="0">
                          <a:latin typeface="Verdana" panose="020B0604030504040204" pitchFamily="34" charset="0"/>
                          <a:ea typeface="Verdana" panose="020B0604030504040204" pitchFamily="34" charset="0"/>
                          <a:cs typeface="Arial Narrow"/>
                          <a:sym typeface="Arial Narrow"/>
                        </a:rPr>
                        <a:t>l Alto Magdalena. Especial atención a la altura de los municipios de Valle de San Juan y </a:t>
                      </a:r>
                      <a:r>
                        <a:rPr lang="es-CO" sz="900" u="none" strike="noStrike" dirty="0" err="1">
                          <a:latin typeface="Verdana" panose="020B0604030504040204" pitchFamily="34" charset="0"/>
                          <a:ea typeface="Verdana" panose="020B0604030504040204" pitchFamily="34" charset="0"/>
                          <a:cs typeface="Arial Narrow"/>
                          <a:sym typeface="Arial Narrow"/>
                        </a:rPr>
                        <a:t>Róvira</a:t>
                      </a:r>
                      <a:r>
                        <a:rPr lang="es-CO" sz="900" u="none" strike="noStrike" dirty="0">
                          <a:latin typeface="Verdana" panose="020B0604030504040204" pitchFamily="34" charset="0"/>
                          <a:ea typeface="Verdana" panose="020B0604030504040204" pitchFamily="34" charset="0"/>
                          <a:cs typeface="Arial Narrow"/>
                          <a:sym typeface="Arial Narrow"/>
                        </a:rPr>
                        <a:t> (Tolima).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2" marR="91442"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2706518"/>
                  </a:ext>
                </a:extLst>
              </a:tr>
            </a:tbl>
          </a:graphicData>
        </a:graphic>
      </p:graphicFrame>
      <p:sp>
        <p:nvSpPr>
          <p:cNvPr id="22" name="Google Shape;3036;p14">
            <a:extLst>
              <a:ext uri="{FF2B5EF4-FFF2-40B4-BE49-F238E27FC236}">
                <a16:creationId xmlns:a16="http://schemas.microsoft.com/office/drawing/2014/main" id="{161D4DBB-B0E6-17BF-4162-25A5B4C8A9E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3" name="Google Shape;927;p22">
            <a:extLst>
              <a:ext uri="{FF2B5EF4-FFF2-40B4-BE49-F238E27FC236}">
                <a16:creationId xmlns:a16="http://schemas.microsoft.com/office/drawing/2014/main" id="{9E32F95F-CD86-9B58-5280-AA45AFE626EB}"/>
              </a:ext>
            </a:extLst>
          </p:cNvPr>
          <p:cNvPicPr preferRelativeResize="0">
            <a:picLocks noChangeAspect="1"/>
          </p:cNvPicPr>
          <p:nvPr/>
        </p:nvPicPr>
        <p:blipFill rotWithShape="1">
          <a:blip r:embed="rId11">
            <a:alphaModFix/>
          </a:blip>
          <a:srcRect/>
          <a:stretch/>
        </p:blipFill>
        <p:spPr>
          <a:xfrm>
            <a:off x="-519113" y="1724027"/>
            <a:ext cx="265775" cy="249942"/>
          </a:xfrm>
          <a:prstGeom prst="rect">
            <a:avLst/>
          </a:prstGeom>
          <a:noFill/>
          <a:ln>
            <a:noFill/>
          </a:ln>
        </p:spPr>
      </p:pic>
      <p:pic>
        <p:nvPicPr>
          <p:cNvPr id="34" name="Google Shape;928;p22">
            <a:extLst>
              <a:ext uri="{FF2B5EF4-FFF2-40B4-BE49-F238E27FC236}">
                <a16:creationId xmlns:a16="http://schemas.microsoft.com/office/drawing/2014/main" id="{0D5F86EC-A4E8-7536-3311-EB71C37FD5D9}"/>
              </a:ext>
            </a:extLst>
          </p:cNvPr>
          <p:cNvPicPr preferRelativeResize="0">
            <a:picLocks noChangeAspect="1"/>
          </p:cNvPicPr>
          <p:nvPr/>
        </p:nvPicPr>
        <p:blipFill rotWithShape="1">
          <a:blip r:embed="rId12">
            <a:alphaModFix/>
          </a:blip>
          <a:srcRect/>
          <a:stretch/>
        </p:blipFill>
        <p:spPr>
          <a:xfrm>
            <a:off x="-511175" y="2173288"/>
            <a:ext cx="257837" cy="252107"/>
          </a:xfrm>
          <a:prstGeom prst="rect">
            <a:avLst/>
          </a:prstGeom>
          <a:noFill/>
          <a:ln>
            <a:noFill/>
          </a:ln>
        </p:spPr>
      </p:pic>
      <p:pic>
        <p:nvPicPr>
          <p:cNvPr id="35" name="Google Shape;929;p22" descr="Recurso 32.png">
            <a:extLst>
              <a:ext uri="{FF2B5EF4-FFF2-40B4-BE49-F238E27FC236}">
                <a16:creationId xmlns:a16="http://schemas.microsoft.com/office/drawing/2014/main" id="{C3873171-764E-8AFC-5ACB-23E06C9A3D1F}"/>
              </a:ext>
            </a:extLst>
          </p:cNvPr>
          <p:cNvPicPr preferRelativeResize="0">
            <a:picLocks noChangeAspect="1"/>
          </p:cNvPicPr>
          <p:nvPr/>
        </p:nvPicPr>
        <p:blipFill rotWithShape="1">
          <a:blip r:embed="rId13">
            <a:alphaModFix/>
          </a:blip>
          <a:srcRect l="9354"/>
          <a:stretch/>
        </p:blipFill>
        <p:spPr>
          <a:xfrm>
            <a:off x="-511175" y="2941242"/>
            <a:ext cx="288000" cy="249449"/>
          </a:xfrm>
          <a:prstGeom prst="rect">
            <a:avLst/>
          </a:prstGeom>
          <a:noFill/>
          <a:ln>
            <a:noFill/>
          </a:ln>
        </p:spPr>
      </p:pic>
      <p:pic>
        <p:nvPicPr>
          <p:cNvPr id="36" name="Google Shape;931;p22" descr="Recurso 37.png">
            <a:extLst>
              <a:ext uri="{FF2B5EF4-FFF2-40B4-BE49-F238E27FC236}">
                <a16:creationId xmlns:a16="http://schemas.microsoft.com/office/drawing/2014/main" id="{3C32D8F4-0A66-D11F-9462-188C7CAAD386}"/>
              </a:ext>
            </a:extLst>
          </p:cNvPr>
          <p:cNvPicPr preferRelativeResize="0">
            <a:picLocks noChangeAspect="1"/>
          </p:cNvPicPr>
          <p:nvPr/>
        </p:nvPicPr>
        <p:blipFill rotWithShape="1">
          <a:blip r:embed="rId14">
            <a:alphaModFix/>
          </a:blip>
          <a:srcRect b="18540"/>
          <a:stretch/>
        </p:blipFill>
        <p:spPr>
          <a:xfrm>
            <a:off x="-511175" y="1258888"/>
            <a:ext cx="265775" cy="270500"/>
          </a:xfrm>
          <a:prstGeom prst="rect">
            <a:avLst/>
          </a:prstGeom>
          <a:noFill/>
          <a:ln>
            <a:noFill/>
          </a:ln>
        </p:spPr>
      </p:pic>
      <p:pic>
        <p:nvPicPr>
          <p:cNvPr id="37" name="Google Shape;932;p22" descr="Recurso 31.png">
            <a:extLst>
              <a:ext uri="{FF2B5EF4-FFF2-40B4-BE49-F238E27FC236}">
                <a16:creationId xmlns:a16="http://schemas.microsoft.com/office/drawing/2014/main" id="{EC70354B-EF66-E128-AFBC-54DFDA1A1132}"/>
              </a:ext>
            </a:extLst>
          </p:cNvPr>
          <p:cNvPicPr preferRelativeResize="0">
            <a:picLocks noChangeAspect="1"/>
          </p:cNvPicPr>
          <p:nvPr/>
        </p:nvPicPr>
        <p:blipFill rotWithShape="1">
          <a:blip r:embed="rId15">
            <a:alphaModFix/>
          </a:blip>
          <a:srcRect l="11144" r="26973"/>
          <a:stretch/>
        </p:blipFill>
        <p:spPr>
          <a:xfrm>
            <a:off x="-533400" y="2619376"/>
            <a:ext cx="288000" cy="260853"/>
          </a:xfrm>
          <a:prstGeom prst="rect">
            <a:avLst/>
          </a:prstGeom>
          <a:noFill/>
          <a:ln>
            <a:noFill/>
          </a:ln>
        </p:spPr>
      </p:pic>
      <p:pic>
        <p:nvPicPr>
          <p:cNvPr id="38" name="Google Shape;933;p22">
            <a:extLst>
              <a:ext uri="{FF2B5EF4-FFF2-40B4-BE49-F238E27FC236}">
                <a16:creationId xmlns:a16="http://schemas.microsoft.com/office/drawing/2014/main" id="{EDA33B2C-D103-A81C-32E1-D0D74FAB3239}"/>
              </a:ext>
            </a:extLst>
          </p:cNvPr>
          <p:cNvPicPr preferRelativeResize="0">
            <a:picLocks noChangeAspect="1"/>
          </p:cNvPicPr>
          <p:nvPr/>
        </p:nvPicPr>
        <p:blipFill rotWithShape="1">
          <a:blip r:embed="rId16">
            <a:alphaModFix/>
          </a:blip>
          <a:srcRect/>
          <a:stretch/>
        </p:blipFill>
        <p:spPr>
          <a:xfrm>
            <a:off x="-491663" y="3259548"/>
            <a:ext cx="288000" cy="237303"/>
          </a:xfrm>
          <a:prstGeom prst="rect">
            <a:avLst/>
          </a:prstGeom>
          <a:noFill/>
          <a:ln>
            <a:noFill/>
          </a:ln>
        </p:spPr>
      </p:pic>
      <p:pic>
        <p:nvPicPr>
          <p:cNvPr id="39" name="Google Shape;935;p22" descr="Recurso 32.png">
            <a:extLst>
              <a:ext uri="{FF2B5EF4-FFF2-40B4-BE49-F238E27FC236}">
                <a16:creationId xmlns:a16="http://schemas.microsoft.com/office/drawing/2014/main" id="{49984C9C-3324-8ADA-EDDD-5A13AE8CDA9B}"/>
              </a:ext>
            </a:extLst>
          </p:cNvPr>
          <p:cNvPicPr preferRelativeResize="0">
            <a:picLocks noChangeAspect="1"/>
          </p:cNvPicPr>
          <p:nvPr/>
        </p:nvPicPr>
        <p:blipFill rotWithShape="1">
          <a:blip r:embed="rId13">
            <a:alphaModFix/>
          </a:blip>
          <a:srcRect l="9354"/>
          <a:stretch/>
        </p:blipFill>
        <p:spPr>
          <a:xfrm>
            <a:off x="-533400" y="3630516"/>
            <a:ext cx="288000" cy="249449"/>
          </a:xfrm>
          <a:prstGeom prst="rect">
            <a:avLst/>
          </a:prstGeom>
          <a:noFill/>
          <a:ln>
            <a:noFill/>
          </a:ln>
        </p:spPr>
      </p:pic>
      <p:pic>
        <p:nvPicPr>
          <p:cNvPr id="7" name="Google Shape;158;p1" descr="Recurso 37.png">
            <a:extLst>
              <a:ext uri="{FF2B5EF4-FFF2-40B4-BE49-F238E27FC236}">
                <a16:creationId xmlns:a16="http://schemas.microsoft.com/office/drawing/2014/main" id="{8CFB52AB-CBC1-A969-A7A1-CE9A2FF3B304}"/>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708907" y="365955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1;p22" descr="Recurso 37.png">
            <a:extLst>
              <a:ext uri="{FF2B5EF4-FFF2-40B4-BE49-F238E27FC236}">
                <a16:creationId xmlns:a16="http://schemas.microsoft.com/office/drawing/2014/main" id="{5390BC9C-A03D-EED2-0617-842103ED7075}"/>
              </a:ext>
            </a:extLst>
          </p:cNvPr>
          <p:cNvPicPr preferRelativeResize="0">
            <a:picLocks noChangeAspect="1"/>
          </p:cNvPicPr>
          <p:nvPr/>
        </p:nvPicPr>
        <p:blipFill rotWithShape="1">
          <a:blip r:embed="rId14">
            <a:alphaModFix/>
          </a:blip>
          <a:srcRect b="18540"/>
          <a:stretch/>
        </p:blipFill>
        <p:spPr>
          <a:xfrm>
            <a:off x="1399260" y="3947551"/>
            <a:ext cx="265775" cy="270500"/>
          </a:xfrm>
          <a:prstGeom prst="rect">
            <a:avLst/>
          </a:prstGeom>
          <a:noFill/>
          <a:ln>
            <a:noFill/>
          </a:ln>
        </p:spPr>
      </p:pic>
      <p:pic>
        <p:nvPicPr>
          <p:cNvPr id="4" name="Google Shape;358;p9">
            <a:extLst>
              <a:ext uri="{FF2B5EF4-FFF2-40B4-BE49-F238E27FC236}">
                <a16:creationId xmlns:a16="http://schemas.microsoft.com/office/drawing/2014/main" id="{F4A9CAC9-6CE2-64F1-AE3E-4ADE4395038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02687" y="4761377"/>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A7817F37-A650-C002-2001-47EAC883441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505811" y="5382140"/>
            <a:ext cx="474765"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18CC40F8-0182-B3B2-E214-40F55AA3D29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02687" y="6000184"/>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F97A95F0-E2E2-A19A-DBBD-9CA404B09DD3}"/>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568404" y="335920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3124D136-7A12-4FE6-D8E7-3D7AAA949FC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665035" y="30124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2CA7E320-969A-8356-561E-61F3A102CF28}"/>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340087" y="35619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36777A03-BC44-FB5D-D0DD-CB09593C2B4B}"/>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954326" y="279925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9D578453-59BA-4902-3F44-453B732F7E4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104126" y="308540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518FA8A9-0CDD-70D3-C8FC-BE38E2F3D11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279650" y="268959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A0D1D57F-3819-30FC-01C5-4F54FF181AF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6337" y="169557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912EFBA9-BB73-8FE3-C80E-A97AB2B0FD4C}"/>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500512" y="293785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BB7BBCA7-E5C1-3E40-C5AE-315CDDB942E4}"/>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500512" y="3536458"/>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7B50010D-596D-B71B-098C-B78EBF44537D}"/>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500512" y="414627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74029A92-4168-DF5A-8848-375E5E52860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6337" y="231426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93134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9633D-DA66-1AB4-3A0A-E57D711B9342}"/>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25BDFD98-3BDE-E772-2D8A-F14911B27D1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57188" y="962585"/>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Google Shape;934;p22" descr="Recurso 39.png">
            <a:extLst>
              <a:ext uri="{FF2B5EF4-FFF2-40B4-BE49-F238E27FC236}">
                <a16:creationId xmlns:a16="http://schemas.microsoft.com/office/drawing/2014/main" id="{8B479907-72F5-D6FE-892E-D6E85C0EC45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5" action="ppaction://hlinksldjump"/>
            <a:extLst>
              <a:ext uri="{FF2B5EF4-FFF2-40B4-BE49-F238E27FC236}">
                <a16:creationId xmlns:a16="http://schemas.microsoft.com/office/drawing/2014/main" id="{85F4F1E1-7E14-BDA4-6B0C-21B321D9EF5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6EF63C74-3883-F49F-3C88-475EF37A5ADC}"/>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AC93F5E4-D3A6-A16A-8E2F-9EA4091AE287}"/>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Google Shape;357;p9">
            <a:extLst>
              <a:ext uri="{FF2B5EF4-FFF2-40B4-BE49-F238E27FC236}">
                <a16:creationId xmlns:a16="http://schemas.microsoft.com/office/drawing/2014/main" id="{62B703B9-7802-37FC-88F6-758233E1760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3E965097-7D27-FE75-656D-C4D74CF4FB3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557E5959-359C-D4ED-EF5A-2DD1D45C89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99C41B23-1758-572E-14C7-FA2AAD69F48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9CFB00CE-226C-3A07-A52E-4D1E75AB6472}"/>
              </a:ext>
            </a:extLst>
          </p:cNvPr>
          <p:cNvGraphicFramePr/>
          <p:nvPr/>
        </p:nvGraphicFramePr>
        <p:xfrm>
          <a:off x="4431871" y="1370880"/>
          <a:ext cx="7527600" cy="4230815"/>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853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dirty="0">
                          <a:latin typeface="Verdana" panose="020B0604030504040204" pitchFamily="34" charset="0"/>
                          <a:ea typeface="Verdana" panose="020B0604030504040204" pitchFamily="34" charset="0"/>
                          <a:cs typeface="Arial Narrow"/>
                          <a:sym typeface="Arial Narrow"/>
                        </a:rPr>
                        <a:t>Alto Magdalena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Sumapaz</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Sumapaz, se prevé igual condición en sus afluentes tales como los ríos Cuja, Subía, Pague y las quebradas La Arenosa, La Lejía y Sabaneta. Se recomienda especial atención en los municipios de Ricaurte, Cabrera, Pandi, Melgar, Arbeláez, Silvania y Nilo (Cundinamarca) y </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Carmen de Apicalá (Tolima). </a:t>
                      </a:r>
                      <a:endParaRPr lang="es-ES" sz="900" dirty="0">
                        <a:latin typeface="Verdana" panose="020B0604030504040204" pitchFamily="34" charset="0"/>
                        <a:ea typeface="Verdana" panose="020B0604030504040204" pitchFamily="34" charset="0"/>
                      </a:endParaRPr>
                    </a:p>
                  </a:txBody>
                  <a:tcPr marL="91435" marR="91435"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8589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Coello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Coello y sus tributarios, especialmente el río Combeima. Se recomienda especial atención en la ciudad de Ibagué.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CO" sz="900" u="none" strike="noStrike" dirty="0">
                          <a:latin typeface="Verdana" panose="020B0604030504040204" pitchFamily="34" charset="0"/>
                          <a:ea typeface="Verdana" panose="020B0604030504040204" pitchFamily="34" charset="0"/>
                          <a:cs typeface="Arial Narrow"/>
                          <a:sym typeface="Arial Narrow"/>
                        </a:rPr>
                        <a:t> Se reporta desbordamiento de la quebrada Bellavista en centro poblado de Villa Restrepo, Ibagué – Tolima (12/06/2025).</a:t>
                      </a:r>
                      <a:endParaRPr sz="900" dirty="0">
                        <a:latin typeface="Verdana" panose="020B0604030504040204" pitchFamily="34" charset="0"/>
                        <a:ea typeface="Verdana" panose="020B0604030504040204" pitchFamily="34" charset="0"/>
                      </a:endParaRPr>
                    </a:p>
                  </a:txBody>
                  <a:tcPr marL="91442" marR="91442" marT="45733" marB="4573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294352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Opía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Opía y sus afluentes, especial atención en los municipios de Piedras (Tolima) y Nariño (Cundinamarca).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85477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Bogotá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la cuenca alta del río Bogotá y sus afluentes. Especial atención en los municipios de Villapinzón, Chocontá, Suesca, Sesquilé, Gachancipá, Zipaquirá y Tocancipá (Cundinamarca). </a:t>
                      </a:r>
                    </a:p>
                  </a:txBody>
                  <a:tcPr marL="91442" marR="91442"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84190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446" marB="45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Bogotá</a:t>
                      </a:r>
                      <a:endParaRPr sz="900" dirty="0">
                        <a:latin typeface="Verdana" panose="020B0604030504040204" pitchFamily="34" charset="0"/>
                        <a:ea typeface="Verdana" panose="020B0604030504040204" pitchFamily="34" charset="0"/>
                      </a:endParaRPr>
                    </a:p>
                  </a:txBody>
                  <a:tcPr marL="91441" marR="91441" marT="45446" marB="45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la cuenca baja del río Bogotá y probabilidad de crecientes súbitas en sus aportantes, tales como, los ríos Apulo y Lindo, y las quebradas La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Pilama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San Juan y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Cachimbula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municipios de La Mesa, Anapoima, Apulo, Agua de Dios, Tocaima, Viotá y Girardot (Cundinamarca).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446" marB="4544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8601237"/>
                  </a:ext>
                </a:extLst>
              </a:tr>
            </a:tbl>
          </a:graphicData>
        </a:graphic>
      </p:graphicFrame>
      <p:sp>
        <p:nvSpPr>
          <p:cNvPr id="22" name="Google Shape;3036;p14">
            <a:extLst>
              <a:ext uri="{FF2B5EF4-FFF2-40B4-BE49-F238E27FC236}">
                <a16:creationId xmlns:a16="http://schemas.microsoft.com/office/drawing/2014/main" id="{907A968B-2056-F982-B1D8-0137B1686B7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3" name="Google Shape;927;p22">
            <a:extLst>
              <a:ext uri="{FF2B5EF4-FFF2-40B4-BE49-F238E27FC236}">
                <a16:creationId xmlns:a16="http://schemas.microsoft.com/office/drawing/2014/main" id="{94A7E24F-1FF3-C4CE-1823-1ED3F4931C63}"/>
              </a:ext>
            </a:extLst>
          </p:cNvPr>
          <p:cNvPicPr preferRelativeResize="0">
            <a:picLocks noChangeAspect="1"/>
          </p:cNvPicPr>
          <p:nvPr/>
        </p:nvPicPr>
        <p:blipFill rotWithShape="1">
          <a:blip r:embed="rId11">
            <a:alphaModFix/>
          </a:blip>
          <a:srcRect/>
          <a:stretch/>
        </p:blipFill>
        <p:spPr>
          <a:xfrm>
            <a:off x="-519113" y="1724027"/>
            <a:ext cx="265775" cy="249942"/>
          </a:xfrm>
          <a:prstGeom prst="rect">
            <a:avLst/>
          </a:prstGeom>
          <a:noFill/>
          <a:ln>
            <a:noFill/>
          </a:ln>
        </p:spPr>
      </p:pic>
      <p:pic>
        <p:nvPicPr>
          <p:cNvPr id="34" name="Google Shape;928;p22">
            <a:extLst>
              <a:ext uri="{FF2B5EF4-FFF2-40B4-BE49-F238E27FC236}">
                <a16:creationId xmlns:a16="http://schemas.microsoft.com/office/drawing/2014/main" id="{0495752D-62EE-0B24-6C3C-A51A8BA53876}"/>
              </a:ext>
            </a:extLst>
          </p:cNvPr>
          <p:cNvPicPr preferRelativeResize="0">
            <a:picLocks noChangeAspect="1"/>
          </p:cNvPicPr>
          <p:nvPr/>
        </p:nvPicPr>
        <p:blipFill rotWithShape="1">
          <a:blip r:embed="rId12">
            <a:alphaModFix/>
          </a:blip>
          <a:srcRect/>
          <a:stretch/>
        </p:blipFill>
        <p:spPr>
          <a:xfrm>
            <a:off x="-511175" y="2173288"/>
            <a:ext cx="257837" cy="252107"/>
          </a:xfrm>
          <a:prstGeom prst="rect">
            <a:avLst/>
          </a:prstGeom>
          <a:noFill/>
          <a:ln>
            <a:noFill/>
          </a:ln>
        </p:spPr>
      </p:pic>
      <p:pic>
        <p:nvPicPr>
          <p:cNvPr id="35" name="Google Shape;929;p22" descr="Recurso 32.png">
            <a:extLst>
              <a:ext uri="{FF2B5EF4-FFF2-40B4-BE49-F238E27FC236}">
                <a16:creationId xmlns:a16="http://schemas.microsoft.com/office/drawing/2014/main" id="{B44C5CA6-341F-8277-D7B4-21EC801F5738}"/>
              </a:ext>
            </a:extLst>
          </p:cNvPr>
          <p:cNvPicPr preferRelativeResize="0">
            <a:picLocks noChangeAspect="1"/>
          </p:cNvPicPr>
          <p:nvPr/>
        </p:nvPicPr>
        <p:blipFill rotWithShape="1">
          <a:blip r:embed="rId13">
            <a:alphaModFix/>
          </a:blip>
          <a:srcRect l="9354"/>
          <a:stretch/>
        </p:blipFill>
        <p:spPr>
          <a:xfrm>
            <a:off x="-511175" y="2941242"/>
            <a:ext cx="288000" cy="249449"/>
          </a:xfrm>
          <a:prstGeom prst="rect">
            <a:avLst/>
          </a:prstGeom>
          <a:noFill/>
          <a:ln>
            <a:noFill/>
          </a:ln>
        </p:spPr>
      </p:pic>
      <p:pic>
        <p:nvPicPr>
          <p:cNvPr id="36" name="Google Shape;931;p22" descr="Recurso 37.png">
            <a:extLst>
              <a:ext uri="{FF2B5EF4-FFF2-40B4-BE49-F238E27FC236}">
                <a16:creationId xmlns:a16="http://schemas.microsoft.com/office/drawing/2014/main" id="{77B8D4E9-0CED-759B-AFFD-A669A00F4093}"/>
              </a:ext>
            </a:extLst>
          </p:cNvPr>
          <p:cNvPicPr preferRelativeResize="0">
            <a:picLocks noChangeAspect="1"/>
          </p:cNvPicPr>
          <p:nvPr/>
        </p:nvPicPr>
        <p:blipFill rotWithShape="1">
          <a:blip r:embed="rId14">
            <a:alphaModFix/>
          </a:blip>
          <a:srcRect b="18540"/>
          <a:stretch/>
        </p:blipFill>
        <p:spPr>
          <a:xfrm>
            <a:off x="-511175" y="1258888"/>
            <a:ext cx="265775" cy="270500"/>
          </a:xfrm>
          <a:prstGeom prst="rect">
            <a:avLst/>
          </a:prstGeom>
          <a:noFill/>
          <a:ln>
            <a:noFill/>
          </a:ln>
        </p:spPr>
      </p:pic>
      <p:pic>
        <p:nvPicPr>
          <p:cNvPr id="37" name="Google Shape;932;p22" descr="Recurso 31.png">
            <a:extLst>
              <a:ext uri="{FF2B5EF4-FFF2-40B4-BE49-F238E27FC236}">
                <a16:creationId xmlns:a16="http://schemas.microsoft.com/office/drawing/2014/main" id="{305DEFCC-6DD5-4930-F9F4-D0AE4E91E23E}"/>
              </a:ext>
            </a:extLst>
          </p:cNvPr>
          <p:cNvPicPr preferRelativeResize="0">
            <a:picLocks noChangeAspect="1"/>
          </p:cNvPicPr>
          <p:nvPr/>
        </p:nvPicPr>
        <p:blipFill rotWithShape="1">
          <a:blip r:embed="rId15">
            <a:alphaModFix/>
          </a:blip>
          <a:srcRect l="11144" r="26973"/>
          <a:stretch/>
        </p:blipFill>
        <p:spPr>
          <a:xfrm>
            <a:off x="-533400" y="2619376"/>
            <a:ext cx="288000" cy="260853"/>
          </a:xfrm>
          <a:prstGeom prst="rect">
            <a:avLst/>
          </a:prstGeom>
          <a:noFill/>
          <a:ln>
            <a:noFill/>
          </a:ln>
        </p:spPr>
      </p:pic>
      <p:pic>
        <p:nvPicPr>
          <p:cNvPr id="38" name="Google Shape;933;p22">
            <a:extLst>
              <a:ext uri="{FF2B5EF4-FFF2-40B4-BE49-F238E27FC236}">
                <a16:creationId xmlns:a16="http://schemas.microsoft.com/office/drawing/2014/main" id="{43DF97AC-C58B-8AD6-7CA4-FD914489D42B}"/>
              </a:ext>
            </a:extLst>
          </p:cNvPr>
          <p:cNvPicPr preferRelativeResize="0">
            <a:picLocks noChangeAspect="1"/>
          </p:cNvPicPr>
          <p:nvPr/>
        </p:nvPicPr>
        <p:blipFill rotWithShape="1">
          <a:blip r:embed="rId16">
            <a:alphaModFix/>
          </a:blip>
          <a:srcRect/>
          <a:stretch/>
        </p:blipFill>
        <p:spPr>
          <a:xfrm>
            <a:off x="-491663" y="3259548"/>
            <a:ext cx="288000" cy="237303"/>
          </a:xfrm>
          <a:prstGeom prst="rect">
            <a:avLst/>
          </a:prstGeom>
          <a:noFill/>
          <a:ln>
            <a:noFill/>
          </a:ln>
        </p:spPr>
      </p:pic>
      <p:pic>
        <p:nvPicPr>
          <p:cNvPr id="39" name="Google Shape;935;p22" descr="Recurso 32.png">
            <a:extLst>
              <a:ext uri="{FF2B5EF4-FFF2-40B4-BE49-F238E27FC236}">
                <a16:creationId xmlns:a16="http://schemas.microsoft.com/office/drawing/2014/main" id="{587E3FD0-26CB-76E7-33BA-B2CDD3EAE470}"/>
              </a:ext>
            </a:extLst>
          </p:cNvPr>
          <p:cNvPicPr preferRelativeResize="0">
            <a:picLocks noChangeAspect="1"/>
          </p:cNvPicPr>
          <p:nvPr/>
        </p:nvPicPr>
        <p:blipFill rotWithShape="1">
          <a:blip r:embed="rId13">
            <a:alphaModFix/>
          </a:blip>
          <a:srcRect l="9354"/>
          <a:stretch/>
        </p:blipFill>
        <p:spPr>
          <a:xfrm>
            <a:off x="-533400" y="3630516"/>
            <a:ext cx="288000" cy="249449"/>
          </a:xfrm>
          <a:prstGeom prst="rect">
            <a:avLst/>
          </a:prstGeom>
          <a:noFill/>
          <a:ln>
            <a:noFill/>
          </a:ln>
        </p:spPr>
      </p:pic>
      <p:pic>
        <p:nvPicPr>
          <p:cNvPr id="6" name="Google Shape;928;p22">
            <a:extLst>
              <a:ext uri="{FF2B5EF4-FFF2-40B4-BE49-F238E27FC236}">
                <a16:creationId xmlns:a16="http://schemas.microsoft.com/office/drawing/2014/main" id="{89AF01D6-A7E2-73A6-86FA-F15D2DF476FB}"/>
              </a:ext>
            </a:extLst>
          </p:cNvPr>
          <p:cNvPicPr preferRelativeResize="0">
            <a:picLocks noChangeAspect="1"/>
          </p:cNvPicPr>
          <p:nvPr/>
        </p:nvPicPr>
        <p:blipFill rotWithShape="1">
          <a:blip r:embed="rId12">
            <a:alphaModFix/>
          </a:blip>
          <a:srcRect/>
          <a:stretch/>
        </p:blipFill>
        <p:spPr>
          <a:xfrm>
            <a:off x="2663313" y="2406853"/>
            <a:ext cx="257837" cy="252107"/>
          </a:xfrm>
          <a:prstGeom prst="rect">
            <a:avLst/>
          </a:prstGeom>
          <a:noFill/>
          <a:ln>
            <a:noFill/>
          </a:ln>
        </p:spPr>
      </p:pic>
      <p:pic>
        <p:nvPicPr>
          <p:cNvPr id="3" name="Google Shape;358;p9">
            <a:extLst>
              <a:ext uri="{FF2B5EF4-FFF2-40B4-BE49-F238E27FC236}">
                <a16:creationId xmlns:a16="http://schemas.microsoft.com/office/drawing/2014/main" id="{7DC89A50-A9B1-DDF8-7DE9-A7269BA8380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7703" y="42762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931;p22" descr="Recurso 37.png">
            <a:extLst>
              <a:ext uri="{FF2B5EF4-FFF2-40B4-BE49-F238E27FC236}">
                <a16:creationId xmlns:a16="http://schemas.microsoft.com/office/drawing/2014/main" id="{D685144C-C073-A76A-0304-5A307F926EBD}"/>
              </a:ext>
            </a:extLst>
          </p:cNvPr>
          <p:cNvPicPr preferRelativeResize="0">
            <a:picLocks noChangeAspect="1"/>
          </p:cNvPicPr>
          <p:nvPr/>
        </p:nvPicPr>
        <p:blipFill rotWithShape="1">
          <a:blip r:embed="rId14">
            <a:alphaModFix/>
          </a:blip>
          <a:srcRect b="18540"/>
          <a:stretch/>
        </p:blipFill>
        <p:spPr>
          <a:xfrm>
            <a:off x="3559715" y="1703469"/>
            <a:ext cx="265775" cy="270500"/>
          </a:xfrm>
          <a:prstGeom prst="rect">
            <a:avLst/>
          </a:prstGeom>
          <a:noFill/>
          <a:ln>
            <a:noFill/>
          </a:ln>
        </p:spPr>
      </p:pic>
      <p:pic>
        <p:nvPicPr>
          <p:cNvPr id="13" name="Google Shape;358;p9">
            <a:extLst>
              <a:ext uri="{FF2B5EF4-FFF2-40B4-BE49-F238E27FC236}">
                <a16:creationId xmlns:a16="http://schemas.microsoft.com/office/drawing/2014/main" id="{3A3CC16D-02A0-D277-E498-9A5584315C9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40595" y="5007725"/>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1;p22" descr="Recurso 37.png">
            <a:extLst>
              <a:ext uri="{FF2B5EF4-FFF2-40B4-BE49-F238E27FC236}">
                <a16:creationId xmlns:a16="http://schemas.microsoft.com/office/drawing/2014/main" id="{FBD1818C-6AA5-9127-1D17-226B872DF943}"/>
              </a:ext>
            </a:extLst>
          </p:cNvPr>
          <p:cNvPicPr preferRelativeResize="0">
            <a:picLocks noChangeAspect="1"/>
          </p:cNvPicPr>
          <p:nvPr/>
        </p:nvPicPr>
        <p:blipFill rotWithShape="1">
          <a:blip r:embed="rId14">
            <a:alphaModFix/>
          </a:blip>
          <a:srcRect b="18540"/>
          <a:stretch/>
        </p:blipFill>
        <p:spPr>
          <a:xfrm>
            <a:off x="2026720" y="2430783"/>
            <a:ext cx="265775" cy="270500"/>
          </a:xfrm>
          <a:prstGeom prst="rect">
            <a:avLst/>
          </a:prstGeom>
          <a:noFill/>
          <a:ln>
            <a:noFill/>
          </a:ln>
        </p:spPr>
      </p:pic>
      <p:pic>
        <p:nvPicPr>
          <p:cNvPr id="17" name="Google Shape;931;p22" descr="Recurso 37.png">
            <a:extLst>
              <a:ext uri="{FF2B5EF4-FFF2-40B4-BE49-F238E27FC236}">
                <a16:creationId xmlns:a16="http://schemas.microsoft.com/office/drawing/2014/main" id="{FDD30E06-50AC-69B4-025E-747E9D9BEC78}"/>
              </a:ext>
            </a:extLst>
          </p:cNvPr>
          <p:cNvPicPr preferRelativeResize="0">
            <a:picLocks noChangeAspect="1"/>
          </p:cNvPicPr>
          <p:nvPr/>
        </p:nvPicPr>
        <p:blipFill rotWithShape="1">
          <a:blip r:embed="rId14">
            <a:alphaModFix/>
          </a:blip>
          <a:srcRect b="18540"/>
          <a:stretch/>
        </p:blipFill>
        <p:spPr>
          <a:xfrm>
            <a:off x="2327405" y="2362351"/>
            <a:ext cx="265775" cy="270500"/>
          </a:xfrm>
          <a:prstGeom prst="rect">
            <a:avLst/>
          </a:prstGeom>
          <a:noFill/>
          <a:ln>
            <a:noFill/>
          </a:ln>
        </p:spPr>
      </p:pic>
      <p:pic>
        <p:nvPicPr>
          <p:cNvPr id="9" name="Google Shape;357;p9">
            <a:extLst>
              <a:ext uri="{FF2B5EF4-FFF2-40B4-BE49-F238E27FC236}">
                <a16:creationId xmlns:a16="http://schemas.microsoft.com/office/drawing/2014/main" id="{43F662C5-430D-2681-929D-0C503344D2D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5528" y="2116731"/>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931;p22" descr="Recurso 37.png">
            <a:extLst>
              <a:ext uri="{FF2B5EF4-FFF2-40B4-BE49-F238E27FC236}">
                <a16:creationId xmlns:a16="http://schemas.microsoft.com/office/drawing/2014/main" id="{4E47D4CC-DF4C-8094-CDC4-C0A19EB4CD65}"/>
              </a:ext>
            </a:extLst>
          </p:cNvPr>
          <p:cNvPicPr preferRelativeResize="0">
            <a:picLocks noChangeAspect="1"/>
          </p:cNvPicPr>
          <p:nvPr/>
        </p:nvPicPr>
        <p:blipFill rotWithShape="1">
          <a:blip r:embed="rId14">
            <a:alphaModFix/>
          </a:blip>
          <a:srcRect b="18540"/>
          <a:stretch/>
        </p:blipFill>
        <p:spPr>
          <a:xfrm>
            <a:off x="2982331" y="2676644"/>
            <a:ext cx="265775" cy="270500"/>
          </a:xfrm>
          <a:prstGeom prst="rect">
            <a:avLst/>
          </a:prstGeom>
          <a:noFill/>
          <a:ln>
            <a:noFill/>
          </a:ln>
        </p:spPr>
      </p:pic>
      <p:pic>
        <p:nvPicPr>
          <p:cNvPr id="18" name="Google Shape;357;p9">
            <a:extLst>
              <a:ext uri="{FF2B5EF4-FFF2-40B4-BE49-F238E27FC236}">
                <a16:creationId xmlns:a16="http://schemas.microsoft.com/office/drawing/2014/main" id="{7AE7058E-E0CB-C478-48C5-8C059EF082F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5528" y="366356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EB272927-E1C5-FF9D-15E6-0B86AF1CD16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5528" y="2970947"/>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63659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C862E-1367-953F-93E4-09AEC3F5B15E}"/>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DED48A89-BDD6-67EB-53E9-4CBCD9892D3A}"/>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57188" y="962585"/>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Google Shape;934;p22" descr="Recurso 39.png">
            <a:extLst>
              <a:ext uri="{FF2B5EF4-FFF2-40B4-BE49-F238E27FC236}">
                <a16:creationId xmlns:a16="http://schemas.microsoft.com/office/drawing/2014/main" id="{D92D8F63-598B-FCFE-C5C8-A02F7F6605E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5" action="ppaction://hlinksldjump"/>
            <a:extLst>
              <a:ext uri="{FF2B5EF4-FFF2-40B4-BE49-F238E27FC236}">
                <a16:creationId xmlns:a16="http://schemas.microsoft.com/office/drawing/2014/main" id="{B7149235-7AAB-E701-2C72-7CBBB661911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CC84C2EA-C461-10FE-490B-89178320A70F}"/>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4EF5408B-09CD-6238-279A-46D921C7FC2F}"/>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0" name="Google Shape;357;p9">
            <a:extLst>
              <a:ext uri="{FF2B5EF4-FFF2-40B4-BE49-F238E27FC236}">
                <a16:creationId xmlns:a16="http://schemas.microsoft.com/office/drawing/2014/main" id="{8B3DB8E3-BC3E-A8ED-04BB-2A3DA965D78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6A8F96AC-6C8F-9639-B033-D9AA39CC09C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15C3C6CE-40EC-2978-D7DD-8881C5F2C2F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5921594A-9508-55BE-DCCF-91D0EB6C68F5}"/>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652C64AD-E668-EB74-DD97-73BFDC26CF75}"/>
              </a:ext>
            </a:extLst>
          </p:cNvPr>
          <p:cNvGraphicFramePr/>
          <p:nvPr/>
        </p:nvGraphicFramePr>
        <p:xfrm>
          <a:off x="4431821" y="2080289"/>
          <a:ext cx="7527600" cy="2705003"/>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853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Totare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u="none" strike="noStrike" dirty="0" err="1">
                          <a:latin typeface="Verdana" panose="020B0604030504040204" pitchFamily="34" charset="0"/>
                          <a:ea typeface="Verdana" panose="020B0604030504040204" pitchFamily="34" charset="0"/>
                          <a:cs typeface="Arial Narrow"/>
                          <a:sym typeface="Arial Narrow"/>
                        </a:rPr>
                        <a:t>Totare</a:t>
                      </a:r>
                      <a:r>
                        <a:rPr lang="es-CO" sz="900" u="none" strike="noStrike" dirty="0">
                          <a:latin typeface="Verdana" panose="020B0604030504040204" pitchFamily="34" charset="0"/>
                          <a:ea typeface="Verdana" panose="020B0604030504040204" pitchFamily="34" charset="0"/>
                          <a:cs typeface="Arial Narrow"/>
                          <a:sym typeface="Arial Narrow"/>
                        </a:rPr>
                        <a:t> y probabilidad de incrementos moderados en los niveles sus afluentes, especial atención en los municipios de Anzoátegui, Alvarado y la ciudad de Ibagué. </a:t>
                      </a:r>
                      <a:endParaRPr sz="900" b="0"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8589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Lagunilla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los ríos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Lagunilla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Sabandija, Recio y Azufrado, afluentes del alto Magdalena. Se recomienda especial atención en los municipios de Villahermosa, Ambalema, Murillo, Líbano, Lérida, Armero y Venadillo (Tolima). </a:t>
                      </a:r>
                      <a:r>
                        <a:rPr lang="es-ES" sz="900" b="1" u="none" strike="noStrike" kern="1200" dirty="0">
                          <a:solidFill>
                            <a:schemeClr val="dk1"/>
                          </a:solidFill>
                          <a:latin typeface="Verdana" panose="020B0604030504040204" pitchFamily="34" charset="0"/>
                          <a:ea typeface="Verdana" panose="020B0604030504040204" pitchFamily="34" charset="0"/>
                          <a:cs typeface="+mn-cs"/>
                        </a:rPr>
                        <a:t>Nota: </a:t>
                      </a:r>
                      <a:r>
                        <a:rPr lang="es-ES" sz="900" u="none" strike="noStrike" kern="1200" dirty="0">
                          <a:solidFill>
                            <a:schemeClr val="dk1"/>
                          </a:solidFill>
                          <a:latin typeface="Verdana" panose="020B0604030504040204" pitchFamily="34" charset="0"/>
                          <a:ea typeface="Verdana" panose="020B0604030504040204" pitchFamily="34" charset="0"/>
                          <a:cs typeface="+mn-cs"/>
                        </a:rPr>
                        <a:t>Inundaciones por anegamiento en el barrio La </a:t>
                      </a:r>
                      <a:r>
                        <a:rPr lang="es-ES" sz="900" u="none" strike="noStrike" kern="1200" dirty="0" err="1">
                          <a:solidFill>
                            <a:schemeClr val="dk1"/>
                          </a:solidFill>
                          <a:latin typeface="Verdana" panose="020B0604030504040204" pitchFamily="34" charset="0"/>
                          <a:ea typeface="Verdana" panose="020B0604030504040204" pitchFamily="34" charset="0"/>
                          <a:cs typeface="+mn-cs"/>
                        </a:rPr>
                        <a:t>Balastrera</a:t>
                      </a:r>
                      <a:r>
                        <a:rPr lang="es-ES" sz="900" u="none" strike="noStrike" kern="1200" dirty="0">
                          <a:solidFill>
                            <a:schemeClr val="dk1"/>
                          </a:solidFill>
                          <a:latin typeface="Verdana" panose="020B0604030504040204" pitchFamily="34" charset="0"/>
                          <a:ea typeface="Verdana" panose="020B0604030504040204" pitchFamily="34" charset="0"/>
                          <a:cs typeface="+mn-cs"/>
                        </a:rPr>
                        <a:t> del municipio de Armero Guayabal, Tolima (13/06/3035).</a:t>
                      </a:r>
                      <a:endParaRPr lang="es-ES"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294352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Seco y otros directos al Magdalena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moderados en el nivel del río Seco entre otros directos al Magdalena en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este sector. Se recomienda especial atención en los municipios de Jerusalén y San Juan de Rioseco (Cundinamarca).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854772"/>
                  </a:ext>
                </a:extLst>
              </a:tr>
            </a:tbl>
          </a:graphicData>
        </a:graphic>
      </p:graphicFrame>
      <p:sp>
        <p:nvSpPr>
          <p:cNvPr id="22" name="Google Shape;3036;p14">
            <a:extLst>
              <a:ext uri="{FF2B5EF4-FFF2-40B4-BE49-F238E27FC236}">
                <a16:creationId xmlns:a16="http://schemas.microsoft.com/office/drawing/2014/main" id="{B0CB2751-7C8F-B610-D324-19323AE6CB5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3" name="Google Shape;927;p22">
            <a:extLst>
              <a:ext uri="{FF2B5EF4-FFF2-40B4-BE49-F238E27FC236}">
                <a16:creationId xmlns:a16="http://schemas.microsoft.com/office/drawing/2014/main" id="{591733DE-4A92-47BA-2C91-B56CB9FD8E24}"/>
              </a:ext>
            </a:extLst>
          </p:cNvPr>
          <p:cNvPicPr preferRelativeResize="0">
            <a:picLocks noChangeAspect="1"/>
          </p:cNvPicPr>
          <p:nvPr/>
        </p:nvPicPr>
        <p:blipFill rotWithShape="1">
          <a:blip r:embed="rId11">
            <a:alphaModFix/>
          </a:blip>
          <a:srcRect/>
          <a:stretch/>
        </p:blipFill>
        <p:spPr>
          <a:xfrm>
            <a:off x="-519113" y="1724027"/>
            <a:ext cx="265775" cy="249942"/>
          </a:xfrm>
          <a:prstGeom prst="rect">
            <a:avLst/>
          </a:prstGeom>
          <a:noFill/>
          <a:ln>
            <a:noFill/>
          </a:ln>
        </p:spPr>
      </p:pic>
      <p:pic>
        <p:nvPicPr>
          <p:cNvPr id="34" name="Google Shape;928;p22">
            <a:extLst>
              <a:ext uri="{FF2B5EF4-FFF2-40B4-BE49-F238E27FC236}">
                <a16:creationId xmlns:a16="http://schemas.microsoft.com/office/drawing/2014/main" id="{80F7F7B5-A7CF-2C47-4C4A-81226A00CD4B}"/>
              </a:ext>
            </a:extLst>
          </p:cNvPr>
          <p:cNvPicPr preferRelativeResize="0">
            <a:picLocks noChangeAspect="1"/>
          </p:cNvPicPr>
          <p:nvPr/>
        </p:nvPicPr>
        <p:blipFill rotWithShape="1">
          <a:blip r:embed="rId12">
            <a:alphaModFix/>
          </a:blip>
          <a:srcRect/>
          <a:stretch/>
        </p:blipFill>
        <p:spPr>
          <a:xfrm>
            <a:off x="-511175" y="2173288"/>
            <a:ext cx="257837" cy="252107"/>
          </a:xfrm>
          <a:prstGeom prst="rect">
            <a:avLst/>
          </a:prstGeom>
          <a:noFill/>
          <a:ln>
            <a:noFill/>
          </a:ln>
        </p:spPr>
      </p:pic>
      <p:pic>
        <p:nvPicPr>
          <p:cNvPr id="35" name="Google Shape;929;p22" descr="Recurso 32.png">
            <a:extLst>
              <a:ext uri="{FF2B5EF4-FFF2-40B4-BE49-F238E27FC236}">
                <a16:creationId xmlns:a16="http://schemas.microsoft.com/office/drawing/2014/main" id="{9B021739-93F0-BAFF-8222-8486864125DE}"/>
              </a:ext>
            </a:extLst>
          </p:cNvPr>
          <p:cNvPicPr preferRelativeResize="0">
            <a:picLocks noChangeAspect="1"/>
          </p:cNvPicPr>
          <p:nvPr/>
        </p:nvPicPr>
        <p:blipFill rotWithShape="1">
          <a:blip r:embed="rId13">
            <a:alphaModFix/>
          </a:blip>
          <a:srcRect l="9354"/>
          <a:stretch/>
        </p:blipFill>
        <p:spPr>
          <a:xfrm>
            <a:off x="-511175" y="2941242"/>
            <a:ext cx="288000" cy="249449"/>
          </a:xfrm>
          <a:prstGeom prst="rect">
            <a:avLst/>
          </a:prstGeom>
          <a:noFill/>
          <a:ln>
            <a:noFill/>
          </a:ln>
        </p:spPr>
      </p:pic>
      <p:pic>
        <p:nvPicPr>
          <p:cNvPr id="36" name="Google Shape;931;p22" descr="Recurso 37.png">
            <a:extLst>
              <a:ext uri="{FF2B5EF4-FFF2-40B4-BE49-F238E27FC236}">
                <a16:creationId xmlns:a16="http://schemas.microsoft.com/office/drawing/2014/main" id="{35D12B11-401E-624D-A49A-A579B750D210}"/>
              </a:ext>
            </a:extLst>
          </p:cNvPr>
          <p:cNvPicPr preferRelativeResize="0">
            <a:picLocks noChangeAspect="1"/>
          </p:cNvPicPr>
          <p:nvPr/>
        </p:nvPicPr>
        <p:blipFill rotWithShape="1">
          <a:blip r:embed="rId14">
            <a:alphaModFix/>
          </a:blip>
          <a:srcRect b="18540"/>
          <a:stretch/>
        </p:blipFill>
        <p:spPr>
          <a:xfrm>
            <a:off x="-511175" y="1258888"/>
            <a:ext cx="265775" cy="270500"/>
          </a:xfrm>
          <a:prstGeom prst="rect">
            <a:avLst/>
          </a:prstGeom>
          <a:noFill/>
          <a:ln>
            <a:noFill/>
          </a:ln>
        </p:spPr>
      </p:pic>
      <p:pic>
        <p:nvPicPr>
          <p:cNvPr id="37" name="Google Shape;932;p22" descr="Recurso 31.png">
            <a:extLst>
              <a:ext uri="{FF2B5EF4-FFF2-40B4-BE49-F238E27FC236}">
                <a16:creationId xmlns:a16="http://schemas.microsoft.com/office/drawing/2014/main" id="{938C6A86-B97C-44B1-21DB-E482A5312426}"/>
              </a:ext>
            </a:extLst>
          </p:cNvPr>
          <p:cNvPicPr preferRelativeResize="0">
            <a:picLocks noChangeAspect="1"/>
          </p:cNvPicPr>
          <p:nvPr/>
        </p:nvPicPr>
        <p:blipFill rotWithShape="1">
          <a:blip r:embed="rId15">
            <a:alphaModFix/>
          </a:blip>
          <a:srcRect l="11144" r="26973"/>
          <a:stretch/>
        </p:blipFill>
        <p:spPr>
          <a:xfrm>
            <a:off x="-533400" y="2619376"/>
            <a:ext cx="288000" cy="260853"/>
          </a:xfrm>
          <a:prstGeom prst="rect">
            <a:avLst/>
          </a:prstGeom>
          <a:noFill/>
          <a:ln>
            <a:noFill/>
          </a:ln>
        </p:spPr>
      </p:pic>
      <p:pic>
        <p:nvPicPr>
          <p:cNvPr id="38" name="Google Shape;933;p22">
            <a:extLst>
              <a:ext uri="{FF2B5EF4-FFF2-40B4-BE49-F238E27FC236}">
                <a16:creationId xmlns:a16="http://schemas.microsoft.com/office/drawing/2014/main" id="{652BB201-3054-23EC-02AF-93C3596B3D48}"/>
              </a:ext>
            </a:extLst>
          </p:cNvPr>
          <p:cNvPicPr preferRelativeResize="0">
            <a:picLocks noChangeAspect="1"/>
          </p:cNvPicPr>
          <p:nvPr/>
        </p:nvPicPr>
        <p:blipFill rotWithShape="1">
          <a:blip r:embed="rId16">
            <a:alphaModFix/>
          </a:blip>
          <a:srcRect/>
          <a:stretch/>
        </p:blipFill>
        <p:spPr>
          <a:xfrm>
            <a:off x="-491663" y="3259548"/>
            <a:ext cx="288000" cy="237303"/>
          </a:xfrm>
          <a:prstGeom prst="rect">
            <a:avLst/>
          </a:prstGeom>
          <a:noFill/>
          <a:ln>
            <a:noFill/>
          </a:ln>
        </p:spPr>
      </p:pic>
      <p:pic>
        <p:nvPicPr>
          <p:cNvPr id="39" name="Google Shape;935;p22" descr="Recurso 32.png">
            <a:extLst>
              <a:ext uri="{FF2B5EF4-FFF2-40B4-BE49-F238E27FC236}">
                <a16:creationId xmlns:a16="http://schemas.microsoft.com/office/drawing/2014/main" id="{30251338-6113-6CBA-4BDE-ADA294ED1839}"/>
              </a:ext>
            </a:extLst>
          </p:cNvPr>
          <p:cNvPicPr preferRelativeResize="0">
            <a:picLocks noChangeAspect="1"/>
          </p:cNvPicPr>
          <p:nvPr/>
        </p:nvPicPr>
        <p:blipFill rotWithShape="1">
          <a:blip r:embed="rId13">
            <a:alphaModFix/>
          </a:blip>
          <a:srcRect l="9354"/>
          <a:stretch/>
        </p:blipFill>
        <p:spPr>
          <a:xfrm>
            <a:off x="-533400" y="3630516"/>
            <a:ext cx="288000" cy="249449"/>
          </a:xfrm>
          <a:prstGeom prst="rect">
            <a:avLst/>
          </a:prstGeom>
          <a:noFill/>
          <a:ln>
            <a:noFill/>
          </a:ln>
        </p:spPr>
      </p:pic>
      <p:pic>
        <p:nvPicPr>
          <p:cNvPr id="7" name="Google Shape;931;p22" descr="Recurso 37.png">
            <a:extLst>
              <a:ext uri="{FF2B5EF4-FFF2-40B4-BE49-F238E27FC236}">
                <a16:creationId xmlns:a16="http://schemas.microsoft.com/office/drawing/2014/main" id="{A7CF90ED-3A52-0E5F-C72C-2A209329581F}"/>
              </a:ext>
            </a:extLst>
          </p:cNvPr>
          <p:cNvPicPr preferRelativeResize="0">
            <a:picLocks noChangeAspect="1"/>
          </p:cNvPicPr>
          <p:nvPr/>
        </p:nvPicPr>
        <p:blipFill rotWithShape="1">
          <a:blip r:embed="rId14">
            <a:alphaModFix/>
          </a:blip>
          <a:srcRect b="18540"/>
          <a:stretch/>
        </p:blipFill>
        <p:spPr>
          <a:xfrm>
            <a:off x="2225142" y="2154895"/>
            <a:ext cx="265775" cy="270500"/>
          </a:xfrm>
          <a:prstGeom prst="rect">
            <a:avLst/>
          </a:prstGeom>
          <a:noFill/>
          <a:ln>
            <a:noFill/>
          </a:ln>
        </p:spPr>
      </p:pic>
      <p:pic>
        <p:nvPicPr>
          <p:cNvPr id="9" name="Google Shape;931;p22" descr="Recurso 37.png">
            <a:extLst>
              <a:ext uri="{FF2B5EF4-FFF2-40B4-BE49-F238E27FC236}">
                <a16:creationId xmlns:a16="http://schemas.microsoft.com/office/drawing/2014/main" id="{175EC727-BBDB-8F4A-21EF-B3E2CEE74AB1}"/>
              </a:ext>
            </a:extLst>
          </p:cNvPr>
          <p:cNvPicPr preferRelativeResize="0">
            <a:picLocks noChangeAspect="1"/>
          </p:cNvPicPr>
          <p:nvPr/>
        </p:nvPicPr>
        <p:blipFill rotWithShape="1">
          <a:blip r:embed="rId14">
            <a:alphaModFix/>
          </a:blip>
          <a:srcRect b="18540"/>
          <a:stretch/>
        </p:blipFill>
        <p:spPr>
          <a:xfrm>
            <a:off x="2691559" y="1868723"/>
            <a:ext cx="265775" cy="270500"/>
          </a:xfrm>
          <a:prstGeom prst="rect">
            <a:avLst/>
          </a:prstGeom>
          <a:noFill/>
          <a:ln>
            <a:noFill/>
          </a:ln>
        </p:spPr>
      </p:pic>
      <p:pic>
        <p:nvPicPr>
          <p:cNvPr id="4" name="Google Shape;357;p9">
            <a:extLst>
              <a:ext uri="{FF2B5EF4-FFF2-40B4-BE49-F238E27FC236}">
                <a16:creationId xmlns:a16="http://schemas.microsoft.com/office/drawing/2014/main" id="{1AE81191-23AE-BFE1-9AE7-8D2C712E0C9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5851" y="2688276"/>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FFCF4A9C-383A-4EBA-5CB9-D47E8B2CBF9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1676" y="423386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0;p1">
            <a:extLst>
              <a:ext uri="{FF2B5EF4-FFF2-40B4-BE49-F238E27FC236}">
                <a16:creationId xmlns:a16="http://schemas.microsoft.com/office/drawing/2014/main" id="{B5385851-9E2C-5859-47E0-44D2D5BCC21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1676" y="3477115"/>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2;p22" descr="Recurso 31.png">
            <a:extLst>
              <a:ext uri="{FF2B5EF4-FFF2-40B4-BE49-F238E27FC236}">
                <a16:creationId xmlns:a16="http://schemas.microsoft.com/office/drawing/2014/main" id="{C3235AE4-DDA4-0C64-8F77-FC23457EE3FF}"/>
              </a:ext>
            </a:extLst>
          </p:cNvPr>
          <p:cNvPicPr preferRelativeResize="0">
            <a:picLocks noChangeAspect="1"/>
          </p:cNvPicPr>
          <p:nvPr/>
        </p:nvPicPr>
        <p:blipFill rotWithShape="1">
          <a:blip r:embed="rId15">
            <a:alphaModFix/>
          </a:blip>
          <a:srcRect l="11144" r="26973"/>
          <a:stretch/>
        </p:blipFill>
        <p:spPr>
          <a:xfrm>
            <a:off x="2358029" y="1786231"/>
            <a:ext cx="288000" cy="260853"/>
          </a:xfrm>
          <a:prstGeom prst="rect">
            <a:avLst/>
          </a:prstGeom>
          <a:noFill/>
          <a:ln>
            <a:noFill/>
          </a:ln>
        </p:spPr>
      </p:pic>
    </p:spTree>
    <p:extLst>
      <p:ext uri="{BB962C8B-B14F-4D97-AF65-F5344CB8AC3E}">
        <p14:creationId xmlns:p14="http://schemas.microsoft.com/office/powerpoint/2010/main" val="2087479454"/>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42FB-978B-64D5-5B9D-D4A7F8EF96D2}"/>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0E82FD51-BC90-695D-595B-6758D4BA65ED}"/>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1213B605-0E04-93C6-AF59-A96C77F1FF5B}"/>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149A0BC5-996E-21F3-A522-9790A196D147}"/>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39A72E7E-BB83-4561-EE89-8F34080DA30C}"/>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5F03D12A-FBE8-B49B-6F75-B438C2409B93}"/>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50703A04-3548-65CF-50A0-EEAFD2A01AE5}"/>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71D444A7-E862-517B-1314-594A7622EB2F}"/>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2C268A4B-D042-0C06-BB2C-4A3DD3B0EB45}"/>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4890EF89-D154-864E-0182-0E4277E3F5E4}"/>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997ACBD1-CE20-1AE0-DE49-D34ED234C788}"/>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E7B75F2D-02C0-CA34-7E8E-CFDD4730A17C}"/>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856FA2E4-4943-82B1-1B71-F0C349C850B5}"/>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965481A6-400B-E21A-CA3E-0707C365431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A07F7014-37DB-850B-38B5-62B66237B0B8}"/>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2AFC9EAA-8754-5524-BDE3-025DEB87721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F6311C6D-3016-8267-A53D-CBDC7F55B28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2C5834B8-6255-A3B3-F2D7-D973791A8D0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211120F1-B35A-A555-ABFC-969FCC95E93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710BE56A-4E4C-9B69-E8BC-2E024AB4B2B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BCD05248-954F-640E-378F-421BC12AEAD0}"/>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5DF11649-5E48-B018-6BC4-3CC423CD272A}"/>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6EFFD756-C241-89B7-F0C9-950719248334}"/>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EF0C6690-F59F-6F87-A031-731C853E1A03}"/>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8" name="Google Shape;932;p22" descr="Recurso 31.png">
            <a:extLst>
              <a:ext uri="{FF2B5EF4-FFF2-40B4-BE49-F238E27FC236}">
                <a16:creationId xmlns:a16="http://schemas.microsoft.com/office/drawing/2014/main" id="{EE02BB69-DD73-170B-A55E-2ACF9C023229}"/>
              </a:ext>
            </a:extLst>
          </p:cNvPr>
          <p:cNvPicPr preferRelativeResize="0">
            <a:picLocks noChangeAspect="1"/>
          </p:cNvPicPr>
          <p:nvPr/>
        </p:nvPicPr>
        <p:blipFill rotWithShape="1">
          <a:blip r:embed="rId12">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0DB4D486-620A-1B65-4533-9D4174C721D3}"/>
              </a:ext>
            </a:extLst>
          </p:cNvPr>
          <p:cNvPicPr preferRelativeResize="0">
            <a:picLocks noChangeAspect="1"/>
          </p:cNvPicPr>
          <p:nvPr/>
        </p:nvPicPr>
        <p:blipFill rotWithShape="1">
          <a:blip r:embed="rId13">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FB6E291E-6080-1A03-04EF-BA082E890C72}"/>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CB52C26E-8C06-843B-E4AA-3A61154677B9}"/>
              </a:ext>
            </a:extLst>
          </p:cNvPr>
          <p:cNvGraphicFramePr/>
          <p:nvPr/>
        </p:nvGraphicFramePr>
        <p:xfrm>
          <a:off x="4482550" y="1933930"/>
          <a:ext cx="7527601" cy="2614081"/>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5693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6" marR="91436"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Magdalena</a:t>
                      </a:r>
                      <a:endParaRPr sz="900" dirty="0">
                        <a:latin typeface="Verdana" panose="020B0604030504040204" pitchFamily="34" charset="0"/>
                        <a:ea typeface="Verdana" panose="020B0604030504040204" pitchFamily="34" charset="0"/>
                      </a:endParaRPr>
                    </a:p>
                  </a:txBody>
                  <a:tcPr marL="91436" marR="91436"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Magdalena en el tramo entre La Dorada (Caldas) y Puerto Salgar (Cundinamarca). </a:t>
                      </a: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Se recomienda estar atentos en las comunidades aledañas a la ribera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ante posibles afectaciones por desbordamientos e inundaciones</a:t>
                      </a: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6" marR="91436"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451309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6" marR="91436"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Magdalena</a:t>
                      </a:r>
                      <a:endParaRPr sz="900" dirty="0">
                        <a:latin typeface="Verdana" panose="020B0604030504040204" pitchFamily="34" charset="0"/>
                        <a:ea typeface="Verdana" panose="020B0604030504040204" pitchFamily="34" charset="0"/>
                      </a:endParaRPr>
                    </a:p>
                  </a:txBody>
                  <a:tcPr marL="91436" marR="91436"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Magdalena en el tramo entre los municipios de Puerto Boyacá (Boyacá), Puerto Nare y Puerto Berrio (Antioquia). </a:t>
                      </a: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Se recomienda estar atentos en las comunidades aledañas a la ribera del río</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ante posibles afectaciones por desbordamientos e inundaciones.</a:t>
                      </a:r>
                    </a:p>
                  </a:txBody>
                  <a:tcPr marL="91436" marR="91436"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457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32" marB="45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732" marB="45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el río Magdalena entre los municipios Puerto Berrio (Antioquia), Barrancabermeja y Puerto Wilches (Santander) y San Pablo (Bolívar). Se recomienda estar atentos a los</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centros poblados y viviendas que se encuentran ribereños al río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dichos municipios, cómo</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aguas abajo</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ante posibles afectaciones por desbordamientos e inundaciones.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32" marB="4573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3386791"/>
                  </a:ext>
                </a:extLst>
              </a:tr>
            </a:tbl>
          </a:graphicData>
        </a:graphic>
      </p:graphicFrame>
      <p:sp>
        <p:nvSpPr>
          <p:cNvPr id="16" name="Google Shape;3036;p14">
            <a:extLst>
              <a:ext uri="{FF2B5EF4-FFF2-40B4-BE49-F238E27FC236}">
                <a16:creationId xmlns:a16="http://schemas.microsoft.com/office/drawing/2014/main" id="{37FB928C-49AC-ADF8-386F-E6E9C06935C0}"/>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27" name="Google Shape;931;p22" descr="Recurso 37.png">
            <a:extLst>
              <a:ext uri="{FF2B5EF4-FFF2-40B4-BE49-F238E27FC236}">
                <a16:creationId xmlns:a16="http://schemas.microsoft.com/office/drawing/2014/main" id="{5DDC0A4D-F4D2-8663-092E-5BF3DD4EA92E}"/>
              </a:ext>
            </a:extLst>
          </p:cNvPr>
          <p:cNvPicPr preferRelativeResize="0">
            <a:picLocks noChangeAspect="1"/>
          </p:cNvPicPr>
          <p:nvPr/>
        </p:nvPicPr>
        <p:blipFill rotWithShape="1">
          <a:blip r:embed="rId15">
            <a:alphaModFix/>
          </a:blip>
          <a:srcRect b="18540"/>
          <a:stretch/>
        </p:blipFill>
        <p:spPr>
          <a:xfrm>
            <a:off x="-511175" y="1258888"/>
            <a:ext cx="265775" cy="270500"/>
          </a:xfrm>
          <a:prstGeom prst="rect">
            <a:avLst/>
          </a:prstGeom>
          <a:noFill/>
          <a:ln>
            <a:noFill/>
          </a:ln>
        </p:spPr>
      </p:pic>
      <p:pic>
        <p:nvPicPr>
          <p:cNvPr id="23" name="Google Shape;928;p22">
            <a:extLst>
              <a:ext uri="{FF2B5EF4-FFF2-40B4-BE49-F238E27FC236}">
                <a16:creationId xmlns:a16="http://schemas.microsoft.com/office/drawing/2014/main" id="{F001BBD2-A32F-8267-50F1-401FAAC7F855}"/>
              </a:ext>
            </a:extLst>
          </p:cNvPr>
          <p:cNvPicPr preferRelativeResize="0">
            <a:picLocks noChangeAspect="1"/>
          </p:cNvPicPr>
          <p:nvPr/>
        </p:nvPicPr>
        <p:blipFill rotWithShape="1">
          <a:blip r:embed="rId9">
            <a:alphaModFix/>
          </a:blip>
          <a:srcRect/>
          <a:stretch/>
        </p:blipFill>
        <p:spPr>
          <a:xfrm>
            <a:off x="1659109" y="4355306"/>
            <a:ext cx="288000" cy="281600"/>
          </a:xfrm>
          <a:prstGeom prst="rect">
            <a:avLst/>
          </a:prstGeom>
          <a:noFill/>
          <a:ln>
            <a:noFill/>
          </a:ln>
        </p:spPr>
      </p:pic>
      <p:pic>
        <p:nvPicPr>
          <p:cNvPr id="25" name="Google Shape;928;p22">
            <a:extLst>
              <a:ext uri="{FF2B5EF4-FFF2-40B4-BE49-F238E27FC236}">
                <a16:creationId xmlns:a16="http://schemas.microsoft.com/office/drawing/2014/main" id="{6F00C44B-7ED4-F943-4BF5-55924710F0B8}"/>
              </a:ext>
            </a:extLst>
          </p:cNvPr>
          <p:cNvPicPr preferRelativeResize="0">
            <a:picLocks noChangeAspect="1"/>
          </p:cNvPicPr>
          <p:nvPr/>
        </p:nvPicPr>
        <p:blipFill rotWithShape="1">
          <a:blip r:embed="rId9">
            <a:alphaModFix/>
          </a:blip>
          <a:srcRect/>
          <a:stretch/>
        </p:blipFill>
        <p:spPr>
          <a:xfrm>
            <a:off x="1828914" y="3789924"/>
            <a:ext cx="288000" cy="281600"/>
          </a:xfrm>
          <a:prstGeom prst="rect">
            <a:avLst/>
          </a:prstGeom>
          <a:noFill/>
          <a:ln>
            <a:noFill/>
          </a:ln>
        </p:spPr>
      </p:pic>
      <p:pic>
        <p:nvPicPr>
          <p:cNvPr id="28" name="Google Shape;928;p22">
            <a:extLst>
              <a:ext uri="{FF2B5EF4-FFF2-40B4-BE49-F238E27FC236}">
                <a16:creationId xmlns:a16="http://schemas.microsoft.com/office/drawing/2014/main" id="{3F8FEEFA-D277-8882-5E0B-251A62ED1717}"/>
              </a:ext>
            </a:extLst>
          </p:cNvPr>
          <p:cNvPicPr preferRelativeResize="0">
            <a:picLocks noChangeAspect="1"/>
          </p:cNvPicPr>
          <p:nvPr/>
        </p:nvPicPr>
        <p:blipFill rotWithShape="1">
          <a:blip r:embed="rId9">
            <a:alphaModFix/>
          </a:blip>
          <a:srcRect/>
          <a:stretch/>
        </p:blipFill>
        <p:spPr>
          <a:xfrm>
            <a:off x="1731201" y="4057920"/>
            <a:ext cx="288000" cy="281600"/>
          </a:xfrm>
          <a:prstGeom prst="rect">
            <a:avLst/>
          </a:prstGeom>
          <a:noFill/>
          <a:ln>
            <a:noFill/>
          </a:ln>
        </p:spPr>
      </p:pic>
      <p:pic>
        <p:nvPicPr>
          <p:cNvPr id="20" name="Google Shape;928;p22">
            <a:extLst>
              <a:ext uri="{FF2B5EF4-FFF2-40B4-BE49-F238E27FC236}">
                <a16:creationId xmlns:a16="http://schemas.microsoft.com/office/drawing/2014/main" id="{2933B430-DD4F-6534-4566-086200529A40}"/>
              </a:ext>
            </a:extLst>
          </p:cNvPr>
          <p:cNvPicPr preferRelativeResize="0">
            <a:picLocks noChangeAspect="1"/>
          </p:cNvPicPr>
          <p:nvPr/>
        </p:nvPicPr>
        <p:blipFill rotWithShape="1">
          <a:blip r:embed="rId9">
            <a:alphaModFix/>
          </a:blip>
          <a:srcRect/>
          <a:stretch/>
        </p:blipFill>
        <p:spPr>
          <a:xfrm>
            <a:off x="2103931" y="3481418"/>
            <a:ext cx="288000" cy="281600"/>
          </a:xfrm>
          <a:prstGeom prst="rect">
            <a:avLst/>
          </a:prstGeom>
          <a:noFill/>
          <a:ln>
            <a:noFill/>
          </a:ln>
        </p:spPr>
      </p:pic>
      <p:pic>
        <p:nvPicPr>
          <p:cNvPr id="21" name="Google Shape;928;p22">
            <a:extLst>
              <a:ext uri="{FF2B5EF4-FFF2-40B4-BE49-F238E27FC236}">
                <a16:creationId xmlns:a16="http://schemas.microsoft.com/office/drawing/2014/main" id="{56D6F132-F66C-1C5A-A3F5-F8AC7FA1A014}"/>
              </a:ext>
            </a:extLst>
          </p:cNvPr>
          <p:cNvPicPr preferRelativeResize="0">
            <a:picLocks noChangeAspect="1"/>
          </p:cNvPicPr>
          <p:nvPr/>
        </p:nvPicPr>
        <p:blipFill rotWithShape="1">
          <a:blip r:embed="rId9">
            <a:alphaModFix/>
          </a:blip>
          <a:srcRect/>
          <a:stretch/>
        </p:blipFill>
        <p:spPr>
          <a:xfrm>
            <a:off x="2369382" y="3209925"/>
            <a:ext cx="288000" cy="281600"/>
          </a:xfrm>
          <a:prstGeom prst="rect">
            <a:avLst/>
          </a:prstGeom>
          <a:noFill/>
          <a:ln>
            <a:noFill/>
          </a:ln>
        </p:spPr>
      </p:pic>
      <p:pic>
        <p:nvPicPr>
          <p:cNvPr id="29" name="Google Shape;928;p22">
            <a:extLst>
              <a:ext uri="{FF2B5EF4-FFF2-40B4-BE49-F238E27FC236}">
                <a16:creationId xmlns:a16="http://schemas.microsoft.com/office/drawing/2014/main" id="{E6F63BE6-77E1-D05E-91D4-D3D405652C87}"/>
              </a:ext>
            </a:extLst>
          </p:cNvPr>
          <p:cNvPicPr preferRelativeResize="0">
            <a:picLocks noChangeAspect="1"/>
          </p:cNvPicPr>
          <p:nvPr/>
        </p:nvPicPr>
        <p:blipFill rotWithShape="1">
          <a:blip r:embed="rId9">
            <a:alphaModFix/>
          </a:blip>
          <a:srcRect/>
          <a:stretch/>
        </p:blipFill>
        <p:spPr>
          <a:xfrm>
            <a:off x="2378455" y="2835763"/>
            <a:ext cx="288000" cy="281600"/>
          </a:xfrm>
          <a:prstGeom prst="rect">
            <a:avLst/>
          </a:prstGeom>
          <a:noFill/>
          <a:ln>
            <a:noFill/>
          </a:ln>
        </p:spPr>
      </p:pic>
      <p:pic>
        <p:nvPicPr>
          <p:cNvPr id="35" name="Google Shape;928;p22">
            <a:extLst>
              <a:ext uri="{FF2B5EF4-FFF2-40B4-BE49-F238E27FC236}">
                <a16:creationId xmlns:a16="http://schemas.microsoft.com/office/drawing/2014/main" id="{ED3C230D-2CEC-1CB9-F87D-D0416F97612E}"/>
              </a:ext>
            </a:extLst>
          </p:cNvPr>
          <p:cNvPicPr preferRelativeResize="0">
            <a:picLocks noChangeAspect="1"/>
          </p:cNvPicPr>
          <p:nvPr/>
        </p:nvPicPr>
        <p:blipFill rotWithShape="1">
          <a:blip r:embed="rId9">
            <a:alphaModFix/>
          </a:blip>
          <a:srcRect/>
          <a:stretch/>
        </p:blipFill>
        <p:spPr>
          <a:xfrm>
            <a:off x="2447446" y="2460060"/>
            <a:ext cx="288000" cy="281600"/>
          </a:xfrm>
          <a:prstGeom prst="rect">
            <a:avLst/>
          </a:prstGeom>
          <a:noFill/>
          <a:ln>
            <a:noFill/>
          </a:ln>
        </p:spPr>
      </p:pic>
      <p:pic>
        <p:nvPicPr>
          <p:cNvPr id="37" name="Google Shape;928;p22">
            <a:extLst>
              <a:ext uri="{FF2B5EF4-FFF2-40B4-BE49-F238E27FC236}">
                <a16:creationId xmlns:a16="http://schemas.microsoft.com/office/drawing/2014/main" id="{733D4591-4CEA-4989-D392-2CE9523AA49C}"/>
              </a:ext>
            </a:extLst>
          </p:cNvPr>
          <p:cNvPicPr preferRelativeResize="0">
            <a:picLocks noChangeAspect="1"/>
          </p:cNvPicPr>
          <p:nvPr/>
        </p:nvPicPr>
        <p:blipFill rotWithShape="1">
          <a:blip r:embed="rId9">
            <a:alphaModFix/>
          </a:blip>
          <a:srcRect/>
          <a:stretch/>
        </p:blipFill>
        <p:spPr>
          <a:xfrm>
            <a:off x="1587201" y="4844573"/>
            <a:ext cx="288000" cy="281600"/>
          </a:xfrm>
          <a:prstGeom prst="rect">
            <a:avLst/>
          </a:prstGeom>
          <a:noFill/>
          <a:ln>
            <a:noFill/>
          </a:ln>
        </p:spPr>
      </p:pic>
      <p:pic>
        <p:nvPicPr>
          <p:cNvPr id="39" name="Google Shape;357;p9">
            <a:extLst>
              <a:ext uri="{FF2B5EF4-FFF2-40B4-BE49-F238E27FC236}">
                <a16:creationId xmlns:a16="http://schemas.microsoft.com/office/drawing/2014/main" id="{7E4ED713-9434-92A7-FE03-A2714856A4C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182" y="39537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40ACD44C-C2D0-96B6-695A-BAF9D837CBF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182" y="257127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3906DE15-873F-DFD2-4DC6-3734620BB93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182" y="324488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76605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B693-E1BF-D532-9D80-720E5B0852AA}"/>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786E2361-4F49-5164-1F63-4A2E2486EAD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14879F91-5EE3-D31C-9BFD-4740B0022343}"/>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B2C94604-126B-A826-7E6E-20EFA910EEB5}"/>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65645719-4C58-5DB2-91C2-0E13C818FB4E}"/>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48D23253-C0D1-9DE1-A87F-6E4375FF83F8}"/>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53A28E29-BB53-32CB-2E24-196CA38E05F8}"/>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678BE831-977A-4F7B-B7D0-9F2FDCC23B12}"/>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30DF50BF-A2F6-614B-C86E-0AC571415FA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AB93F606-A814-C9AF-D834-E12CB5EA3E2D}"/>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7C7BD241-BEE5-1F8B-F88B-55051EF29EAB}"/>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CC3DA19E-1268-6E52-6609-E5F8CD570D69}"/>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1B27FB89-D566-6875-5D9E-74E6E25ADEF6}"/>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0CBED08D-A7C2-9EFA-042F-ECBC2E2DCCA7}"/>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470E3E3C-2D6D-8A69-196B-B855B278AC99}"/>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C24D4214-FCF5-A853-DA62-0FCC4FF3DEC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6B92279A-DEDF-E17A-E3C6-300AFC8F2FC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952C007D-E81E-BD9D-2186-72EB30D998C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064E43E8-144A-730D-1D46-F6A443F3D3A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1F11C760-72A9-D1FC-A8AF-B25C0834131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D20FF28A-673A-5680-DD86-641CCB85BD47}"/>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9FBF84B1-EAC9-F155-CD6C-A7D6CA8A6AE6}"/>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7A2F42B8-FFBC-04BB-23C8-9DFC9266AE1C}"/>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AEC4A76C-A051-4745-438B-629CAC0A9632}"/>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8" name="Google Shape;932;p22" descr="Recurso 31.png">
            <a:extLst>
              <a:ext uri="{FF2B5EF4-FFF2-40B4-BE49-F238E27FC236}">
                <a16:creationId xmlns:a16="http://schemas.microsoft.com/office/drawing/2014/main" id="{66420308-68CF-5343-FFAF-E0E294214312}"/>
              </a:ext>
            </a:extLst>
          </p:cNvPr>
          <p:cNvPicPr preferRelativeResize="0">
            <a:picLocks noChangeAspect="1"/>
          </p:cNvPicPr>
          <p:nvPr/>
        </p:nvPicPr>
        <p:blipFill rotWithShape="1">
          <a:blip r:embed="rId12">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50D974B3-2AD3-D4D4-EC7E-CDBA3462F4F2}"/>
              </a:ext>
            </a:extLst>
          </p:cNvPr>
          <p:cNvPicPr preferRelativeResize="0">
            <a:picLocks noChangeAspect="1"/>
          </p:cNvPicPr>
          <p:nvPr/>
        </p:nvPicPr>
        <p:blipFill rotWithShape="1">
          <a:blip r:embed="rId13">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E5882B34-8B3E-CFE6-9C11-6EF8FDDB6D4E}"/>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D98C2AEC-A4D7-38F3-2EFF-6B79D7B81DCC}"/>
              </a:ext>
            </a:extLst>
          </p:cNvPr>
          <p:cNvGraphicFramePr/>
          <p:nvPr/>
        </p:nvGraphicFramePr>
        <p:xfrm>
          <a:off x="4482548" y="1399097"/>
          <a:ext cx="7527601" cy="3918605"/>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5693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Gualí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el río Gualí y sus afluentes, especialmente en el río San Juan. Especial atención en los municipios de Fresno (Tolima), Mariquita (Tolima), Pensilvania (Caldas), Casablanca (Tolima) y Samaná (Caldas).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291150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Guarinó</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Guarinó, especialmente en la quebrada San Antonio y el río Perrillo. Especial atención en el municipio de Manzanares (Caldas). </a:t>
                      </a:r>
                      <a:r>
                        <a:rPr lang="es-ES" sz="900" b="1" u="none" strike="noStrike" cap="none" dirty="0">
                          <a:latin typeface="Verdana" panose="020B0604030504040204" pitchFamily="34" charset="0"/>
                          <a:ea typeface="Verdana" panose="020B0604030504040204" pitchFamily="34" charset="0"/>
                          <a:cs typeface="Arial Narrow"/>
                          <a:sym typeface="Arial Narrow"/>
                        </a:rPr>
                        <a:t>Nota</a:t>
                      </a:r>
                      <a:r>
                        <a:rPr lang="es-ES" sz="900" u="none" strike="noStrike" cap="none" dirty="0">
                          <a:latin typeface="Verdana" panose="020B0604030504040204" pitchFamily="34" charset="0"/>
                          <a:ea typeface="Verdana" panose="020B0604030504040204" pitchFamily="34" charset="0"/>
                          <a:cs typeface="Arial Narrow"/>
                          <a:sym typeface="Arial Narrow"/>
                        </a:rPr>
                        <a:t>: Se reportó desbordamiento del río </a:t>
                      </a:r>
                      <a:r>
                        <a:rPr lang="es-ES" sz="900" u="none" strike="noStrike" cap="none" dirty="0" err="1">
                          <a:latin typeface="Verdana" panose="020B0604030504040204" pitchFamily="34" charset="0"/>
                          <a:ea typeface="Verdana" panose="020B0604030504040204" pitchFamily="34" charset="0"/>
                          <a:cs typeface="Arial Narrow"/>
                          <a:sym typeface="Arial Narrow"/>
                        </a:rPr>
                        <a:t>Guarinó</a:t>
                      </a:r>
                      <a:r>
                        <a:rPr lang="es-ES" sz="900" u="none" strike="noStrike" cap="none" dirty="0">
                          <a:latin typeface="Verdana" panose="020B0604030504040204" pitchFamily="34" charset="0"/>
                          <a:ea typeface="Verdana" panose="020B0604030504040204" pitchFamily="34" charset="0"/>
                          <a:cs typeface="Arial Narrow"/>
                          <a:sym typeface="Arial Narrow"/>
                        </a:rPr>
                        <a:t> en la vereda Balcones del río en el municipio de La Dorada (Caldas) (14/06/2025).</a:t>
                      </a:r>
                      <a:endParaRPr lang="es-ES" sz="900" u="none" strike="noStrike" kern="1200" cap="none" dirty="0">
                        <a:solidFill>
                          <a:schemeClr val="tx1"/>
                        </a:solidFill>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337478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Guarinó y La Miel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directos al Medio Magdalena entre los ríos Guarinó y La Miel, se recomienda especial atención en el municipio de La Dorada (Caldas).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037730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Miel (Samaná)</a:t>
                      </a:r>
                      <a:endParaRPr sz="900" u="none" strike="noStrike" cap="none" dirty="0">
                        <a:latin typeface="Verdana" panose="020B0604030504040204" pitchFamily="34" charset="0"/>
                        <a:ea typeface="Verdana" panose="020B0604030504040204" pitchFamily="34" charset="0"/>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la cuenca del río La Miel, especialmente en sus aportantes entre ellos el río Venus en el municipio de Nariño (Antioquia). Especial atención en los municipios de Marquetalia, Samaná, Pensilvania, Norcasia (Caldas), Argelia, Nariño y Sonsón (Antioquia).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63608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a:rPr>
                        <a:t> los directos al Magdalena entre La Miel y Nare</a:t>
                      </a:r>
                      <a:endParaRPr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Especial atención a la altura de los municipios de Sonsón, Puerto Triunfo, Puerto Nare y San Francisco (Antioquia). </a:t>
                      </a:r>
                      <a:endParaRPr lang="es-CO"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8705374"/>
                  </a:ext>
                </a:extLst>
              </a:tr>
            </a:tbl>
          </a:graphicData>
        </a:graphic>
      </p:graphicFrame>
      <p:sp>
        <p:nvSpPr>
          <p:cNvPr id="16" name="Google Shape;3036;p14">
            <a:extLst>
              <a:ext uri="{FF2B5EF4-FFF2-40B4-BE49-F238E27FC236}">
                <a16:creationId xmlns:a16="http://schemas.microsoft.com/office/drawing/2014/main" id="{E275C0A4-7229-A340-F18D-3E68A7E6761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27" name="Google Shape;931;p22" descr="Recurso 37.png">
            <a:extLst>
              <a:ext uri="{FF2B5EF4-FFF2-40B4-BE49-F238E27FC236}">
                <a16:creationId xmlns:a16="http://schemas.microsoft.com/office/drawing/2014/main" id="{613D6B70-1FB1-0D30-33AD-CA9AF9328B8B}"/>
              </a:ext>
            </a:extLst>
          </p:cNvPr>
          <p:cNvPicPr preferRelativeResize="0">
            <a:picLocks noChangeAspect="1"/>
          </p:cNvPicPr>
          <p:nvPr/>
        </p:nvPicPr>
        <p:blipFill rotWithShape="1">
          <a:blip r:embed="rId15">
            <a:alphaModFix/>
          </a:blip>
          <a:srcRect b="18540"/>
          <a:stretch/>
        </p:blipFill>
        <p:spPr>
          <a:xfrm>
            <a:off x="-511175" y="1258888"/>
            <a:ext cx="265775" cy="270500"/>
          </a:xfrm>
          <a:prstGeom prst="rect">
            <a:avLst/>
          </a:prstGeom>
          <a:noFill/>
          <a:ln>
            <a:noFill/>
          </a:ln>
        </p:spPr>
      </p:pic>
      <p:pic>
        <p:nvPicPr>
          <p:cNvPr id="36" name="Google Shape;931;p22" descr="Recurso 37.png">
            <a:extLst>
              <a:ext uri="{FF2B5EF4-FFF2-40B4-BE49-F238E27FC236}">
                <a16:creationId xmlns:a16="http://schemas.microsoft.com/office/drawing/2014/main" id="{091C4FCA-F57C-32F9-5608-7DBD9C348397}"/>
              </a:ext>
            </a:extLst>
          </p:cNvPr>
          <p:cNvPicPr preferRelativeResize="0">
            <a:picLocks noChangeAspect="1"/>
          </p:cNvPicPr>
          <p:nvPr/>
        </p:nvPicPr>
        <p:blipFill rotWithShape="1">
          <a:blip r:embed="rId15">
            <a:alphaModFix/>
          </a:blip>
          <a:srcRect b="18540"/>
          <a:stretch/>
        </p:blipFill>
        <p:spPr>
          <a:xfrm>
            <a:off x="1396077" y="4300379"/>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08E567F1-404E-FE30-857C-F58AED13ED77}"/>
              </a:ext>
            </a:extLst>
          </p:cNvPr>
          <p:cNvPicPr preferRelativeResize="0">
            <a:picLocks noChangeAspect="1"/>
          </p:cNvPicPr>
          <p:nvPr/>
        </p:nvPicPr>
        <p:blipFill rotWithShape="1">
          <a:blip r:embed="rId15">
            <a:alphaModFix/>
          </a:blip>
          <a:srcRect b="18540"/>
          <a:stretch/>
        </p:blipFill>
        <p:spPr>
          <a:xfrm>
            <a:off x="1477220" y="4724006"/>
            <a:ext cx="288000" cy="293120"/>
          </a:xfrm>
          <a:prstGeom prst="rect">
            <a:avLst/>
          </a:prstGeom>
          <a:noFill/>
          <a:ln>
            <a:noFill/>
          </a:ln>
        </p:spPr>
      </p:pic>
      <p:pic>
        <p:nvPicPr>
          <p:cNvPr id="19" name="Google Shape;357;p9">
            <a:extLst>
              <a:ext uri="{FF2B5EF4-FFF2-40B4-BE49-F238E27FC236}">
                <a16:creationId xmlns:a16="http://schemas.microsoft.com/office/drawing/2014/main" id="{8C29B908-705C-C9EA-4E84-766308C3D2C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621" y="346388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7;p9">
            <a:extLst>
              <a:ext uri="{FF2B5EF4-FFF2-40B4-BE49-F238E27FC236}">
                <a16:creationId xmlns:a16="http://schemas.microsoft.com/office/drawing/2014/main" id="{09320BF5-5143-B62B-D3F7-85E3B1A53D9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621" y="474436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a:extLst>
              <a:ext uri="{FF2B5EF4-FFF2-40B4-BE49-F238E27FC236}">
                <a16:creationId xmlns:a16="http://schemas.microsoft.com/office/drawing/2014/main" id="{71B505C8-8131-C2D7-940E-E6F4D8BFA07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79940" y="2044851"/>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F6C88624-6692-D213-DE8F-F9559B0167B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9940" y="273722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28C37843-4C17-8D42-689C-C21A8F62FFC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9940" y="4097935"/>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2;p22" descr="Recurso 31.png">
            <a:extLst>
              <a:ext uri="{FF2B5EF4-FFF2-40B4-BE49-F238E27FC236}">
                <a16:creationId xmlns:a16="http://schemas.microsoft.com/office/drawing/2014/main" id="{98D9C612-6CE2-3A3F-C1CD-D60918FD7FC8}"/>
              </a:ext>
            </a:extLst>
          </p:cNvPr>
          <p:cNvPicPr preferRelativeResize="0">
            <a:picLocks noChangeAspect="1"/>
          </p:cNvPicPr>
          <p:nvPr/>
        </p:nvPicPr>
        <p:blipFill rotWithShape="1">
          <a:blip r:embed="rId12">
            <a:alphaModFix/>
          </a:blip>
          <a:srcRect l="11144" r="26973"/>
          <a:stretch/>
        </p:blipFill>
        <p:spPr>
          <a:xfrm>
            <a:off x="1205542" y="5174859"/>
            <a:ext cx="288000" cy="260853"/>
          </a:xfrm>
          <a:prstGeom prst="rect">
            <a:avLst/>
          </a:prstGeom>
          <a:noFill/>
          <a:ln>
            <a:noFill/>
          </a:ln>
        </p:spPr>
      </p:pic>
      <p:pic>
        <p:nvPicPr>
          <p:cNvPr id="33" name="Google Shape;931;p22" descr="Recurso 37.png">
            <a:extLst>
              <a:ext uri="{FF2B5EF4-FFF2-40B4-BE49-F238E27FC236}">
                <a16:creationId xmlns:a16="http://schemas.microsoft.com/office/drawing/2014/main" id="{9D85271D-4E12-9AC0-6B83-14519A34D3E8}"/>
              </a:ext>
            </a:extLst>
          </p:cNvPr>
          <p:cNvPicPr preferRelativeResize="0">
            <a:picLocks noChangeAspect="1"/>
          </p:cNvPicPr>
          <p:nvPr/>
        </p:nvPicPr>
        <p:blipFill rotWithShape="1">
          <a:blip r:embed="rId15">
            <a:alphaModFix/>
          </a:blip>
          <a:srcRect b="18540"/>
          <a:stretch/>
        </p:blipFill>
        <p:spPr>
          <a:xfrm>
            <a:off x="1044179" y="5023445"/>
            <a:ext cx="265775" cy="270500"/>
          </a:xfrm>
          <a:prstGeom prst="rect">
            <a:avLst/>
          </a:prstGeom>
          <a:noFill/>
          <a:ln>
            <a:noFill/>
          </a:ln>
        </p:spPr>
      </p:pic>
      <p:pic>
        <p:nvPicPr>
          <p:cNvPr id="34" name="Google Shape;932;p22" descr="Recurso 31.png">
            <a:extLst>
              <a:ext uri="{FF2B5EF4-FFF2-40B4-BE49-F238E27FC236}">
                <a16:creationId xmlns:a16="http://schemas.microsoft.com/office/drawing/2014/main" id="{86161BBC-213A-D943-3615-BE27957B4A51}"/>
              </a:ext>
            </a:extLst>
          </p:cNvPr>
          <p:cNvPicPr preferRelativeResize="0">
            <a:picLocks noChangeAspect="1"/>
          </p:cNvPicPr>
          <p:nvPr/>
        </p:nvPicPr>
        <p:blipFill rotWithShape="1">
          <a:blip r:embed="rId12">
            <a:alphaModFix/>
          </a:blip>
          <a:srcRect l="11144" r="26973"/>
          <a:stretch/>
        </p:blipFill>
        <p:spPr>
          <a:xfrm>
            <a:off x="1133361" y="4720422"/>
            <a:ext cx="288000" cy="260853"/>
          </a:xfrm>
          <a:prstGeom prst="rect">
            <a:avLst/>
          </a:prstGeom>
          <a:noFill/>
          <a:ln>
            <a:noFill/>
          </a:ln>
        </p:spPr>
      </p:pic>
    </p:spTree>
    <p:extLst>
      <p:ext uri="{BB962C8B-B14F-4D97-AF65-F5344CB8AC3E}">
        <p14:creationId xmlns:p14="http://schemas.microsoft.com/office/powerpoint/2010/main" val="141913041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72706" y="1444655"/>
            <a:ext cx="5251401" cy="4251489"/>
          </a:xfrm>
          <a:prstGeom prst="roundRect">
            <a:avLst>
              <a:gd name="adj" fmla="val 8594"/>
            </a:avLst>
          </a:prstGeom>
          <a:solidFill>
            <a:srgbClr val="ECECEC"/>
          </a:solidFill>
          <a:ln>
            <a:noFill/>
          </a:ln>
        </p:spPr>
      </p:pic>
      <p:sp>
        <p:nvSpPr>
          <p:cNvPr id="6" name="CuadroTexto 5">
            <a:extLst>
              <a:ext uri="{FF2B5EF4-FFF2-40B4-BE49-F238E27FC236}">
                <a16:creationId xmlns:a16="http://schemas.microsoft.com/office/drawing/2014/main" id="{970751F6-49D4-550E-23BE-FB0B8BE7125D}"/>
              </a:ext>
            </a:extLst>
          </p:cNvPr>
          <p:cNvSpPr txBox="1"/>
          <p:nvPr/>
        </p:nvSpPr>
        <p:spPr>
          <a:xfrm>
            <a:off x="5750351" y="1004899"/>
            <a:ext cx="6102955" cy="5262979"/>
          </a:xfrm>
          <a:prstGeom prst="rect">
            <a:avLst/>
          </a:prstGeom>
          <a:noFill/>
        </p:spPr>
        <p:txBody>
          <a:bodyPr wrap="square">
            <a:spAutoFit/>
          </a:bodyPr>
          <a:lstStyle/>
          <a:p>
            <a:pPr lvl="0" algn="just">
              <a:defRPr/>
            </a:pPr>
            <a:r>
              <a:rPr lang="es-CO" sz="1050" dirty="0">
                <a:solidFill>
                  <a:prstClr val="black"/>
                </a:solidFill>
                <a:latin typeface="Verdana" panose="020B0604030504040204" pitchFamily="34" charset="0"/>
                <a:ea typeface="Verdana" panose="020B0604030504040204" pitchFamily="34" charset="0"/>
              </a:rPr>
              <a:t>debido a los bajos valores de ozono que se presentan normalmente en el país durante gran parte del año, pero especialmente entre enero y marzo, sumados a la poca nubosidad que se espera para esta época, principalmente en horas de la mañana y primeras horas de la tarde, </a:t>
            </a:r>
            <a:r>
              <a:rPr lang="es-MX" sz="1050" dirty="0">
                <a:solidFill>
                  <a:prstClr val="black"/>
                </a:solidFill>
                <a:latin typeface="Verdana" panose="020B0604030504040204" pitchFamily="34" charset="0"/>
                <a:ea typeface="Verdana" panose="020B0604030504040204" pitchFamily="34" charset="0"/>
              </a:rPr>
              <a:t>a pesar de estar bajo condiciones leves del fenómeno de La Niña, </a:t>
            </a:r>
            <a:r>
              <a:rPr lang="es-CO" sz="1050" dirty="0">
                <a:solidFill>
                  <a:prstClr val="black"/>
                </a:solidFill>
                <a:latin typeface="Verdana" panose="020B0604030504040204" pitchFamily="34" charset="0"/>
                <a:ea typeface="Verdana" panose="020B0604030504040204" pitchFamily="34" charset="0"/>
              </a:rPr>
              <a:t>se incrementarán los valores de radiación ultravioleta en superficie en el país durante estos meses, presentándose hacia el mediodía, valores del índice ultravioleta (IUV) superiores a 11, los cuales están categorizados como extremadamente altos.</a:t>
            </a:r>
          </a:p>
          <a:p>
            <a:pPr lvl="0" algn="just">
              <a:defRPr/>
            </a:pPr>
            <a:endParaRPr lang="es-CO" sz="1050" dirty="0">
              <a:solidFill>
                <a:prstClr val="black"/>
              </a:solidFill>
              <a:latin typeface="Verdana" panose="020B0604030504040204" pitchFamily="34" charset="0"/>
              <a:ea typeface="Verdana" panose="020B0604030504040204" pitchFamily="34" charset="0"/>
            </a:endParaRPr>
          </a:p>
          <a:p>
            <a:pPr lvl="0" algn="just">
              <a:defRPr/>
            </a:pPr>
            <a:r>
              <a:rPr lang="es-CO" sz="1050" dirty="0">
                <a:solidFill>
                  <a:prstClr val="black"/>
                </a:solidFill>
                <a:latin typeface="Verdana" panose="020B0604030504040204" pitchFamily="34" charset="0"/>
                <a:ea typeface="Verdana" panose="020B0604030504040204" pitchFamily="34" charset="0"/>
              </a:rPr>
              <a:t>Es importante precisar que el ozono que se encuentra en la atmósfera absorbe gran parte de la radiación ultravioleta procedente del Sol, de tal manera que, si su cantidad disminuye, aumentará la radiación ultravioleta en superficie. Colombia se encuentra ubicada en la zona con menor contenido de ozono total en el ámbito mundial, que incluye, entre otras, el norte y centro de Suramérica. Además, durante el periodo comprendido entre diciembre y marzo, siempre se registran los valores más bajos de la columna de ozono en el país, por lo tanto, es la época del año en la cual Colombia recibe mayor radiación ultravioleta en su superficie.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Los valores altos y peligrosos de radiación ultravioleta se presentarán en todo el territorio nacional. Vale la pena destacar que los máximos niveles se esperan en las zonas montañosas, particularmente en Antioquia, la región de los Santanderes, Tolima, Eje Cafetero, Boyacá, Cundinamarca, Huila, Cauca y Nariño.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Tenga en cuenta que la sobreexposición a los rayos ultravioleta representa implicaciones nocivas en la salud como envejecimiento prematuro, manchas en la piel, daños oculares, afectación del sistema inmunológico e incluso, se corre el riesgo de sufrir de cáncer de piel.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Se recomienda evitar la exposición directa al Sol entre las 9 de la mañana y las 4 de la tarde, usar ropa protectora (camisa de manga larga, sombreros de ala ancha, lentes protectores), sombrilla y aplicar bloqueadores solares para la piel con un factor de protección mayor o igual a 30 SFP. También es prioritario tener especial cuidado con niños y jóvenes, que son los más vulnerables a la radiación solar. </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84148-375B-56E1-A899-C26C254EA61C}"/>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8427E572-A357-1B12-5756-21A67F9931B4}"/>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2CEE9EAC-0463-1FA6-5F5E-E579ADA3EEC8}"/>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320B89AF-2057-6C8D-A11A-064DB2CF4397}"/>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41F3A370-20AF-F8C1-5C6B-7F30E9A8B4E6}"/>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3C6CB8DE-C93D-4A8D-5EDC-4D65F90B7993}"/>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3050A0F0-C68F-CE5D-AB37-F3277C2E76AE}"/>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2BEFBCFD-CFEB-4CE4-A69C-3A725D043302}"/>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F225C8C2-C946-6851-084D-2FE3B20FFBDB}"/>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84B22FF1-B1B1-0A77-1FE2-DA7494DCE5F9}"/>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D6BC0677-46E5-B839-4A05-313955B6F024}"/>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91014871-E02A-E441-C7AD-4081E5391ED9}"/>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24A229AE-3041-004D-B3E8-8E030B2BA3F4}"/>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88B6F6C2-5A81-E3B6-1D7B-42DAE7AC37B6}"/>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48ACC657-2315-34BB-46CD-85CE048F054F}"/>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0B699A43-3DA5-2FFD-BABC-ACB62EFCAE3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52DB9B6B-1FA4-1F91-DB26-B9E762B8F1B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A9F6171-5C81-2807-35B5-0A4D2B40B78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76559C3C-6682-EE82-CB53-D7DABD5FDCC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BF6D8B90-B998-5E70-DEF2-8D8C74E1938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F77170DC-ABFF-9E14-97E7-AB80AF5D7A2F}"/>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1F4CFC42-1F5A-725A-290F-9706DBE3BED2}"/>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B0FDFCA0-EBDF-16C4-0A5F-C6C2939ECF35}"/>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6D5AA2FE-7447-5319-9F76-C63756514143}"/>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8" name="Google Shape;932;p22" descr="Recurso 31.png">
            <a:extLst>
              <a:ext uri="{FF2B5EF4-FFF2-40B4-BE49-F238E27FC236}">
                <a16:creationId xmlns:a16="http://schemas.microsoft.com/office/drawing/2014/main" id="{2732EDA6-3D9E-7A07-D79B-894E7754BC95}"/>
              </a:ext>
            </a:extLst>
          </p:cNvPr>
          <p:cNvPicPr preferRelativeResize="0">
            <a:picLocks noChangeAspect="1"/>
          </p:cNvPicPr>
          <p:nvPr/>
        </p:nvPicPr>
        <p:blipFill rotWithShape="1">
          <a:blip r:embed="rId12">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B48873DC-2169-9989-736E-B6CACD0617AE}"/>
              </a:ext>
            </a:extLst>
          </p:cNvPr>
          <p:cNvPicPr preferRelativeResize="0">
            <a:picLocks noChangeAspect="1"/>
          </p:cNvPicPr>
          <p:nvPr/>
        </p:nvPicPr>
        <p:blipFill rotWithShape="1">
          <a:blip r:embed="rId13">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6BC4AE80-5E6B-5EB4-DFB5-1A0F67D7E36E}"/>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BE4E7760-0DF2-519A-2ADF-B0056F44B8C5}"/>
              </a:ext>
            </a:extLst>
          </p:cNvPr>
          <p:cNvGraphicFramePr/>
          <p:nvPr/>
        </p:nvGraphicFramePr>
        <p:xfrm>
          <a:off x="4465296" y="1295314"/>
          <a:ext cx="7527601" cy="4622519"/>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5693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Nare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Nare y sus afluentes, especialmente en los ríos Samaná, Guatapé, </a:t>
                      </a:r>
                      <a:r>
                        <a:rPr lang="es-MX"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900" dirty="0" err="1">
                          <a:latin typeface="Verdana" panose="020B0604030504040204" pitchFamily="34" charset="0"/>
                          <a:ea typeface="Verdana" panose="020B0604030504040204" pitchFamily="34" charset="0"/>
                        </a:rPr>
                        <a:t>Iraka</a:t>
                      </a:r>
                      <a:r>
                        <a:rPr lang="es-ES" sz="900" dirty="0">
                          <a:latin typeface="Verdana" panose="020B0604030504040204" pitchFamily="34" charset="0"/>
                          <a:ea typeface="Verdana" panose="020B0604030504040204" pitchFamily="34" charset="0"/>
                        </a:rPr>
                        <a:t> (Natalia),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a:t>
                      </a:r>
                      <a:r>
                        <a:rPr lang="es-CO" sz="900" b="0" u="none" strike="noStrike" cap="none" dirty="0">
                          <a:latin typeface="Verdana" panose="020B0604030504040204" pitchFamily="34" charset="0"/>
                          <a:ea typeface="Verdana" panose="020B0604030504040204" pitchFamily="34" charset="0"/>
                          <a:cs typeface="Arial Narrow"/>
                          <a:sym typeface="Arial Narrow"/>
                        </a:rPr>
                        <a:t>La Cuba,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La Mosca, Santa Gertrudis, Guayabal, La Chorrera, </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La Trinidad, Guayabal, La Ocho,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 </a:t>
                      </a:r>
                      <a:r>
                        <a:rPr lang="es-MX" sz="900" b="1" u="none" strike="noStrike" kern="1200" dirty="0">
                          <a:solidFill>
                            <a:schemeClr val="dk1"/>
                          </a:solidFill>
                          <a:latin typeface="Verdana" panose="020B0604030504040204" pitchFamily="34" charset="0"/>
                          <a:ea typeface="Verdana" panose="020B0604030504040204" pitchFamily="34" charset="0"/>
                          <a:cs typeface="+mn-cs"/>
                        </a:rPr>
                        <a:t>Nota</a:t>
                      </a:r>
                      <a:r>
                        <a:rPr lang="es-MX" sz="900" b="0" u="none" strike="noStrike" kern="1200" dirty="0">
                          <a:solidFill>
                            <a:schemeClr val="dk1"/>
                          </a:solidFill>
                          <a:latin typeface="Verdana" panose="020B0604030504040204" pitchFamily="34" charset="0"/>
                          <a:ea typeface="Verdana" panose="020B0604030504040204" pitchFamily="34" charset="0"/>
                          <a:cs typeface="+mn-cs"/>
                        </a:rPr>
                        <a:t>: Niveles altos y con tendencia al ascenso en el río Negro, a la altura del municipio de Rionegro, Antioquía (14/06/2025).</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037730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San Bartolo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Vegachi y Regla, y la quebrada La Malena, entre otros. Especial atención en los municipios de Yolombó, Vegachi, Maceo y Puerto Berrio (Antioquia). </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reportó inundaciones por desbordamiento de los ríos La Cruz, El Volcán y Quebrada La Gallinera en el sector La Planta en el municipio de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(Antioquia) (14/06/2025).</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63608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Cimitarra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Cimitarra y sus afluentes, especial atención en los municipios de Cantagallo (Bolívar), Yondó y Remedios (Antioquia).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870537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Seco y Negro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Seco y Negro. Especial atención en el municipio de Puerto Salgar (Cundinamarca). </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436129"/>
                  </a:ext>
                </a:extLst>
              </a:tr>
            </a:tbl>
          </a:graphicData>
        </a:graphic>
      </p:graphicFrame>
      <p:sp>
        <p:nvSpPr>
          <p:cNvPr id="16" name="Google Shape;3036;p14">
            <a:extLst>
              <a:ext uri="{FF2B5EF4-FFF2-40B4-BE49-F238E27FC236}">
                <a16:creationId xmlns:a16="http://schemas.microsoft.com/office/drawing/2014/main" id="{21CD6225-DBCC-5BE5-EC82-903FAC33AC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27" name="Google Shape;931;p22" descr="Recurso 37.png">
            <a:extLst>
              <a:ext uri="{FF2B5EF4-FFF2-40B4-BE49-F238E27FC236}">
                <a16:creationId xmlns:a16="http://schemas.microsoft.com/office/drawing/2014/main" id="{682A946A-BE70-1AB6-F377-1705A43B92E2}"/>
              </a:ext>
            </a:extLst>
          </p:cNvPr>
          <p:cNvPicPr preferRelativeResize="0">
            <a:picLocks noChangeAspect="1"/>
          </p:cNvPicPr>
          <p:nvPr/>
        </p:nvPicPr>
        <p:blipFill rotWithShape="1">
          <a:blip r:embed="rId15">
            <a:alphaModFix/>
          </a:blip>
          <a:srcRect b="18540"/>
          <a:stretch/>
        </p:blipFill>
        <p:spPr>
          <a:xfrm>
            <a:off x="-511175" y="1258888"/>
            <a:ext cx="265775" cy="270500"/>
          </a:xfrm>
          <a:prstGeom prst="rect">
            <a:avLst/>
          </a:prstGeom>
          <a:noFill/>
          <a:ln>
            <a:noFill/>
          </a:ln>
        </p:spPr>
      </p:pic>
      <p:pic>
        <p:nvPicPr>
          <p:cNvPr id="35" name="Google Shape;931;p22" descr="Recurso 37.png">
            <a:extLst>
              <a:ext uri="{FF2B5EF4-FFF2-40B4-BE49-F238E27FC236}">
                <a16:creationId xmlns:a16="http://schemas.microsoft.com/office/drawing/2014/main" id="{FFBBB482-C9CF-0A99-FF70-580EFA217C38}"/>
              </a:ext>
            </a:extLst>
          </p:cNvPr>
          <p:cNvPicPr preferRelativeResize="0">
            <a:picLocks noChangeAspect="1"/>
          </p:cNvPicPr>
          <p:nvPr/>
        </p:nvPicPr>
        <p:blipFill rotWithShape="1">
          <a:blip r:embed="rId15">
            <a:alphaModFix/>
          </a:blip>
          <a:srcRect b="18540"/>
          <a:stretch/>
        </p:blipFill>
        <p:spPr>
          <a:xfrm>
            <a:off x="1222033" y="4005634"/>
            <a:ext cx="288000" cy="293120"/>
          </a:xfrm>
          <a:prstGeom prst="rect">
            <a:avLst/>
          </a:prstGeom>
          <a:noFill/>
          <a:ln>
            <a:noFill/>
          </a:ln>
        </p:spPr>
      </p:pic>
      <p:pic>
        <p:nvPicPr>
          <p:cNvPr id="30" name="Google Shape;931;p22" descr="Recurso 37.png">
            <a:extLst>
              <a:ext uri="{FF2B5EF4-FFF2-40B4-BE49-F238E27FC236}">
                <a16:creationId xmlns:a16="http://schemas.microsoft.com/office/drawing/2014/main" id="{01ADB9BF-F80D-8B9F-DBCE-3264A9076950}"/>
              </a:ext>
            </a:extLst>
          </p:cNvPr>
          <p:cNvPicPr preferRelativeResize="0">
            <a:picLocks noChangeAspect="1"/>
          </p:cNvPicPr>
          <p:nvPr/>
        </p:nvPicPr>
        <p:blipFill rotWithShape="1">
          <a:blip r:embed="rId15">
            <a:alphaModFix/>
          </a:blip>
          <a:srcRect b="18540"/>
          <a:stretch/>
        </p:blipFill>
        <p:spPr>
          <a:xfrm>
            <a:off x="1996870" y="3135880"/>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2505FFBC-A345-A70F-8B3C-43D7A6C48568}"/>
              </a:ext>
            </a:extLst>
          </p:cNvPr>
          <p:cNvPicPr preferRelativeResize="0">
            <a:picLocks noChangeAspect="1"/>
          </p:cNvPicPr>
          <p:nvPr/>
        </p:nvPicPr>
        <p:blipFill rotWithShape="1">
          <a:blip r:embed="rId15">
            <a:alphaModFix/>
          </a:blip>
          <a:srcRect b="18540"/>
          <a:stretch/>
        </p:blipFill>
        <p:spPr>
          <a:xfrm>
            <a:off x="1633622" y="3529399"/>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8A8D3BE6-CA5E-5186-04F3-83149F54D9FF}"/>
              </a:ext>
            </a:extLst>
          </p:cNvPr>
          <p:cNvPicPr preferRelativeResize="0">
            <a:picLocks noChangeAspect="1"/>
          </p:cNvPicPr>
          <p:nvPr/>
        </p:nvPicPr>
        <p:blipFill rotWithShape="1">
          <a:blip r:embed="rId15">
            <a:alphaModFix/>
          </a:blip>
          <a:srcRect b="18540"/>
          <a:stretch/>
        </p:blipFill>
        <p:spPr>
          <a:xfrm>
            <a:off x="1605345" y="4725350"/>
            <a:ext cx="288000" cy="293120"/>
          </a:xfrm>
          <a:prstGeom prst="rect">
            <a:avLst/>
          </a:prstGeom>
          <a:noFill/>
          <a:ln>
            <a:noFill/>
          </a:ln>
        </p:spPr>
      </p:pic>
      <p:pic>
        <p:nvPicPr>
          <p:cNvPr id="23" name="Google Shape;357;p9">
            <a:extLst>
              <a:ext uri="{FF2B5EF4-FFF2-40B4-BE49-F238E27FC236}">
                <a16:creationId xmlns:a16="http://schemas.microsoft.com/office/drawing/2014/main" id="{EDF269B9-60D0-1133-AE1B-DCC03E7E773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857" y="535344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B9920087-536F-E529-C6DA-400A757F55E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64208" y="4710730"/>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93FC734B-A101-A2FA-C9E1-2DFDABEA2B9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64208" y="3884223"/>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20844BA4-F885-480A-9FF7-0C786BECF9B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64208" y="2474013"/>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928;p22">
            <a:extLst>
              <a:ext uri="{FF2B5EF4-FFF2-40B4-BE49-F238E27FC236}">
                <a16:creationId xmlns:a16="http://schemas.microsoft.com/office/drawing/2014/main" id="{29263F4B-F0D2-D8B6-2465-91E06C0EF8D0}"/>
              </a:ext>
            </a:extLst>
          </p:cNvPr>
          <p:cNvPicPr preferRelativeResize="0">
            <a:picLocks noChangeAspect="1"/>
          </p:cNvPicPr>
          <p:nvPr/>
        </p:nvPicPr>
        <p:blipFill rotWithShape="1">
          <a:blip r:embed="rId9">
            <a:alphaModFix/>
          </a:blip>
          <a:srcRect/>
          <a:stretch/>
        </p:blipFill>
        <p:spPr>
          <a:xfrm>
            <a:off x="929633" y="4058446"/>
            <a:ext cx="288000" cy="281600"/>
          </a:xfrm>
          <a:prstGeom prst="rect">
            <a:avLst/>
          </a:prstGeom>
          <a:noFill/>
          <a:ln>
            <a:noFill/>
          </a:ln>
        </p:spPr>
      </p:pic>
    </p:spTree>
    <p:extLst>
      <p:ext uri="{BB962C8B-B14F-4D97-AF65-F5344CB8AC3E}">
        <p14:creationId xmlns:p14="http://schemas.microsoft.com/office/powerpoint/2010/main" val="427248547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203C9-D046-131D-5286-3F8C41C7B60B}"/>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B9C6CC52-4B26-F327-B1D1-6E28A1BFFA5D}"/>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D3896C5D-506D-2DE1-4518-60E002CBE466}"/>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C6CC4152-A0AE-6C16-E211-6040074A9C7E}"/>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B9311B6B-74C3-5BD5-E5D0-FA03A15347C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0C008CA2-F798-B4F9-4FE8-EEF8C4CF6BA3}"/>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9026B0D1-2101-EA09-0BEF-DEB594C3C3FF}"/>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72F55C7D-89D9-59B3-32D4-CD9F48473AB3}"/>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D059399D-FB8D-1774-F907-814B22CA760C}"/>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6571552F-9051-C9ED-4691-41C5A5820CAB}"/>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864068EC-A757-AF3B-BC3D-36081AFB4630}"/>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D36C2B91-2EA6-F5F2-F108-E2A459EECB71}"/>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66FD5619-BF37-A836-7FD9-4D1B1359DC2F}"/>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5317BCDE-E229-14AC-9F46-F5730CB73CE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C46F0F24-FD1C-F368-F66E-014F3931BFF9}"/>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7593CEA4-8348-37C6-8CFE-CAE56AADA15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C54B072A-0BA0-0C2A-A4E0-029A92216D5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3B82EE32-25CB-7BE7-9806-DAA2CEC47E5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7E0CBF27-7F71-C3BF-A19A-9C4A65DFDA1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4B9D6A05-8E71-8185-66EF-5680BC4DDA9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CFE527D1-FF66-BFCA-7FB1-768EC57A3E90}"/>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2E217CEF-9213-A3D0-AFF0-7D87D94606DB}"/>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0F911E92-C229-1F4A-E549-28FA83C37556}"/>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156787F2-5962-0A91-671E-8F2FFA7890FA}"/>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32CE58C8-F049-334C-5FCD-62B27BC4457C}"/>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00973D82-BCD3-D297-E20F-A7BEC39EC2A5}"/>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25AE3021-E49B-F3BC-F1B3-2820AE9B2ABA}"/>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52D9207C-5DE2-25D3-D16B-73771AB1EAF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73E0C123-78A9-A71E-ADE8-DF79E872A551}"/>
              </a:ext>
            </a:extLst>
          </p:cNvPr>
          <p:cNvGraphicFramePr/>
          <p:nvPr/>
        </p:nvGraphicFramePr>
        <p:xfrm>
          <a:off x="4479106" y="1569162"/>
          <a:ext cx="7527600" cy="3773674"/>
        </p:xfrm>
        <a:graphic>
          <a:graphicData uri="http://schemas.openxmlformats.org/drawingml/2006/table">
            <a:tbl>
              <a:tblPr>
                <a:noFill/>
              </a:tblPr>
              <a:tblGrid>
                <a:gridCol w="650166">
                  <a:extLst>
                    <a:ext uri="{9D8B030D-6E8A-4147-A177-3AD203B41FA5}">
                      <a16:colId xmlns:a16="http://schemas.microsoft.com/office/drawing/2014/main" val="20000"/>
                    </a:ext>
                  </a:extLst>
                </a:gridCol>
                <a:gridCol w="1178877">
                  <a:extLst>
                    <a:ext uri="{9D8B030D-6E8A-4147-A177-3AD203B41FA5}">
                      <a16:colId xmlns:a16="http://schemas.microsoft.com/office/drawing/2014/main" val="20001"/>
                    </a:ext>
                  </a:extLst>
                </a:gridCol>
                <a:gridCol w="1295253">
                  <a:extLst>
                    <a:ext uri="{9D8B030D-6E8A-4147-A177-3AD203B41FA5}">
                      <a16:colId xmlns:a16="http://schemas.microsoft.com/office/drawing/2014/main" val="20002"/>
                    </a:ext>
                  </a:extLst>
                </a:gridCol>
                <a:gridCol w="4403304">
                  <a:extLst>
                    <a:ext uri="{9D8B030D-6E8A-4147-A177-3AD203B41FA5}">
                      <a16:colId xmlns:a16="http://schemas.microsoft.com/office/drawing/2014/main" val="20003"/>
                    </a:ext>
                  </a:extLst>
                </a:gridCol>
              </a:tblGrid>
              <a:tr h="45039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64084">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Negro</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a:t>
                      </a:r>
                      <a:r>
                        <a:rPr lang="es-CO" sz="900" dirty="0" err="1">
                          <a:latin typeface="Verdana" panose="020B0604030504040204" pitchFamily="34" charset="0"/>
                          <a:ea typeface="Verdana" panose="020B0604030504040204" pitchFamily="34" charset="0"/>
                          <a:cs typeface="Arial Narrow"/>
                          <a:sym typeface="Arial Narrow"/>
                        </a:rPr>
                        <a:t>Bunque</a:t>
                      </a:r>
                      <a:r>
                        <a:rPr lang="es-CO" sz="900" dirty="0">
                          <a:latin typeface="Verdana" panose="020B0604030504040204" pitchFamily="34" charset="0"/>
                          <a:ea typeface="Verdana" panose="020B0604030504040204" pitchFamily="34" charset="0"/>
                          <a:cs typeface="Arial Narrow"/>
                          <a:sym typeface="Arial Narrow"/>
                        </a:rPr>
                        <a:t>, Villeta, </a:t>
                      </a:r>
                      <a:r>
                        <a:rPr lang="es-CO" sz="900" dirty="0" err="1">
                          <a:latin typeface="Verdana" panose="020B0604030504040204" pitchFamily="34" charset="0"/>
                          <a:ea typeface="Verdana" panose="020B0604030504040204" pitchFamily="34" charset="0"/>
                          <a:cs typeface="Arial Narrow"/>
                          <a:sym typeface="Arial Narrow"/>
                        </a:rPr>
                        <a:t>Tobia</a:t>
                      </a:r>
                      <a:r>
                        <a:rPr lang="es-CO" sz="900" dirty="0">
                          <a:latin typeface="Verdana" panose="020B0604030504040204" pitchFamily="34" charset="0"/>
                          <a:ea typeface="Verdana" panose="020B0604030504040204" pitchFamily="34" charset="0"/>
                          <a:cs typeface="Arial Narrow"/>
                          <a:sym typeface="Arial Narrow"/>
                        </a:rPr>
                        <a:t>, Negro, Contador, </a:t>
                      </a:r>
                      <a:r>
                        <a:rPr lang="es-CO" sz="900" dirty="0" err="1">
                          <a:latin typeface="Verdana" panose="020B0604030504040204" pitchFamily="34" charset="0"/>
                          <a:ea typeface="Verdana" panose="020B0604030504040204" pitchFamily="34" charset="0"/>
                          <a:cs typeface="Arial Narrow"/>
                          <a:sym typeface="Arial Narrow"/>
                        </a:rPr>
                        <a:t>Guaguaqui</a:t>
                      </a:r>
                      <a:r>
                        <a:rPr lang="es-CO" sz="900" dirty="0">
                          <a:latin typeface="Verdana" panose="020B0604030504040204" pitchFamily="34" charset="0"/>
                          <a:ea typeface="Verdana" panose="020B0604030504040204" pitchFamily="34" charset="0"/>
                          <a:cs typeface="Arial Narrow"/>
                          <a:sym typeface="Arial Narrow"/>
                        </a:rPr>
                        <a:t>, Moras y Las Cañas, y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Reyes, Amarilla, La Negra, La Chorrera, Agua Clara, La Papaya, Retama,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Furatena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Honduras. Especial atención en los municipios de Villeta, Nimaima, Supatá, La Peña, San Francisco, Útica, La Vega, Caparrapí, Sasaima,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Tobia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Guaduas</a:t>
                      </a:r>
                      <a:r>
                        <a:rPr lang="es-CO" sz="900" dirty="0">
                          <a:latin typeface="Verdana" panose="020B0604030504040204" pitchFamily="34" charset="0"/>
                          <a:ea typeface="Verdana" panose="020B0604030504040204" pitchFamily="34" charset="0"/>
                          <a:cs typeface="Arial Narrow"/>
                          <a:sym typeface="Arial Narrow"/>
                        </a:rPr>
                        <a:t>, Pacho, Villagómez, </a:t>
                      </a:r>
                      <a:r>
                        <a:rPr lang="es-CO" sz="900" dirty="0" err="1">
                          <a:latin typeface="Verdana" panose="020B0604030504040204" pitchFamily="34" charset="0"/>
                          <a:ea typeface="Verdana" panose="020B0604030504040204" pitchFamily="34" charset="0"/>
                          <a:cs typeface="Arial Narrow"/>
                          <a:sym typeface="Arial Narrow"/>
                        </a:rPr>
                        <a:t>Quebradanegra</a:t>
                      </a:r>
                      <a:r>
                        <a:rPr lang="es-CO" sz="900" dirty="0">
                          <a:latin typeface="Verdana" panose="020B0604030504040204" pitchFamily="34" charset="0"/>
                          <a:ea typeface="Verdana" panose="020B0604030504040204" pitchFamily="34" charset="0"/>
                          <a:cs typeface="Arial Narrow"/>
                          <a:sym typeface="Arial Narrow"/>
                        </a:rPr>
                        <a:t> y Yacopí (Cundinamarca). </a:t>
                      </a:r>
                      <a:endParaRPr lang="es-ES" sz="900" dirty="0">
                        <a:latin typeface="Verdana" panose="020B0604030504040204" pitchFamily="34" charset="0"/>
                        <a:ea typeface="Verdana" panose="020B0604030504040204" pitchFamily="34" charset="0"/>
                      </a:endParaRPr>
                    </a:p>
                  </a:txBody>
                  <a:tcPr marL="91419" marR="91419" marT="45424" marB="454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151815"/>
                  </a:ext>
                </a:extLst>
              </a:tr>
              <a:tr h="59608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r>
                        <a:rPr lang="es-CO" sz="900" dirty="0">
                          <a:latin typeface="Verdana" panose="020B0604030504040204" pitchFamily="34" charset="0"/>
                          <a:ea typeface="Verdana" panose="020B0604030504040204" pitchFamily="34" charset="0"/>
                          <a:cs typeface="Arial Narrow"/>
                          <a:sym typeface="Arial Narrow"/>
                        </a:rPr>
                        <a:t>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Magdalena Medio entre ríos Negro y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Guaguaqui y Ermitaño, y el caño Loco. S</a:t>
                      </a:r>
                      <a:r>
                        <a:rPr lang="es-CO" sz="9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900" u="none" strike="noStrike" dirty="0">
                          <a:latin typeface="Verdana" panose="020B0604030504040204" pitchFamily="34" charset="0"/>
                          <a:ea typeface="Verdana" panose="020B0604030504040204" pitchFamily="34" charset="0"/>
                          <a:cs typeface="Arial Narrow"/>
                          <a:sym typeface="Arial Narrow"/>
                        </a:rPr>
                        <a:t>Puerto Boyacá (Boyacá).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0292352"/>
                  </a:ext>
                </a:extLst>
              </a:tr>
              <a:tr h="69594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Carare (Minero)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Crecientes súbitas en la cuenca del río Carare, especial atención a sus tributarios como el río Minero y la quebrada Guayabito. Estar atentos en los municipios de Pauna, Muzo, Otanche, Buenavista, San Pablo de </a:t>
                      </a:r>
                      <a:r>
                        <a:rPr lang="es-CO" sz="900" u="none" strike="noStrike" dirty="0" err="1">
                          <a:latin typeface="Verdana" panose="020B0604030504040204" pitchFamily="34" charset="0"/>
                          <a:ea typeface="Verdana" panose="020B0604030504040204" pitchFamily="34" charset="0"/>
                          <a:cs typeface="Arial Narrow"/>
                          <a:sym typeface="Arial Narrow"/>
                        </a:rPr>
                        <a:t>Borbur</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Quípama</a:t>
                      </a:r>
                      <a:r>
                        <a:rPr lang="es-CO" sz="900" u="none" strike="noStrike" dirty="0">
                          <a:latin typeface="Verdana" panose="020B0604030504040204" pitchFamily="34" charset="0"/>
                          <a:ea typeface="Verdana" panose="020B0604030504040204" pitchFamily="34" charset="0"/>
                          <a:cs typeface="Arial Narrow"/>
                          <a:sym typeface="Arial Narrow"/>
                        </a:rPr>
                        <a:t> (Boyacá), así como Cimitarra y Puerto Parra (Santander). </a:t>
                      </a:r>
                    </a:p>
                  </a:txBody>
                  <a:tcPr marL="91454" marR="91454" marT="45637" marB="456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976294"/>
                  </a:ext>
                </a:extLst>
              </a:tr>
              <a:tr h="57318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Opón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el río Opón y sus tributarios, especialmente en la quebrada Capote y en los ríos Cascajales, Honduras, </a:t>
                      </a:r>
                      <a:r>
                        <a:rPr lang="es-CO" sz="900" u="none" strike="noStrike" cap="none" dirty="0" err="1">
                          <a:latin typeface="Verdana" panose="020B0604030504040204" pitchFamily="34" charset="0"/>
                          <a:ea typeface="Verdana" panose="020B0604030504040204" pitchFamily="34" charset="0"/>
                          <a:cs typeface="Arial Narrow"/>
                          <a:sym typeface="Arial Narrow"/>
                        </a:rPr>
                        <a:t>Bermelanola</a:t>
                      </a:r>
                      <a:r>
                        <a:rPr lang="es-CO" sz="900" u="none" strike="noStrike" cap="none" dirty="0">
                          <a:latin typeface="Verdana" panose="020B0604030504040204" pitchFamily="34" charset="0"/>
                          <a:ea typeface="Verdana" panose="020B0604030504040204" pitchFamily="34" charset="0"/>
                          <a:cs typeface="Arial Narrow"/>
                          <a:sym typeface="Arial Narrow"/>
                        </a:rPr>
                        <a:t> y La Colorada. Especial atención a la altura de los municipios Simacota, Santa Helena, Puerto Parra y El Carmen del Chucuri (Santander). </a:t>
                      </a:r>
                      <a:endParaRPr lang="es-ES" sz="900" dirty="0">
                        <a:latin typeface="Verdana" panose="020B0604030504040204" pitchFamily="34" charset="0"/>
                        <a:ea typeface="Verdana" panose="020B0604030504040204" pitchFamily="34" charset="0"/>
                      </a:endParaRPr>
                    </a:p>
                  </a:txBody>
                  <a:tcPr marL="91454" marR="91454" marT="45682" marB="456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5426643"/>
                  </a:ext>
                </a:extLst>
              </a:tr>
            </a:tbl>
          </a:graphicData>
        </a:graphic>
      </p:graphicFrame>
      <p:sp>
        <p:nvSpPr>
          <p:cNvPr id="16" name="Google Shape;3036;p14">
            <a:extLst>
              <a:ext uri="{FF2B5EF4-FFF2-40B4-BE49-F238E27FC236}">
                <a16:creationId xmlns:a16="http://schemas.microsoft.com/office/drawing/2014/main" id="{4C4975BC-47A7-B81B-9213-A0BB3859EDC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26" name="Google Shape;931;p22" descr="Recurso 37.png">
            <a:extLst>
              <a:ext uri="{FF2B5EF4-FFF2-40B4-BE49-F238E27FC236}">
                <a16:creationId xmlns:a16="http://schemas.microsoft.com/office/drawing/2014/main" id="{D562E373-36A8-7748-7E77-57BD7C0DE9F3}"/>
              </a:ext>
            </a:extLst>
          </p:cNvPr>
          <p:cNvPicPr preferRelativeResize="0">
            <a:picLocks noChangeAspect="1"/>
          </p:cNvPicPr>
          <p:nvPr/>
        </p:nvPicPr>
        <p:blipFill rotWithShape="1">
          <a:blip r:embed="rId12">
            <a:alphaModFix/>
          </a:blip>
          <a:srcRect b="18540"/>
          <a:stretch/>
        </p:blipFill>
        <p:spPr>
          <a:xfrm>
            <a:off x="1835490" y="4120725"/>
            <a:ext cx="288000" cy="293120"/>
          </a:xfrm>
          <a:prstGeom prst="rect">
            <a:avLst/>
          </a:prstGeom>
          <a:noFill/>
          <a:ln>
            <a:noFill/>
          </a:ln>
        </p:spPr>
      </p:pic>
      <p:pic>
        <p:nvPicPr>
          <p:cNvPr id="28" name="Google Shape;357;p9">
            <a:extLst>
              <a:ext uri="{FF2B5EF4-FFF2-40B4-BE49-F238E27FC236}">
                <a16:creationId xmlns:a16="http://schemas.microsoft.com/office/drawing/2014/main" id="{5AF3DBCA-1CE7-1292-9594-23DEB989458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66665" y="4766632"/>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0;p1" descr="Recurso 25.png">
            <a:extLst>
              <a:ext uri="{FF2B5EF4-FFF2-40B4-BE49-F238E27FC236}">
                <a16:creationId xmlns:a16="http://schemas.microsoft.com/office/drawing/2014/main" id="{5C9B7A4A-643D-AA94-7A50-BE65AC2F96F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3633" y="335179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0;p1" descr="Recurso 25.png">
            <a:extLst>
              <a:ext uri="{FF2B5EF4-FFF2-40B4-BE49-F238E27FC236}">
                <a16:creationId xmlns:a16="http://schemas.microsoft.com/office/drawing/2014/main" id="{44F2B465-F3D9-639E-1A9C-7FF38C2DD72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3633" y="4079176"/>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932;p22" descr="Recurso 31.png">
            <a:extLst>
              <a:ext uri="{FF2B5EF4-FFF2-40B4-BE49-F238E27FC236}">
                <a16:creationId xmlns:a16="http://schemas.microsoft.com/office/drawing/2014/main" id="{A1EEE55C-2587-36C4-EC6E-811BEEB4C59B}"/>
              </a:ext>
            </a:extLst>
          </p:cNvPr>
          <p:cNvPicPr preferRelativeResize="0">
            <a:picLocks noChangeAspect="1"/>
          </p:cNvPicPr>
          <p:nvPr/>
        </p:nvPicPr>
        <p:blipFill rotWithShape="1">
          <a:blip r:embed="rId13">
            <a:alphaModFix/>
          </a:blip>
          <a:srcRect l="11144" r="26973"/>
          <a:stretch/>
        </p:blipFill>
        <p:spPr>
          <a:xfrm>
            <a:off x="2284520" y="3853216"/>
            <a:ext cx="288000" cy="260853"/>
          </a:xfrm>
          <a:prstGeom prst="rect">
            <a:avLst/>
          </a:prstGeom>
          <a:noFill/>
          <a:ln>
            <a:noFill/>
          </a:ln>
        </p:spPr>
      </p:pic>
      <p:pic>
        <p:nvPicPr>
          <p:cNvPr id="19" name="Google Shape;932;p22" descr="Recurso 31.png">
            <a:extLst>
              <a:ext uri="{FF2B5EF4-FFF2-40B4-BE49-F238E27FC236}">
                <a16:creationId xmlns:a16="http://schemas.microsoft.com/office/drawing/2014/main" id="{79334E5F-2B91-A3A5-36F7-A6E496236C87}"/>
              </a:ext>
            </a:extLst>
          </p:cNvPr>
          <p:cNvPicPr preferRelativeResize="0">
            <a:picLocks noChangeAspect="1"/>
          </p:cNvPicPr>
          <p:nvPr/>
        </p:nvPicPr>
        <p:blipFill rotWithShape="1">
          <a:blip r:embed="rId13">
            <a:alphaModFix/>
          </a:blip>
          <a:srcRect l="11144" r="26973"/>
          <a:stretch/>
        </p:blipFill>
        <p:spPr>
          <a:xfrm>
            <a:off x="2572520" y="3509824"/>
            <a:ext cx="288000" cy="260853"/>
          </a:xfrm>
          <a:prstGeom prst="rect">
            <a:avLst/>
          </a:prstGeom>
          <a:noFill/>
          <a:ln>
            <a:noFill/>
          </a:ln>
        </p:spPr>
      </p:pic>
      <p:pic>
        <p:nvPicPr>
          <p:cNvPr id="21" name="Google Shape;150;p1" descr="Recurso 25.png">
            <a:extLst>
              <a:ext uri="{FF2B5EF4-FFF2-40B4-BE49-F238E27FC236}">
                <a16:creationId xmlns:a16="http://schemas.microsoft.com/office/drawing/2014/main" id="{EEEEF01A-7A90-5E71-03F9-CF241C8B050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602" y="242331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931;p22" descr="Recurso 37.png">
            <a:extLst>
              <a:ext uri="{FF2B5EF4-FFF2-40B4-BE49-F238E27FC236}">
                <a16:creationId xmlns:a16="http://schemas.microsoft.com/office/drawing/2014/main" id="{858A2274-B791-63EA-5E75-8FD8C6173ADC}"/>
              </a:ext>
            </a:extLst>
          </p:cNvPr>
          <p:cNvPicPr preferRelativeResize="0">
            <a:picLocks noChangeAspect="1"/>
          </p:cNvPicPr>
          <p:nvPr/>
        </p:nvPicPr>
        <p:blipFill rotWithShape="1">
          <a:blip r:embed="rId12">
            <a:alphaModFix/>
          </a:blip>
          <a:srcRect b="18540"/>
          <a:stretch/>
        </p:blipFill>
        <p:spPr>
          <a:xfrm>
            <a:off x="1835490" y="4972844"/>
            <a:ext cx="288000" cy="293120"/>
          </a:xfrm>
          <a:prstGeom prst="rect">
            <a:avLst/>
          </a:prstGeom>
          <a:noFill/>
          <a:ln>
            <a:noFill/>
          </a:ln>
        </p:spPr>
      </p:pic>
    </p:spTree>
    <p:extLst>
      <p:ext uri="{BB962C8B-B14F-4D97-AF65-F5344CB8AC3E}">
        <p14:creationId xmlns:p14="http://schemas.microsoft.com/office/powerpoint/2010/main" val="421812474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05E4-8DE9-2259-A77C-23E402236B81}"/>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A8937B9E-68C9-28E5-7C87-7A5859CC1B87}"/>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6E6CA8BB-3384-2F63-420C-3CA9CF509BE3}"/>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4C964E38-08D6-25C3-A9F8-DB7B5CE05AF8}"/>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12101831-9BE7-6E62-FAC0-1C9892F23A7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D4DF33EC-88FD-60AB-3E44-5BCB85B3FDC8}"/>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E4AAB776-D820-9DE4-B260-772228BEF27B}"/>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DBC05D40-D0AA-80CD-3505-80AA8681220B}"/>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BAAE47CA-E974-D1F9-E576-18DA886BC9B0}"/>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2D1636EB-DF84-F02A-3206-E7C9EE1C6050}"/>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D3176BE7-91D5-573E-F825-A30F23D92E91}"/>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3B90D42F-664C-689E-3E33-3EEEDD38178C}"/>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60B4557E-BFDE-B6D1-B13A-FD47F1FE69D0}"/>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FE2B8898-E977-94BC-A324-AB44CCED4861}"/>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4FACE495-F646-4951-B714-29B0E28350C0}"/>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DC642820-B745-F59E-60C1-4444F820AC2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5DD94F35-674C-FC27-C83B-FBF4E538D96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46B77AA3-4C23-0CC5-F937-D206C1EA56B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C1C242B7-707E-A5D8-2657-20A5BDCA387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3A7FA873-CEAE-E555-8549-5D7C92389CF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60EFE4AF-1705-196A-F59D-C5153B566189}"/>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FFBC7C0D-A00C-AD3A-8407-8EA5428B04A2}"/>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EA1F2D8B-F4B1-4EB1-5B74-ECF69E5648D4}"/>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5B8E3451-A981-BC27-9E9C-F07D220D5F5C}"/>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E5041A2D-0BD1-5454-80B3-1C2B7C8DBC55}"/>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375D4937-4F91-EFC3-857D-08919F2DA6E0}"/>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AEBEBE8B-CD2B-A582-637A-ACF86AF17864}"/>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77AE3C21-D068-E15B-B077-80168EB8CDD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9E26D340-6629-ABFF-4AF9-60576D207814}"/>
              </a:ext>
            </a:extLst>
          </p:cNvPr>
          <p:cNvGraphicFramePr/>
          <p:nvPr/>
        </p:nvGraphicFramePr>
        <p:xfrm>
          <a:off x="4487732" y="1379384"/>
          <a:ext cx="7527600" cy="4308361"/>
        </p:xfrm>
        <a:graphic>
          <a:graphicData uri="http://schemas.openxmlformats.org/drawingml/2006/table">
            <a:tbl>
              <a:tblPr>
                <a:noFill/>
              </a:tblPr>
              <a:tblGrid>
                <a:gridCol w="650166">
                  <a:extLst>
                    <a:ext uri="{9D8B030D-6E8A-4147-A177-3AD203B41FA5}">
                      <a16:colId xmlns:a16="http://schemas.microsoft.com/office/drawing/2014/main" val="20000"/>
                    </a:ext>
                  </a:extLst>
                </a:gridCol>
                <a:gridCol w="1178877">
                  <a:extLst>
                    <a:ext uri="{9D8B030D-6E8A-4147-A177-3AD203B41FA5}">
                      <a16:colId xmlns:a16="http://schemas.microsoft.com/office/drawing/2014/main" val="20001"/>
                    </a:ext>
                  </a:extLst>
                </a:gridCol>
                <a:gridCol w="1295253">
                  <a:extLst>
                    <a:ext uri="{9D8B030D-6E8A-4147-A177-3AD203B41FA5}">
                      <a16:colId xmlns:a16="http://schemas.microsoft.com/office/drawing/2014/main" val="20002"/>
                    </a:ext>
                  </a:extLst>
                </a:gridCol>
                <a:gridCol w="4403304">
                  <a:extLst>
                    <a:ext uri="{9D8B030D-6E8A-4147-A177-3AD203B41FA5}">
                      <a16:colId xmlns:a16="http://schemas.microsoft.com/office/drawing/2014/main" val="20003"/>
                    </a:ext>
                  </a:extLst>
                </a:gridCol>
              </a:tblGrid>
              <a:tr h="45039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64084">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Suárez y sus afluentes, </a:t>
                      </a:r>
                      <a:r>
                        <a:rPr lang="es-CO" sz="900" dirty="0">
                          <a:latin typeface="Verdana" panose="020B0604030504040204" pitchFamily="34" charset="0"/>
                          <a:ea typeface="Verdana" panose="020B0604030504040204" pitchFamily="34" charset="0"/>
                          <a:cs typeface="Arial Narrow"/>
                          <a:sym typeface="Arial Narrow"/>
                        </a:rPr>
                        <a:t>especialmente</a:t>
                      </a:r>
                      <a:r>
                        <a:rPr lang="es-CO" sz="900" u="none" strike="noStrike" dirty="0">
                          <a:latin typeface="Verdana" panose="020B0604030504040204" pitchFamily="34" charset="0"/>
                          <a:ea typeface="Verdana" panose="020B0604030504040204" pitchFamily="34" charset="0"/>
                          <a:cs typeface="Arial Narrow"/>
                          <a:sym typeface="Arial Narrow"/>
                        </a:rPr>
                        <a:t>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Cane, Moniquirá, </a:t>
                      </a:r>
                      <a:r>
                        <a:rPr lang="es-CO" sz="900" b="0" u="none" strike="noStrike" cap="none" dirty="0" err="1">
                          <a:latin typeface="Verdana" panose="020B0604030504040204" pitchFamily="34" charset="0"/>
                          <a:ea typeface="Verdana" panose="020B0604030504040204" pitchFamily="34" charset="0"/>
                          <a:cs typeface="Arial Narrow"/>
                          <a:sym typeface="Arial Narrow"/>
                        </a:rPr>
                        <a:t>Jupal</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Cedaba</a:t>
                      </a:r>
                      <a:r>
                        <a:rPr lang="es-CO" sz="900" b="0" u="none" strike="noStrike" cap="none" dirty="0">
                          <a:latin typeface="Verdana" panose="020B0604030504040204" pitchFamily="34" charset="0"/>
                          <a:ea typeface="Verdana" panose="020B0604030504040204" pitchFamily="34" charset="0"/>
                          <a:cs typeface="Arial Narrow"/>
                          <a:sym typeface="Arial Narrow"/>
                        </a:rPr>
                        <a:t> y</a:t>
                      </a:r>
                      <a:r>
                        <a:rPr lang="es-CO" sz="900" u="none" strike="noStrike" dirty="0">
                          <a:latin typeface="Verdana" panose="020B0604030504040204" pitchFamily="34" charset="0"/>
                          <a:ea typeface="Verdana" panose="020B0604030504040204" pitchFamily="34" charset="0"/>
                          <a:cs typeface="Arial Narrow"/>
                          <a:sym typeface="Arial Narrow"/>
                        </a:rPr>
                        <a:t> las quebradas La Honda, </a:t>
                      </a:r>
                      <a:r>
                        <a:rPr lang="es-CO" sz="900" u="none" strike="noStrike" dirty="0" err="1">
                          <a:latin typeface="Verdana" panose="020B0604030504040204" pitchFamily="34" charset="0"/>
                          <a:ea typeface="Verdana" panose="020B0604030504040204" pitchFamily="34" charset="0"/>
                          <a:cs typeface="Arial Narrow"/>
                          <a:sym typeface="Arial Narrow"/>
                        </a:rPr>
                        <a:t>Favitera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b="0" u="none" strike="noStrike" cap="none" dirty="0">
                          <a:latin typeface="Verdana" panose="020B0604030504040204" pitchFamily="34" charset="0"/>
                          <a:ea typeface="Verdana" panose="020B0604030504040204" pitchFamily="34" charset="0"/>
                          <a:cs typeface="Arial Narrow"/>
                          <a:sym typeface="Arial Narrow"/>
                        </a:rPr>
                        <a:t>La Negra y La Paramera</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Ubaté, Fúquene (Cundinamarca), Chiquinquirá, Saboya, </a:t>
                      </a:r>
                      <a:r>
                        <a:rPr lang="es-CO" sz="900" u="none" strike="noStrike" dirty="0" err="1">
                          <a:latin typeface="Verdana" panose="020B0604030504040204" pitchFamily="34" charset="0"/>
                          <a:ea typeface="Verdana" panose="020B0604030504040204" pitchFamily="34" charset="0"/>
                          <a:cs typeface="Arial Narrow"/>
                          <a:sym typeface="Arial Narrow"/>
                        </a:rPr>
                        <a:t>Chitaraque</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b="0" u="none" strike="noStrike" cap="none" dirty="0">
                          <a:latin typeface="Verdana" panose="020B0604030504040204" pitchFamily="34" charset="0"/>
                          <a:ea typeface="Verdana" panose="020B0604030504040204" pitchFamily="34" charset="0"/>
                          <a:cs typeface="Arial Narrow"/>
                          <a:sym typeface="Arial Narrow"/>
                        </a:rPr>
                        <a:t>Arcabuco, Villa de Leyva, </a:t>
                      </a:r>
                      <a:r>
                        <a:rPr lang="es-CO" sz="900" b="0" u="none" strike="noStrike" cap="none" dirty="0" err="1">
                          <a:latin typeface="Verdana" panose="020B0604030504040204" pitchFamily="34" charset="0"/>
                          <a:ea typeface="Verdana" panose="020B0604030504040204" pitchFamily="34" charset="0"/>
                          <a:cs typeface="Arial Narrow"/>
                          <a:sym typeface="Arial Narrow"/>
                        </a:rPr>
                        <a:t>Guachantivá</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Saboyá</a:t>
                      </a:r>
                      <a:r>
                        <a:rPr lang="es-CO" sz="900" b="0" u="none" strike="noStrike" cap="none" dirty="0">
                          <a:latin typeface="Verdana" panose="020B0604030504040204" pitchFamily="34" charset="0"/>
                          <a:ea typeface="Verdana" panose="020B0604030504040204" pitchFamily="34" charset="0"/>
                          <a:cs typeface="Arial Narrow"/>
                          <a:sym typeface="Arial Narrow"/>
                        </a:rPr>
                        <a:t>, Santa Sofía, Moniquirá</a:t>
                      </a:r>
                      <a:r>
                        <a:rPr lang="es-CO" sz="900" u="none" strike="noStrike" dirty="0">
                          <a:latin typeface="Verdana" panose="020B0604030504040204" pitchFamily="34" charset="0"/>
                          <a:ea typeface="Verdana" panose="020B0604030504040204" pitchFamily="34" charset="0"/>
                          <a:cs typeface="Arial Narrow"/>
                          <a:sym typeface="Arial Narrow"/>
                        </a:rPr>
                        <a:t> (Boyacá), Barbosa</a:t>
                      </a:r>
                      <a:r>
                        <a:rPr lang="es-CO" sz="900" b="0" u="none" strike="noStrike" cap="none" dirty="0">
                          <a:latin typeface="Verdana" panose="020B0604030504040204" pitchFamily="34" charset="0"/>
                          <a:ea typeface="Verdana" panose="020B0604030504040204" pitchFamily="34" charset="0"/>
                          <a:cs typeface="Arial Narrow"/>
                          <a:sym typeface="Arial Narrow"/>
                        </a:rPr>
                        <a:t>, Puente Nacional, </a:t>
                      </a:r>
                      <a:r>
                        <a:rPr lang="es-CO" sz="900" u="none" strike="noStrike" dirty="0">
                          <a:latin typeface="Verdana" panose="020B0604030504040204" pitchFamily="34" charset="0"/>
                          <a:ea typeface="Verdana" panose="020B0604030504040204" pitchFamily="34" charset="0"/>
                          <a:cs typeface="Arial Narrow"/>
                          <a:sym typeface="Arial Narrow"/>
                        </a:rPr>
                        <a:t>Guadalupe, Oiba, Suata, Güepsa, San Benito, Simacota, </a:t>
                      </a:r>
                      <a:r>
                        <a:rPr lang="es-CO" sz="900" b="0" u="none" strike="noStrike" cap="none" dirty="0">
                          <a:latin typeface="Verdana" panose="020B0604030504040204" pitchFamily="34" charset="0"/>
                          <a:ea typeface="Verdana" panose="020B0604030504040204" pitchFamily="34" charset="0"/>
                          <a:cs typeface="Arial Narrow"/>
                          <a:sym typeface="Arial Narrow"/>
                        </a:rPr>
                        <a:t>Socorro, Palmar, Cabrera, Galán y Villanueva (Santander).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151815"/>
                  </a:ext>
                </a:extLst>
              </a:tr>
              <a:tr h="59608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Fonce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1" u="none" strike="noStrike" kern="1200" dirty="0">
                          <a:solidFill>
                            <a:schemeClr val="tx1"/>
                          </a:solidFill>
                          <a:latin typeface="Verdana" panose="020B0604030504040204" pitchFamily="34" charset="0"/>
                          <a:ea typeface="Verdana" panose="020B0604030504040204" pitchFamily="34" charset="0"/>
                          <a:cs typeface="+mn-cs"/>
                        </a:rPr>
                        <a:t>Alerta Puntual</a:t>
                      </a:r>
                      <a:r>
                        <a:rPr lang="es-CO" sz="900" u="none" strike="noStrike" kern="1200" dirty="0">
                          <a:solidFill>
                            <a:schemeClr val="tx1"/>
                          </a:solidFill>
                          <a:latin typeface="Verdana" panose="020B0604030504040204" pitchFamily="34" charset="0"/>
                          <a:ea typeface="Verdana" panose="020B0604030504040204" pitchFamily="34" charset="0"/>
                          <a:cs typeface="+mn-cs"/>
                        </a:rPr>
                        <a:t>: Creciente súbita quebrada El Zanjón, generando afectaciones en la vereda El </a:t>
                      </a:r>
                      <a:r>
                        <a:rPr lang="es-CO" sz="900" u="none" strike="noStrike" kern="1200" dirty="0" err="1">
                          <a:solidFill>
                            <a:schemeClr val="tx1"/>
                          </a:solidFill>
                          <a:latin typeface="Verdana" panose="020B0604030504040204" pitchFamily="34" charset="0"/>
                          <a:ea typeface="Verdana" panose="020B0604030504040204" pitchFamily="34" charset="0"/>
                          <a:cs typeface="+mn-cs"/>
                        </a:rPr>
                        <a:t>Congual</a:t>
                      </a:r>
                      <a:r>
                        <a:rPr lang="es-CO" sz="900" u="none" strike="noStrike" kern="1200" dirty="0">
                          <a:solidFill>
                            <a:schemeClr val="tx1"/>
                          </a:solidFill>
                          <a:latin typeface="Verdana" panose="020B0604030504040204" pitchFamily="34" charset="0"/>
                          <a:ea typeface="Verdana" panose="020B0604030504040204" pitchFamily="34" charset="0"/>
                          <a:cs typeface="+mn-cs"/>
                        </a:rPr>
                        <a:t> del municipio de Pinchote, Santander (13/06/2025).</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0292352"/>
                  </a:ext>
                </a:extLst>
              </a:tr>
              <a:tr h="69594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Fonce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Fonce y sus afluentes, especialmente las quebradas Curití, Pozo Azul, Las Américas y río Mogoticos. Se recomienda especial atención a la altura de los municipios de Mogotes, Charalá, San Gil, Curití y Páramo (Santander).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976294"/>
                  </a:ext>
                </a:extLst>
              </a:tr>
              <a:tr h="57318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Sogamoso</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2" marR="91442" marT="45107" marB="45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Chicamocha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2" marR="91442" marT="45107" marB="45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Probabilidad de crecientes súbitas en el río Chicamocha y sus aportantes, especialmente en las quebradas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Chiticuy</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La Aroma,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Nevado,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Bajira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Siberia, Guanare y La Leona, y en los ríos Tuta,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Sotaquirá</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Surba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Minas y Salguera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Se recomienda especial atención a la altura de los municipios de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Paipa, Duitama, Nobsa, Tunja, Tibasosa, Sogamoso, Tópaga, Corrales,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Betéitiva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Paz de Río, Chiscas,</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Corrales,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Busbanza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y Belén (Boyacá), así como en la cuenca baja en los municipios de Guaca, San Andrés, Cerrito, Capitanejo y Onzaga (Santander).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107" marB="451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5426643"/>
                  </a:ext>
                </a:extLst>
              </a:tr>
            </a:tbl>
          </a:graphicData>
        </a:graphic>
      </p:graphicFrame>
      <p:sp>
        <p:nvSpPr>
          <p:cNvPr id="16" name="Google Shape;3036;p14">
            <a:extLst>
              <a:ext uri="{FF2B5EF4-FFF2-40B4-BE49-F238E27FC236}">
                <a16:creationId xmlns:a16="http://schemas.microsoft.com/office/drawing/2014/main" id="{78FF1B65-DFA9-BBB0-4945-91DAA763E2D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25" name="Google Shape;931;p22" descr="Recurso 37.png">
            <a:extLst>
              <a:ext uri="{FF2B5EF4-FFF2-40B4-BE49-F238E27FC236}">
                <a16:creationId xmlns:a16="http://schemas.microsoft.com/office/drawing/2014/main" id="{83A4CDA8-21C1-2393-E3C6-B370EC4E28A8}"/>
              </a:ext>
            </a:extLst>
          </p:cNvPr>
          <p:cNvPicPr preferRelativeResize="0">
            <a:picLocks noChangeAspect="1"/>
          </p:cNvPicPr>
          <p:nvPr/>
        </p:nvPicPr>
        <p:blipFill rotWithShape="1">
          <a:blip r:embed="rId12">
            <a:alphaModFix/>
          </a:blip>
          <a:srcRect b="18540"/>
          <a:stretch/>
        </p:blipFill>
        <p:spPr>
          <a:xfrm>
            <a:off x="2787432" y="4237048"/>
            <a:ext cx="288000" cy="293120"/>
          </a:xfrm>
          <a:prstGeom prst="rect">
            <a:avLst/>
          </a:prstGeom>
          <a:noFill/>
          <a:ln>
            <a:noFill/>
          </a:ln>
        </p:spPr>
      </p:pic>
      <p:pic>
        <p:nvPicPr>
          <p:cNvPr id="22" name="Google Shape;931;p22" descr="Recurso 37.png">
            <a:extLst>
              <a:ext uri="{FF2B5EF4-FFF2-40B4-BE49-F238E27FC236}">
                <a16:creationId xmlns:a16="http://schemas.microsoft.com/office/drawing/2014/main" id="{DA1C9C70-9E54-C167-8A34-B4BF1C2BFF01}"/>
              </a:ext>
            </a:extLst>
          </p:cNvPr>
          <p:cNvPicPr preferRelativeResize="0">
            <a:picLocks noChangeAspect="1"/>
          </p:cNvPicPr>
          <p:nvPr/>
        </p:nvPicPr>
        <p:blipFill rotWithShape="1">
          <a:blip r:embed="rId12">
            <a:alphaModFix/>
          </a:blip>
          <a:srcRect b="18540"/>
          <a:stretch/>
        </p:blipFill>
        <p:spPr>
          <a:xfrm>
            <a:off x="2572520" y="4711474"/>
            <a:ext cx="288000" cy="293120"/>
          </a:xfrm>
          <a:prstGeom prst="rect">
            <a:avLst/>
          </a:prstGeom>
          <a:noFill/>
          <a:ln>
            <a:noFill/>
          </a:ln>
        </p:spPr>
      </p:pic>
      <p:pic>
        <p:nvPicPr>
          <p:cNvPr id="24" name="Google Shape;358;p9">
            <a:extLst>
              <a:ext uri="{FF2B5EF4-FFF2-40B4-BE49-F238E27FC236}">
                <a16:creationId xmlns:a16="http://schemas.microsoft.com/office/drawing/2014/main" id="{FEEDC220-3612-AEA0-CD1F-352F645FD6A3}"/>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83401" y="2201532"/>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932;p22" descr="Recurso 31.png">
            <a:extLst>
              <a:ext uri="{FF2B5EF4-FFF2-40B4-BE49-F238E27FC236}">
                <a16:creationId xmlns:a16="http://schemas.microsoft.com/office/drawing/2014/main" id="{456E2636-44F3-945E-BD8A-0EC443405873}"/>
              </a:ext>
            </a:extLst>
          </p:cNvPr>
          <p:cNvPicPr preferRelativeResize="0">
            <a:picLocks noChangeAspect="1"/>
          </p:cNvPicPr>
          <p:nvPr/>
        </p:nvPicPr>
        <p:blipFill rotWithShape="1">
          <a:blip r:embed="rId13">
            <a:alphaModFix/>
          </a:blip>
          <a:srcRect l="11144" r="26973"/>
          <a:stretch/>
        </p:blipFill>
        <p:spPr>
          <a:xfrm>
            <a:off x="3150442" y="3703314"/>
            <a:ext cx="288000" cy="260853"/>
          </a:xfrm>
          <a:prstGeom prst="rect">
            <a:avLst/>
          </a:prstGeom>
          <a:noFill/>
          <a:ln>
            <a:noFill/>
          </a:ln>
        </p:spPr>
      </p:pic>
      <p:pic>
        <p:nvPicPr>
          <p:cNvPr id="31" name="Google Shape;150;p1" descr="Recurso 25.png">
            <a:extLst>
              <a:ext uri="{FF2B5EF4-FFF2-40B4-BE49-F238E27FC236}">
                <a16:creationId xmlns:a16="http://schemas.microsoft.com/office/drawing/2014/main" id="{D7DF3298-31A2-1CCF-C0EA-CF0E9925414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7370" y="3112594"/>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1;p22" descr="Recurso 37.png">
            <a:extLst>
              <a:ext uri="{FF2B5EF4-FFF2-40B4-BE49-F238E27FC236}">
                <a16:creationId xmlns:a16="http://schemas.microsoft.com/office/drawing/2014/main" id="{C559B5A9-9876-4297-F4D2-CCF17C36C684}"/>
              </a:ext>
            </a:extLst>
          </p:cNvPr>
          <p:cNvPicPr preferRelativeResize="0">
            <a:picLocks noChangeAspect="1"/>
          </p:cNvPicPr>
          <p:nvPr/>
        </p:nvPicPr>
        <p:blipFill rotWithShape="1">
          <a:blip r:embed="rId12">
            <a:alphaModFix/>
          </a:blip>
          <a:srcRect b="18540"/>
          <a:stretch/>
        </p:blipFill>
        <p:spPr>
          <a:xfrm>
            <a:off x="3690851" y="3855277"/>
            <a:ext cx="288000" cy="293120"/>
          </a:xfrm>
          <a:prstGeom prst="rect">
            <a:avLst/>
          </a:prstGeom>
          <a:noFill/>
          <a:ln>
            <a:noFill/>
          </a:ln>
        </p:spPr>
      </p:pic>
      <p:pic>
        <p:nvPicPr>
          <p:cNvPr id="33" name="Google Shape;931;p22" descr="Recurso 37.png">
            <a:extLst>
              <a:ext uri="{FF2B5EF4-FFF2-40B4-BE49-F238E27FC236}">
                <a16:creationId xmlns:a16="http://schemas.microsoft.com/office/drawing/2014/main" id="{3F30F212-832C-BA44-A36F-D2E063C7D29D}"/>
              </a:ext>
            </a:extLst>
          </p:cNvPr>
          <p:cNvPicPr preferRelativeResize="0">
            <a:picLocks noChangeAspect="1"/>
          </p:cNvPicPr>
          <p:nvPr/>
        </p:nvPicPr>
        <p:blipFill rotWithShape="1">
          <a:blip r:embed="rId12">
            <a:alphaModFix/>
          </a:blip>
          <a:srcRect b="18540"/>
          <a:stretch/>
        </p:blipFill>
        <p:spPr>
          <a:xfrm>
            <a:off x="3272894" y="4003205"/>
            <a:ext cx="288000" cy="293120"/>
          </a:xfrm>
          <a:prstGeom prst="rect">
            <a:avLst/>
          </a:prstGeom>
          <a:noFill/>
          <a:ln>
            <a:noFill/>
          </a:ln>
        </p:spPr>
      </p:pic>
      <p:pic>
        <p:nvPicPr>
          <p:cNvPr id="32" name="Google Shape;358;p9">
            <a:extLst>
              <a:ext uri="{FF2B5EF4-FFF2-40B4-BE49-F238E27FC236}">
                <a16:creationId xmlns:a16="http://schemas.microsoft.com/office/drawing/2014/main" id="{FCC7A2A0-AEA6-3048-1B2E-974D7F3F217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401" y="478767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C35B0368-23A8-1959-CAC2-2B90F502031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7051" y="377405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12438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CFE3C-18CC-A1BF-BCDB-9A037F5D494E}"/>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FCA7E274-FA12-4A73-712D-411ACE0D20AD}"/>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2066F612-C013-4161-D12C-2411D493B9DB}"/>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3CF74DEE-056D-6CD2-CB9F-10AAAC989052}"/>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E4FDAAE2-9B8E-90FB-8C16-B62382BCCCB0}"/>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132ADAAD-EC22-BAC7-DCA9-762273F4445D}"/>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4CC87E19-D95A-1E57-D66F-B14F5EF88A68}"/>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2DF54A0A-AE86-7A44-AD2B-7FA714B683BF}"/>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46BD4D4A-19A3-3DE8-50C2-5503E06256F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EDA7ED1B-4392-249B-A55F-C093096B2F92}"/>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4C6A246E-D096-6686-E25B-BCD669832AB7}"/>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C6AF0AA9-C237-1F07-E58B-442295EB7EEC}"/>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9FBBD3EE-337F-082C-40DC-C592F9314415}"/>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D197974C-194C-62A3-B04D-B34D2B41E4F8}"/>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96EA336B-A972-7CAE-5B8C-3340F9106907}"/>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67C86E8B-98FA-F961-427C-B877A049801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3AC39E4D-35F5-7DF3-71EF-7C21C31DE89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763" y="529508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2004F20-FFE8-7C6E-47CF-74A83E084B9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563E8016-C24A-BEC5-592F-DD8716B3F27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17E34649-EDBF-270D-DF3F-0217C5D1120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792AC541-E678-8D10-22FC-79B36F15EC80}"/>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C4192B10-B4C6-A538-4202-6F1F0FA5FA61}"/>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71C64AC4-A793-E9FC-5E6B-1A3DFAB0A0B9}"/>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931D7C7A-706B-16C8-1EEA-8C6C4551BC52}"/>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14948F9C-21C6-9589-F6D2-373C44FE807F}"/>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035B98CE-5ECB-E6E5-BE1D-6518555B853B}"/>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EC2EF99D-596C-DE38-6A04-E3D130E391CF}"/>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2444F119-A68F-194C-455F-E721E9A9F545}"/>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410A7D7D-05D9-45F0-875F-FB7981FAB849}"/>
              </a:ext>
            </a:extLst>
          </p:cNvPr>
          <p:cNvGraphicFramePr/>
          <p:nvPr/>
        </p:nvGraphicFramePr>
        <p:xfrm>
          <a:off x="4476219" y="1731462"/>
          <a:ext cx="7527600" cy="371716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295253">
                  <a:extLst>
                    <a:ext uri="{9D8B030D-6E8A-4147-A177-3AD203B41FA5}">
                      <a16:colId xmlns:a16="http://schemas.microsoft.com/office/drawing/2014/main" val="20002"/>
                    </a:ext>
                  </a:extLst>
                </a:gridCol>
                <a:gridCol w="4403304">
                  <a:extLst>
                    <a:ext uri="{9D8B030D-6E8A-4147-A177-3AD203B41FA5}">
                      <a16:colId xmlns:a16="http://schemas.microsoft.com/office/drawing/2014/main" val="20003"/>
                    </a:ext>
                  </a:extLst>
                </a:gridCol>
              </a:tblGrid>
              <a:tr h="38272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Sogamoso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b="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Sogamoso y sus afluentes. Estar atentos a la altura de los municipios Piedecuesta, Los Santos, Girón y Zapatoca.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247456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Medio Magdalena</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Lebrija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kern="1200" baseline="0" dirty="0">
                          <a:effectLst/>
                          <a:latin typeface="Verdana" panose="020B0604030504040204" pitchFamily="34" charset="0"/>
                          <a:ea typeface="Verdana" panose="020B0604030504040204" pitchFamily="34" charset="0"/>
                        </a:rPr>
                        <a:t>Probabilidad de crecientes súbitas en el río Lebrija y sus aportantes</a:t>
                      </a:r>
                      <a:r>
                        <a:rPr lang="es-ES" sz="900" u="none" strike="noStrike" kern="1200" baseline="0" dirty="0">
                          <a:solidFill>
                            <a:schemeClr val="tx1"/>
                          </a:solidFill>
                          <a:effectLst/>
                          <a:latin typeface="Verdana" panose="020B0604030504040204" pitchFamily="34" charset="0"/>
                          <a:ea typeface="Verdana" panose="020B0604030504040204" pitchFamily="34" charset="0"/>
                        </a:rPr>
                        <a:t>, e</a:t>
                      </a:r>
                      <a:r>
                        <a:rPr lang="es-ES" sz="900" u="none" strike="noStrike" kern="1200" baseline="0" dirty="0">
                          <a:effectLst/>
                          <a:latin typeface="Verdana" panose="020B0604030504040204" pitchFamily="34" charset="0"/>
                          <a:ea typeface="Verdana" panose="020B0604030504040204" pitchFamily="34" charset="0"/>
                        </a:rPr>
                        <a:t>specialmente en </a:t>
                      </a:r>
                      <a:r>
                        <a:rPr lang="es-ES" sz="900" u="none" strike="noStrike" kern="1200" baseline="0" dirty="0">
                          <a:solidFill>
                            <a:schemeClr val="tx1"/>
                          </a:solidFill>
                          <a:effectLst/>
                          <a:latin typeface="Verdana" panose="020B0604030504040204" pitchFamily="34" charset="0"/>
                          <a:ea typeface="Verdana" panose="020B0604030504040204" pitchFamily="34" charset="0"/>
                        </a:rPr>
                        <a:t>las quebradas </a:t>
                      </a:r>
                      <a:r>
                        <a:rPr lang="es-CO" sz="900" u="none" strike="noStrike" kern="1200" baseline="0" dirty="0" err="1">
                          <a:effectLst/>
                          <a:latin typeface="Verdana" panose="020B0604030504040204" pitchFamily="34" charset="0"/>
                          <a:ea typeface="Verdana" panose="020B0604030504040204" pitchFamily="34" charset="0"/>
                        </a:rPr>
                        <a:t>Zapamanga</a:t>
                      </a:r>
                      <a:r>
                        <a:rPr lang="es-CO" sz="900" u="none" strike="noStrike" kern="1200" baseline="0" dirty="0">
                          <a:effectLst/>
                          <a:latin typeface="Verdana" panose="020B0604030504040204" pitchFamily="34" charset="0"/>
                          <a:ea typeface="Verdana" panose="020B0604030504040204" pitchFamily="34" charset="0"/>
                        </a:rPr>
                        <a:t>, Agua Blanca, Españolita, La Iglesia, </a:t>
                      </a:r>
                      <a:r>
                        <a:rPr lang="es-ES" sz="900" u="none" strike="noStrike" kern="1200" baseline="0" dirty="0">
                          <a:effectLst/>
                          <a:latin typeface="Verdana" panose="020B0604030504040204" pitchFamily="34" charset="0"/>
                          <a:ea typeface="Verdana" panose="020B0604030504040204" pitchFamily="34" charset="0"/>
                        </a:rPr>
                        <a:t>Vega de Oro, </a:t>
                      </a:r>
                      <a:r>
                        <a:rPr lang="es-CO" sz="900" u="none" strike="noStrike" kern="1200" baseline="0" dirty="0" err="1">
                          <a:effectLst/>
                          <a:latin typeface="Verdana" panose="020B0604030504040204" pitchFamily="34" charset="0"/>
                          <a:ea typeface="Verdana" panose="020B0604030504040204" pitchFamily="34" charset="0"/>
                        </a:rPr>
                        <a:t>Chirrerón</a:t>
                      </a:r>
                      <a:r>
                        <a:rPr lang="es-CO" sz="900" u="none" strike="noStrike" kern="1200" baseline="0" dirty="0">
                          <a:effectLst/>
                          <a:latin typeface="Verdana" panose="020B0604030504040204" pitchFamily="34" charset="0"/>
                          <a:ea typeface="Verdana" panose="020B0604030504040204" pitchFamily="34" charset="0"/>
                        </a:rPr>
                        <a:t>, El Caraño, La Raya, La Lejía,</a:t>
                      </a:r>
                      <a:r>
                        <a:rPr lang="es-ES" sz="900" u="none" strike="noStrike" kern="1200" baseline="0" dirty="0">
                          <a:solidFill>
                            <a:schemeClr val="tx1"/>
                          </a:solidFill>
                          <a:effectLst/>
                          <a:latin typeface="Verdana" panose="020B0604030504040204" pitchFamily="34" charset="0"/>
                          <a:ea typeface="Verdana" panose="020B0604030504040204" pitchFamily="34" charset="0"/>
                        </a:rPr>
                        <a:t> San Alberto, </a:t>
                      </a:r>
                      <a:r>
                        <a:rPr lang="es-ES" sz="900" u="none" strike="noStrike" kern="1200" baseline="0" dirty="0">
                          <a:effectLst/>
                          <a:latin typeface="Verdana" panose="020B0604030504040204" pitchFamily="34" charset="0"/>
                          <a:ea typeface="Verdana" panose="020B0604030504040204" pitchFamily="34" charset="0"/>
                        </a:rPr>
                        <a:t>El Palo y La Cascajera,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los ríos </a:t>
                      </a:r>
                      <a:r>
                        <a:rPr lang="es-CO" sz="900" u="none" strike="noStrike" kern="1200" baseline="0" dirty="0">
                          <a:effectLst/>
                          <a:latin typeface="Verdana" panose="020B0604030504040204" pitchFamily="34" charset="0"/>
                          <a:ea typeface="Verdana" panose="020B0604030504040204" pitchFamily="34" charset="0"/>
                        </a:rPr>
                        <a:t>Frío, Hato, </a:t>
                      </a:r>
                      <a:r>
                        <a:rPr lang="es-ES" sz="900" u="none" strike="noStrike" kern="1200" baseline="0" dirty="0">
                          <a:solidFill>
                            <a:schemeClr val="tx1"/>
                          </a:solidFill>
                          <a:effectLst/>
                          <a:latin typeface="Verdana" panose="020B0604030504040204" pitchFamily="34" charset="0"/>
                          <a:ea typeface="Verdana" panose="020B0604030504040204" pitchFamily="34" charset="0"/>
                        </a:rPr>
                        <a:t>Cáchira, Río de Oro, Charta, Florida Blanca, </a:t>
                      </a:r>
                      <a:r>
                        <a:rPr lang="es-ES" sz="900" u="none" strike="noStrike" kern="1200" baseline="0" dirty="0">
                          <a:effectLst/>
                          <a:latin typeface="Verdana" panose="020B0604030504040204" pitchFamily="34" charset="0"/>
                          <a:ea typeface="Verdana" panose="020B0604030504040204" pitchFamily="34" charset="0"/>
                        </a:rPr>
                        <a:t>San Pablo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El Playón. Especial atención </a:t>
                      </a:r>
                      <a:r>
                        <a:rPr lang="es-ES" sz="900" u="none" strike="noStrike" kern="1200" baseline="0" dirty="0">
                          <a:effectLst/>
                          <a:latin typeface="Verdana" panose="020B0604030504040204" pitchFamily="34" charset="0"/>
                          <a:ea typeface="Verdana" panose="020B0604030504040204" pitchFamily="34" charset="0"/>
                        </a:rPr>
                        <a:t>en los municipios de Cáchira, </a:t>
                      </a:r>
                      <a:r>
                        <a:rPr lang="es-CO" sz="900" u="none" strike="noStrike" kern="1200" baseline="0" dirty="0">
                          <a:effectLst/>
                          <a:latin typeface="Verdana" panose="020B0604030504040204" pitchFamily="34" charset="0"/>
                          <a:ea typeface="Verdana" panose="020B0604030504040204" pitchFamily="34" charset="0"/>
                        </a:rPr>
                        <a:t>La Esperanza</a:t>
                      </a:r>
                      <a:r>
                        <a:rPr lang="es-ES" sz="900" u="none" strike="noStrike" kern="1200" baseline="0" dirty="0">
                          <a:effectLst/>
                          <a:latin typeface="Verdana" panose="020B0604030504040204" pitchFamily="34" charset="0"/>
                          <a:ea typeface="Verdana" panose="020B0604030504040204" pitchFamily="34" charset="0"/>
                        </a:rPr>
                        <a:t> (Norte de Santander)</a:t>
                      </a:r>
                      <a:r>
                        <a:rPr lang="es-ES" sz="900" u="none" strike="noStrike" kern="1200" baseline="0" dirty="0">
                          <a:solidFill>
                            <a:schemeClr val="tx1"/>
                          </a:solidFill>
                          <a:effectLst/>
                          <a:latin typeface="Verdana" panose="020B0604030504040204" pitchFamily="34" charset="0"/>
                          <a:ea typeface="Verdana" panose="020B0604030504040204" pitchFamily="34" charset="0"/>
                        </a:rPr>
                        <a:t>, </a:t>
                      </a:r>
                      <a:r>
                        <a:rPr lang="es-ES" sz="900" u="none" strike="noStrike" kern="1200" baseline="0" dirty="0">
                          <a:effectLst/>
                          <a:latin typeface="Verdana" panose="020B0604030504040204" pitchFamily="34" charset="0"/>
                          <a:ea typeface="Verdana" panose="020B0604030504040204" pitchFamily="34" charset="0"/>
                        </a:rPr>
                        <a:t>Floridablanca, Piedecuesta, Girón, Rionegro, Bucaramanga, Sabana de Torres y Puerto Wilches (Santander). </a:t>
                      </a:r>
                      <a:r>
                        <a:rPr lang="es-MX"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Se reporta creciente súbita del río Cáchira en el municipio de Rio Negro – Santander (10/06/2025).</a:t>
                      </a:r>
                      <a:endParaRPr lang="es-CO" sz="900" u="none" strike="noStrike" kern="1200" baseline="0" dirty="0">
                        <a:effectLst/>
                        <a:latin typeface="Verdana" panose="020B0604030504040204" pitchFamily="34" charset="0"/>
                        <a:ea typeface="Verdana" panose="020B0604030504040204" pitchFamily="34" charset="0"/>
                      </a:endParaRPr>
                    </a:p>
                  </a:txBody>
                  <a:tcPr marL="91445" marR="91445" marT="45397" marB="453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46154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(Brazo Morales)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 los ríos directos al Magdalena en el Brazo Morales y sus aportantes, especialmente la quebrada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(Bolívar).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896464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Quebrada El Carmen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Buturama.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5482360"/>
                  </a:ext>
                </a:extLst>
              </a:tr>
            </a:tbl>
          </a:graphicData>
        </a:graphic>
      </p:graphicFrame>
      <p:sp>
        <p:nvSpPr>
          <p:cNvPr id="16" name="Google Shape;3036;p14">
            <a:extLst>
              <a:ext uri="{FF2B5EF4-FFF2-40B4-BE49-F238E27FC236}">
                <a16:creationId xmlns:a16="http://schemas.microsoft.com/office/drawing/2014/main" id="{DF1965D3-2DE3-76D5-2F88-9849CB6E248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9" name="Google Shape;931;p22" descr="Recurso 37.png">
            <a:extLst>
              <a:ext uri="{FF2B5EF4-FFF2-40B4-BE49-F238E27FC236}">
                <a16:creationId xmlns:a16="http://schemas.microsoft.com/office/drawing/2014/main" id="{8E624432-E393-281C-EEB4-AF6F99C53734}"/>
              </a:ext>
            </a:extLst>
          </p:cNvPr>
          <p:cNvPicPr preferRelativeResize="0">
            <a:picLocks noChangeAspect="1"/>
          </p:cNvPicPr>
          <p:nvPr/>
        </p:nvPicPr>
        <p:blipFill rotWithShape="1">
          <a:blip r:embed="rId12">
            <a:alphaModFix/>
          </a:blip>
          <a:srcRect b="18540"/>
          <a:stretch/>
        </p:blipFill>
        <p:spPr>
          <a:xfrm>
            <a:off x="2185028" y="2236788"/>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CE824BF3-6839-6544-9504-C569DF1265C3}"/>
              </a:ext>
            </a:extLst>
          </p:cNvPr>
          <p:cNvPicPr preferRelativeResize="0">
            <a:picLocks noChangeAspect="1"/>
          </p:cNvPicPr>
          <p:nvPr/>
        </p:nvPicPr>
        <p:blipFill rotWithShape="1">
          <a:blip r:embed="rId12">
            <a:alphaModFix/>
          </a:blip>
          <a:srcRect b="18540"/>
          <a:stretch/>
        </p:blipFill>
        <p:spPr>
          <a:xfrm>
            <a:off x="2680835" y="1814195"/>
            <a:ext cx="288000" cy="293120"/>
          </a:xfrm>
          <a:prstGeom prst="rect">
            <a:avLst/>
          </a:prstGeom>
          <a:noFill/>
          <a:ln>
            <a:noFill/>
          </a:ln>
        </p:spPr>
      </p:pic>
      <p:pic>
        <p:nvPicPr>
          <p:cNvPr id="24" name="Google Shape;931;p22" descr="Recurso 37.png">
            <a:extLst>
              <a:ext uri="{FF2B5EF4-FFF2-40B4-BE49-F238E27FC236}">
                <a16:creationId xmlns:a16="http://schemas.microsoft.com/office/drawing/2014/main" id="{E1F3144C-6DF4-D17F-BA0B-1879D5D505C9}"/>
              </a:ext>
            </a:extLst>
          </p:cNvPr>
          <p:cNvPicPr preferRelativeResize="0">
            <a:picLocks noChangeAspect="1"/>
          </p:cNvPicPr>
          <p:nvPr/>
        </p:nvPicPr>
        <p:blipFill rotWithShape="1">
          <a:blip r:embed="rId12">
            <a:alphaModFix/>
          </a:blip>
          <a:srcRect b="18540"/>
          <a:stretch/>
        </p:blipFill>
        <p:spPr>
          <a:xfrm>
            <a:off x="2968161" y="2594293"/>
            <a:ext cx="288000" cy="293120"/>
          </a:xfrm>
          <a:prstGeom prst="rect">
            <a:avLst/>
          </a:prstGeom>
          <a:noFill/>
          <a:ln>
            <a:noFill/>
          </a:ln>
        </p:spPr>
      </p:pic>
      <p:pic>
        <p:nvPicPr>
          <p:cNvPr id="18" name="Google Shape;357;p9">
            <a:extLst>
              <a:ext uri="{FF2B5EF4-FFF2-40B4-BE49-F238E27FC236}">
                <a16:creationId xmlns:a16="http://schemas.microsoft.com/office/drawing/2014/main" id="{9F16BA0C-8B6A-A6CF-F182-B5F2740CE79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71564" y="3266038"/>
            <a:ext cx="485362" cy="46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931;p22" descr="Recurso 37.png">
            <a:extLst>
              <a:ext uri="{FF2B5EF4-FFF2-40B4-BE49-F238E27FC236}">
                <a16:creationId xmlns:a16="http://schemas.microsoft.com/office/drawing/2014/main" id="{FBB551AB-6D7D-5B49-6FBA-E171A7746AA6}"/>
              </a:ext>
            </a:extLst>
          </p:cNvPr>
          <p:cNvPicPr preferRelativeResize="0">
            <a:picLocks noChangeAspect="1"/>
          </p:cNvPicPr>
          <p:nvPr/>
        </p:nvPicPr>
        <p:blipFill rotWithShape="1">
          <a:blip r:embed="rId12">
            <a:alphaModFix/>
          </a:blip>
          <a:srcRect b="18540"/>
          <a:stretch/>
        </p:blipFill>
        <p:spPr>
          <a:xfrm>
            <a:off x="2680835" y="3091430"/>
            <a:ext cx="288000" cy="293120"/>
          </a:xfrm>
          <a:prstGeom prst="rect">
            <a:avLst/>
          </a:prstGeom>
          <a:noFill/>
          <a:ln>
            <a:noFill/>
          </a:ln>
        </p:spPr>
      </p:pic>
      <p:pic>
        <p:nvPicPr>
          <p:cNvPr id="25" name="Google Shape;358;p9">
            <a:extLst>
              <a:ext uri="{FF2B5EF4-FFF2-40B4-BE49-F238E27FC236}">
                <a16:creationId xmlns:a16="http://schemas.microsoft.com/office/drawing/2014/main" id="{8FB1F18D-F3B2-895A-6005-1DCFE587918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73739" y="2298925"/>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17D2E418-CF2D-0E29-EC10-CC4BE194A9E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7708" y="487462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0;p1" descr="Recurso 25.png">
            <a:extLst>
              <a:ext uri="{FF2B5EF4-FFF2-40B4-BE49-F238E27FC236}">
                <a16:creationId xmlns:a16="http://schemas.microsoft.com/office/drawing/2014/main" id="{76AF5100-62E7-8CB0-BC55-4D8117577FC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7708" y="4230161"/>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7674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3B06-B865-9278-FCFF-AB7F009E735A}"/>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54CD7756-D814-9BEF-E244-59B95857713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2" y="962774"/>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97747AC7-AE5E-1FBC-800A-3377E19F492D}"/>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57377F08-6426-1163-F608-08717A76DC0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B0621ED9-555D-1FBA-F037-231449D4925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1F8EE9B8-C293-BB2E-C47F-5DA2E4BFE38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417FDA0A-C788-2C37-85B2-BA8BCD822CE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B184DFCA-7261-23D3-2A76-0D854DF711E2}"/>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5C401493-6C6B-C0E7-DA4E-F41B75608CCB}"/>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A09726B6-FB92-3994-9716-D6346AC2883E}"/>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30E70D03-25D7-C25C-8868-2AB06E3DD88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048A42FE-D001-C6D6-3D4F-D15CC4FC3FC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5D8F3DB9-8FC0-7614-6B4F-CE8EB9773D5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E39B9987-6AEA-14CA-863A-EA294F78B0C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A122B959-B229-CC67-B0A1-3FAEF03028FC}"/>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6DEBBDEC-2C49-7D61-55B9-E1A7863FE48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ED9398F4-5A84-B878-C8BC-26ABD4E89C2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4C825E0B-41B4-E6D0-EAA3-8BE16E928A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9D862267-0602-584F-491B-0828E05E708B}"/>
              </a:ext>
            </a:extLst>
          </p:cNvPr>
          <p:cNvGraphicFramePr/>
          <p:nvPr/>
        </p:nvGraphicFramePr>
        <p:xfrm>
          <a:off x="4413505" y="1226725"/>
          <a:ext cx="7527600" cy="492641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5843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Alto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del Alto Cauca, especialmente en el río San Francisco en el municipio de Puracé (Cauca), también en el río Piedras y la quebrada </a:t>
                      </a:r>
                      <a:r>
                        <a:rPr lang="es-ES" sz="900" u="none" strike="noStrike" dirty="0" err="1">
                          <a:latin typeface="Verdana" panose="020B0604030504040204" pitchFamily="34" charset="0"/>
                          <a:ea typeface="Verdana" panose="020B0604030504040204" pitchFamily="34" charset="0"/>
                          <a:cs typeface="Arial Narrow"/>
                          <a:sym typeface="Arial Narrow"/>
                        </a:rPr>
                        <a:t>Pubus</a:t>
                      </a:r>
                      <a:r>
                        <a:rPr lang="es-ES" sz="900" u="none" strike="noStrike" dirty="0">
                          <a:latin typeface="Verdana" panose="020B0604030504040204" pitchFamily="34" charset="0"/>
                          <a:ea typeface="Verdana" panose="020B0604030504040204" pitchFamily="34" charset="0"/>
                          <a:cs typeface="Arial Narrow"/>
                          <a:sym typeface="Arial Narrow"/>
                        </a:rPr>
                        <a:t> en el municipio de Popayán (Cauca).  </a:t>
                      </a:r>
                    </a:p>
                  </a:txBody>
                  <a:tcPr marL="91425" marR="91425"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95074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Salado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Salado y sus afluentes como el río Negro (Cauca). Especial atención entre los municipios de El Tambo, Sotará y Puracé (Cauca).</a:t>
                      </a:r>
                      <a:endParaRPr sz="900" dirty="0">
                        <a:latin typeface="Verdana" panose="020B0604030504040204" pitchFamily="34" charset="0"/>
                        <a:ea typeface="Verdana" panose="020B0604030504040204" pitchFamily="34" charset="0"/>
                      </a:endParaRPr>
                    </a:p>
                  </a:txBody>
                  <a:tcPr marL="91443" marR="91443"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Palacé</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Palace y sus afluentes (aportante al Alto Cauca). Especial atención en los municipios de Totoró, Popayán y Cajibío (Cauca).</a:t>
                      </a:r>
                      <a:endParaRPr sz="900" dirty="0">
                        <a:latin typeface="Verdana" panose="020B0604030504040204" pitchFamily="34" charset="0"/>
                        <a:ea typeface="Verdana" panose="020B0604030504040204" pitchFamily="34" charset="0"/>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124998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del río Piendamó</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chemeClr val="dk1"/>
                        </a:buClr>
                        <a:buSzPts val="1100"/>
                        <a:buFont typeface="Noto Sans Symbols"/>
                        <a:buNone/>
                      </a:pP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rPr>
                        <a:t>Probabilidad de crecientes súbitas en la cuenca del río Piendamó, especialmente en la quebrada Manchay. Se recomienda especial atención en los municipios de Silvia, </a:t>
                      </a:r>
                      <a:r>
                        <a:rPr lang="es-CO" sz="900" dirty="0" err="1">
                          <a:latin typeface="Verdana" panose="020B0604030504040204" pitchFamily="34" charset="0"/>
                          <a:ea typeface="Verdana" panose="020B0604030504040204" pitchFamily="34" charset="0"/>
                        </a:rPr>
                        <a:t>Piendamo</a:t>
                      </a:r>
                      <a:r>
                        <a:rPr lang="es-CO" sz="900" dirty="0">
                          <a:latin typeface="Verdana" panose="020B0604030504040204" pitchFamily="34" charset="0"/>
                          <a:ea typeface="Verdana" panose="020B0604030504040204" pitchFamily="34" charset="0"/>
                        </a:rPr>
                        <a:t>, Morales y Suárez (Cauca).</a:t>
                      </a:r>
                      <a:endParaRPr sz="900" dirty="0">
                        <a:latin typeface="Verdana" panose="020B0604030504040204" pitchFamily="34" charset="0"/>
                        <a:ea typeface="Verdana" panose="020B0604030504040204" pitchFamily="34" charset="0"/>
                      </a:endParaRPr>
                    </a:p>
                  </a:txBody>
                  <a:tcPr marL="91443" marR="91443"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037739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Ovejas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Ovejas y en el río </a:t>
                      </a:r>
                      <a:r>
                        <a:rPr lang="es-CO" sz="900" b="0" u="none" strike="noStrike" dirty="0">
                          <a:latin typeface="Verdana" panose="020B0604030504040204" pitchFamily="34" charset="0"/>
                          <a:ea typeface="Verdana" panose="020B0604030504040204" pitchFamily="34" charset="0"/>
                          <a:cs typeface="Arial Narrow"/>
                          <a:sym typeface="Arial Narrow"/>
                        </a:rPr>
                        <a:t>Colcha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especialmente en los municipios de Caldono y Piendamó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Quinamayo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err="1">
                          <a:latin typeface="Verdana" panose="020B0604030504040204" pitchFamily="34" charset="0"/>
                          <a:ea typeface="Verdana" panose="020B0604030504040204" pitchFamily="34" charset="0"/>
                          <a:cs typeface="Arial Narrow"/>
                          <a:sym typeface="Arial Narrow"/>
                        </a:rPr>
                        <a:t>Quinamayo</a:t>
                      </a:r>
                      <a:r>
                        <a:rPr lang="es-CO" sz="900" u="none" strike="noStrike" dirty="0">
                          <a:latin typeface="Verdana" panose="020B0604030504040204" pitchFamily="34" charset="0"/>
                          <a:ea typeface="Verdana" panose="020B0604030504040204" pitchFamily="34" charset="0"/>
                          <a:cs typeface="Arial Narrow"/>
                          <a:sym typeface="Arial Narrow"/>
                        </a:rPr>
                        <a:t>, Quilichao y sus aportantes,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quebrada La Antonia y el río Chiquito</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Caloto y Santander de Quilichao (Cauca).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492043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Timba</a:t>
                      </a:r>
                      <a:endParaRPr sz="900" dirty="0">
                        <a:latin typeface="Verdana" panose="020B0604030504040204" pitchFamily="34" charset="0"/>
                        <a:ea typeface="Verdana" panose="020B0604030504040204" pitchFamily="34" charset="0"/>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Timba y sus afluentes, especial atención entre los municipios de El Cedral y Buenos Aires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559374"/>
                  </a:ext>
                </a:extLst>
              </a:tr>
            </a:tbl>
          </a:graphicData>
        </a:graphic>
      </p:graphicFrame>
      <p:pic>
        <p:nvPicPr>
          <p:cNvPr id="7" name="Google Shape;350;p9">
            <a:extLst>
              <a:ext uri="{FF2B5EF4-FFF2-40B4-BE49-F238E27FC236}">
                <a16:creationId xmlns:a16="http://schemas.microsoft.com/office/drawing/2014/main" id="{E229A268-6B3F-F38C-38BA-DE46A6518B7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514A3BA6-D594-F9B8-4BF8-4BE480CA45B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5" name="Google Shape;158;p1" descr="Recurso 37.png">
            <a:extLst>
              <a:ext uri="{FF2B5EF4-FFF2-40B4-BE49-F238E27FC236}">
                <a16:creationId xmlns:a16="http://schemas.microsoft.com/office/drawing/2014/main" id="{B0230B3D-7E3F-E6B8-65D9-75657B6DD38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902854" y="519456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DF478B7F-A7CF-5C2B-0A60-73AE31CF407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467924" y="451977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6384E071-1107-60F6-04A6-1E1F3201432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527466" y="486886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BF3FF1EE-95F4-721C-E350-6DB3F7D1204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079897" y="436165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409A1EBB-719F-782E-91E8-87DB87D8690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530867" y="572153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8A4CD470-1903-D8D9-0256-70EE5E13D4B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408755" y="512704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F59D067A-3FBA-644F-072F-50846D01639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420913" y="53879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183;p20">
            <a:extLst>
              <a:ext uri="{FF2B5EF4-FFF2-40B4-BE49-F238E27FC236}">
                <a16:creationId xmlns:a16="http://schemas.microsoft.com/office/drawing/2014/main" id="{A773FA26-F8CB-89D4-3383-BE7F37CAF2A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217" y="187597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183;p20">
            <a:extLst>
              <a:ext uri="{FF2B5EF4-FFF2-40B4-BE49-F238E27FC236}">
                <a16:creationId xmlns:a16="http://schemas.microsoft.com/office/drawing/2014/main" id="{BCA724E7-703D-932A-C5A6-4B415BD721E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03217" y="2499875"/>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2;p20">
            <a:extLst>
              <a:ext uri="{FF2B5EF4-FFF2-40B4-BE49-F238E27FC236}">
                <a16:creationId xmlns:a16="http://schemas.microsoft.com/office/drawing/2014/main" id="{E62F9002-B23A-5B8A-B9DE-BF57F7BA3DBC}"/>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00228" y="3105331"/>
            <a:ext cx="48699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3;p20">
            <a:extLst>
              <a:ext uri="{FF2B5EF4-FFF2-40B4-BE49-F238E27FC236}">
                <a16:creationId xmlns:a16="http://schemas.microsoft.com/office/drawing/2014/main" id="{7BD8BBED-761A-0FCB-D176-268D765D9E1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217" y="373096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183;p20">
            <a:extLst>
              <a:ext uri="{FF2B5EF4-FFF2-40B4-BE49-F238E27FC236}">
                <a16:creationId xmlns:a16="http://schemas.microsoft.com/office/drawing/2014/main" id="{BD404A2A-518C-EA80-A415-86E43C3F7FC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217" y="435102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183;p20">
            <a:extLst>
              <a:ext uri="{FF2B5EF4-FFF2-40B4-BE49-F238E27FC236}">
                <a16:creationId xmlns:a16="http://schemas.microsoft.com/office/drawing/2014/main" id="{5F5EAF5B-43F7-6963-2977-C6A606E375C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03217" y="4994979"/>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182;p20">
            <a:extLst>
              <a:ext uri="{FF2B5EF4-FFF2-40B4-BE49-F238E27FC236}">
                <a16:creationId xmlns:a16="http://schemas.microsoft.com/office/drawing/2014/main" id="{97919887-76CC-D652-1018-45CAA21C81E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6867" y="560099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492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036A2-4B21-F549-C42A-71EAA2D26613}"/>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93A177DC-BD16-B5DB-BDAB-78361B8D325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2" y="962774"/>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4D9045FB-506D-A823-EF9D-7D9EDD671734}"/>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730C248E-2E82-4EA4-6439-B07AD83F369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52EE6557-5613-736D-625A-FB5BDD04B47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D33382A5-224E-04B1-E6D4-B2DA83B5C99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5086D34E-5D27-EB24-5092-ABB926BA02E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21E757BD-0893-B024-5292-028BCF768DE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421CF73-70DE-2364-FDB5-A4D3A0DFA6E7}"/>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4CBF805B-B674-D19A-58F1-097A02CD7A5A}"/>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D583E5D3-3679-1D94-6BE1-1E5BAA36221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C67A1621-ECD9-91CD-455C-27C7D1C1397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B76BF419-A473-681B-FB51-9DADA8251F2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76B0A974-AA3A-A7AE-8F8F-0F687DB7E07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29A47AE7-E9F4-6BC0-C9F1-EEB5AB54576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076C6FF3-4F03-D614-FF83-F8635CE3A40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FBDD83FB-A9E7-101D-DB7B-13B31D4B70E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E938D28C-D55F-F0F3-1A1A-404891D404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015550E6-84B8-94F0-D61B-843A0E98BC88}"/>
              </a:ext>
            </a:extLst>
          </p:cNvPr>
          <p:cNvGraphicFramePr/>
          <p:nvPr/>
        </p:nvGraphicFramePr>
        <p:xfrm>
          <a:off x="4305224" y="1253830"/>
          <a:ext cx="7527600" cy="458892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5843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Palo</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Palo y sus aportantes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Caparroza</a:t>
                      </a:r>
                      <a:r>
                        <a:rPr lang="es-CO" sz="900" u="none" strike="noStrike" dirty="0">
                          <a:latin typeface="Verdana" panose="020B0604030504040204" pitchFamily="34" charset="0"/>
                          <a:ea typeface="Verdana" panose="020B0604030504040204" pitchFamily="34" charset="0"/>
                          <a:cs typeface="Arial Narrow"/>
                          <a:sym typeface="Arial Narrow"/>
                        </a:rPr>
                        <a:t> y Gargantilla, y los ríos Paila, </a:t>
                      </a:r>
                      <a:r>
                        <a:rPr lang="es-CO" sz="900" u="none" strike="noStrike" dirty="0" err="1">
                          <a:latin typeface="Verdana" panose="020B0604030504040204" pitchFamily="34" charset="0"/>
                          <a:ea typeface="Verdana" panose="020B0604030504040204" pitchFamily="34" charset="0"/>
                          <a:cs typeface="Arial Narrow"/>
                          <a:sym typeface="Arial Narrow"/>
                        </a:rPr>
                        <a:t>Guengüe</a:t>
                      </a:r>
                      <a:r>
                        <a:rPr lang="es-CO" sz="900" u="none" strike="noStrike" dirty="0">
                          <a:latin typeface="Verdana" panose="020B0604030504040204" pitchFamily="34" charset="0"/>
                          <a:ea typeface="Verdana" panose="020B0604030504040204" pitchFamily="34" charset="0"/>
                          <a:cs typeface="Arial Narrow"/>
                          <a:sym typeface="Arial Narrow"/>
                        </a:rPr>
                        <a:t> y Jagual. Especial atención en los municipios de Silvia, Padilla, Miranda, Toribio, Caloto, Padilla, Puerto Tejada y Corinto (Cauca).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823" marB="458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 los ríos Claro y Jamundí</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Claro, Jamundí, Pance y sus afluentes. Se recomienda especial atención al municipio de Jamundí, Valle del Cauca. </a:t>
                      </a:r>
                      <a:endPar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251166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Lilí, Meléndez y Cañaveralejo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las cuencas de los ríos Lilí, Meléndez y </a:t>
                      </a:r>
                      <a:r>
                        <a:rPr lang="es-CO" sz="900" u="none" strike="noStrike" cap="none" dirty="0" err="1">
                          <a:latin typeface="Verdana" panose="020B0604030504040204" pitchFamily="34" charset="0"/>
                          <a:ea typeface="Verdana" panose="020B0604030504040204" pitchFamily="34" charset="0"/>
                          <a:cs typeface="Arial Narrow"/>
                          <a:sym typeface="Arial Narrow"/>
                        </a:rPr>
                        <a:t>Canaveralejo</a:t>
                      </a:r>
                      <a:r>
                        <a:rPr lang="es-CO" sz="900" u="none" strike="noStrike" cap="none" dirty="0">
                          <a:latin typeface="Verdana" panose="020B0604030504040204" pitchFamily="34" charset="0"/>
                          <a:ea typeface="Verdana" panose="020B0604030504040204" pitchFamily="34" charset="0"/>
                          <a:cs typeface="Arial Narrow"/>
                          <a:sym typeface="Arial Narrow"/>
                        </a:rPr>
                        <a:t>, afluentes al Alto Cauca en el departamento de Valle del Cauca. Se recomienda especial atención en la ciudad de Cali. </a:t>
                      </a:r>
                    </a:p>
                  </a:txBody>
                  <a:tcPr marL="91452" marR="91452" marT="45656" marB="4565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Cali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Cali y sus afluentes. Se recomienda especial atención en la ciudad de Cali.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474549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46" marB="456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río Cauca</a:t>
                      </a:r>
                    </a:p>
                  </a:txBody>
                  <a:tcPr marL="91452" marR="91452" marT="45646" marB="456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Niveles altos del río Cauca en su recorrido por los municipios de Cali, Candelaria, Yumbo, Palmira, Vijes, El Cerrito, Yotoco, Guacarí, Buga, San Pedro y Tuluá (Valle del Cauca). Se recomienda estar atentos en las comunidades aledañas a la ribera del río ante posibles desbordamientos e inundaciones.</a:t>
                      </a:r>
                    </a:p>
                  </a:txBody>
                  <a:tcPr marL="91452" marR="91452" marT="45646" marB="4564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881946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85" marB="4568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Desbaratado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río</a:t>
                      </a:r>
                      <a:r>
                        <a:rPr lang="es-CO" sz="900" b="0" u="none" strike="noStrike" dirty="0">
                          <a:latin typeface="Verdana" panose="020B0604030504040204" pitchFamily="34" charset="0"/>
                          <a:ea typeface="Verdana" panose="020B0604030504040204" pitchFamily="34" charset="0"/>
                          <a:cs typeface="Arial Narrow"/>
                          <a:sym typeface="Arial Narrow"/>
                        </a:rPr>
                        <a:t> Desbaratado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a:t>
                      </a:r>
                      <a:endParaRPr lang="es-CO" sz="900" dirty="0">
                        <a:latin typeface="Verdana" panose="020B0604030504040204" pitchFamily="34" charset="0"/>
                        <a:ea typeface="Verdana" panose="020B0604030504040204" pitchFamily="34" charset="0"/>
                      </a:endParaRPr>
                    </a:p>
                  </a:txBody>
                  <a:tcPr marL="91439" marR="91439" marT="45723" marB="457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2339772"/>
                  </a:ext>
                </a:extLst>
              </a:tr>
            </a:tbl>
          </a:graphicData>
        </a:graphic>
      </p:graphicFrame>
      <p:pic>
        <p:nvPicPr>
          <p:cNvPr id="7" name="Google Shape;350;p9">
            <a:extLst>
              <a:ext uri="{FF2B5EF4-FFF2-40B4-BE49-F238E27FC236}">
                <a16:creationId xmlns:a16="http://schemas.microsoft.com/office/drawing/2014/main" id="{BC5C9566-7322-5859-1E3C-575CEF9D9E8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A83EB43F-A1F7-67E8-CF69-3C4F34C2F82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2" name="Google Shape;158;p1" descr="Recurso 37.png">
            <a:extLst>
              <a:ext uri="{FF2B5EF4-FFF2-40B4-BE49-F238E27FC236}">
                <a16:creationId xmlns:a16="http://schemas.microsoft.com/office/drawing/2014/main" id="{E5EB572F-D633-F327-7059-78B1C5E5939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305133" y="383491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67C237FC-367A-CF15-2DD1-486850735D7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285421" y="411577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A5447E17-6CE6-CE20-7E41-74D8BF49528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96943" y="1957798"/>
            <a:ext cx="48699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FA803D5F-97E0-971E-17D3-E6B5312293B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017921" y="40917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8CA63742-1507-BF04-9A22-D0AE66376261}"/>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99932" y="2653466"/>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0CB8193F-F6CB-DC9A-86EB-868C3B1D5054}"/>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99932" y="3289626"/>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570E817F-BF45-4BC4-22A6-5142AE08B48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885364" y="449659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183;p20">
            <a:extLst>
              <a:ext uri="{FF2B5EF4-FFF2-40B4-BE49-F238E27FC236}">
                <a16:creationId xmlns:a16="http://schemas.microsoft.com/office/drawing/2014/main" id="{EBD2A0BF-98AE-49D7-FF21-4AEDBC6609E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9932" y="528612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EF2F2C45-639C-B7F6-834D-7C486DED5AB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99932" y="3909830"/>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B4F3041B-4176-3172-2C7A-1D0AC36341B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2460" y="392212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3;p20">
            <a:extLst>
              <a:ext uri="{FF2B5EF4-FFF2-40B4-BE49-F238E27FC236}">
                <a16:creationId xmlns:a16="http://schemas.microsoft.com/office/drawing/2014/main" id="{CC6E94E2-155A-C751-B0D4-D8AD95D7A3A0}"/>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99932" y="4613719"/>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49;p9">
            <a:extLst>
              <a:ext uri="{FF2B5EF4-FFF2-40B4-BE49-F238E27FC236}">
                <a16:creationId xmlns:a16="http://schemas.microsoft.com/office/drawing/2014/main" id="{47645EAE-F016-463A-08EB-426954F7566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0872" y="335886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970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E4FF-F56F-FCEB-C28D-B304C6C2B033}"/>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F4886D3F-4974-D34C-C560-75D90F4612D7}"/>
              </a:ext>
            </a:extLst>
          </p:cNvPr>
          <p:cNvGraphicFramePr/>
          <p:nvPr/>
        </p:nvGraphicFramePr>
        <p:xfrm>
          <a:off x="4426610" y="1809362"/>
          <a:ext cx="7527601" cy="3926165"/>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20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5131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a:t>
                      </a:r>
                      <a:r>
                        <a:rPr lang="es-CO" sz="900" u="none" strike="noStrike" dirty="0">
                          <a:latin typeface="Verdana" panose="020B0604030504040204" pitchFamily="34" charset="0"/>
                          <a:ea typeface="Verdana" panose="020B0604030504040204" pitchFamily="34" charset="0"/>
                          <a:cs typeface="Arial Narrow"/>
                          <a:sym typeface="Arial Narrow"/>
                        </a:rPr>
                        <a:t>de los ríos</a:t>
                      </a:r>
                      <a:r>
                        <a:rPr lang="es-CO" sz="900" b="0" u="none" strike="noStrike" dirty="0">
                          <a:latin typeface="Verdana" panose="020B0604030504040204" pitchFamily="34" charset="0"/>
                          <a:ea typeface="Verdana" panose="020B0604030504040204" pitchFamily="34" charset="0"/>
                          <a:cs typeface="Arial Narrow"/>
                          <a:sym typeface="Arial Narrow"/>
                        </a:rPr>
                        <a:t> </a:t>
                      </a:r>
                      <a:r>
                        <a:rPr lang="es-CO" sz="900" b="0" u="none" strike="noStrike" dirty="0" err="1">
                          <a:latin typeface="Verdana" panose="020B0604030504040204" pitchFamily="34" charset="0"/>
                          <a:ea typeface="Verdana" panose="020B0604030504040204" pitchFamily="34" charset="0"/>
                          <a:cs typeface="Arial Narrow"/>
                          <a:sym typeface="Arial Narrow"/>
                        </a:rPr>
                        <a:t>Guachal</a:t>
                      </a:r>
                      <a:r>
                        <a:rPr lang="es-CO" sz="900" b="0" u="none" strike="noStrike" dirty="0">
                          <a:latin typeface="Verdana" panose="020B0604030504040204" pitchFamily="34" charset="0"/>
                          <a:ea typeface="Verdana" panose="020B0604030504040204" pitchFamily="34" charset="0"/>
                          <a:cs typeface="Arial Narrow"/>
                          <a:sym typeface="Arial Narrow"/>
                        </a:rPr>
                        <a:t>, Bolo, Fraile y Párraga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a:t>
                      </a:r>
                      <a:r>
                        <a:rPr lang="es-CO" sz="900" b="0" u="none" strike="noStrike" dirty="0" err="1">
                          <a:latin typeface="Verdana" panose="020B0604030504040204" pitchFamily="34" charset="0"/>
                          <a:ea typeface="Verdana" panose="020B0604030504040204" pitchFamily="34" charset="0"/>
                          <a:cs typeface="Arial Narrow"/>
                          <a:sym typeface="Arial Narrow"/>
                        </a:rPr>
                        <a:t>Guachal</a:t>
                      </a:r>
                      <a:r>
                        <a:rPr lang="es-CO" sz="900" b="0" u="none" strike="noStrike" dirty="0">
                          <a:latin typeface="Verdana" panose="020B0604030504040204" pitchFamily="34" charset="0"/>
                          <a:ea typeface="Verdana" panose="020B0604030504040204" pitchFamily="34" charset="0"/>
                          <a:cs typeface="Arial Narrow"/>
                          <a:sym typeface="Arial Narrow"/>
                        </a:rPr>
                        <a:t>, Bolo, Fraile, Párraga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Especial atención en los municipios de Florida, Pradera, Candelaria y Palmira.</a:t>
                      </a:r>
                      <a:r>
                        <a:rPr lang="es-CO" sz="90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 </a:t>
                      </a:r>
                    </a:p>
                  </a:txBody>
                  <a:tcPr marL="91439" marR="9143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5075734"/>
                  </a:ext>
                </a:extLst>
              </a:tr>
              <a:tr h="65131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 los ríos Amaime y Cerrito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súbitas en los ríos Amaime, Cerrito y sus afluentes como el río Nima (departamento de Valle del Cauca). Especial atención en el municipio de Palmira,</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Valle del Cauca.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6263975"/>
                  </a:ext>
                </a:extLst>
              </a:tr>
              <a:tr h="65131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Guabas, Sabaletas y Sonso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Guabas, Sabaletas, Sonso y sus afluentes. Especial atención en los municipios de Ginebra y Guacarí </a:t>
                      </a: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 </a:t>
                      </a:r>
                      <a:r>
                        <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t>
                      </a:r>
                      <a:r>
                        <a:rPr lang="es-CO" sz="900" b="1" u="none" strike="noStrike" kern="1200" cap="none" dirty="0" err="1">
                          <a:solidFill>
                            <a:schemeClr val="dk1"/>
                          </a:solidFill>
                          <a:latin typeface="Verdana" panose="020B0604030504040204" pitchFamily="34" charset="0"/>
                          <a:ea typeface="Verdana" panose="020B0604030504040204" pitchFamily="34" charset="0"/>
                          <a:cs typeface="+mn-cs"/>
                          <a:sym typeface="Arial Narrow"/>
                        </a:rPr>
                        <a:t>ota</a:t>
                      </a:r>
                      <a:r>
                        <a:rPr lang="es-CO" sz="900" b="1" u="none" strike="noStrike" kern="1200" cap="none" dirty="0">
                          <a:solidFill>
                            <a:schemeClr val="dk1"/>
                          </a:solidFill>
                          <a:latin typeface="Verdana" panose="020B0604030504040204" pitchFamily="34" charset="0"/>
                          <a:ea typeface="Verdana" panose="020B0604030504040204" pitchFamily="34" charset="0"/>
                          <a:cs typeface="+mn-cs"/>
                          <a:sym typeface="Arial Narrow"/>
                        </a:rPr>
                        <a:t>: </a:t>
                      </a:r>
                      <a:r>
                        <a:rPr lang="es-CO" sz="900" b="0" u="none" strike="noStrike" kern="1200" cap="none" dirty="0">
                          <a:solidFill>
                            <a:schemeClr val="dk1"/>
                          </a:solidFill>
                          <a:latin typeface="Verdana" panose="020B0604030504040204" pitchFamily="34" charset="0"/>
                          <a:ea typeface="Verdana" panose="020B0604030504040204" pitchFamily="34" charset="0"/>
                          <a:cs typeface="+mn-cs"/>
                          <a:sym typeface="Arial Narrow"/>
                        </a:rPr>
                        <a:t>Inundación en la finca casa Blanca del municipio de Guacarí, Valle del Cauca (24/05/2025).</a:t>
                      </a:r>
                      <a:endParaRPr lang="es-ES" sz="900" b="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829380"/>
                  </a:ext>
                </a:extLst>
              </a:tr>
              <a:tr h="645799">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directas al río Cauca en el departamento del Valle del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 los ríos </a:t>
                      </a:r>
                      <a:r>
                        <a:rPr lang="es-CO" sz="900" u="none" strike="noStrike" dirty="0" err="1">
                          <a:latin typeface="Verdana" panose="020B0604030504040204" pitchFamily="34" charset="0"/>
                          <a:ea typeface="Verdana" panose="020B0604030504040204" pitchFamily="34" charset="0"/>
                          <a:cs typeface="Arial Narrow"/>
                          <a:sym typeface="Arial Narrow"/>
                        </a:rPr>
                        <a:t>Arroyohondo</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Mulalo</a:t>
                      </a:r>
                      <a:r>
                        <a:rPr lang="es-CO" sz="900" u="none" strike="noStrike" dirty="0">
                          <a:latin typeface="Verdana" panose="020B0604030504040204" pitchFamily="34" charset="0"/>
                          <a:ea typeface="Verdana" panose="020B0604030504040204" pitchFamily="34" charset="0"/>
                          <a:cs typeface="Arial Narrow"/>
                          <a:sym typeface="Arial Narrow"/>
                        </a:rPr>
                        <a:t>, Vijes,</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Yotoco, </a:t>
                      </a:r>
                      <a:r>
                        <a:rPr lang="es-CO" sz="900" u="none" strike="noStrike" dirty="0" err="1">
                          <a:latin typeface="Verdana" panose="020B0604030504040204" pitchFamily="34" charset="0"/>
                          <a:ea typeface="Verdana" panose="020B0604030504040204" pitchFamily="34" charset="0"/>
                          <a:cs typeface="Arial Narrow"/>
                          <a:sym typeface="Arial Narrow"/>
                        </a:rPr>
                        <a:t>Mediacanoa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Dapa</a:t>
                      </a:r>
                      <a:r>
                        <a:rPr lang="es-CO" sz="900" u="none" strike="noStrike" dirty="0">
                          <a:latin typeface="Verdana" panose="020B0604030504040204" pitchFamily="34" charset="0"/>
                          <a:ea typeface="Verdana" panose="020B0604030504040204" pitchFamily="34" charset="0"/>
                          <a:cs typeface="Arial Narrow"/>
                          <a:sym typeface="Arial Narrow"/>
                        </a:rPr>
                        <a:t>, Piedras y sus afluentes (departamento de Valle del Cauca).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45799">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 los ríos </a:t>
                      </a:r>
                      <a:r>
                        <a:rPr lang="es-CO" sz="900" b="0" u="none" strike="noStrike" dirty="0">
                          <a:latin typeface="Verdana" panose="020B0604030504040204" pitchFamily="34" charset="0"/>
                          <a:ea typeface="Verdana" panose="020B0604030504040204" pitchFamily="34" charset="0"/>
                          <a:cs typeface="Arial Narrow"/>
                          <a:sym typeface="Arial Narrow"/>
                        </a:rPr>
                        <a:t>Guadalajara y San Pedro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Guadalajara, San Pedro y sus afluentes, especialmente la quebrada La Pachita. Especial atención en los municipios de Guadalajara de Buga y San Pedro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dirty="0">
                          <a:latin typeface="Verdana" panose="020B0604030504040204" pitchFamily="34" charset="0"/>
                          <a:ea typeface="Verdana" panose="020B0604030504040204" pitchFamily="34" charset="0"/>
                          <a:cs typeface="Arial Narrow"/>
                          <a:sym typeface="Arial Narrow"/>
                        </a:rPr>
                        <a:t>.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989947"/>
                  </a:ext>
                </a:extLst>
              </a:tr>
            </a:tbl>
          </a:graphicData>
        </a:graphic>
      </p:graphicFrame>
      <p:pic>
        <p:nvPicPr>
          <p:cNvPr id="11" name="Google Shape;3328;p26">
            <a:extLst>
              <a:ext uri="{FF2B5EF4-FFF2-40B4-BE49-F238E27FC236}">
                <a16:creationId xmlns:a16="http://schemas.microsoft.com/office/drawing/2014/main" id="{4944F87A-3922-6545-BA63-52FB04D2608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EEF7BD34-EA1F-7687-C0DB-A91010B8012F}"/>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85E00C2D-87B6-FCD6-396C-C0219ED9190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231915AE-A9B9-9173-13DF-CAAB9113C22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441DEFCC-CDFD-7655-02B6-B4A8877EB4D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CC2B9B8C-8320-8512-65EB-A7A7474AFD57}"/>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142AECF-46B9-9F7C-29D0-16EA4F4E21DC}"/>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F0FE997A-EC90-DC0D-33FD-CB2DC08AAF64}"/>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A8C7AF88-4E54-84BE-1547-E8047ED624A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F201464D-2A7C-8EA1-1C25-F7E8BB43163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81E2032B-208E-8C47-648C-3CF28CB58FB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B6D69EF6-34F5-E659-E77F-3BCAE7249C9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7C0F5D4A-0B59-AC20-CD9A-D9B6795AFC5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9EEF9BB8-23E8-0341-1321-2DEA41BECB6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F03A4F2C-5F20-C561-EFF3-434E5CA3D1E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FEE2F124-5010-6965-1D76-E36D8521137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BA6B26C2-A6B7-E85F-FADF-D7AC9CC78B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B4A6241C-FF23-802E-D8E1-B3C0A607DB0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051245" y="31432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388C7D7E-B338-EA2C-65C7-662DC1E672B3}"/>
              </a:ext>
            </a:extLst>
          </p:cNvPr>
          <p:cNvSpPr txBox="1">
            <a:spLocks noChangeArrowheads="1"/>
          </p:cNvSpPr>
          <p:nvPr/>
        </p:nvSpPr>
        <p:spPr bwMode="auto">
          <a:xfrm>
            <a:off x="3815556" y="748505"/>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9" name="Google Shape;3203;p21" descr="Recurso 25.png">
            <a:extLst>
              <a:ext uri="{FF2B5EF4-FFF2-40B4-BE49-F238E27FC236}">
                <a16:creationId xmlns:a16="http://schemas.microsoft.com/office/drawing/2014/main" id="{C81287A6-7439-F4A3-EF61-3D88303EB257}"/>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3;p20">
            <a:extLst>
              <a:ext uri="{FF2B5EF4-FFF2-40B4-BE49-F238E27FC236}">
                <a16:creationId xmlns:a16="http://schemas.microsoft.com/office/drawing/2014/main" id="{BF9EFE34-7529-E894-53A9-32DFBA3CA99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4383" y="3091196"/>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B8493815-8A72-7DFA-6DA0-E165361B90B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4383" y="3816806"/>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7C3110CD-5A90-2608-4CEC-11901289829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958076" y="342058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3;p20">
            <a:extLst>
              <a:ext uri="{FF2B5EF4-FFF2-40B4-BE49-F238E27FC236}">
                <a16:creationId xmlns:a16="http://schemas.microsoft.com/office/drawing/2014/main" id="{66343FF6-2538-FEF5-6BC6-E30B226C309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4383" y="4536001"/>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A86AAFA0-0C7D-9D57-FDCF-362645D60CC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605065" y="34205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406220A8-5EDE-26F2-87D0-8A14D24C04C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4383" y="2434846"/>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38AB0225-8806-B076-5F33-1381D416371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002735" y="39076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7F3461FC-AEAF-9E35-631B-459D24C238A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83802" y="367897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CBDB5E2B-795C-F6FC-7AAD-7A54E074248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4383" y="5188507"/>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106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EB5A-5A87-51AF-B7E3-473DC422BBD2}"/>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531F5266-B26A-29CD-E666-FD2A8F8D42AE}"/>
              </a:ext>
            </a:extLst>
          </p:cNvPr>
          <p:cNvGraphicFramePr/>
          <p:nvPr/>
        </p:nvGraphicFramePr>
        <p:xfrm>
          <a:off x="4406954" y="1799901"/>
          <a:ext cx="7527601" cy="3960605"/>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20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Tuluá y Morales</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súbitas en las cuencas de los ríos Tuluá y Morales, entre otros aportantes al río Cauca en el departamento del Valle del Cauca, especialmente el río San Pedro. </a:t>
                      </a:r>
                      <a:endParaRPr sz="900" b="1"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82938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Frío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F</a:t>
                      </a:r>
                      <a:r>
                        <a:rPr lang="es-CO" sz="900" b="0" u="none" strike="noStrike" cap="none" dirty="0">
                          <a:latin typeface="Verdana" panose="020B0604030504040204" pitchFamily="34" charset="0"/>
                          <a:ea typeface="Verdana" panose="020B0604030504040204" pitchFamily="34" charset="0"/>
                          <a:cs typeface="Arial Narrow"/>
                          <a:sym typeface="Arial Narrow"/>
                        </a:rPr>
                        <a:t>río y sus afluentes. Especial atención en los municipios de Riofrío y Trujillo. </a:t>
                      </a:r>
                      <a:endParaRPr sz="900" b="0" u="none" strike="noStrike" cap="none" dirty="0">
                        <a:latin typeface="Verdana" panose="020B0604030504040204" pitchFamily="34" charset="0"/>
                        <a:ea typeface="Verdana" panose="020B0604030504040204" pitchFamily="34" charset="0"/>
                      </a:endParaRPr>
                    </a:p>
                  </a:txBody>
                  <a:tcPr marL="91444" marR="91444"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0461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del río Bugalagrande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Bugalagrande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del municipio de Andalucía. </a:t>
                      </a:r>
                      <a:endParaRPr lang="es-ES" sz="900" u="none" strike="noStrike" baseline="0" dirty="0">
                        <a:latin typeface="Verdana" panose="020B0604030504040204" pitchFamily="34" charset="0"/>
                        <a:ea typeface="Verdana" panose="020B0604030504040204" pitchFamily="34" charset="0"/>
                        <a:cs typeface="Arial Narrow"/>
                        <a:sym typeface="Arial Narrow"/>
                      </a:endParaRPr>
                    </a:p>
                  </a:txBody>
                  <a:tcPr marL="91450" marR="91450"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41024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Paila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Paila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quebradas San José, Brasil, La Esperanza, Sanabria y San Marcos</a:t>
                      </a:r>
                      <a:r>
                        <a:rPr lang="es-CO" sz="900" b="0" u="none" strike="noStrike" cap="none" dirty="0">
                          <a:latin typeface="Verdana" panose="020B0604030504040204" pitchFamily="34" charset="0"/>
                          <a:ea typeface="Verdana" panose="020B0604030504040204" pitchFamily="34" charset="0"/>
                          <a:cs typeface="Arial Narrow"/>
                          <a:sym typeface="Arial Narrow"/>
                        </a:rPr>
                        <a:t>)</a:t>
                      </a:r>
                      <a:r>
                        <a:rPr lang="es-CO" sz="900" u="none" strike="noStrike" cap="none" dirty="0">
                          <a:latin typeface="Verdana" panose="020B0604030504040204" pitchFamily="34" charset="0"/>
                          <a:ea typeface="Verdana" panose="020B0604030504040204" pitchFamily="34" charset="0"/>
                          <a:cs typeface="Arial Narrow"/>
                          <a:sym typeface="Arial Narrow"/>
                        </a:rPr>
                        <a:t>.</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 los municipios de Zarzal y Sevilla </a:t>
                      </a:r>
                      <a:r>
                        <a:rPr lang="es-CO" sz="900" u="none" strike="noStrike" cap="none" dirty="0">
                          <a:latin typeface="Verdana" panose="020B0604030504040204" pitchFamily="34" charset="0"/>
                          <a:ea typeface="Verdana" panose="020B0604030504040204" pitchFamily="34" charset="0"/>
                          <a:cs typeface="Arial Narrow"/>
                          <a:sym typeface="Arial Narrow"/>
                        </a:rPr>
                        <a:t>(Valle del Cauca).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aumento de los niveles del río La Paila, en el corregimiento de La Paila, municipio de Zarzal (Valle) (13/06/2025).</a:t>
                      </a:r>
                      <a:endParaRPr lang="es-CO" sz="900" u="none" strike="noStrike" cap="none" dirty="0">
                        <a:latin typeface="Verdana" panose="020B0604030504040204" pitchFamily="34" charset="0"/>
                        <a:ea typeface="Verdana" panose="020B0604030504040204" pitchFamily="34" charset="0"/>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269576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aportantes al río Cauca en el norte departamento del Valle del Cauca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 las quebradas Las Cañas - Los Micos y Obando, aportantes al Cauca en el departamento Valle del Cauca. Especial atención en los municipios de Zarzal, la Victoria, Obando y Cartago.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3067190"/>
                  </a:ext>
                </a:extLst>
              </a:tr>
            </a:tbl>
          </a:graphicData>
        </a:graphic>
      </p:graphicFrame>
      <p:pic>
        <p:nvPicPr>
          <p:cNvPr id="11" name="Google Shape;3328;p26">
            <a:extLst>
              <a:ext uri="{FF2B5EF4-FFF2-40B4-BE49-F238E27FC236}">
                <a16:creationId xmlns:a16="http://schemas.microsoft.com/office/drawing/2014/main" id="{299648E0-E4D9-81D4-9036-CF3C234AD95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60FAAE2C-CC68-F678-7625-9867CC70AACB}"/>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026A6F23-D358-61C0-7E9D-80F648C767A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18902C6E-03EF-682C-CC7A-D0C635A823D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77D650ED-5A77-1A53-C3B7-07FDD6DF76D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5B0EC37A-D799-BBB4-5D84-41E728F8EA7B}"/>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6F59FCAA-F54B-C7DF-4B9E-79B15C6112CB}"/>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3775C965-5C5C-BF7A-6625-DA9A8B843C0E}"/>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DCE41ACB-0FB4-C121-F60D-17B0DBC0A63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66C4E87B-F629-6645-C48D-A1A103BACC8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0F717573-52D2-E491-ADFB-A8DAFABBC1E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085B6963-CB4C-4A77-C1BF-BD9E7C82EAE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E221E2AF-FFBD-6F8F-1285-BEB967296E1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F1CD1BA7-2833-36A2-69E7-FF4A16C07648}"/>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8C14559D-BD8F-F78A-CB6F-E9AB09158C3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3AC121B7-F8E5-0CB3-3493-F231A880296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9E22FFD5-4279-1427-09E2-BBB17BE406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CAA0CF5C-6225-9F19-AA6D-76EFF5DAF343}"/>
              </a:ext>
            </a:extLst>
          </p:cNvPr>
          <p:cNvSpPr txBox="1">
            <a:spLocks noChangeArrowheads="1"/>
          </p:cNvSpPr>
          <p:nvPr/>
        </p:nvSpPr>
        <p:spPr bwMode="auto">
          <a:xfrm>
            <a:off x="3815556" y="748505"/>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9" name="Google Shape;3203;p21" descr="Recurso 25.png">
            <a:extLst>
              <a:ext uri="{FF2B5EF4-FFF2-40B4-BE49-F238E27FC236}">
                <a16:creationId xmlns:a16="http://schemas.microsoft.com/office/drawing/2014/main" id="{7ED20361-9960-B05A-F05F-16D40A46FC2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0DD56B00-739B-9A33-BFB0-2F0A24CF39B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308151" y="323061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587CACAF-D37C-35A8-2803-578981270C4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355746" y="290550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C548F29C-F23C-38AE-A943-023A0BD742D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355746" y="217963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4A9BE28E-E4D4-2AFC-26BD-B7D4D3740C1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3264" y="302123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17629270-6ECC-F522-8C20-2F69328BE42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767045" y="26406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2;p20">
            <a:extLst>
              <a:ext uri="{FF2B5EF4-FFF2-40B4-BE49-F238E27FC236}">
                <a16:creationId xmlns:a16="http://schemas.microsoft.com/office/drawing/2014/main" id="{9C6287DF-02C7-0B2C-FBDB-3703135B58C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3264" y="241490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3;p20">
            <a:extLst>
              <a:ext uri="{FF2B5EF4-FFF2-40B4-BE49-F238E27FC236}">
                <a16:creationId xmlns:a16="http://schemas.microsoft.com/office/drawing/2014/main" id="{2FE21962-5338-DC9F-C588-84AEEDE3B34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99614" y="3647867"/>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214C60D8-2E41-682D-21A4-7E781EDA28B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99614" y="5135792"/>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40B4561A-721B-0186-7037-A8908B35BDB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93264" y="4323024"/>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41C72E9B-E949-6AD2-542E-3D8D80F9F78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299444" y="257251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545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2E02-53FE-B8B2-2227-46763FFBF351}"/>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9F4B32AA-A5CF-E842-FDBC-4E8E518199E6}"/>
              </a:ext>
            </a:extLst>
          </p:cNvPr>
          <p:cNvGraphicFramePr/>
          <p:nvPr/>
        </p:nvGraphicFramePr>
        <p:xfrm>
          <a:off x="4426610" y="2145789"/>
          <a:ext cx="7527601" cy="3146939"/>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20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5131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a:solidFill>
                            <a:srgbClr val="000000"/>
                          </a:solidFill>
                          <a:latin typeface="Verdana" panose="020B0604030504040204" pitchFamily="34" charset="0"/>
                          <a:ea typeface="Verdana" panose="020B0604030504040204" pitchFamily="34" charset="0"/>
                          <a:cs typeface="Arial Narrow"/>
                          <a:sym typeface="Arial Narrow"/>
                        </a:rPr>
                        <a:t>Cauca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a:solidFill>
                            <a:schemeClr val="dk1"/>
                          </a:solidFill>
                          <a:latin typeface="Verdana" panose="020B0604030504040204" pitchFamily="34" charset="0"/>
                          <a:ea typeface="Verdana" panose="020B0604030504040204" pitchFamily="34" charset="0"/>
                          <a:cs typeface="Arial Narrow"/>
                          <a:sym typeface="Arial Narrow"/>
                        </a:rPr>
                        <a:t>Ríos Pescador – RUT – Chanco – Catarina – Cañaveral</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Roldanillo, Cáceres, Quebrada El Rey, Zanjón Los Mudos y Quebrada La Unión asociados con el distrito de riego del RUT (ríos Roldanillo - La Unión  - Toro) y pertenecientes a la subzona hidrográfica de los ríos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Pescador, Chanco, Catarina, Cañaveral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(departamento de Valle del Cauca), se recomienda especial atención en los municipios de Roldanillo y La Unión (Valle del Cauca).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6263975"/>
                  </a:ext>
                </a:extLst>
              </a:tr>
              <a:tr h="65131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a:solidFill>
                            <a:srgbClr val="000000"/>
                          </a:solidFill>
                          <a:latin typeface="Verdana" panose="020B0604030504040204" pitchFamily="34" charset="0"/>
                          <a:ea typeface="Verdana" panose="020B0604030504040204" pitchFamily="34" charset="0"/>
                          <a:cs typeface="Arial Narrow"/>
                          <a:sym typeface="Arial Narrow"/>
                        </a:rPr>
                        <a:t>Cauca</a:t>
                      </a:r>
                      <a:endParaRPr lang="es-CO"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a:solidFill>
                            <a:srgbClr val="000000"/>
                          </a:solidFill>
                          <a:latin typeface="Verdana" panose="020B0604030504040204" pitchFamily="34" charset="0"/>
                          <a:ea typeface="Verdana" panose="020B0604030504040204" pitchFamily="34" charset="0"/>
                          <a:cs typeface="Arial Narrow"/>
                          <a:sym typeface="Arial Narrow"/>
                        </a:rPr>
                        <a:t>Cuenca del río La Vieja</a:t>
                      </a:r>
                      <a:endParaRPr lang="es-CO"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cap="none">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el río La Vieja y sus afluentes, especialmente en los ríos Verde (municipios de Córdoba y Buenavista) y Quindío (municipios de Calarcá y Salento), río Lejos y la quebrada La Iglesia (municipio de Pijao). Se recomienda especial atención en los municipios de Tebaida, Pijao, Génova, Armenia, Calarcá y Salento (Quindío)</a:t>
                      </a:r>
                      <a:r>
                        <a:rPr lang="es-CO" sz="900" b="0" i="0" u="none" strike="noStrike" cap="none">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a:solidFill>
                            <a:srgbClr val="000000"/>
                          </a:solidFill>
                          <a:latin typeface="Verdana" panose="020B0604030504040204" pitchFamily="34" charset="0"/>
                          <a:ea typeface="Verdana" panose="020B0604030504040204" pitchFamily="34" charset="0"/>
                          <a:cs typeface="Arial Narrow"/>
                          <a:sym typeface="Arial Narrow"/>
                        </a:rPr>
                        <a:t>Caicedonia y Cartago (Valle del Cauca). </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629" marB="456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829380"/>
                  </a:ext>
                </a:extLst>
              </a:tr>
              <a:tr h="645799">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Cauca</a:t>
                      </a:r>
                      <a:endParaRPr lang="es-CO"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Cuenca del río Otún y otros directos al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Otún y sus afluentes, especial atención al río San Eugenio. </a:t>
                      </a:r>
                      <a:r>
                        <a:rPr lang="es-CO" sz="900" b="0" u="none" strike="noStrike" dirty="0">
                          <a:latin typeface="Verdana" panose="020B0604030504040204" pitchFamily="34" charset="0"/>
                          <a:ea typeface="Verdana" panose="020B0604030504040204" pitchFamily="34" charset="0"/>
                          <a:cs typeface="Arial Narrow"/>
                          <a:sym typeface="Arial Narrow"/>
                        </a:rPr>
                        <a:t>Se recomienda especial atención en los municipios de Santa Rosa de Cabal, Dosquebradas, Marsella y Pereira (Risaralda). </a:t>
                      </a:r>
                      <a:endParaRPr lang="es-CO"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bl>
          </a:graphicData>
        </a:graphic>
      </p:graphicFrame>
      <p:pic>
        <p:nvPicPr>
          <p:cNvPr id="11" name="Google Shape;3328;p26">
            <a:extLst>
              <a:ext uri="{FF2B5EF4-FFF2-40B4-BE49-F238E27FC236}">
                <a16:creationId xmlns:a16="http://schemas.microsoft.com/office/drawing/2014/main" id="{4C783AA9-34AC-E912-224C-20FC414D282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D6E832CB-882C-CAD1-4537-906885BBF6E0}"/>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A7B2B790-6CFE-ECCF-6D0C-EC481EC219F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396D2496-B568-D2B0-31C5-57E62592B08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190A2367-ACE0-C52E-39D7-173EF5E38BD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CA243F8B-32D4-30F0-36C3-99D13F11230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3FB75DFE-B6DC-3469-AE89-7C26556C280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C26D7202-BCDD-993F-1630-AD2504CF7117}"/>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2267AA9C-1E81-0346-2D27-444D078FB8C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0BA98469-DC21-A5DB-A8BF-2FFB3808F60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BAF3F458-C140-F3BD-E457-40F9AD273A2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0F01409B-D3F6-091F-E95F-4E3CA875D86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9F4A8734-72EC-77EB-9FF0-966F462ECF9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2691A7FE-F21E-665E-4E2A-5055D1A279FC}"/>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DC8CFB7B-7361-D19A-3E0F-C0D443EF3DC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E662C6AC-34AB-6174-4062-5A2189C5C7F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A41C4784-96AB-C1D1-8357-9267441869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3F5BE5A5-189C-2F07-6952-5B171D6766EE}"/>
              </a:ext>
            </a:extLst>
          </p:cNvPr>
          <p:cNvSpPr txBox="1">
            <a:spLocks noChangeArrowheads="1"/>
          </p:cNvSpPr>
          <p:nvPr/>
        </p:nvSpPr>
        <p:spPr bwMode="auto">
          <a:xfrm>
            <a:off x="3815556" y="748505"/>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9" name="Google Shape;3203;p21" descr="Recurso 25.png">
            <a:extLst>
              <a:ext uri="{FF2B5EF4-FFF2-40B4-BE49-F238E27FC236}">
                <a16:creationId xmlns:a16="http://schemas.microsoft.com/office/drawing/2014/main" id="{0AD6DCC4-B655-0140-4169-5DD4F1A5068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3;p20">
            <a:extLst>
              <a:ext uri="{FF2B5EF4-FFF2-40B4-BE49-F238E27FC236}">
                <a16:creationId xmlns:a16="http://schemas.microsoft.com/office/drawing/2014/main" id="{A2EDB8CF-9A55-079D-9A03-38CDE23DA628}"/>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8246" y="3001737"/>
            <a:ext cx="481012" cy="45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6C39B1AB-50EB-9EEC-FAE2-59C16660CBC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283156" y="165576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BBBD7D9E-D33B-7DB1-E23D-816F7766F2C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993989" y="155098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79DE37A9-4537-C6B2-F32C-1024FB92F91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842496" y="22098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3;p20">
            <a:extLst>
              <a:ext uri="{FF2B5EF4-FFF2-40B4-BE49-F238E27FC236}">
                <a16:creationId xmlns:a16="http://schemas.microsoft.com/office/drawing/2014/main" id="{A09C79DF-1261-08BD-4601-A5B449A38A7C}"/>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8246" y="4736191"/>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ED2F6BE1-EE00-AD72-8790-8AFBA80A884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8246" y="3988162"/>
            <a:ext cx="481012" cy="4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468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6ADA-2E23-BC74-B746-B11E8D13592A}"/>
            </a:ext>
          </a:extLst>
        </p:cNvPr>
        <p:cNvGrpSpPr/>
        <p:nvPr/>
      </p:nvGrpSpPr>
      <p:grpSpPr>
        <a:xfrm>
          <a:off x="0" y="0"/>
          <a:ext cx="0" cy="0"/>
          <a:chOff x="0" y="0"/>
          <a:chExt cx="0" cy="0"/>
        </a:xfrm>
      </p:grpSpPr>
      <p:graphicFrame>
        <p:nvGraphicFramePr>
          <p:cNvPr id="5" name="Google Shape;3394;p29">
            <a:extLst>
              <a:ext uri="{FF2B5EF4-FFF2-40B4-BE49-F238E27FC236}">
                <a16:creationId xmlns:a16="http://schemas.microsoft.com/office/drawing/2014/main" id="{789AE6C4-C986-873F-8DC4-DFDE96CE91B3}"/>
              </a:ext>
            </a:extLst>
          </p:cNvPr>
          <p:cNvGraphicFramePr/>
          <p:nvPr/>
        </p:nvGraphicFramePr>
        <p:xfrm>
          <a:off x="4453376" y="1901709"/>
          <a:ext cx="7527600" cy="389306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Chinchiná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Chinchiná y sus afluentes en el Eje Cafetero. Especial atención en los municipios de Villamaría y Manizales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648502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Risaralda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i="0" u="none" strike="noStrike" dirty="0">
                          <a:latin typeface="Verdana" panose="020B0604030504040204" pitchFamily="34" charset="0"/>
                          <a:ea typeface="Verdana" panose="020B0604030504040204" pitchFamily="34" charset="0"/>
                          <a:cs typeface="Arial Narrow"/>
                          <a:sym typeface="Arial Narrow"/>
                        </a:rPr>
                        <a:t>Crecientes súbitas en el río Risaralda y sus afluentes, especialmente </a:t>
                      </a:r>
                      <a:r>
                        <a:rPr lang="es-CO" sz="9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las quebradas Aguas Claras y </a:t>
                      </a:r>
                      <a:r>
                        <a:rPr lang="es-CO" sz="900" i="0" u="none" strike="noStrike" kern="1200" dirty="0" err="1">
                          <a:solidFill>
                            <a:schemeClr val="tx1"/>
                          </a:solidFill>
                          <a:latin typeface="Verdana" panose="020B0604030504040204" pitchFamily="34" charset="0"/>
                          <a:ea typeface="Verdana" panose="020B0604030504040204" pitchFamily="34" charset="0"/>
                          <a:cs typeface="Arial Narrow"/>
                          <a:sym typeface="Arial Narrow"/>
                        </a:rPr>
                        <a:t>Pidria</a:t>
                      </a:r>
                      <a:r>
                        <a:rPr lang="es-CO" sz="9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 y los</a:t>
                      </a:r>
                      <a:r>
                        <a:rPr lang="es-CO" sz="900" i="0" u="none" strike="noStrike" dirty="0">
                          <a:latin typeface="Verdana" panose="020B0604030504040204" pitchFamily="34" charset="0"/>
                          <a:ea typeface="Verdana" panose="020B0604030504040204" pitchFamily="34" charset="0"/>
                          <a:cs typeface="Arial Narrow"/>
                          <a:sym typeface="Arial Narrow"/>
                        </a:rPr>
                        <a:t> ríos Guática y Mapa. Especial atención a la altura del municipio de Anserma, Belalcázar, Riosucio y Viterbo (Caldas), Apía, Balboa, Belén de Umbría, La Virginia y Mistrató (Risaralda).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Tapias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Tapias y sus afluentes en el Eje Cafetero. Especial atención en el municipio de La Merced, Filadelfia, Aranzázu, Neira y Salamina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495486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Arma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Arma y sus afluentes,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Guz</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Gue</a:t>
                      </a:r>
                      <a:r>
                        <a:rPr lang="es-CO" sz="900" u="none" strike="noStrike" dirty="0">
                          <a:latin typeface="Verdana" panose="020B0604030504040204" pitchFamily="34" charset="0"/>
                          <a:ea typeface="Verdana" panose="020B0604030504040204" pitchFamily="34" charset="0"/>
                          <a:cs typeface="Arial Narrow"/>
                          <a:sym typeface="Arial Narrow"/>
                        </a:rPr>
                        <a:t>, en el municipio de Abejorral y el río Piedras a la altura del municipio de La Unión (Antioquia).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66644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y sus aportantes como los ríos </a:t>
                      </a:r>
                      <a:r>
                        <a:rPr lang="es-CO" sz="900" u="none" strike="noStrike" dirty="0" err="1">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(Antioquia) y Supía (Caldas) y las </a:t>
                      </a:r>
                      <a:r>
                        <a:rPr lang="es-CO" sz="900" b="0" u="none" strike="noStrike" dirty="0">
                          <a:latin typeface="Verdana" panose="020B0604030504040204" pitchFamily="34" charset="0"/>
                          <a:ea typeface="Verdana" panose="020B0604030504040204" pitchFamily="34" charset="0"/>
                          <a:cs typeface="Arial Narrow"/>
                          <a:sym typeface="Arial Narrow"/>
                        </a:rPr>
                        <a:t>quebradas Cascabel y </a:t>
                      </a:r>
                      <a:r>
                        <a:rPr lang="es-CO" sz="900" u="none" strike="noStrike" dirty="0">
                          <a:latin typeface="Verdana" panose="020B0604030504040204" pitchFamily="34" charset="0"/>
                          <a:ea typeface="Verdana" panose="020B0604030504040204" pitchFamily="34" charset="0"/>
                          <a:cs typeface="Arial Narrow"/>
                          <a:sym typeface="Arial Narrow"/>
                        </a:rPr>
                        <a:t>Pantanos. Especial atención en los municipios de Pueblorrico, Támesis y Valparaíso (Antioquia), Supía y </a:t>
                      </a:r>
                      <a:r>
                        <a:rPr lang="es-CO" sz="900" b="0" u="none" strike="noStrike" dirty="0">
                          <a:latin typeface="Verdana" panose="020B0604030504040204" pitchFamily="34" charset="0"/>
                          <a:ea typeface="Verdana" panose="020B0604030504040204" pitchFamily="34" charset="0"/>
                          <a:cs typeface="Arial Narrow"/>
                          <a:sym typeface="Arial Narrow"/>
                        </a:rPr>
                        <a:t>Marmato (Caldas) y </a:t>
                      </a:r>
                      <a:r>
                        <a:rPr lang="es-CO" sz="900" b="0" u="none" strike="noStrike" dirty="0" err="1">
                          <a:latin typeface="Verdana" panose="020B0604030504040204" pitchFamily="34" charset="0"/>
                          <a:ea typeface="Verdana" panose="020B0604030504040204" pitchFamily="34" charset="0"/>
                          <a:cs typeface="Arial Narrow"/>
                          <a:sym typeface="Arial Narrow"/>
                        </a:rPr>
                        <a:t>Quinchína</a:t>
                      </a:r>
                      <a:r>
                        <a:rPr lang="es-CO" sz="900" b="0" u="none" strike="noStrike" dirty="0">
                          <a:latin typeface="Verdana" panose="020B0604030504040204" pitchFamily="34" charset="0"/>
                          <a:ea typeface="Verdana" panose="020B0604030504040204" pitchFamily="34" charset="0"/>
                          <a:cs typeface="Arial Narrow"/>
                          <a:sym typeface="Arial Narrow"/>
                        </a:rPr>
                        <a:t> (Risaralda)</a:t>
                      </a:r>
                      <a:r>
                        <a:rPr lang="es-CO" sz="900" u="none" strike="noStrike" dirty="0">
                          <a:latin typeface="Verdana" panose="020B0604030504040204" pitchFamily="34" charset="0"/>
                          <a:ea typeface="Verdana" panose="020B0604030504040204" pitchFamily="34" charset="0"/>
                          <a:cs typeface="Arial Narrow"/>
                          <a:sym typeface="Arial Narrow"/>
                        </a:rPr>
                        <a:t>.</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09" marB="456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1291106"/>
                  </a:ext>
                </a:extLst>
              </a:tr>
            </a:tbl>
          </a:graphicData>
        </a:graphic>
      </p:graphicFrame>
      <p:pic>
        <p:nvPicPr>
          <p:cNvPr id="461826" name="Google Shape;3354;p27">
            <a:extLst>
              <a:ext uri="{FF2B5EF4-FFF2-40B4-BE49-F238E27FC236}">
                <a16:creationId xmlns:a16="http://schemas.microsoft.com/office/drawing/2014/main" id="{CF97131D-17BD-9892-FDCA-2DB3FAD6C9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3DBE775C-D38A-0A80-1A29-E4F37F4AC4E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0F50FA1F-460C-A42D-98E5-1DF5F721538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C02AA74D-48AD-881B-CEDB-FD23A3B9715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CFA6A3A9-5FBE-D432-4756-F2299BCC60DE}"/>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3047821F-581E-7C13-807D-B17A67347D5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F48311BC-4582-27D8-243D-82FC3DEDD78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628676C2-7A83-A488-E0B3-01199BEDFCF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1A440096-3614-1D09-2004-194A759D0A7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D0BCDF3D-C690-7469-1144-A64255878E0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FEBB5D5E-75E0-D153-1A0E-AAFDE2A7791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08052439-5A71-D382-C4EF-D1507A66F6E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F142E0BA-AFFD-3395-7459-E2BEA5EDD81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6EA35368-2C7D-2C61-9111-D3BA6BAABB8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770B7134-D325-E8C1-74A4-C810498E7A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7B153205-6762-1104-F212-92A5A89889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2DED4054-5569-0D79-4F89-794639E01E90}"/>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65EE7E05-6979-0BBF-1BD7-3486CF3422C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980414" y="579072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D3CDB65C-D451-EB53-52F5-5E41E5D9695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980414" y="510215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203;p21" descr="Recurso 25.png">
            <a:extLst>
              <a:ext uri="{FF2B5EF4-FFF2-40B4-BE49-F238E27FC236}">
                <a16:creationId xmlns:a16="http://schemas.microsoft.com/office/drawing/2014/main" id="{DB5BBBED-7E30-349F-B41E-C17CEBF538C5}"/>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56E44A0D-EF62-E487-86B8-5B0F498F1B9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5" name="Google Shape;3183;p20">
            <a:extLst>
              <a:ext uri="{FF2B5EF4-FFF2-40B4-BE49-F238E27FC236}">
                <a16:creationId xmlns:a16="http://schemas.microsoft.com/office/drawing/2014/main" id="{E8CA2EDF-8471-0183-F1EE-F684021A8848}"/>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79836" y="3871797"/>
            <a:ext cx="475227" cy="45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25962B44-2E8E-9808-1F0C-01135B99879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2237200" y="5549871"/>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21C135F7-DF47-69B1-CE63-D9FA011203F6}"/>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594466" y="3192297"/>
            <a:ext cx="445967" cy="45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B745F132-B60A-4181-668A-9684885B7E4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79836" y="4489168"/>
            <a:ext cx="475227" cy="45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3;p20">
            <a:extLst>
              <a:ext uri="{FF2B5EF4-FFF2-40B4-BE49-F238E27FC236}">
                <a16:creationId xmlns:a16="http://schemas.microsoft.com/office/drawing/2014/main" id="{D6A96567-ADB9-84D6-6B81-30A2F25E39E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79836" y="5187690"/>
            <a:ext cx="475227" cy="45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10DD7BC3-65E1-C474-40A2-786CD590D14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111253" y="438415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999EB477-FDCE-5183-F940-6FF751DCC24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664561" y="463153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3;p20">
            <a:extLst>
              <a:ext uri="{FF2B5EF4-FFF2-40B4-BE49-F238E27FC236}">
                <a16:creationId xmlns:a16="http://schemas.microsoft.com/office/drawing/2014/main" id="{FF1427AA-BB44-6697-55D4-7705078E5E12}"/>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94466" y="2479675"/>
            <a:ext cx="475227" cy="45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93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472DFBA9-5176-080C-B74A-58359C32FE19}"/>
              </a:ext>
            </a:extLst>
          </p:cNvPr>
          <p:cNvGraphicFramePr/>
          <p:nvPr/>
        </p:nvGraphicFramePr>
        <p:xfrm>
          <a:off x="922338" y="2038350"/>
          <a:ext cx="10731500" cy="254000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668">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394" marB="3739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27188">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394" marB="3739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055144">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394" marB="37394">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endParaRPr lang="es-CO" sz="1000" b="1"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cs typeface="Verdana"/>
                          <a:sym typeface="Verdana"/>
                        </a:rPr>
                        <a:t>ALTIPLANO CUNDIBOYACENSE</a:t>
                      </a:r>
                      <a:endParaRPr sz="1400" dirty="0">
                        <a:solidFill>
                          <a:schemeClr val="tx1"/>
                        </a:solidFill>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CUNDINAMARCA</a:t>
                      </a:r>
                      <a:r>
                        <a:rPr lang="es-CO" sz="1000" b="0" u="none" strike="noStrike" cap="none" dirty="0">
                          <a:solidFill>
                            <a:schemeClr val="tx1"/>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BOYACÁ</a:t>
                      </a:r>
                      <a:r>
                        <a:rPr lang="es-CO" sz="1000" b="0" u="none" strike="noStrike" cap="none" dirty="0">
                          <a:solidFill>
                            <a:schemeClr val="tx1"/>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solidFill>
                          <a:schemeClr val="tx1"/>
                        </a:solidFill>
                        <a:latin typeface="Verdana"/>
                        <a:ea typeface="Verdana"/>
                        <a:cs typeface="Verdana"/>
                        <a:sym typeface="Verdana"/>
                      </a:endParaRPr>
                    </a:p>
                  </a:txBody>
                  <a:tcPr marL="74905" marR="74905" marT="37394" marB="37394">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92271" name="Google Shape;683;p7">
            <a:extLst>
              <a:ext uri="{FF2B5EF4-FFF2-40B4-BE49-F238E27FC236}">
                <a16:creationId xmlns:a16="http://schemas.microsoft.com/office/drawing/2014/main" id="{F269761E-A8D6-C070-EAA1-2B7043A8AFF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955676"/>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2272" name="Google Shape;684;p7">
            <a:extLst>
              <a:ext uri="{FF2B5EF4-FFF2-40B4-BE49-F238E27FC236}">
                <a16:creationId xmlns:a16="http://schemas.microsoft.com/office/drawing/2014/main" id="{44504BA6-4D4E-7779-CAA0-988948B64B25}"/>
              </a:ext>
            </a:extLst>
          </p:cNvPr>
          <p:cNvGrpSpPr>
            <a:grpSpLocks/>
          </p:cNvGrpSpPr>
          <p:nvPr/>
        </p:nvGrpSpPr>
        <p:grpSpPr bwMode="auto">
          <a:xfrm>
            <a:off x="1746250" y="982663"/>
            <a:ext cx="8699500" cy="581025"/>
            <a:chOff x="1743616" y="1035694"/>
            <a:chExt cx="8699679" cy="579550"/>
          </a:xfrm>
        </p:grpSpPr>
        <p:sp>
          <p:nvSpPr>
            <p:cNvPr id="992285" name="Google Shape;685;p7">
              <a:extLst>
                <a:ext uri="{FF2B5EF4-FFF2-40B4-BE49-F238E27FC236}">
                  <a16:creationId xmlns:a16="http://schemas.microsoft.com/office/drawing/2014/main" id="{59FB00A4-0D0D-D2A2-50B2-8417B3500F8A}"/>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992286" name="Google Shape;686;p7">
              <a:extLst>
                <a:ext uri="{FF2B5EF4-FFF2-40B4-BE49-F238E27FC236}">
                  <a16:creationId xmlns:a16="http://schemas.microsoft.com/office/drawing/2014/main" id="{27C77744-2862-3E1C-1B49-6FCD66333E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7" name="Google Shape;687;p7">
              <a:extLst>
                <a:ext uri="{FF2B5EF4-FFF2-40B4-BE49-F238E27FC236}">
                  <a16:creationId xmlns:a16="http://schemas.microsoft.com/office/drawing/2014/main" id="{86575D3F-5BBB-E685-03D6-2E615DD2B875}"/>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992273" name="Google Shape;688;p7">
            <a:extLst>
              <a:ext uri="{FF2B5EF4-FFF2-40B4-BE49-F238E27FC236}">
                <a16:creationId xmlns:a16="http://schemas.microsoft.com/office/drawing/2014/main" id="{ECB46543-821E-4A55-40D9-3DBB469178CD}"/>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FBC9A98C-338C-3918-E285-03909528C0E4}"/>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99</a:t>
            </a:r>
          </a:p>
        </p:txBody>
      </p:sp>
      <p:sp>
        <p:nvSpPr>
          <p:cNvPr id="12" name="Rectángulo 11">
            <a:extLst>
              <a:ext uri="{FF2B5EF4-FFF2-40B4-BE49-F238E27FC236}">
                <a16:creationId xmlns:a16="http://schemas.microsoft.com/office/drawing/2014/main" id="{DDDB9EAA-09A1-D974-706C-35AC61E66B5C}"/>
              </a:ext>
            </a:extLst>
          </p:cNvPr>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8</a:t>
            </a:r>
          </a:p>
        </p:txBody>
      </p:sp>
      <p:sp>
        <p:nvSpPr>
          <p:cNvPr id="14" name="Marcador de texto 1">
            <a:extLst>
              <a:ext uri="{FF2B5EF4-FFF2-40B4-BE49-F238E27FC236}">
                <a16:creationId xmlns:a16="http://schemas.microsoft.com/office/drawing/2014/main" id="{EF64D60E-1BB6-0EDF-29B7-C5B8E51224AE}"/>
              </a:ext>
            </a:extLst>
          </p:cNvPr>
          <p:cNvSpPr txBox="1">
            <a:spLocks/>
          </p:cNvSpPr>
          <p:nvPr/>
        </p:nvSpPr>
        <p:spPr>
          <a:xfrm>
            <a:off x="3741738" y="657225"/>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a:t>
            </a:r>
            <a:fld id="{E5F557DC-F21D-4ED8-9466-13D062D946A0}" type="datetime4">
              <a:rPr kumimoji="0" lang="es-MX" sz="1200" b="1" i="0" u="none" strike="noStrike" kern="0" cap="none" spc="0" normalizeH="0" baseline="0" noProof="0" smtClean="0">
                <a:ln>
                  <a:noFill/>
                </a:ln>
                <a:solidFill>
                  <a:srgbClr val="00B0F0"/>
                </a:solidFill>
                <a:effectLst/>
                <a:uLnTx/>
                <a:uFillTx/>
                <a:latin typeface="Arial Narrow" panose="020B0606020202030204" pitchFamily="34" charset="0"/>
                <a:cs typeface="Arial"/>
                <a:sym typeface="Arial"/>
              </a:rPr>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t>17 de junio de 2025</a:t>
            </a:fld>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 | 12:00 HLC</a:t>
            </a:r>
          </a:p>
        </p:txBody>
      </p:sp>
      <p:pic>
        <p:nvPicPr>
          <p:cNvPr id="992277" name="Google Shape;682;p7">
            <a:extLst>
              <a:ext uri="{FF2B5EF4-FFF2-40B4-BE49-F238E27FC236}">
                <a16:creationId xmlns:a16="http://schemas.microsoft.com/office/drawing/2014/main" id="{B97CCB4B-8D0D-05C3-8083-82DB216FA90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2538413"/>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2278" name="Google Shape;681;p7" descr="Recurso 25.png">
            <a:extLst>
              <a:ext uri="{FF2B5EF4-FFF2-40B4-BE49-F238E27FC236}">
                <a16:creationId xmlns:a16="http://schemas.microsoft.com/office/drawing/2014/main" id="{D6E29E89-A217-3482-5C25-9C43FAE5CBA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9F82B317-82B6-EA46-A26E-F85690F2A662}"/>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49</a:t>
            </a:r>
          </a:p>
        </p:txBody>
      </p:sp>
      <p:pic>
        <p:nvPicPr>
          <p:cNvPr id="992280" name="Imagen 1">
            <a:extLst>
              <a:ext uri="{FF2B5EF4-FFF2-40B4-BE49-F238E27FC236}">
                <a16:creationId xmlns:a16="http://schemas.microsoft.com/office/drawing/2014/main" id="{80089D17-AFFB-B7C7-97E7-48B8D74D44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5688" y="3732213"/>
            <a:ext cx="20383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1" name="Rectángulo 3">
            <a:extLst>
              <a:ext uri="{FF2B5EF4-FFF2-40B4-BE49-F238E27FC236}">
                <a16:creationId xmlns:a16="http://schemas.microsoft.com/office/drawing/2014/main" id="{22852788-9998-0C2C-74DB-FB395B443E76}"/>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sp>
        <p:nvSpPr>
          <p:cNvPr id="17" name="Rectángulo 16">
            <a:extLst>
              <a:ext uri="{FF2B5EF4-FFF2-40B4-BE49-F238E27FC236}">
                <a16:creationId xmlns:a16="http://schemas.microsoft.com/office/drawing/2014/main" id="{53680DCB-C56B-34FA-A39B-6E172DC42CDE}"/>
              </a:ext>
            </a:extLst>
          </p:cNvPr>
          <p:cNvSpPr/>
          <p:nvPr/>
        </p:nvSpPr>
        <p:spPr>
          <a:xfrm>
            <a:off x="-2112963" y="949325"/>
            <a:ext cx="1309688"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pic>
        <p:nvPicPr>
          <p:cNvPr id="992283" name="Google Shape;682;p7">
            <a:extLst>
              <a:ext uri="{FF2B5EF4-FFF2-40B4-BE49-F238E27FC236}">
                <a16:creationId xmlns:a16="http://schemas.microsoft.com/office/drawing/2014/main" id="{40F380B7-C4BB-0A7D-961F-16C1B0C0C7F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784" y="2994819"/>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a:extLst>
              <a:ext uri="{FF2B5EF4-FFF2-40B4-BE49-F238E27FC236}">
                <a16:creationId xmlns:a16="http://schemas.microsoft.com/office/drawing/2014/main" id="{62A8DB0A-1156-E3FE-C1B9-07CF7210C97F}"/>
              </a:ext>
            </a:extLst>
          </p:cNvPr>
          <p:cNvSpPr/>
          <p:nvPr/>
        </p:nvSpPr>
        <p:spPr>
          <a:xfrm>
            <a:off x="10344150" y="4718898"/>
            <a:ext cx="1309688" cy="177800"/>
          </a:xfrm>
          <a:prstGeom prst="rect">
            <a:avLst/>
          </a:prstGeom>
          <a:solidFill>
            <a:srgbClr val="FFC000"/>
          </a:solidFill>
          <a:ln>
            <a:solidFill>
              <a:srgbClr val="F87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90</a:t>
            </a:r>
          </a:p>
        </p:txBody>
      </p:sp>
      <p:sp>
        <p:nvSpPr>
          <p:cNvPr id="2" name="Rectángulo 1">
            <a:extLst>
              <a:ext uri="{FF2B5EF4-FFF2-40B4-BE49-F238E27FC236}">
                <a16:creationId xmlns:a16="http://schemas.microsoft.com/office/drawing/2014/main" id="{7A088DE5-A5AF-E771-46B8-B573D1D85CDB}"/>
              </a:ext>
            </a:extLst>
          </p:cNvPr>
          <p:cNvSpPr/>
          <p:nvPr/>
        </p:nvSpPr>
        <p:spPr>
          <a:xfrm>
            <a:off x="120073" y="138545"/>
            <a:ext cx="1782618" cy="75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67D1E-C2BE-C160-2709-4429D070C88A}"/>
            </a:ext>
          </a:extLst>
        </p:cNvPr>
        <p:cNvGrpSpPr/>
        <p:nvPr/>
      </p:nvGrpSpPr>
      <p:grpSpPr>
        <a:xfrm>
          <a:off x="0" y="0"/>
          <a:ext cx="0" cy="0"/>
          <a:chOff x="0" y="0"/>
          <a:chExt cx="0" cy="0"/>
        </a:xfrm>
      </p:grpSpPr>
      <p:pic>
        <p:nvPicPr>
          <p:cNvPr id="461826" name="Google Shape;3354;p27">
            <a:extLst>
              <a:ext uri="{FF2B5EF4-FFF2-40B4-BE49-F238E27FC236}">
                <a16:creationId xmlns:a16="http://schemas.microsoft.com/office/drawing/2014/main" id="{B1E17093-3196-A721-F545-CDFCE596F28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617B159D-9BF5-BAF8-6957-C339FCB420C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1" name="Google Shape;3203;p21" descr="Recurso 25.png">
            <a:extLst>
              <a:ext uri="{FF2B5EF4-FFF2-40B4-BE49-F238E27FC236}">
                <a16:creationId xmlns:a16="http://schemas.microsoft.com/office/drawing/2014/main" id="{B75D0AD7-E52B-024A-848C-FBC09F38667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EDBA43D9-C4B2-BDEF-C7BE-37DC7569E4A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90E1065E-B5EA-9683-D33D-8032C6D473B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074FBA56-BAA1-D1DF-C2D4-75599C8FDEC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8B9A0DAB-F822-8982-DDEF-6076B99793E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B68B3D4A-C218-7F0A-AB09-58398A45107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2F8DE58E-BE04-5245-FCA0-C27EF2F29BE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73C2E69A-04A1-1B93-3C0C-F327C270D7A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FBC84CDB-BC80-481C-28D1-C46D82F7B7B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7F1A1586-6C8C-7562-D085-7BD3B24B796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7F032CF9-E953-CA59-5B08-29B282BC71A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4108BDC6-BACE-709E-E219-B774A5A7A21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440FA744-4583-9B1B-5993-D3C40A11923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17F59E39-090E-4156-9D44-F249780BFC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AF5334F5-0198-EFA8-8CFD-8D9D5A6361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B3145B54-E28B-4FD7-A560-5BBF828494A5}"/>
              </a:ext>
            </a:extLst>
          </p:cNvPr>
          <p:cNvGraphicFramePr/>
          <p:nvPr/>
        </p:nvGraphicFramePr>
        <p:xfrm>
          <a:off x="4398401" y="1636535"/>
          <a:ext cx="7527600" cy="426897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San Juan</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Crecientes </a:t>
                      </a:r>
                      <a:r>
                        <a:rPr lang="es-CO" sz="900" b="0" u="none" strike="noStrike" cap="none" dirty="0">
                          <a:latin typeface="Verdana" panose="020B0604030504040204" pitchFamily="34" charset="0"/>
                          <a:ea typeface="Verdana" panose="020B0604030504040204" pitchFamily="34" charset="0"/>
                          <a:cs typeface="Arial Narrow"/>
                          <a:sym typeface="Arial Narrow"/>
                        </a:rPr>
                        <a:t>súbitas en el río San Juan y sus afluentes, especialmente en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Taparto</a:t>
                      </a:r>
                      <a:r>
                        <a:rPr lang="es-CO" sz="900" b="0" u="none" strike="noStrike" cap="none" dirty="0">
                          <a:latin typeface="Verdana" panose="020B0604030504040204" pitchFamily="34" charset="0"/>
                          <a:ea typeface="Verdana" panose="020B0604030504040204" pitchFamily="34" charset="0"/>
                          <a:cs typeface="Arial Narrow"/>
                          <a:sym typeface="Arial Narrow"/>
                        </a:rPr>
                        <a:t> y Bolívar, y las quebradas La </a:t>
                      </a:r>
                      <a:r>
                        <a:rPr lang="es-CO" sz="900" b="0" u="none" strike="noStrike" cap="none" dirty="0" err="1">
                          <a:latin typeface="Verdana" panose="020B0604030504040204" pitchFamily="34" charset="0"/>
                          <a:ea typeface="Verdana" panose="020B0604030504040204" pitchFamily="34" charset="0"/>
                          <a:cs typeface="Arial Narrow"/>
                          <a:sym typeface="Arial Narrow"/>
                        </a:rPr>
                        <a:t>Liboriana</a:t>
                      </a:r>
                      <a:r>
                        <a:rPr lang="es-CO" sz="900" b="0" u="none" strike="noStrike" cap="none" dirty="0">
                          <a:latin typeface="Verdana" panose="020B0604030504040204" pitchFamily="34" charset="0"/>
                          <a:ea typeface="Verdana" panose="020B0604030504040204" pitchFamily="34" charset="0"/>
                          <a:cs typeface="Arial Narrow"/>
                          <a:sym typeface="Arial Narrow"/>
                        </a:rPr>
                        <a:t>, Los Monos y La Linda, a la altura de los municipios de Andes, Betania, Salgar, Ciudad Bolívar y Pueblorrico (Antioquia).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9" marB="457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510961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Cauca</a:t>
                      </a: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río Cauca en el tramo comprendido entre los municipios de Pácora, en el departamento de Caldas, La Pintada y Fredonia, en el departamento de Antioquia.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92934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Medio río Cauca</a:t>
                      </a:r>
                      <a:endParaRPr sz="900" u="none" strike="noStrike" cap="none" dirty="0">
                        <a:latin typeface="Verdana" panose="020B0604030504040204" pitchFamily="34" charset="0"/>
                        <a:ea typeface="Verdana" panose="020B0604030504040204" pitchFamily="34" charset="0"/>
                      </a:endParaRP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río Cauca en el tramo comprendido entre los municipios de Venencia, Anzá y Olaya, en el departamento de Antioquia. Especial atención en los municipios de Venecia (Corregimiento de Bolombolo), Anzá, Sopetrán (Centro poblado San Nicolás) y Olaya. </a:t>
                      </a:r>
                    </a:p>
                  </a:txBody>
                  <a:tcPr marL="91443" marR="91443"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3458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Cauca entre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a:t>
                      </a:r>
                      <a:endParaRPr sz="900" u="none" strike="noStrike" cap="none" dirty="0">
                        <a:latin typeface="Verdana" panose="020B0604030504040204" pitchFamily="34" charset="0"/>
                        <a:ea typeface="Verdana" panose="020B0604030504040204" pitchFamily="34" charset="0"/>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a la SZH directos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río Cauca entre el río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 como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las quebradas La dominical y La Sucia, en el municipio de Heliconia,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el río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Tonusco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el municipio de Santa Fe de Antioquia, las quebradas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Frisola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Chachafrutal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Murrapal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Buriticá, la quebrada La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Guaduala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 la cabecera municipal de Ebéjico, quebrada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Selvana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Sector El Refresco en el municipio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Antioquia y el caño de La Carolina (Quebrada Piedra Verde) a la altura de la Vereda Jonás en el municipio de Fredonia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Heliconia,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Concordia, Briceño, Fredonia, Santafé de Antioquia,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Ebejico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Heliconia, Armenia,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Buriticá,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Ituango (Antioquia).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175248"/>
                  </a:ext>
                </a:extLst>
              </a:tr>
            </a:tbl>
          </a:graphicData>
        </a:graphic>
      </p:graphicFrame>
      <p:sp>
        <p:nvSpPr>
          <p:cNvPr id="7" name="Google Shape;3036;p14">
            <a:extLst>
              <a:ext uri="{FF2B5EF4-FFF2-40B4-BE49-F238E27FC236}">
                <a16:creationId xmlns:a16="http://schemas.microsoft.com/office/drawing/2014/main" id="{6FD4D4B1-2404-A92A-1A83-CEBB99F0BEF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 name="Google Shape;158;p1" descr="Recurso 37.png">
            <a:extLst>
              <a:ext uri="{FF2B5EF4-FFF2-40B4-BE49-F238E27FC236}">
                <a16:creationId xmlns:a16="http://schemas.microsoft.com/office/drawing/2014/main" id="{63698399-0A59-7125-64DC-65ADF4F1E29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74666" y="284987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AC881E5D-602D-DF28-1824-4A36ACCF865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531673" y="273066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3;p20">
            <a:extLst>
              <a:ext uri="{FF2B5EF4-FFF2-40B4-BE49-F238E27FC236}">
                <a16:creationId xmlns:a16="http://schemas.microsoft.com/office/drawing/2014/main" id="{825DD969-0BAC-EA10-D9B6-374AFD2A1D4F}"/>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B4E1C397-CFDA-4237-3C24-A4953748D48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691605" y="478544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E4E33306-EA03-A9C8-DB57-07236EDC48B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3175820" y="429862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203;p21" descr="Recurso 25.png">
            <a:extLst>
              <a:ext uri="{FF2B5EF4-FFF2-40B4-BE49-F238E27FC236}">
                <a16:creationId xmlns:a16="http://schemas.microsoft.com/office/drawing/2014/main" id="{370D6444-50D2-6C98-8A50-331CF047DEF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633" y="3513657"/>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24FB0DA1-43DF-2D11-18AC-D60C8FE3694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520" y="479211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2;p20">
            <a:extLst>
              <a:ext uri="{FF2B5EF4-FFF2-40B4-BE49-F238E27FC236}">
                <a16:creationId xmlns:a16="http://schemas.microsoft.com/office/drawing/2014/main" id="{881DE51D-ABC0-7D2E-0709-82CD385C7F9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520" y="222149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2;p20">
            <a:extLst>
              <a:ext uri="{FF2B5EF4-FFF2-40B4-BE49-F238E27FC236}">
                <a16:creationId xmlns:a16="http://schemas.microsoft.com/office/drawing/2014/main" id="{469402C1-7035-82CF-0A16-222A2BCDA0D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520" y="284987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49;p9">
            <a:extLst>
              <a:ext uri="{FF2B5EF4-FFF2-40B4-BE49-F238E27FC236}">
                <a16:creationId xmlns:a16="http://schemas.microsoft.com/office/drawing/2014/main" id="{3A0C8AFC-1D02-6AF5-8CE3-3FB56BDC6B4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87837" y="476646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49;p9">
            <a:extLst>
              <a:ext uri="{FF2B5EF4-FFF2-40B4-BE49-F238E27FC236}">
                <a16:creationId xmlns:a16="http://schemas.microsoft.com/office/drawing/2014/main" id="{10DEE62D-EA82-F0F8-04C9-179EA98F123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7674" y="443380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2325DD65-8CEC-13F0-611F-82705A0A39A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7943" y="4044475"/>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A1116783-54D7-FF6C-D878-44F9C106542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9533" y="363608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49;p9">
            <a:extLst>
              <a:ext uri="{FF2B5EF4-FFF2-40B4-BE49-F238E27FC236}">
                <a16:creationId xmlns:a16="http://schemas.microsoft.com/office/drawing/2014/main" id="{F57A3C66-D613-D1BD-D7B3-51E82028BF2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0542" y="322191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4;p9" descr="Recurso 31.png">
            <a:extLst>
              <a:ext uri="{FF2B5EF4-FFF2-40B4-BE49-F238E27FC236}">
                <a16:creationId xmlns:a16="http://schemas.microsoft.com/office/drawing/2014/main" id="{AE6A96C2-7A59-593A-88C6-6161357D7D3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2072702" y="4347182"/>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40DCC517-4C91-FF0F-7421-BB9AD80B43F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8654" y="5266777"/>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BCF06872-C698-F244-864B-A9BBE63F9C2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4454" y="455859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962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DA17-5C8F-905C-CCDD-B1980A4B23CB}"/>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CE5DAB01-B3E3-A05B-5B0B-91597348D60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3591" y="1068201"/>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A1745EB7-C36C-D231-3C34-710BE4A9A61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EEDA01D5-4491-3844-F758-5A255DFC3EA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B132A33C-3BA1-D6DB-286A-F2B5478480C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250" y="56834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B15569B5-32F1-C3D2-28C8-7F154220E51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B8FD4DA8-0E0C-2D35-67E6-E4EC4EA5B256}"/>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320A993D-F9D7-4ABC-5ABE-7634D3F0B380}"/>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E6955847-81A2-ED1B-D725-566F8DEB406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DECAEA61-1B6D-FD4A-2A22-DAC129342A60}"/>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F26D4BFC-FDB1-BC2D-AD6D-B2D11667001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C509D7B3-5259-F750-7258-0DD697EAB37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DEED50BC-2688-C8E7-1812-5353E1894CB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5C3BE357-7FB7-5758-0342-6CF6E3283F5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6F6AB390-A725-6799-0B3E-3FB201EBFB4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1278FF16-23E6-DE9F-755A-CD1A15D0762E}"/>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85" name="Imagen 1">
            <a:extLst>
              <a:ext uri="{FF2B5EF4-FFF2-40B4-BE49-F238E27FC236}">
                <a16:creationId xmlns:a16="http://schemas.microsoft.com/office/drawing/2014/main" id="{89A8D36C-B60B-0AB8-BC3C-65CADE6534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C6592130-1FD3-6C00-F877-E71D799B5050}"/>
              </a:ext>
            </a:extLst>
          </p:cNvPr>
          <p:cNvGraphicFramePr/>
          <p:nvPr/>
        </p:nvGraphicFramePr>
        <p:xfrm>
          <a:off x="4335471" y="1135438"/>
          <a:ext cx="7650001" cy="5474900"/>
        </p:xfrm>
        <a:graphic>
          <a:graphicData uri="http://schemas.openxmlformats.org/drawingml/2006/table">
            <a:tbl>
              <a:tblPr>
                <a:noFill/>
              </a:tblPr>
              <a:tblGrid>
                <a:gridCol w="697892">
                  <a:extLst>
                    <a:ext uri="{9D8B030D-6E8A-4147-A177-3AD203B41FA5}">
                      <a16:colId xmlns:a16="http://schemas.microsoft.com/office/drawing/2014/main" val="20000"/>
                    </a:ext>
                  </a:extLst>
                </a:gridCol>
                <a:gridCol w="1160892">
                  <a:extLst>
                    <a:ext uri="{9D8B030D-6E8A-4147-A177-3AD203B41FA5}">
                      <a16:colId xmlns:a16="http://schemas.microsoft.com/office/drawing/2014/main" val="20001"/>
                    </a:ext>
                  </a:extLst>
                </a:gridCol>
                <a:gridCol w="1445276">
                  <a:extLst>
                    <a:ext uri="{9D8B030D-6E8A-4147-A177-3AD203B41FA5}">
                      <a16:colId xmlns:a16="http://schemas.microsoft.com/office/drawing/2014/main" val="20002"/>
                    </a:ext>
                  </a:extLst>
                </a:gridCol>
                <a:gridCol w="4345941">
                  <a:extLst>
                    <a:ext uri="{9D8B030D-6E8A-4147-A177-3AD203B41FA5}">
                      <a16:colId xmlns:a16="http://schemas.microsoft.com/office/drawing/2014/main" val="20003"/>
                    </a:ext>
                  </a:extLst>
                </a:gridCol>
              </a:tblGrid>
              <a:tr h="49738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5293">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Tarazá-Man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a:t>
                      </a:r>
                      <a:r>
                        <a:rPr lang="es-ES" sz="900" u="none" strike="noStrike" baseline="0" dirty="0">
                          <a:latin typeface="Verdana" panose="020B0604030504040204" pitchFamily="34" charset="0"/>
                          <a:ea typeface="Verdana" panose="020B0604030504040204" pitchFamily="34" charset="0"/>
                          <a:cs typeface="Arial Narrow"/>
                          <a:sym typeface="Arial Narrow"/>
                        </a:rPr>
                        <a:t> los ríos </a:t>
                      </a:r>
                      <a:r>
                        <a:rPr lang="es-ES" sz="900" u="none" strike="noStrike" dirty="0">
                          <a:latin typeface="Verdana" panose="020B0604030504040204" pitchFamily="34" charset="0"/>
                          <a:ea typeface="Verdana" panose="020B0604030504040204" pitchFamily="34" charset="0"/>
                          <a:cs typeface="Arial Narrow"/>
                          <a:sym typeface="Arial Narrow"/>
                        </a:rPr>
                        <a:t>Tarazá, Man y sus afluentes, especialmente la </a:t>
                      </a:r>
                      <a:r>
                        <a:rPr lang="es-ES" sz="900" b="0" u="none" strike="noStrike" dirty="0">
                          <a:latin typeface="Verdana" panose="020B0604030504040204" pitchFamily="34" charset="0"/>
                          <a:ea typeface="Verdana" panose="020B0604030504040204" pitchFamily="34" charset="0"/>
                          <a:cs typeface="Arial Narrow"/>
                          <a:sym typeface="Arial Narrow"/>
                        </a:rPr>
                        <a:t>quebrada La Pinta</a:t>
                      </a:r>
                      <a:r>
                        <a:rPr lang="es-ES" sz="900" u="none" strike="noStrike" dirty="0">
                          <a:latin typeface="Verdana" panose="020B0604030504040204" pitchFamily="34" charset="0"/>
                          <a:ea typeface="Verdana" panose="020B0604030504040204" pitchFamily="34" charset="0"/>
                          <a:cs typeface="Arial Narrow"/>
                          <a:sym typeface="Arial Narrow"/>
                        </a:rPr>
                        <a:t>. Especial atención a la altura de los municipios de Tarazá, Cáceres y Caucasia (Antioquia). </a:t>
                      </a:r>
                      <a:r>
                        <a:rPr lang="es-ES" sz="900" b="1" u="none" strike="noStrike" dirty="0">
                          <a:latin typeface="Verdana" panose="020B0604030504040204" pitchFamily="34" charset="0"/>
                          <a:ea typeface="Verdana" panose="020B0604030504040204" pitchFamily="34" charset="0"/>
                          <a:cs typeface="Arial Narrow"/>
                          <a:sym typeface="Arial Narrow"/>
                        </a:rPr>
                        <a:t>Nota: </a:t>
                      </a:r>
                      <a:r>
                        <a:rPr lang="es-ES" sz="900" b="0" u="none" strike="noStrike" dirty="0">
                          <a:latin typeface="Verdana" panose="020B0604030504040204" pitchFamily="34" charset="0"/>
                          <a:ea typeface="Verdana" panose="020B0604030504040204" pitchFamily="34" charset="0"/>
                          <a:cs typeface="Arial Narrow"/>
                          <a:sym typeface="Arial Narrow"/>
                        </a:rPr>
                        <a:t>Inundación en el municipio de Cáceres - Antioquia, por creciente de la quebrada La Pinta Palizada (06/06/2025). </a:t>
                      </a:r>
                      <a:endParaRPr lang="es-ES" sz="900" b="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2876469"/>
                  </a:ext>
                </a:extLst>
              </a:tr>
              <a:tr h="633019">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Cauca entre Pto. Valdivia y Nechí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río Cauca entre los municipios de Puerto Valdivia y Nechí. Especial atención a las comunidades ribereñas asentadas en la zona como Nuevo Mundo y Santillana.</a:t>
                      </a:r>
                    </a:p>
                  </a:txBody>
                  <a:tcPr marL="91443" marR="91443"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430322"/>
                  </a:ext>
                </a:extLst>
              </a:tr>
              <a:tr h="647283">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Cauca entre Pto. Valdivia y Nechí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Niveles altos en el rio Cauca entre los municipios de Caucasia (Antioquia) y</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Nechí (Antioquia)</a:t>
                      </a:r>
                      <a:r>
                        <a:rPr lang="es-CO" sz="900" u="none" strike="noStrike" dirty="0">
                          <a:latin typeface="Verdana" panose="020B0604030504040204" pitchFamily="34" charset="0"/>
                          <a:ea typeface="Verdana" panose="020B0604030504040204" pitchFamily="34" charset="0"/>
                          <a:cs typeface="Arial Narrow"/>
                          <a:sym typeface="Arial Narrow"/>
                        </a:rPr>
                        <a:t>. Especial atención a las comunidades ribereñas asentadas en la zona y a puntos de rompimiento histórico como Nuevo Mundo y Santillana.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80173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522" marB="455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Noto Sans Symbols"/>
                        <a:buNone/>
                        <a:tabLst/>
                        <a:defRPr/>
                      </a:pPr>
                      <a:r>
                        <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Cuenca Alta del río Porce (río Medellín)</a:t>
                      </a:r>
                    </a:p>
                  </a:txBody>
                  <a:tcPr marL="91443" marR="91443" marT="45522" marB="455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el río Medellín y sus aportantes en el Valle de Aburra. Se recomienda estar atentos en las quebradas La Presidenta, La Muñoz, La Magdalena, La Santa Elena, La Iguana, La Madera, La Loca, La </a:t>
                      </a:r>
                      <a:r>
                        <a:rPr lang="es-CO" sz="900" u="none" strike="noStrike" cap="none" dirty="0" err="1">
                          <a:latin typeface="Verdana" panose="020B0604030504040204" pitchFamily="34" charset="0"/>
                          <a:ea typeface="Verdana" panose="020B0604030504040204" pitchFamily="34" charset="0"/>
                          <a:cs typeface="Arial Narrow"/>
                          <a:sym typeface="Arial Narrow"/>
                        </a:rPr>
                        <a:t>Picacha</a:t>
                      </a:r>
                      <a:r>
                        <a:rPr lang="es-CO" sz="900" u="none" strike="noStrike" cap="none" dirty="0">
                          <a:latin typeface="Verdana" panose="020B0604030504040204" pitchFamily="34" charset="0"/>
                          <a:ea typeface="Verdana" panose="020B0604030504040204" pitchFamily="34" charset="0"/>
                          <a:cs typeface="Arial Narrow"/>
                          <a:sym typeface="Arial Narrow"/>
                        </a:rPr>
                        <a:t>, Cafetal, </a:t>
                      </a:r>
                      <a:r>
                        <a:rPr lang="es-CO" sz="900" b="0" u="none" strike="noStrike" cap="none" dirty="0">
                          <a:latin typeface="Verdana" panose="020B0604030504040204" pitchFamily="34" charset="0"/>
                          <a:ea typeface="Verdana" panose="020B0604030504040204" pitchFamily="34" charset="0"/>
                          <a:cs typeface="Arial Narrow"/>
                          <a:sym typeface="Arial Narrow"/>
                        </a:rPr>
                        <a:t>El Sesteadero, </a:t>
                      </a:r>
                      <a:r>
                        <a:rPr lang="es-CO" sz="900" u="none" strike="noStrike" cap="none" dirty="0">
                          <a:latin typeface="Verdana" panose="020B0604030504040204" pitchFamily="34" charset="0"/>
                          <a:ea typeface="Verdana" panose="020B0604030504040204" pitchFamily="34" charset="0"/>
                          <a:cs typeface="Arial Narrow"/>
                          <a:sym typeface="Arial Narrow"/>
                        </a:rPr>
                        <a:t>Doña María, Jabalona – Aguacatala, La Honda, Olivares, </a:t>
                      </a:r>
                      <a:r>
                        <a:rPr lang="es-CO" sz="900" b="0" u="none" strike="noStrike" cap="none" dirty="0">
                          <a:latin typeface="Verdana" panose="020B0604030504040204" pitchFamily="34" charset="0"/>
                          <a:ea typeface="Verdana" panose="020B0604030504040204" pitchFamily="34" charset="0"/>
                          <a:cs typeface="Arial Narrow"/>
                          <a:sym typeface="Arial Narrow"/>
                        </a:rPr>
                        <a:t>AltaVista</a:t>
                      </a:r>
                      <a:r>
                        <a:rPr lang="es-CO" sz="900" u="none" strike="noStrike" cap="none" dirty="0">
                          <a:latin typeface="Verdana" panose="020B0604030504040204" pitchFamily="34" charset="0"/>
                          <a:ea typeface="Verdana" panose="020B0604030504040204" pitchFamily="34" charset="0"/>
                          <a:cs typeface="Arial Narrow"/>
                          <a:sym typeface="Arial Narrow"/>
                        </a:rPr>
                        <a:t> y el río Medellín, especial atención en los municipios de Barbosa, Caldas, Medellín, Girardota, Sabaneta, Itagüí, Copacabana, Bello y La Estrella (Antioquia).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Se presentan inundaciones a la altura del corregimiento de Hatillo en el municipio de Barbosa, Antioquía (13/06/2025).</a:t>
                      </a:r>
                      <a:endParaRPr lang="es-CO" sz="900" b="0" dirty="0">
                        <a:latin typeface="Verdana" panose="020B0604030504040204" pitchFamily="34" charset="0"/>
                        <a:ea typeface="Verdana" panose="020B0604030504040204" pitchFamily="34" charset="0"/>
                        <a:cs typeface="Arial Narrow"/>
                        <a:sym typeface="Arial Narrow"/>
                      </a:endParaRPr>
                    </a:p>
                  </a:txBody>
                  <a:tcPr marL="91443" marR="91443" marT="45522" marB="4552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4603373"/>
                  </a:ext>
                </a:extLst>
              </a:tr>
              <a:tr h="530377">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Porce</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Se </a:t>
                      </a:r>
                      <a:r>
                        <a:rPr lang="es-CO" sz="900" b="0" u="none" strike="noStrike" cap="none" dirty="0">
                          <a:latin typeface="Verdana" panose="020B0604030504040204" pitchFamily="34" charset="0"/>
                          <a:ea typeface="Verdana" panose="020B0604030504040204" pitchFamily="34" charset="0"/>
                          <a:cs typeface="Arial Narrow"/>
                          <a:sym typeface="Arial Narrow"/>
                        </a:rPr>
                        <a:t>reportan inundaciones en la vereda La Frisolera por la creciente de varios ríos en el municipio de </a:t>
                      </a:r>
                      <a:r>
                        <a:rPr lang="es-CO" sz="900" b="0" u="none" strike="noStrike" cap="none" dirty="0" err="1">
                          <a:latin typeface="Verdana" panose="020B0604030504040204" pitchFamily="34" charset="0"/>
                          <a:ea typeface="Verdana" panose="020B0604030504040204" pitchFamily="34" charset="0"/>
                          <a:cs typeface="Arial Narrow"/>
                          <a:sym typeface="Arial Narrow"/>
                        </a:rPr>
                        <a:t>Donmatías</a:t>
                      </a:r>
                      <a:r>
                        <a:rPr lang="es-CO" sz="900" b="0" u="none" strike="noStrike" cap="none" dirty="0">
                          <a:latin typeface="Verdana" panose="020B0604030504040204" pitchFamily="34" charset="0"/>
                          <a:ea typeface="Verdana" panose="020B0604030504040204" pitchFamily="34" charset="0"/>
                          <a:cs typeface="Arial Narrow"/>
                          <a:sym typeface="Arial Narrow"/>
                        </a:rPr>
                        <a:t> – Antioquia (13/06/2025).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06039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Porce</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a:t>
                      </a:r>
                      <a:r>
                        <a:rPr lang="es-CO" sz="900" u="none" strike="noStrike" cap="none" baseline="0" dirty="0">
                          <a:latin typeface="Verdana" panose="020B0604030504040204" pitchFamily="34" charset="0"/>
                          <a:ea typeface="Verdana" panose="020B0604030504040204" pitchFamily="34" charset="0"/>
                          <a:cs typeface="Arial Narrow"/>
                          <a:sym typeface="Arial Narrow"/>
                        </a:rPr>
                        <a:t>entes súbitas en </a:t>
                      </a:r>
                      <a:r>
                        <a:rPr lang="es-CO" sz="900" u="none" strike="noStrike" cap="none" dirty="0">
                          <a:latin typeface="Verdana" panose="020B0604030504040204" pitchFamily="34" charset="0"/>
                          <a:ea typeface="Verdana" panose="020B0604030504040204" pitchFamily="34" charset="0"/>
                          <a:cs typeface="Arial Narrow"/>
                          <a:sym typeface="Arial Narrow"/>
                        </a:rPr>
                        <a:t>el río Porce y sus afluentes en los municipios de Gómez Plata, Santa Rosa de Osos,</a:t>
                      </a:r>
                      <a:r>
                        <a:rPr lang="es-CO" sz="900" u="none" strike="noStrike" cap="none" baseline="0"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Donmatías</a:t>
                      </a:r>
                      <a:r>
                        <a:rPr lang="es-CO" sz="900" u="none" strike="noStrike" cap="none" baseline="0"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Amalfi (Antioquia). Especial atención en la cuenca </a:t>
                      </a:r>
                      <a:r>
                        <a:rPr lang="es-ES" sz="900" u="none" strike="noStrike" cap="none" dirty="0">
                          <a:latin typeface="Verdana" panose="020B0604030504040204" pitchFamily="34" charset="0"/>
                          <a:ea typeface="Verdana" panose="020B0604030504040204" pitchFamily="34" charset="0"/>
                          <a:cs typeface="Arial Narrow"/>
                          <a:sym typeface="Arial Narrow"/>
                        </a:rPr>
                        <a:t>del río Medellín y en sus aportantes en el Valle de Aburra, como las quebradas La Presidenta, La Muñoz, La Magdalena, La Santa Elena, La Iguana, La Madera, La Loca, Cafetal, El Sesteadero y Doña María.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Se reportan inundaciones en el municipio de Santa Rosa de Osos, Antioquia (06/06/2025).</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1166458"/>
                  </a:ext>
                </a:extLst>
              </a:tr>
            </a:tbl>
          </a:graphicData>
        </a:graphic>
      </p:graphicFrame>
      <p:pic>
        <p:nvPicPr>
          <p:cNvPr id="9" name="Google Shape;158;p1" descr="Recurso 37.png">
            <a:extLst>
              <a:ext uri="{FF2B5EF4-FFF2-40B4-BE49-F238E27FC236}">
                <a16:creationId xmlns:a16="http://schemas.microsoft.com/office/drawing/2014/main" id="{111D5F38-0794-B2AA-A8B7-59C99E61AEDE}"/>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15B6C88D-80D3-E74D-5AAC-645FC420C5C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537011" y="188674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7A4C4B06-F14D-2ABC-869E-28426BC221C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1" name="Google Shape;349;p9">
            <a:extLst>
              <a:ext uri="{FF2B5EF4-FFF2-40B4-BE49-F238E27FC236}">
                <a16:creationId xmlns:a16="http://schemas.microsoft.com/office/drawing/2014/main" id="{5499EC2A-8D70-FCB9-1D72-0D1FDA595E9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2897" y="267912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49;p9">
            <a:extLst>
              <a:ext uri="{FF2B5EF4-FFF2-40B4-BE49-F238E27FC236}">
                <a16:creationId xmlns:a16="http://schemas.microsoft.com/office/drawing/2014/main" id="{08D556F4-8C6C-1B06-5091-E1D17EB1361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7245" y="281406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630D8C14-F54D-A76D-29E2-57B0855E08C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188488" y="348230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4;p9" descr="Recurso 31.png">
            <a:extLst>
              <a:ext uri="{FF2B5EF4-FFF2-40B4-BE49-F238E27FC236}">
                <a16:creationId xmlns:a16="http://schemas.microsoft.com/office/drawing/2014/main" id="{7BA9B6E6-C908-E25B-4D9C-5EBE3C71D6A9}"/>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907794" y="5666272"/>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203;p21" descr="Recurso 25.png">
            <a:extLst>
              <a:ext uri="{FF2B5EF4-FFF2-40B4-BE49-F238E27FC236}">
                <a16:creationId xmlns:a16="http://schemas.microsoft.com/office/drawing/2014/main" id="{815CE369-0B52-EC18-0133-13A86376E79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0123" y="4168317"/>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203;p21" descr="Recurso 25.png">
            <a:extLst>
              <a:ext uri="{FF2B5EF4-FFF2-40B4-BE49-F238E27FC236}">
                <a16:creationId xmlns:a16="http://schemas.microsoft.com/office/drawing/2014/main" id="{14A06B34-0CF9-1E35-2E28-3096C388A73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0123" y="505568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203;p21" descr="Recurso 25.png">
            <a:extLst>
              <a:ext uri="{FF2B5EF4-FFF2-40B4-BE49-F238E27FC236}">
                <a16:creationId xmlns:a16="http://schemas.microsoft.com/office/drawing/2014/main" id="{3E8453BE-554B-023F-3954-1ABF78A7ADE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0123" y="1817319"/>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203;p21">
            <a:extLst>
              <a:ext uri="{FF2B5EF4-FFF2-40B4-BE49-F238E27FC236}">
                <a16:creationId xmlns:a16="http://schemas.microsoft.com/office/drawing/2014/main" id="{27E0B63A-8204-5F05-9494-D5571D0150CF}"/>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50696" y="3155720"/>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203;p21" descr="Recurso 25.png">
            <a:extLst>
              <a:ext uri="{FF2B5EF4-FFF2-40B4-BE49-F238E27FC236}">
                <a16:creationId xmlns:a16="http://schemas.microsoft.com/office/drawing/2014/main" id="{FBC8DCF5-BD2F-B2C3-9DCE-7842B15D1D5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0123" y="249873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681A3B28-F0D2-833A-A2BC-14658F24035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0205" y="342900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F14E102C-F1CD-BA0B-CA34-41B11E44110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973" y="587370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C5A1F9AB-CC0C-4A1F-630A-51EBE33E33C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800255" y="473392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6D7243AF-C99D-F7EF-34BB-3A1E3167EE8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28180" y="5260472"/>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196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27F4-7444-5639-383B-C0C6ABBDD11A}"/>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A8CF49CC-1F78-3481-5C73-DD201CB036E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3591" y="1068201"/>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EB2508D6-523D-0991-3122-880D4CCF440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587C9708-575E-DB97-1804-8D4E206D334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5F77E601-F6CE-2282-21D2-53EED387E0C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50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4F009FE8-2DD2-A9E2-AAAB-F42F9C7FCFE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8AAB3278-4B25-F35E-B32D-9330E1284109}"/>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767F1967-98BA-B6E3-E290-81EFE9C9A3A7}"/>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60B1FAC5-A038-A165-F913-D3B5CC2499B7}"/>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75094C3B-73E1-F2DF-86EB-4507ACC3008E}"/>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65E01EAD-4145-9E4E-4E84-584BDF418C4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443B0986-B905-83F3-5811-073BC912598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002EA66F-5F39-BF58-914E-EFAFA210769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615390B9-0004-648C-8BA3-9ECBD14B981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2768B9D2-E8BB-23A9-3396-D73B8828F2B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98E5109E-EA79-03CE-FAC6-A06E4B859D04}"/>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85" name="Imagen 1">
            <a:extLst>
              <a:ext uri="{FF2B5EF4-FFF2-40B4-BE49-F238E27FC236}">
                <a16:creationId xmlns:a16="http://schemas.microsoft.com/office/drawing/2014/main" id="{6EE1BBB8-0FBA-5F69-6954-487AC19D43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67772A5A-3D9D-12BE-9B20-9978F8CD2DF7}"/>
              </a:ext>
            </a:extLst>
          </p:cNvPr>
          <p:cNvGraphicFramePr/>
          <p:nvPr/>
        </p:nvGraphicFramePr>
        <p:xfrm>
          <a:off x="4345434" y="1328840"/>
          <a:ext cx="7650425" cy="4571326"/>
        </p:xfrm>
        <a:graphic>
          <a:graphicData uri="http://schemas.openxmlformats.org/drawingml/2006/table">
            <a:tbl>
              <a:tblPr>
                <a:noFill/>
              </a:tblPr>
              <a:tblGrid>
                <a:gridCol w="697930">
                  <a:extLst>
                    <a:ext uri="{9D8B030D-6E8A-4147-A177-3AD203B41FA5}">
                      <a16:colId xmlns:a16="http://schemas.microsoft.com/office/drawing/2014/main" val="20000"/>
                    </a:ext>
                  </a:extLst>
                </a:gridCol>
                <a:gridCol w="1160957">
                  <a:extLst>
                    <a:ext uri="{9D8B030D-6E8A-4147-A177-3AD203B41FA5}">
                      <a16:colId xmlns:a16="http://schemas.microsoft.com/office/drawing/2014/main" val="20001"/>
                    </a:ext>
                  </a:extLst>
                </a:gridCol>
                <a:gridCol w="1445356">
                  <a:extLst>
                    <a:ext uri="{9D8B030D-6E8A-4147-A177-3AD203B41FA5}">
                      <a16:colId xmlns:a16="http://schemas.microsoft.com/office/drawing/2014/main" val="20002"/>
                    </a:ext>
                  </a:extLst>
                </a:gridCol>
                <a:gridCol w="4346182">
                  <a:extLst>
                    <a:ext uri="{9D8B030D-6E8A-4147-A177-3AD203B41FA5}">
                      <a16:colId xmlns:a16="http://schemas.microsoft.com/office/drawing/2014/main" val="20003"/>
                    </a:ext>
                  </a:extLst>
                </a:gridCol>
              </a:tblGrid>
              <a:tr h="4467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736" marB="4573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Nechí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b="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alta, especialmente en el río Anorí. Especial atención a los municipios de Angostura, Anorí, Campamento y Yarumal (Antioquia). </a:t>
                      </a:r>
                      <a:r>
                        <a:rPr lang="es-CO" sz="900" b="1" u="none" strike="noStrike" cap="none" dirty="0">
                          <a:latin typeface="Verdana" panose="020B0604030504040204" pitchFamily="34" charset="0"/>
                          <a:ea typeface="Verdana" panose="020B0604030504040204" pitchFamily="34" charset="0"/>
                          <a:cs typeface="Arial Narrow"/>
                          <a:sym typeface="Arial Narrow"/>
                        </a:rPr>
                        <a:t>Nota: </a:t>
                      </a:r>
                      <a:r>
                        <a:rPr lang="es-CO" sz="900" b="0" u="none" strike="noStrike" cap="none" dirty="0">
                          <a:latin typeface="Verdana" panose="020B0604030504040204" pitchFamily="34" charset="0"/>
                          <a:ea typeface="Verdana" panose="020B0604030504040204" pitchFamily="34" charset="0"/>
                          <a:cs typeface="Arial Narrow"/>
                          <a:sym typeface="Arial Narrow"/>
                        </a:rPr>
                        <a:t>Se registra desbordamiento de quebradas por creciente súbita en la vía El Limón - El Roble, en el municipio de Anorí, Antioquia (09/06/2025).</a:t>
                      </a:r>
                    </a:p>
                  </a:txBody>
                  <a:tcPr marL="91443" marR="91443"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984253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Nechí</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Nechí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y probabilidad de crecientes súbitas en el río Nechí y sus aportantes en la cuenca baja, especialmente </a:t>
                      </a:r>
                      <a:r>
                        <a:rPr lang="es-ES" sz="900" b="0" u="none" strike="noStrike" cap="none" dirty="0">
                          <a:latin typeface="Verdana" panose="020B0604030504040204" pitchFamily="34" charset="0"/>
                          <a:ea typeface="Verdana" panose="020B0604030504040204" pitchFamily="34" charset="0"/>
                          <a:cs typeface="Arial Narrow"/>
                          <a:sym typeface="Arial Narrow"/>
                        </a:rPr>
                        <a:t>las quebradas La Oca – Villa Mena, Villa - Puente Villa,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Juan Vara </a:t>
                      </a:r>
                      <a:r>
                        <a:rPr lang="es-ES" sz="900" b="0" u="none" strike="noStrike" cap="none" dirty="0">
                          <a:latin typeface="Verdana" panose="020B0604030504040204" pitchFamily="34" charset="0"/>
                          <a:ea typeface="Verdana" panose="020B0604030504040204" pitchFamily="34" charset="0"/>
                          <a:cs typeface="Arial Narrow"/>
                          <a:sym typeface="Arial Narrow"/>
                        </a:rPr>
                        <a:t>y los ríos Tiguí y El Bagre. Se recomienda especial atención en los municipios de Zaragoza, El Bagre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Nechí </a:t>
                      </a:r>
                      <a:r>
                        <a:rPr lang="es-ES" sz="900" b="0" u="none" strike="noStrike" cap="none" dirty="0">
                          <a:latin typeface="Verdana" panose="020B0604030504040204" pitchFamily="34" charset="0"/>
                          <a:ea typeface="Verdana" panose="020B0604030504040204" pitchFamily="34" charset="0"/>
                          <a:cs typeface="Arial Narrow"/>
                          <a:sym typeface="Arial Narrow"/>
                        </a:rPr>
                        <a:t>(Antioquia)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 1)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del río Nechí en el sector Zona Rosa en el municipio de Zaragoza (Antioquia) (16/06/2025).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MX"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registran desbordamientos del rio Nechí a la altura del Centro Poblado de Cuturú (margen izquierdo del río), en el municipio de Caucasia, y en el municipio del Bagre (Por el margen derecho del rio), en el departamento de Antioquia (11/06/2025).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62864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Bajo Cauca – Magdalena. Ciénaga La Raya entre Río Nechí y Brazo de Loba</a:t>
                      </a:r>
                      <a:endParaRPr sz="900" b="1" dirty="0">
                        <a:latin typeface="Verdana" panose="020B0604030504040204" pitchFamily="34" charset="0"/>
                        <a:ea typeface="Verdana" panose="020B0604030504040204" pitchFamily="34" charset="0"/>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Bajo Cauca – Ciénaga La Raya entre río Nechí y Brazo de Loba, con especial atención en las quebradas San Mateo, Claras, Montecristo, Bocachica y Manzanares; y los ríos Ariza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Montecristo (Bolívar).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reporta desbordamiento del rio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corregimiento de Pueblo Nuevo Regencia, en el municipio de Montecristo, Bolívar (11/06/2025).</a:t>
                      </a:r>
                    </a:p>
                  </a:txBody>
                  <a:tcPr marL="91444" marR="91444" marT="45665" marB="456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4399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9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9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endPar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29931"/>
                  </a:ext>
                </a:extLst>
              </a:tr>
            </a:tbl>
          </a:graphicData>
        </a:graphic>
      </p:graphicFrame>
      <p:pic>
        <p:nvPicPr>
          <p:cNvPr id="6" name="Google Shape;354;p9" descr="Recurso 31.png">
            <a:extLst>
              <a:ext uri="{FF2B5EF4-FFF2-40B4-BE49-F238E27FC236}">
                <a16:creationId xmlns:a16="http://schemas.microsoft.com/office/drawing/2014/main" id="{AD469FBD-324A-6494-1C68-0B58A797DF9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37011" y="188674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DD0815E6-9FFE-A817-56CE-EC7456E2C70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3" name="Google Shape;3203;p21" descr="Recurso 25.png">
            <a:extLst>
              <a:ext uri="{FF2B5EF4-FFF2-40B4-BE49-F238E27FC236}">
                <a16:creationId xmlns:a16="http://schemas.microsoft.com/office/drawing/2014/main" id="{58DC9B07-ADC0-CC2A-CC44-FEF2BD3D794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112" y="532063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8BD3EE38-A05B-973C-EBA5-83C70852F61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0151" y="228723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E6B73478-55F7-50A7-1A3B-5A2B6F2DA6AB}"/>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923929" y="244383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2C5B1EDA-0222-1C3C-0FDC-43CB39587D68}"/>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3056485" y="173340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276DB730-C374-56CF-D1F6-4672EF4FEF4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2721" y="2601727"/>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81CCAFEF-5D5D-8767-EF05-CA9C1CC30D6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39063" y="204583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A0C4385E-18D9-30F0-2911-A7F528104BC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546895" y="6183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203;p21">
            <a:extLst>
              <a:ext uri="{FF2B5EF4-FFF2-40B4-BE49-F238E27FC236}">
                <a16:creationId xmlns:a16="http://schemas.microsoft.com/office/drawing/2014/main" id="{4CBC323D-F1D5-A3A2-A42C-BC64B06F812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3112" y="4492324"/>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203;p21" descr="Recurso 25.png">
            <a:extLst>
              <a:ext uri="{FF2B5EF4-FFF2-40B4-BE49-F238E27FC236}">
                <a16:creationId xmlns:a16="http://schemas.microsoft.com/office/drawing/2014/main" id="{58F141FC-C88B-4F93-5C9B-E7B8B203BB7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112" y="2051209"/>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203;p21" descr="Recurso 25.png">
            <a:extLst>
              <a:ext uri="{FF2B5EF4-FFF2-40B4-BE49-F238E27FC236}">
                <a16:creationId xmlns:a16="http://schemas.microsoft.com/office/drawing/2014/main" id="{04361458-6654-9707-7420-2328B4B3FCA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112" y="324018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2655B7BA-6B1E-56EB-FF7B-9EFA0A4E493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018280" y="322242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720F1200-96CF-E0CD-6129-4F3ADEACEBDB}"/>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581106" y="370426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4;p9" descr="Recurso 31.png">
            <a:extLst>
              <a:ext uri="{FF2B5EF4-FFF2-40B4-BE49-F238E27FC236}">
                <a16:creationId xmlns:a16="http://schemas.microsoft.com/office/drawing/2014/main" id="{D945F998-5398-3634-CF06-476C6E185D1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1627225" y="42592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FA76F8EB-9789-8C1B-CE6F-36E1439EF71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5359" y="335735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218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ED280-722D-472E-F5B8-EAB2DB165826}"/>
            </a:ext>
          </a:extLst>
        </p:cNvPr>
        <p:cNvGrpSpPr/>
        <p:nvPr/>
      </p:nvGrpSpPr>
      <p:grpSpPr>
        <a:xfrm>
          <a:off x="0" y="0"/>
          <a:ext cx="0" cy="0"/>
          <a:chOff x="0" y="0"/>
          <a:chExt cx="0" cy="0"/>
        </a:xfrm>
      </p:grpSpPr>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EE1FCD6B-52FE-F1D3-3E1C-FE2E465F89AE}"/>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811"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ECCBB12B-ADAA-AD2C-4C41-2C57B9CBCA7E}"/>
              </a:ext>
            </a:extLst>
          </p:cNvPr>
          <p:cNvGraphicFramePr/>
          <p:nvPr/>
        </p:nvGraphicFramePr>
        <p:xfrm>
          <a:off x="4277836" y="1341889"/>
          <a:ext cx="7650000" cy="4803164"/>
        </p:xfrm>
        <a:graphic>
          <a:graphicData uri="http://schemas.openxmlformats.org/drawingml/2006/table">
            <a:tbl>
              <a:tblPr>
                <a:noFill/>
              </a:tblPr>
              <a:tblGrid>
                <a:gridCol w="575702">
                  <a:extLst>
                    <a:ext uri="{9D8B030D-6E8A-4147-A177-3AD203B41FA5}">
                      <a16:colId xmlns:a16="http://schemas.microsoft.com/office/drawing/2014/main" val="20000"/>
                    </a:ext>
                  </a:extLst>
                </a:gridCol>
                <a:gridCol w="1141964">
                  <a:extLst>
                    <a:ext uri="{9D8B030D-6E8A-4147-A177-3AD203B41FA5}">
                      <a16:colId xmlns:a16="http://schemas.microsoft.com/office/drawing/2014/main" val="20001"/>
                    </a:ext>
                  </a:extLst>
                </a:gridCol>
                <a:gridCol w="1581012">
                  <a:extLst>
                    <a:ext uri="{9D8B030D-6E8A-4147-A177-3AD203B41FA5}">
                      <a16:colId xmlns:a16="http://schemas.microsoft.com/office/drawing/2014/main" val="20002"/>
                    </a:ext>
                  </a:extLst>
                </a:gridCol>
                <a:gridCol w="4351322">
                  <a:extLst>
                    <a:ext uri="{9D8B030D-6E8A-4147-A177-3AD203B41FA5}">
                      <a16:colId xmlns:a16="http://schemas.microsoft.com/office/drawing/2014/main" val="20003"/>
                    </a:ext>
                  </a:extLst>
                </a:gridCol>
              </a:tblGrid>
              <a:tr h="30313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57987">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 – Cauca – San Jorge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alta del río San Jorge</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San Jorge, se recomienda especial atención en sus afluentes como las quebradas La Manuela y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Morrojo</a:t>
                      </a:r>
                      <a:r>
                        <a:rPr lang="es-CO" sz="900" b="0" u="none" strike="noStrike" kern="1200" dirty="0">
                          <a:solidFill>
                            <a:schemeClr val="dk1"/>
                          </a:solidFill>
                          <a:latin typeface="Verdana" panose="020B0604030504040204" pitchFamily="34" charset="0"/>
                          <a:ea typeface="Verdana" panose="020B0604030504040204" pitchFamily="34" charset="0"/>
                          <a:cs typeface="+mn-cs"/>
                        </a:rPr>
                        <a:t>, y lo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 ríos San Pedro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Uré</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así como en los municipios de Puerto Libertador y Montelíbano (Córdoba).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Afectaciones por inundaciones en algunos barrios del municipio de Puerto Libertador – Córdoba (30/05/2025).</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5061862"/>
                  </a:ext>
                </a:extLst>
              </a:tr>
              <a:tr h="1212333">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los sistemas de caños y ciénagas asociados al rompimiento del dique del boquete en </a:t>
                      </a:r>
                      <a:r>
                        <a:rPr lang="es-CO"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donde continua el ingreso de agua del río Cauca. Persisten las áreas inundadas en los municipios de Majagual, Caimito, Ayapel, Guaranda, San Benito Abad, San Marcos y Sucre. </a:t>
                      </a:r>
                      <a:r>
                        <a:rPr lang="es-CO"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1)</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Se reportó desbordamiento del caño Rabón, ramificación del río Cauca, generando inundaciones en las veredas Nueva Esperanza, El Jardín, Humo Candelaria y los corregimientos </a:t>
                      </a:r>
                      <a:r>
                        <a:rPr lang="es-CO"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Gavaldá</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en el municipio de Guaranda (Sucre) (12/05/2025). </a:t>
                      </a:r>
                      <a:r>
                        <a:rPr lang="es-CO"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2)</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Declaratoria de Calamidad Pública (020) por desbordamiento e inundaciones del río Cauca en el municipio de San Benito Abad – Sucre (12/05/2025). </a:t>
                      </a:r>
                      <a:endParaRPr lang="es-CO"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4087038"/>
                  </a:ext>
                </a:extLst>
              </a:tr>
              <a:tr h="871518">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Cesar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alta del río Cesar y sus afluentes. Se recomienda especial atención en las riberas de los ríos Guatapurí y Badillo en el municipio de Valledupar (Cesar), en sectores como los corregimientos de </a:t>
                      </a:r>
                      <a:r>
                        <a:rPr lang="es-CO" sz="900" u="none" strike="noStrike" dirty="0" err="1">
                          <a:latin typeface="Verdana" panose="020B0604030504040204" pitchFamily="34" charset="0"/>
                          <a:ea typeface="Verdana" panose="020B0604030504040204" pitchFamily="34" charset="0"/>
                          <a:cs typeface="Arial Narrow"/>
                          <a:sym typeface="Arial Narrow"/>
                        </a:rPr>
                        <a:t>Chemesquemena</a:t>
                      </a:r>
                      <a:r>
                        <a:rPr lang="es-CO" sz="900" u="none" strike="noStrike" dirty="0">
                          <a:latin typeface="Verdana" panose="020B0604030504040204" pitchFamily="34" charset="0"/>
                          <a:ea typeface="Verdana" panose="020B0604030504040204" pitchFamily="34" charset="0"/>
                          <a:cs typeface="Arial Narrow"/>
                          <a:sym typeface="Arial Narrow"/>
                        </a:rPr>
                        <a:t> y Vega Arriba. Igualmente, en la quebrada La Malena a la altura del corregimiento de </a:t>
                      </a:r>
                      <a:r>
                        <a:rPr lang="es-CO" sz="900" u="none" strike="noStrike" dirty="0" err="1">
                          <a:latin typeface="Verdana" panose="020B0604030504040204" pitchFamily="34" charset="0"/>
                          <a:ea typeface="Verdana" panose="020B0604030504040204" pitchFamily="34" charset="0"/>
                          <a:cs typeface="Arial Narrow"/>
                          <a:sym typeface="Arial Narrow"/>
                        </a:rPr>
                        <a:t>Patillal</a:t>
                      </a:r>
                      <a:r>
                        <a:rPr lang="es-CO" sz="900" u="none" strike="noStrike" dirty="0">
                          <a:latin typeface="Verdana" panose="020B0604030504040204" pitchFamily="34" charset="0"/>
                          <a:ea typeface="Verdana" panose="020B0604030504040204" pitchFamily="34" charset="0"/>
                          <a:cs typeface="Arial Narrow"/>
                          <a:sym typeface="Arial Narrow"/>
                        </a:rPr>
                        <a:t> (Valledupar-Cesar).</a:t>
                      </a:r>
                      <a:r>
                        <a:rPr lang="es-CO" sz="900" u="none" strike="noStrike" baseline="0" dirty="0">
                          <a:latin typeface="Verdana" panose="020B0604030504040204" pitchFamily="34" charset="0"/>
                          <a:ea typeface="Verdana" panose="020B0604030504040204" pitchFamily="34" charset="0"/>
                          <a:cs typeface="Arial Narrow"/>
                          <a:sym typeface="Arial Narrow"/>
                        </a:rPr>
                        <a:t> También, se recomienda estar atentos en el municipio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San Juan del Cesar, El Molino, Villanueva (La Guajira).</a:t>
                      </a:r>
                      <a:r>
                        <a:rPr lang="es-ES" sz="900" u="none" strike="noStrike" dirty="0">
                          <a:latin typeface="Verdana" panose="020B0604030504040204" pitchFamily="34" charset="0"/>
                          <a:ea typeface="Verdana" panose="020B0604030504040204" pitchFamily="34" charset="0"/>
                          <a:cs typeface="Arial Narrow"/>
                          <a:sym typeface="Arial Narrow"/>
                        </a:rPr>
                        <a:t>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42" marR="91442" marT="45694" marB="456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93246"/>
                  </a:ext>
                </a:extLst>
              </a:tr>
              <a:tr h="871518">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Cesar</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en la cuenca media del río Cesar, especial atención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Sororia, Maracas, Santo Tomás  y Tucuy, estos últimos en la Serranía del Perijá</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los municipios de Valledupar, Pueblo Bello, Agustín Codazzi, La Paz, Becerril y </a:t>
                      </a:r>
                      <a:r>
                        <a:rPr lang="es-CO" sz="900" b="0" u="none" strike="noStrike" cap="none" dirty="0">
                          <a:latin typeface="Verdana" panose="020B0604030504040204" pitchFamily="34" charset="0"/>
                          <a:ea typeface="Verdana" panose="020B0604030504040204" pitchFamily="34" charset="0"/>
                          <a:cs typeface="Arial Narrow"/>
                          <a:sym typeface="Arial Narrow"/>
                        </a:rPr>
                        <a:t>La Jagua de Ibirico </a:t>
                      </a: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2619896"/>
                  </a:ext>
                </a:extLst>
              </a:tr>
            </a:tbl>
          </a:graphicData>
        </a:graphic>
      </p:graphicFrame>
      <p:pic>
        <p:nvPicPr>
          <p:cNvPr id="468001" name="Google Shape;3180;p20" descr="Recurso 39.png">
            <a:extLst>
              <a:ext uri="{FF2B5EF4-FFF2-40B4-BE49-F238E27FC236}">
                <a16:creationId xmlns:a16="http://schemas.microsoft.com/office/drawing/2014/main" id="{D8BD5A1E-C2E6-C07D-C0A3-3C254D73EC3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4DA92761-A518-4B6B-0D0F-C0CC77238FD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1419A725-A181-367B-FAE8-532046917DB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7E72B831-6A42-F505-F3BE-7493FC005C0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7F10019C-891A-1D58-F8FC-DFAFB913088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D725F076-0966-E7EF-3B55-25AD3D16DCDE}"/>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B0BF252F-3ADF-219E-5362-C070C54814AE}"/>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4BB5AD80-803A-6187-D612-B21584A5941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1E55B0C8-2947-ECC6-6FA9-875D662DBD9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514FBA29-A60E-4496-741F-8CED2143EDC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9C5290C-EEB7-1592-C5F3-36537A3CAE4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B81F8121-45DD-89DF-7F64-B699FB92A4C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0BD64EAD-D91F-0BA4-F630-9401A0B2DC1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62CA9D12-9601-41FF-D150-38D55232BC7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15C4F6ED-AF28-44E9-E295-D3A55114D0C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5431FD6D-1563-E861-DCFC-46A2DABBA1CE}"/>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D3F1E586-8F2B-2C53-D5E7-F148904B3A8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44598" y="425926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203;p21" descr="Recurso 25.png">
            <a:extLst>
              <a:ext uri="{FF2B5EF4-FFF2-40B4-BE49-F238E27FC236}">
                <a16:creationId xmlns:a16="http://schemas.microsoft.com/office/drawing/2014/main" id="{7DEAC8DC-DCA1-631E-847C-5880D0BDC06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1698" y="314733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1CD37C1F-282D-F84A-2080-451BB191871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8" name="Google Shape;158;p1" descr="Recurso 37.png">
            <a:extLst>
              <a:ext uri="{FF2B5EF4-FFF2-40B4-BE49-F238E27FC236}">
                <a16:creationId xmlns:a16="http://schemas.microsoft.com/office/drawing/2014/main" id="{E45F45F5-0EAD-D75B-318E-8608315D7FF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73843" y="508158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50B84EB3-CF10-B318-9C9A-8CA5972604E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3258014" y="198357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203;p21">
            <a:extLst>
              <a:ext uri="{FF2B5EF4-FFF2-40B4-BE49-F238E27FC236}">
                <a16:creationId xmlns:a16="http://schemas.microsoft.com/office/drawing/2014/main" id="{FACFFF38-4188-008A-0776-70BCEAA0246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51698" y="1914225"/>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203;p21">
            <a:extLst>
              <a:ext uri="{FF2B5EF4-FFF2-40B4-BE49-F238E27FC236}">
                <a16:creationId xmlns:a16="http://schemas.microsoft.com/office/drawing/2014/main" id="{1746F292-0474-EACB-3AFE-7CC8C6CDDE2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54368" y="4563383"/>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DFA4CFDE-B59B-81C4-0940-BAF25C8F4A5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992901" y="259873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203;p21">
            <a:extLst>
              <a:ext uri="{FF2B5EF4-FFF2-40B4-BE49-F238E27FC236}">
                <a16:creationId xmlns:a16="http://schemas.microsoft.com/office/drawing/2014/main" id="{6CD89080-70E4-2A9E-4135-AE9ADA6EA3B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61248" y="5504772"/>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61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11FAE4CC-5815-76DC-8945-CD30F044CC1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811"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1B0A3741-0E02-EF77-8348-345CDDC799D9}"/>
              </a:ext>
            </a:extLst>
          </p:cNvPr>
          <p:cNvGraphicFramePr/>
          <p:nvPr/>
        </p:nvGraphicFramePr>
        <p:xfrm>
          <a:off x="4260079" y="1639010"/>
          <a:ext cx="7650000" cy="4230944"/>
        </p:xfrm>
        <a:graphic>
          <a:graphicData uri="http://schemas.openxmlformats.org/drawingml/2006/table">
            <a:tbl>
              <a:tblPr>
                <a:noFill/>
              </a:tblPr>
              <a:tblGrid>
                <a:gridCol w="575702">
                  <a:extLst>
                    <a:ext uri="{9D8B030D-6E8A-4147-A177-3AD203B41FA5}">
                      <a16:colId xmlns:a16="http://schemas.microsoft.com/office/drawing/2014/main" val="20000"/>
                    </a:ext>
                  </a:extLst>
                </a:gridCol>
                <a:gridCol w="1141964">
                  <a:extLst>
                    <a:ext uri="{9D8B030D-6E8A-4147-A177-3AD203B41FA5}">
                      <a16:colId xmlns:a16="http://schemas.microsoft.com/office/drawing/2014/main" val="20001"/>
                    </a:ext>
                  </a:extLst>
                </a:gridCol>
                <a:gridCol w="1581012">
                  <a:extLst>
                    <a:ext uri="{9D8B030D-6E8A-4147-A177-3AD203B41FA5}">
                      <a16:colId xmlns:a16="http://schemas.microsoft.com/office/drawing/2014/main" val="20002"/>
                    </a:ext>
                  </a:extLst>
                </a:gridCol>
                <a:gridCol w="4351322">
                  <a:extLst>
                    <a:ext uri="{9D8B030D-6E8A-4147-A177-3AD203B41FA5}">
                      <a16:colId xmlns:a16="http://schemas.microsoft.com/office/drawing/2014/main" val="20003"/>
                    </a:ext>
                  </a:extLst>
                </a:gridCol>
              </a:tblGrid>
              <a:tr h="30313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659" marB="456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Ariguaní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5" marR="91455" marT="45659" marB="456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Ariguaní y sus afluentes, especialmente para el río </a:t>
                      </a:r>
                      <a:r>
                        <a:rPr lang="es-CO" sz="900" u="none" strike="noStrike" dirty="0" err="1">
                          <a:latin typeface="Verdana" panose="020B0604030504040204" pitchFamily="34" charset="0"/>
                          <a:ea typeface="Verdana" panose="020B0604030504040204" pitchFamily="34" charset="0"/>
                          <a:cs typeface="Arial Narrow"/>
                          <a:sym typeface="Arial Narrow"/>
                        </a:rPr>
                        <a:t>Ariguanicito</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Pueblo Bello, El Copey, Bosconia (Cesar). </a:t>
                      </a:r>
                      <a:endParaRPr sz="900" dirty="0">
                        <a:latin typeface="Verdana" panose="020B0604030504040204" pitchFamily="34" charset="0"/>
                        <a:ea typeface="Verdana" panose="020B0604030504040204" pitchFamily="34" charset="0"/>
                      </a:endParaRPr>
                    </a:p>
                  </a:txBody>
                  <a:tcPr marL="91455" marR="91455" marT="45659" marB="4565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876665"/>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Cesar</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Cesar</a:t>
                      </a:r>
                    </a:p>
                  </a:txBody>
                  <a:tcPr marL="91437" marR="91437"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ríos afluentes de la cuenca baja del río Cesar. Especial atención a la altura del</a:t>
                      </a:r>
                      <a:r>
                        <a:rPr lang="es-ES" sz="900" u="none" strike="noStrike" baseline="0" dirty="0">
                          <a:latin typeface="Verdana" panose="020B0604030504040204" pitchFamily="34" charset="0"/>
                          <a:ea typeface="Verdana" panose="020B0604030504040204" pitchFamily="34" charset="0"/>
                          <a:cs typeface="Arial Narrow"/>
                          <a:sym typeface="Arial Narrow"/>
                        </a:rPr>
                        <a:t> municipio de Chimichagua y en el corregimiento </a:t>
                      </a:r>
                      <a:r>
                        <a:rPr lang="es-ES" sz="900" u="none" strike="noStrike" baseline="0" dirty="0" err="1">
                          <a:latin typeface="Verdana" panose="020B0604030504040204" pitchFamily="34" charset="0"/>
                          <a:ea typeface="Verdana" panose="020B0604030504040204" pitchFamily="34" charset="0"/>
                          <a:cs typeface="Arial Narrow"/>
                          <a:sym typeface="Arial Narrow"/>
                        </a:rPr>
                        <a:t>Saloa</a:t>
                      </a:r>
                      <a:r>
                        <a:rPr lang="es-ES" sz="900" u="none" strike="noStrike" baseline="0" dirty="0">
                          <a:latin typeface="Verdana" panose="020B0604030504040204" pitchFamily="34" charset="0"/>
                          <a:ea typeface="Verdana" panose="020B0604030504040204" pitchFamily="34" charset="0"/>
                          <a:cs typeface="Arial Narrow"/>
                          <a:sym typeface="Arial Narrow"/>
                        </a:rPr>
                        <a:t> (Cesar).</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1610403"/>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Bajo Magdalena</a:t>
                      </a:r>
                    </a:p>
                  </a:txBody>
                  <a:tcPr marL="91437" marR="91437" marT="45596" marB="455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pP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Directos Bajo Magdalena entre El Banco y Plato</a:t>
                      </a:r>
                      <a:endPar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endParaRPr>
                    </a:p>
                  </a:txBody>
                  <a:tcPr marL="91437" marR="91437" marT="45596" marB="455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s-CO" sz="900" b="1" i="0" u="none" strike="noStrike" kern="1200" cap="none" normalizeH="0" baseline="0" dirty="0">
                          <a:ln>
                            <a:noFill/>
                          </a:ln>
                          <a:solidFill>
                            <a:srgbClr val="000000"/>
                          </a:solidFill>
                          <a:effectLst/>
                          <a:latin typeface="Verdana" panose="020B0604030504040204" pitchFamily="34" charset="0"/>
                          <a:ea typeface="Verdana" panose="020B0604030504040204" pitchFamily="34" charset="0"/>
                          <a:cs typeface="+mn-cs"/>
                          <a:sym typeface="Arial" panose="020B0604020202020204" pitchFamily="34" charset="0"/>
                        </a:rPr>
                        <a:t>Alerta Puntual</a:t>
                      </a:r>
                      <a:r>
                        <a:rPr kumimoji="0" lang="es-ES" altLang="es-CO" sz="900" b="1"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 </a:t>
                      </a:r>
                      <a:r>
                        <a:rPr kumimoji="0" lang="es-ES"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Se reportaron </a:t>
                      </a: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rPr>
                        <a:t>inundaciones en el corregimiento de Pueblo Nuevo del municipio de Hatillo de Loba – Bolívar, por rompimiento del dique del caño Violo (13/05/2025).</a:t>
                      </a:r>
                      <a:endParaRPr kumimoji="0" lang="es-ES"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endParaRPr>
                    </a:p>
                  </a:txBody>
                  <a:tcPr marL="91437" marR="91437" marT="45596" marB="45596" anchor="ctr" horzOverflow="overflow">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713761"/>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Bajo Magdalena</a:t>
                      </a:r>
                    </a:p>
                  </a:txBody>
                  <a:tcPr marL="91437" marR="91437" marT="45596" marB="455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pP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Directos Bajo Magdalena entre El Banco y Plato</a:t>
                      </a:r>
                      <a:endPar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endParaRPr>
                    </a:p>
                  </a:txBody>
                  <a:tcPr marL="91437" marR="91437" marT="45596" marB="455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s-CO" sz="900" b="1" i="0" u="none" strike="noStrike" kern="1200" cap="none" normalizeH="0" baseline="0" dirty="0">
                          <a:ln>
                            <a:noFill/>
                          </a:ln>
                          <a:solidFill>
                            <a:srgbClr val="000000"/>
                          </a:solidFill>
                          <a:effectLst/>
                          <a:latin typeface="Verdana" panose="020B0604030504040204" pitchFamily="34" charset="0"/>
                          <a:ea typeface="Verdana" panose="020B0604030504040204" pitchFamily="34" charset="0"/>
                          <a:cs typeface="+mn-cs"/>
                          <a:sym typeface="Arial" panose="020B0604020202020204" pitchFamily="34" charset="0"/>
                        </a:rPr>
                        <a:t>Alerta Puntual</a:t>
                      </a:r>
                      <a:r>
                        <a:rPr kumimoji="0" lang="es-ES" altLang="es-CO" sz="900" b="1"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 </a:t>
                      </a: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Niveles altos del río Magdalena en el municipio de Santa Ana (Magdalena). </a:t>
                      </a:r>
                      <a:r>
                        <a:rPr kumimoji="0" lang="es-CO" sz="900" b="0" i="0" u="none" strike="noStrike" kern="1200" cap="none" normalizeH="0" baseline="0" dirty="0">
                          <a:ln>
                            <a:noFill/>
                          </a:ln>
                          <a:solidFill>
                            <a:srgbClr val="000000"/>
                          </a:solidFill>
                          <a:effectLst/>
                          <a:latin typeface="Verdana" panose="020B0604030504040204" pitchFamily="34" charset="0"/>
                          <a:ea typeface="Verdana" panose="020B0604030504040204" pitchFamily="34" charset="0"/>
                          <a:cs typeface="+mn-cs"/>
                          <a:sym typeface="Arial" panose="020B0604020202020204" pitchFamily="34" charset="0"/>
                        </a:rPr>
                        <a:t>Se recomienda especial atención ante posibles afectaciones por desbordamientos e inundaciones en estos municipios y municipios aguas abajo.</a:t>
                      </a:r>
                      <a:endParaRPr kumimoji="0" lang="es-ES"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endParaRPr>
                    </a:p>
                  </a:txBody>
                  <a:tcPr marL="91437" marR="91437" marT="45596" marB="45596" anchor="ctr" horzOverflow="overflow">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4757661"/>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Bajo Magdalena</a:t>
                      </a:r>
                      <a:endParaRPr sz="900" dirty="0">
                        <a:latin typeface="Verdana" panose="020B0604030504040204" pitchFamily="34" charset="0"/>
                        <a:ea typeface="Verdana" panose="020B0604030504040204" pitchFamily="34" charset="0"/>
                      </a:endParaRPr>
                    </a:p>
                  </a:txBody>
                  <a:tcPr marL="91437" marR="91437"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 los ríos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Chimicuica</a:t>
                      </a:r>
                      <a:r>
                        <a:rPr lang="es-CO" sz="900" u="none" strike="noStrike" dirty="0">
                          <a:latin typeface="Verdana" panose="020B0604030504040204" pitchFamily="34" charset="0"/>
                          <a:ea typeface="Verdana" panose="020B0604030504040204" pitchFamily="34" charset="0"/>
                          <a:cs typeface="Arial Narrow"/>
                          <a:sym typeface="Arial Narrow"/>
                        </a:rPr>
                        <a:t> y Corozal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las cuencas de los ríos Chimicuica y Corozal, directos</a:t>
                      </a:r>
                      <a:r>
                        <a:rPr lang="es-CO" sz="900" u="none" strike="noStrike" dirty="0">
                          <a:latin typeface="Verdana" panose="020B0604030504040204" pitchFamily="34" charset="0"/>
                          <a:ea typeface="Verdana" panose="020B0604030504040204" pitchFamily="34" charset="0"/>
                          <a:cs typeface="Arial Narrow"/>
                          <a:sym typeface="Arial Narrow"/>
                        </a:rPr>
                        <a:t> al bajo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9570958"/>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87" marB="457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bajo Magdalena entre el Plato y Calamar</a:t>
                      </a:r>
                      <a:endParaRPr sz="900" dirty="0">
                        <a:latin typeface="Verdana" panose="020B0604030504040204" pitchFamily="34" charset="0"/>
                        <a:ea typeface="Verdana" panose="020B0604030504040204" pitchFamily="34" charset="0"/>
                      </a:endParaRPr>
                    </a:p>
                  </a:txBody>
                  <a:tcPr marL="91449" marR="91449" marT="45787" marB="457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de los ríos directos al bajo Magdalena entre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los municipios de Tenerife, Plato (Magdalena) y Calamar (Bolívar). Se recomienda especial atención en los centros poblados de </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El Carmen del Bolívar,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Concordia</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Real del Obispo, Pedraza</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Magdalena)</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El Guamo</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San Juan Nepomuceno</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(Bolívar)</a:t>
                      </a:r>
                    </a:p>
                  </a:txBody>
                  <a:tcPr marL="91449" marR="91449" marT="45787" marB="4578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64760"/>
                  </a:ext>
                </a:extLst>
              </a:tr>
            </a:tbl>
          </a:graphicData>
        </a:graphic>
      </p:graphicFrame>
      <p:pic>
        <p:nvPicPr>
          <p:cNvPr id="468001" name="Google Shape;3180;p20" descr="Recurso 39.png">
            <a:extLst>
              <a:ext uri="{FF2B5EF4-FFF2-40B4-BE49-F238E27FC236}">
                <a16:creationId xmlns:a16="http://schemas.microsoft.com/office/drawing/2014/main" id="{93A40526-2903-526B-42BA-EC2B1EEC14D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2B7C7584-A5A6-A8B7-D826-173CC72007C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A0910ABB-5525-C8D3-6A9E-C86E5585FAC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A61AC811-2C75-810C-F5F5-6AA98928EC4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6E1F2A69-0005-D1EF-B8E6-C7FC4484E55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E3FCC442-CEF9-B4A4-83ED-AFB8AB1780A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D6198E99-6C74-5871-6E0C-9A4E50738C3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96A52143-2B32-365C-6D55-FA913CEABD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8B8BF3EB-642F-1016-B091-60AC12104FE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96E90A95-B4EE-A75E-4C10-F106BE0ED59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8F18BB4-2E98-5F3D-C415-8A5B904AA65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7893EC40-D0FA-C81B-D8B3-0CCF69F41DB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97288FB8-5CF1-8983-4617-C2A7F1285BC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23299B2-053E-5AC3-D9F7-733A8D00448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2175D17-A2CF-5F76-EB13-39FAD0E8B2B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1D5E4001-959C-89AF-BDEA-FD2A996214B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138F9901-B77E-1545-2BD7-10342355E39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4" name="Google Shape;158;p1" descr="Recurso 37.png">
            <a:extLst>
              <a:ext uri="{FF2B5EF4-FFF2-40B4-BE49-F238E27FC236}">
                <a16:creationId xmlns:a16="http://schemas.microsoft.com/office/drawing/2014/main" id="{F164F5BF-F5D4-5BF3-30D5-452F1556303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394615" y="27916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A354D194-0805-E1AF-07AF-EC3C07238E0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793307" y="34562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203;p21" descr="Recurso 25.png">
            <a:extLst>
              <a:ext uri="{FF2B5EF4-FFF2-40B4-BE49-F238E27FC236}">
                <a16:creationId xmlns:a16="http://schemas.microsoft.com/office/drawing/2014/main" id="{BCE30306-5102-6755-7DC0-2415B21F626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3576" y="329060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EE03BC4F-9426-E4A6-A7FB-AABF2D56B38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44425" y="37825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2;p20">
            <a:extLst>
              <a:ext uri="{FF2B5EF4-FFF2-40B4-BE49-F238E27FC236}">
                <a16:creationId xmlns:a16="http://schemas.microsoft.com/office/drawing/2014/main" id="{9B099B74-E9AC-C1CE-8F24-9B57020C435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48946" y="2698586"/>
            <a:ext cx="480747" cy="46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2;p20">
            <a:extLst>
              <a:ext uri="{FF2B5EF4-FFF2-40B4-BE49-F238E27FC236}">
                <a16:creationId xmlns:a16="http://schemas.microsoft.com/office/drawing/2014/main" id="{3CD05727-6B1F-1875-13C2-4C190F14C93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45573" y="5246734"/>
            <a:ext cx="48749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2B9A47F1-DE33-27C8-54A7-70C5534ECD4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99765" y="301996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DCDE741D-8E9E-ED95-1E61-6E0ABFADB24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04446" y="252174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765BB58D-D271-97A4-9628-F81BE13B14B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339586" y="27916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2;p20">
            <a:extLst>
              <a:ext uri="{FF2B5EF4-FFF2-40B4-BE49-F238E27FC236}">
                <a16:creationId xmlns:a16="http://schemas.microsoft.com/office/drawing/2014/main" id="{8F6562B7-5AC3-0567-DC16-E180914E720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48946" y="2071052"/>
            <a:ext cx="480747" cy="46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2;p20">
            <a:extLst>
              <a:ext uri="{FF2B5EF4-FFF2-40B4-BE49-F238E27FC236}">
                <a16:creationId xmlns:a16="http://schemas.microsoft.com/office/drawing/2014/main" id="{1DA96035-D41E-41D0-953A-E8881DA7114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48945" y="4579940"/>
            <a:ext cx="480747" cy="46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B908B4D5-17EC-8D28-16A7-0F89F15A080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3576" y="3942334"/>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A3B360E8-556A-C65E-5747-E82D3802944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7761" y="3492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945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53944-CD16-9F6D-177F-0D5267A4E4E3}"/>
            </a:ext>
          </a:extLst>
        </p:cNvPr>
        <p:cNvGrpSpPr/>
        <p:nvPr/>
      </p:nvGrpSpPr>
      <p:grpSpPr>
        <a:xfrm>
          <a:off x="0" y="0"/>
          <a:ext cx="0" cy="0"/>
          <a:chOff x="0" y="0"/>
          <a:chExt cx="0" cy="0"/>
        </a:xfrm>
      </p:grpSpPr>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881822AD-6EF1-8A3E-54E8-E78E503A41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811"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AD173FDE-04BD-D949-6512-86441C24CC0B}"/>
              </a:ext>
            </a:extLst>
          </p:cNvPr>
          <p:cNvGraphicFramePr/>
          <p:nvPr/>
        </p:nvGraphicFramePr>
        <p:xfrm>
          <a:off x="4248963" y="1882287"/>
          <a:ext cx="7650000" cy="2669294"/>
        </p:xfrm>
        <a:graphic>
          <a:graphicData uri="http://schemas.openxmlformats.org/drawingml/2006/table">
            <a:tbl>
              <a:tblPr>
                <a:noFill/>
              </a:tblPr>
              <a:tblGrid>
                <a:gridCol w="575702">
                  <a:extLst>
                    <a:ext uri="{9D8B030D-6E8A-4147-A177-3AD203B41FA5}">
                      <a16:colId xmlns:a16="http://schemas.microsoft.com/office/drawing/2014/main" val="20000"/>
                    </a:ext>
                  </a:extLst>
                </a:gridCol>
                <a:gridCol w="1141964">
                  <a:extLst>
                    <a:ext uri="{9D8B030D-6E8A-4147-A177-3AD203B41FA5}">
                      <a16:colId xmlns:a16="http://schemas.microsoft.com/office/drawing/2014/main" val="20001"/>
                    </a:ext>
                  </a:extLst>
                </a:gridCol>
                <a:gridCol w="1581012">
                  <a:extLst>
                    <a:ext uri="{9D8B030D-6E8A-4147-A177-3AD203B41FA5}">
                      <a16:colId xmlns:a16="http://schemas.microsoft.com/office/drawing/2014/main" val="20002"/>
                    </a:ext>
                  </a:extLst>
                </a:gridCol>
                <a:gridCol w="4351322">
                  <a:extLst>
                    <a:ext uri="{9D8B030D-6E8A-4147-A177-3AD203B41FA5}">
                      <a16:colId xmlns:a16="http://schemas.microsoft.com/office/drawing/2014/main" val="20003"/>
                    </a:ext>
                  </a:extLst>
                </a:gridCol>
              </a:tblGrid>
              <a:tr h="30313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64" marB="456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Canal del Dique</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64" marB="456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rPr>
                        <a:t>Niveles altos en el Canal del Dique, se recomienda especial atención en los municipios de Manatí, Repelón (Atlántico), Pasacaballos, Arjona, Sabanalarga, Mahates, San Cristóbal, Soplaviento, </a:t>
                      </a:r>
                      <a:r>
                        <a:rPr lang="es-ES" sz="900" u="none" strike="noStrike" kern="1200" baseline="0" dirty="0" err="1">
                          <a:solidFill>
                            <a:schemeClr val="dk1"/>
                          </a:solidFill>
                          <a:latin typeface="Verdana" panose="020B0604030504040204" pitchFamily="34" charset="0"/>
                          <a:ea typeface="Verdana" panose="020B0604030504040204" pitchFamily="34" charset="0"/>
                          <a:cs typeface="Arial Narrow"/>
                          <a:sym typeface="Arial Narrow"/>
                        </a:rPr>
                        <a:t>Arroyohondo</a:t>
                      </a:r>
                      <a:r>
                        <a:rPr lang="es-ES" sz="90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rPr>
                        <a:t>, Calamar y María La Baja (Bolívar). </a:t>
                      </a:r>
                      <a:r>
                        <a:rPr lang="es-CO" sz="900" b="1"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rPr>
                        <a:t>: Se reportaron inundaciones en la cabecera municipal de Mahates (Bolívar) (06/05/2025).</a:t>
                      </a:r>
                      <a:endParaRPr sz="90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64" marB="4566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918047"/>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Calamar y desembocadura al mar Caribe</a:t>
                      </a:r>
                      <a:endParaRPr sz="900" dirty="0">
                        <a:latin typeface="Verdana" panose="020B0604030504040204" pitchFamily="34" charset="0"/>
                        <a:ea typeface="Verdana" panose="020B0604030504040204" pitchFamily="34" charset="0"/>
                      </a:endParaRPr>
                    </a:p>
                  </a:txBody>
                  <a:tcPr marL="91443" marR="91443"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de niveles en los directos al Magdalena entre Calamar y desembocadura al mar Caribe. Especial atención a los centros poblados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Suán</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y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Campo de la Cruz, Cerro de San Antonio, El Piñón, Remolino y Sitio Nuevo. No se descartan posibles formaciones de arroyos en los municipios</a:t>
                      </a:r>
                      <a:r>
                        <a:rPr lang="es-ES"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Barranquilla,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Soledad y Malambo (Atlántico). </a:t>
                      </a:r>
                    </a:p>
                  </a:txBody>
                  <a:tcPr marL="91443" marR="91443"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52024"/>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Ciénaga Mallorquín</a:t>
                      </a:r>
                      <a:endParaRPr sz="900" dirty="0">
                        <a:latin typeface="Verdana" panose="020B0604030504040204" pitchFamily="34" charset="0"/>
                        <a:ea typeface="Verdana" panose="020B0604030504040204" pitchFamily="34" charset="0"/>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formación de arroyos en la ciudad de Barranquilla y Soledad (Atlántico). De igual forma, se recomienda estar atentos a los niveles de los arroyos aportantes a la Ciénaga de Mallorquín.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000134"/>
                  </a:ext>
                </a:extLst>
              </a:tr>
            </a:tbl>
          </a:graphicData>
        </a:graphic>
      </p:graphicFrame>
      <p:pic>
        <p:nvPicPr>
          <p:cNvPr id="468001" name="Google Shape;3180;p20" descr="Recurso 39.png">
            <a:extLst>
              <a:ext uri="{FF2B5EF4-FFF2-40B4-BE49-F238E27FC236}">
                <a16:creationId xmlns:a16="http://schemas.microsoft.com/office/drawing/2014/main" id="{BF61ED13-B088-FAD1-2EE2-40F7A69549E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E456650F-498A-9899-5DC4-A82D5235D28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65DC2E1D-E839-F1A5-B8B6-81413F4EC90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1406B04E-C4DD-C5D2-212B-93E40BBA71C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FAB4CE5A-FE87-3D19-B0FC-8BD7ED9DBCD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66327664-A3D1-32C3-3D88-F5C2064E42D7}"/>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EAA2A8AB-1B29-70DE-AFD3-3AA79403F89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AF5DB474-E799-1531-79DD-D210933DBB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A5E1D771-C750-B68F-624C-57C0E320A10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9EE0C743-9BD1-F309-1C59-93952866F5C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622E847-4C7F-E440-E082-1A1C34FBA18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17106414-B261-8FD0-9DED-BEC4772CC7AE}"/>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6C9BEDC0-3D82-8042-E296-B2197306817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D4ABDADC-454A-467B-998F-92FDE34A4DC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6563C6C8-C1A1-4E30-198E-6109F009948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52489A7C-17D7-1269-F9E9-94313FDC57E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7D0C54AF-0827-962A-BD37-676370C08FA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5" name="Google Shape;349;p9">
            <a:extLst>
              <a:ext uri="{FF2B5EF4-FFF2-40B4-BE49-F238E27FC236}">
                <a16:creationId xmlns:a16="http://schemas.microsoft.com/office/drawing/2014/main" id="{A6B0A3B4-C398-DC6B-B3B2-A99624B7321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5455" y="248460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82FD274A-E468-CD76-2C3C-C6F137D369A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285009" y="195341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8A72C68B-9A99-762E-3C35-E1C5A86E736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610580" y="203497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2BC6121C-2E59-EB46-E243-3FF51D46844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78023" y="168433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C4EB5CC4-E9AD-DFA0-8FAB-F2D1F143D2B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06966" y="3260441"/>
            <a:ext cx="48699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2;p20">
            <a:extLst>
              <a:ext uri="{FF2B5EF4-FFF2-40B4-BE49-F238E27FC236}">
                <a16:creationId xmlns:a16="http://schemas.microsoft.com/office/drawing/2014/main" id="{7E6A07F0-0CEA-6C1F-F13A-776125C2920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06966" y="3997443"/>
            <a:ext cx="48699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2;p20">
            <a:extLst>
              <a:ext uri="{FF2B5EF4-FFF2-40B4-BE49-F238E27FC236}">
                <a16:creationId xmlns:a16="http://schemas.microsoft.com/office/drawing/2014/main" id="{D991487D-9993-31C6-E900-6A9A3D109E7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3605" y="239618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579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4AA93-6F33-DB22-3009-5012BE3F0882}"/>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FCA8BCBC-B19B-60B2-D332-B6ECADF9848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4E3A6C9F-F241-14DF-2D5E-C2DFEDF5DE7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81CCFC25-3DD1-AF48-18DD-0CF42667BB6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F21D7568-1DF3-3D9D-644C-E6F69556D0B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110BCD18-794F-AFD9-CEFC-0BAB23C9321C}"/>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C1EC29C2-549D-C2AE-9749-972374AF88D2}"/>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03B751F7-7656-F411-EFE9-A26280DD1F48}"/>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6D4516D3-A3AD-0CE4-EC7B-2A77C91E96A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2666E7CE-5945-153B-0C13-F57DB5C3CAC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10E51672-9360-8549-2E8E-5DC60BD8C10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C499F2E2-5FB1-EDCD-23AE-B088A06BE26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E3FF9131-BCBF-B060-A22D-8E6BBF45297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DDA3BD48-F5AE-4FD5-110E-C5338BF25138}"/>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083EEC6F-1C55-1A3B-2F44-956A084701E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2C818D4C-2FEC-9F24-65B1-43910D2A5AE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7BE8B7B6-0EAC-A074-CE42-99DE92BD05B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C8C38F50-262C-493D-2D40-EC23A5A8C60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419ADCA3-F9A4-39A7-D350-FDD6002684B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BBA41339-FA77-DCA0-CF48-BCA6306FAA15}"/>
              </a:ext>
            </a:extLst>
          </p:cNvPr>
          <p:cNvGraphicFramePr/>
          <p:nvPr/>
        </p:nvGraphicFramePr>
        <p:xfrm>
          <a:off x="5380685" y="2169755"/>
          <a:ext cx="6735493" cy="3080926"/>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Inírida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Inírida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alta del río Inírida, se recomienda especial atención en los municipios de San José del Guaviare, El Retorno y Miraflores (Guaviare). </a:t>
                      </a:r>
                    </a:p>
                  </a:txBody>
                  <a:tcPr marL="91444" marR="9144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8450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Inírida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Inírida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media del río Inírida, se recomienda especial atención en zonas ribereñas de los municipios de San José del Guaviare, El Retorno y Miraflores (Guaviare), Mapiripana, Morichal y Inírida (Guainía).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Dada la predicción climática de lluvias para los próximos meses en la región Orinoquia, se prevé continue la tendencia de ascenso en los niveles del río Inírida a lo largo de toda la cuenca.</a:t>
                      </a:r>
                    </a:p>
                  </a:txBody>
                  <a:tcPr marL="91444" marR="9144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90293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Inírida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baja del río Inírida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Inírida a la altura del municipio de Inírida (Guainía). Especial atención en zonas ribereñas de dicho municipio.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Dada la predicción climática de lluvias para los próximos meses en la región Orinoquia, se prevé continue la tendencia de ascenso en los niveles del río Inírida a lo largo de toda la cuenca. </a:t>
                      </a:r>
                    </a:p>
                  </a:txBody>
                  <a:tcPr marL="91444" marR="9144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41929"/>
                  </a:ext>
                </a:extLst>
              </a:tr>
            </a:tbl>
          </a:graphicData>
        </a:graphic>
      </p:graphicFrame>
      <p:pic>
        <p:nvPicPr>
          <p:cNvPr id="11" name="Google Shape;3183;p20">
            <a:extLst>
              <a:ext uri="{FF2B5EF4-FFF2-40B4-BE49-F238E27FC236}">
                <a16:creationId xmlns:a16="http://schemas.microsoft.com/office/drawing/2014/main" id="{39CE02FA-39EF-44A0-EB16-EBA75037AF6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66410" y="2746643"/>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0FD14B83-08A3-2EC7-2317-25F15F6BDE3C}"/>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72628" y="4540776"/>
            <a:ext cx="46857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49;p9">
            <a:extLst>
              <a:ext uri="{FF2B5EF4-FFF2-40B4-BE49-F238E27FC236}">
                <a16:creationId xmlns:a16="http://schemas.microsoft.com/office/drawing/2014/main" id="{75A40357-42F0-AD46-9327-60FB39A7D57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2247" y="4490905"/>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F97DF323-4D0A-6FBE-466B-F6DF11757B9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25635" y="420738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2;p20">
            <a:extLst>
              <a:ext uri="{FF2B5EF4-FFF2-40B4-BE49-F238E27FC236}">
                <a16:creationId xmlns:a16="http://schemas.microsoft.com/office/drawing/2014/main" id="{B48FBE98-22BC-BB5A-EA7E-6A42F182C4C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72628" y="3563277"/>
            <a:ext cx="46857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D5934AEA-F956-1AAF-C624-92B5F3AEA6F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6345" y="486886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D01B52FC-797A-CB26-6A06-C5882B11D48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5824" y="501392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ACEBE36A-5705-D3D6-6A9E-0C7E2CD6988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5280" y="504646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807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E6856-BE56-BAA5-DAD5-832DA7410023}"/>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35A0A6BD-260C-49D7-387F-3FA1ED70F75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3BB8EC47-B620-3442-60AE-05B75F19FC5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306AFE8A-39B8-56DD-FC5E-3C6577B578F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441EEC38-A07F-9B79-0792-72D149551FD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8C55F41F-6ADC-DFF3-8C5B-FB8B17C82CDF}"/>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61D35F57-381A-1A0D-4F96-853F87B738E0}"/>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3427C97A-8774-46C0-0B85-643BF2A38789}"/>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21BB4A47-B8BB-A553-6AE6-45B0C03A2F8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9B01D5B3-4106-57A3-08CA-C78273E274D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246D4056-35D1-8501-980E-ED3A2237232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1E0E4805-96E3-A81E-924A-ECEB1F358D0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86EB564A-8B78-5712-8754-9D2999992A4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7A0B71BC-AC3A-2B9F-9C3D-08F0E024197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4A777A2C-F772-F0E9-AFFC-75B73A405F1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248B6A21-F7D0-061D-D5DF-CD17D078B9B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4B1B0671-BED7-DAA2-4D78-0A74E4C91B4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1D032D84-E828-1C92-66FF-463205C0593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40DAD95F-2965-1A9C-58A9-2BD5E90677D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E37CD6F9-E3D6-1A4F-9501-CD951D3F5E5E}"/>
              </a:ext>
            </a:extLst>
          </p:cNvPr>
          <p:cNvGraphicFramePr/>
          <p:nvPr/>
        </p:nvGraphicFramePr>
        <p:xfrm>
          <a:off x="5389563" y="1894222"/>
          <a:ext cx="6735493" cy="3830118"/>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Losada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Losada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la Macarena (Meta). </a:t>
                      </a:r>
                      <a:r>
                        <a:rPr lang="es-CO" sz="900" b="1"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Se reportaron inundaciones en las veredas caño San Juan y Buenos Aires 2 en el municipio de La Macarena (Meta) (25/05/2025).</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056007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Guayabero alto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Guayabero, en su parte alta y sus afluentes.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8450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Guape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Guape y sus afluentes como el río Duda. Especial atención en los municipios de La Uribe y Mesetas.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90293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Bajo río Guayabero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el bajo río Guayabero y sus afluentes, especial atención en los municipios de La Macarena, Vistahermosa,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Puerto Rico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San José del Guaviare.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del río Guayabero a la altura de la vereda Brisas del Guayabero en el municipio de La Macarena (Meta) (25/05/2025).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Desbordamiento del río Guayabero a la altura del municipio de La Macarena, Meta (04/06/2025).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3)</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Desbordamiento del río Guayabero a la altura del municipio de San José del Guaviare - Guaviare (10/06/2025). </a:t>
                      </a:r>
                      <a:endParaRPr lang="es-CO" sz="900" dirty="0">
                        <a:latin typeface="Verdana" panose="020B0604030504040204" pitchFamily="34" charset="0"/>
                        <a:ea typeface="Verdana" panose="020B0604030504040204" pitchFamily="34" charset="0"/>
                      </a:endParaRPr>
                    </a:p>
                  </a:txBody>
                  <a:tcPr marL="91444" marR="9144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41929"/>
                  </a:ext>
                </a:extLst>
              </a:tr>
            </a:tbl>
          </a:graphicData>
        </a:graphic>
      </p:graphicFrame>
      <p:pic>
        <p:nvPicPr>
          <p:cNvPr id="21" name="Google Shape;158;p1" descr="Recurso 37.png">
            <a:extLst>
              <a:ext uri="{FF2B5EF4-FFF2-40B4-BE49-F238E27FC236}">
                <a16:creationId xmlns:a16="http://schemas.microsoft.com/office/drawing/2014/main" id="{03C0D8E7-EFE0-3709-9824-62434E1D40B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788531" y="447725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90748AAC-BC5A-BF10-A556-39C3A7A2E88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614043" y="46792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EA52E7FC-D26A-33CB-A9F2-CD320CFAC99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744658" y="500218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3;p20">
            <a:extLst>
              <a:ext uri="{FF2B5EF4-FFF2-40B4-BE49-F238E27FC236}">
                <a16:creationId xmlns:a16="http://schemas.microsoft.com/office/drawing/2014/main" id="{CE6E2E72-5873-86B1-F923-C3BD018CB13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75288" y="3246983"/>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BC44A5C0-6D69-C195-1215-74B60DC9A63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75288" y="2576900"/>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86E9A969-6559-3E88-F1A6-5706D6C86EA2}"/>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81506" y="4852167"/>
            <a:ext cx="46857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49;p9">
            <a:extLst>
              <a:ext uri="{FF2B5EF4-FFF2-40B4-BE49-F238E27FC236}">
                <a16:creationId xmlns:a16="http://schemas.microsoft.com/office/drawing/2014/main" id="{D2AFAD27-50AD-1477-80BE-A26C67C9191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854" y="503663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49;p9">
            <a:extLst>
              <a:ext uri="{FF2B5EF4-FFF2-40B4-BE49-F238E27FC236}">
                <a16:creationId xmlns:a16="http://schemas.microsoft.com/office/drawing/2014/main" id="{CAF79D8E-8745-3476-15C3-2FF5B7346E9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8111" y="493554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2;p20">
            <a:extLst>
              <a:ext uri="{FF2B5EF4-FFF2-40B4-BE49-F238E27FC236}">
                <a16:creationId xmlns:a16="http://schemas.microsoft.com/office/drawing/2014/main" id="{12AFC6E2-575E-2740-0894-5AAC379A759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69600" y="3839502"/>
            <a:ext cx="46857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45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6782-F0D3-24EC-D058-FB95973244B7}"/>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DC54BDC0-69AB-AF10-82DC-7CA02B1472C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BE3C978A-3FAB-9285-AD35-EC59B529651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3D08424F-B57F-B646-31DC-F77D807BDF8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083CAC69-AAF7-79AE-5191-81AE4150BC6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D5C3522C-2207-257D-6B75-F88EA42DA4F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96F9107C-675B-4243-5534-B4F639E13D8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E521CF26-4B4B-3573-D102-9D0D2E2F94D6}"/>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D1075465-33AE-6EAE-4DB5-70B260C984A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9F160278-A474-332C-DE8E-17650CF9455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FE5BC32C-25C3-B08C-E234-0A7B14BD04F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0AA6BD41-7C8F-24BA-3A6B-0D69C754162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8E5EC2B2-D2BB-5066-C38C-190F4AB92DE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8BB44DDC-3B2B-084E-ECED-6DB305A0AF9E}"/>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04C53D75-7EE6-FC55-EF2A-493455F031F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A3242644-BD93-F255-C72D-44411D096D2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032EE008-28AD-80F7-B1B2-84502E2D04F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5FD87DCD-4B53-6110-DFDC-80A741E872C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4C0269BD-2D6C-5513-189F-244C83C974DA}"/>
              </a:ext>
            </a:extLst>
          </p:cNvPr>
          <p:cNvSpPr txBox="1">
            <a:spLocks noChangeArrowheads="1"/>
          </p:cNvSpPr>
          <p:nvPr/>
        </p:nvSpPr>
        <p:spPr bwMode="auto">
          <a:xfrm>
            <a:off x="5047888" y="563561"/>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BE94C64F-30BA-138B-B224-88D7ADF746B6}"/>
              </a:ext>
            </a:extLst>
          </p:cNvPr>
          <p:cNvGraphicFramePr/>
          <p:nvPr/>
        </p:nvGraphicFramePr>
        <p:xfrm>
          <a:off x="5342832" y="977900"/>
          <a:ext cx="6735493" cy="5568060"/>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05018">
                  <a:extLst>
                    <a:ext uri="{9D8B030D-6E8A-4147-A177-3AD203B41FA5}">
                      <a16:colId xmlns:a16="http://schemas.microsoft.com/office/drawing/2014/main" val="20002"/>
                    </a:ext>
                  </a:extLst>
                </a:gridCol>
                <a:gridCol w="3933540">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Güejar</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Güejar y sus afluentes. Se recomienda especial atención entre los municipios de Mesetas, San Juan de Arama y Vistahermosa (Meta). Nota: 1) Se reporta inundaciones en el municipio de Mesetas (10/05/2025) 2) Se reporta creciente súbita del río Güejar, con afectaciones por inmersión en zonas cercanas a su cauce. (06/06/2025)</a:t>
                      </a:r>
                      <a:endParaRPr lang="es-CO" sz="900" b="0" u="none" strike="noStrike" dirty="0">
                        <a:solidFill>
                          <a:schemeClr val="tx1"/>
                        </a:solidFill>
                        <a:latin typeface="Verdana" panose="020B0604030504040204" pitchFamily="34" charset="0"/>
                        <a:ea typeface="Verdana" panose="020B0604030504040204" pitchFamily="34" charset="0"/>
                        <a:cs typeface="+mn-cs"/>
                        <a:sym typeface="Arial Narrow"/>
                      </a:endParaRPr>
                    </a:p>
                  </a:txBody>
                  <a:tcPr marL="91456" marR="91456"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07162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Ariari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Ariari y probabilidad de crecientes súbitas de sus aportantes, principalmente en los caños Tapare,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Irique</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Gualas, Aguas Claras y Buenos Aires, y los ríos Viejo,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Cubiullera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Urichare</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Aguas Claras. Especial atención en los municipios de Cubarral, Puerto Rico, Fuente de Oro, El Dorado, Granda, Guamal, Lejanías, El Castillo, Puerto Lleras, San Juan de Arama, Vista Hermosa y Puerto Concordia (Meta).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creciente súbita del río Ariari en la vereda Arrayanes del municipio de Cubarral (Meta) (14/06/2025).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 inundaciones en el municipio de Mesetas </a:t>
                      </a:r>
                      <a:r>
                        <a:rPr lang="es-CO" sz="900" u="none" strike="noStrike" dirty="0">
                          <a:latin typeface="Verdana" panose="020B0604030504040204" pitchFamily="34" charset="0"/>
                          <a:ea typeface="Verdana" panose="020B0604030504040204" pitchFamily="34" charset="0"/>
                          <a:cs typeface="Arial Narrow"/>
                          <a:sym typeface="Arial Narrow"/>
                        </a:rPr>
                        <a:t>(10/05/2025). </a:t>
                      </a:r>
                      <a:r>
                        <a:rPr lang="es-CO" sz="900" b="1" u="none" strike="noStrike" dirty="0">
                          <a:latin typeface="Verdana" panose="020B0604030504040204" pitchFamily="34" charset="0"/>
                          <a:ea typeface="Verdana" panose="020B0604030504040204" pitchFamily="34" charset="0"/>
                          <a:cs typeface="Arial Narrow"/>
                          <a:sym typeface="Arial Narrow"/>
                        </a:rPr>
                        <a:t>3)</a:t>
                      </a:r>
                      <a:r>
                        <a:rPr lang="es-CO" sz="900" u="none" strike="noStrike" dirty="0">
                          <a:latin typeface="Verdana" panose="020B0604030504040204" pitchFamily="34" charset="0"/>
                          <a:ea typeface="Verdana" panose="020B0604030504040204" pitchFamily="34" charset="0"/>
                          <a:cs typeface="Arial Narrow"/>
                          <a:sym typeface="Arial Narrow"/>
                        </a:rPr>
                        <a:t> Se reporta creciente súbita del río Güejar, con afectaciones por inmersión en zonas cercanas a su cauce (06/06/2025).</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89005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Guaviare</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Guaviare</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Niveles altos en la cuenca media del río Guaviare. Se recomienda especial atención a la altura del municipio San José del Guaviare (Guaviare). </a:t>
                      </a:r>
                      <a:r>
                        <a:rPr kumimoji="0" lang="es-CO"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Notas: 1) </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Se reportó desbordamiento del río Guaviare, veredas El </a:t>
                      </a:r>
                      <a:r>
                        <a:rPr kumimoji="0" lang="es-CO" sz="9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Mielon</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 Remolinos, </a:t>
                      </a:r>
                      <a:r>
                        <a:rPr kumimoji="0" lang="es-CO" sz="9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Trin</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 Caño Ovejas, Caño Evaristo, Caño Minas, Chaparral, Caño </a:t>
                      </a:r>
                      <a:r>
                        <a:rPr kumimoji="0" lang="es-CO" sz="9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Mitare</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 Puerto Alvira y Mata Bambú, en el municipio de Mapiripán (Meta) (14/06/2025). </a:t>
                      </a:r>
                      <a:r>
                        <a:rPr kumimoji="0" lang="es-CO"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2) </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Se reportó desbordamiento del río Guaviare en el municipio de Mapiripán – Meta (05/05/2025).</a:t>
                      </a:r>
                      <a:r>
                        <a:rPr kumimoji="0" lang="es-CO"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 3) </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Se reporto inundación en la zona rural y cabecera municipal </a:t>
                      </a:r>
                      <a:r>
                        <a:rPr kumimoji="0" lang="es-CO" sz="9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delEl</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 Retorno, Guaviare (06/06/2025). </a:t>
                      </a:r>
                      <a:r>
                        <a:rPr kumimoji="0" lang="es-CO"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4) </a:t>
                      </a:r>
                      <a:r>
                        <a:rPr kumimoji="0" lang="es-CO"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Narrow"/>
                          <a:sym typeface="Arial Narrow"/>
                        </a:rPr>
                        <a:t>Se reporta desbordamiento del rio Guaviare en la zona rural y cabecera municipal de San José del Guaviare (11/06/2025)</a:t>
                      </a:r>
                      <a:endParaRPr kumimoji="0" lang="es-CO"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84502"/>
                  </a:ext>
                </a:extLst>
              </a:tr>
              <a:tr h="538812">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Cuenca baja del río Guaviare</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Guaviare.</a:t>
                      </a:r>
                      <a:endParaRPr sz="900" dirty="0">
                        <a:latin typeface="Verdana" panose="020B0604030504040204" pitchFamily="34" charset="0"/>
                        <a:ea typeface="Verdana" panose="020B0604030504040204" pitchFamily="34" charset="0"/>
                      </a:endParaRPr>
                    </a:p>
                  </a:txBody>
                  <a:tcPr marL="91438" marR="9143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2507177"/>
                  </a:ext>
                </a:extLst>
              </a:tr>
            </a:tbl>
          </a:graphicData>
        </a:graphic>
      </p:graphicFrame>
      <p:pic>
        <p:nvPicPr>
          <p:cNvPr id="6" name="Google Shape;349;p9">
            <a:extLst>
              <a:ext uri="{FF2B5EF4-FFF2-40B4-BE49-F238E27FC236}">
                <a16:creationId xmlns:a16="http://schemas.microsoft.com/office/drawing/2014/main" id="{2A8CA05F-4A7A-3911-8482-9C51F342187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1201" y="471484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203;p21" descr="Recurso 25.png">
            <a:extLst>
              <a:ext uri="{FF2B5EF4-FFF2-40B4-BE49-F238E27FC236}">
                <a16:creationId xmlns:a16="http://schemas.microsoft.com/office/drawing/2014/main" id="{E6D44005-F486-BCDA-2F23-DF2C1DDC898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7216" y="4849784"/>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3;p20">
            <a:extLst>
              <a:ext uri="{FF2B5EF4-FFF2-40B4-BE49-F238E27FC236}">
                <a16:creationId xmlns:a16="http://schemas.microsoft.com/office/drawing/2014/main" id="{31754887-9776-A6FE-9B46-78E43D33B6D8}"/>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42453" y="6052696"/>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49;p9">
            <a:extLst>
              <a:ext uri="{FF2B5EF4-FFF2-40B4-BE49-F238E27FC236}">
                <a16:creationId xmlns:a16="http://schemas.microsoft.com/office/drawing/2014/main" id="{158B97FC-0449-49EA-DA45-1476C159BAA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8874" y="412595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203;p21" descr="Recurso 25.png">
            <a:extLst>
              <a:ext uri="{FF2B5EF4-FFF2-40B4-BE49-F238E27FC236}">
                <a16:creationId xmlns:a16="http://schemas.microsoft.com/office/drawing/2014/main" id="{767727BB-2238-FEDC-66FD-92B180FEEC6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7216" y="314325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203;p21" descr="Recurso 25.png">
            <a:extLst>
              <a:ext uri="{FF2B5EF4-FFF2-40B4-BE49-F238E27FC236}">
                <a16:creationId xmlns:a16="http://schemas.microsoft.com/office/drawing/2014/main" id="{6F7D0B21-EC08-08E1-F360-EB128011D6D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7216" y="154543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24CD8C98-5C96-AEB6-2406-7C9ED613EFC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0032" y="4520662"/>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09A7204B-F5F9-F9FF-2031-FE6F583491C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2282" y="426307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49;p9">
            <a:extLst>
              <a:ext uri="{FF2B5EF4-FFF2-40B4-BE49-F238E27FC236}">
                <a16:creationId xmlns:a16="http://schemas.microsoft.com/office/drawing/2014/main" id="{762259E5-780F-D9ED-89AF-52D69CEEA6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1147" y="4714847"/>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A9C81E8C-9C9F-E803-94B5-3C2FA3269C8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6832" y="438437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5C9EF59D-5402-E261-D9A3-26F0E71B967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983541" y="454332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0;p9">
            <a:extLst>
              <a:ext uri="{FF2B5EF4-FFF2-40B4-BE49-F238E27FC236}">
                <a16:creationId xmlns:a16="http://schemas.microsoft.com/office/drawing/2014/main" id="{1BF97ABD-8653-30D1-3328-F8C41E43C9A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57265" y="466390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694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9DF5-BA71-6861-544C-F0677858CAFD}"/>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A86F772-7139-DEED-C10C-DF1F2BDE7C4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5270" y="1772163"/>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oogle Shape;3394;p29">
            <a:extLst>
              <a:ext uri="{FF2B5EF4-FFF2-40B4-BE49-F238E27FC236}">
                <a16:creationId xmlns:a16="http://schemas.microsoft.com/office/drawing/2014/main" id="{B6385A61-67AB-06D9-A177-DEFCD32CB440}"/>
              </a:ext>
            </a:extLst>
          </p:cNvPr>
          <p:cNvGraphicFramePr/>
          <p:nvPr/>
        </p:nvGraphicFramePr>
        <p:xfrm>
          <a:off x="5351221" y="1146577"/>
          <a:ext cx="6735493" cy="5382801"/>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61065">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Vichada</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alto río Vichada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parte alta del río Vichada y sus afluentes, especial atención en el municipio de Puerto Gaitán (Meta).</a:t>
                      </a:r>
                      <a:endParaRPr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489109"/>
                  </a:ext>
                </a:extLst>
              </a:tr>
              <a:tr h="541538">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Vichada</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río Guarrojo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a:latin typeface="Verdana" panose="020B0604030504040204" pitchFamily="34" charset="0"/>
                          <a:ea typeface="Verdana" panose="020B0604030504040204" pitchFamily="34" charset="0"/>
                          <a:cs typeface="Arial Narrow"/>
                          <a:sym typeface="Arial Narrow"/>
                        </a:rPr>
                        <a:t>Guarrojo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 de Puerto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Gaitán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(Meta). </a:t>
                      </a:r>
                      <a:endParaRPr lang="es-CO"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2731201"/>
                  </a:ext>
                </a:extLst>
              </a:tr>
              <a:tr h="577048">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Vichada</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río Muco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a:latin typeface="Verdana" panose="020B0604030504040204" pitchFamily="34" charset="0"/>
                          <a:ea typeface="Verdana" panose="020B0604030504040204" pitchFamily="34" charset="0"/>
                          <a:cs typeface="Arial Narrow"/>
                          <a:sym typeface="Arial Narrow"/>
                        </a:rPr>
                        <a:t>Muco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 de Puerto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Gaitán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(Meta). </a:t>
                      </a:r>
                      <a:endParaRPr lang="es-CO"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942898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Metica, Guamal y Humadea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y sus afluentes, aportantes a la cuenca alta del río Meta.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Notas: 1)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reportó creciente súbita de los ríos Humadea y Guamal,</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veredas El Centro, Y San Agustín, Arenales, El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Turuy</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San Antonio, en el municipio de Castilla La Nueva (Meta) (14/06/2025). </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reportó creciente súbita de los ríos Guamal, Humadea,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Orotoy</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Caño Camelias, en el municipio de Guamal (Meta) (14/06/2025).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3)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reportó inundaciones en los municipios de Guamal y Acacías-Meta (14/06/2025).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4)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reportó creciente súbita en la vía alterna entre los municipios de Cubarral y Guamal, Meta (09/06/2025).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5)</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reportó inundación en zona rural del municipio de Guamal, Meta (07/06/2025).</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90293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Meta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5" marR="91435"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Guayuriba</a:t>
                      </a:r>
                      <a:endParaRPr sz="900" dirty="0">
                        <a:latin typeface="Verdana" panose="020B0604030504040204" pitchFamily="34" charset="0"/>
                        <a:ea typeface="Verdana" panose="020B0604030504040204" pitchFamily="34" charset="0"/>
                      </a:endParaRPr>
                    </a:p>
                  </a:txBody>
                  <a:tcPr marL="91435" marR="91435"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río Guayuriba y sus afluentes, especialmente en la quebrada Blanca, quebrada Las Jotas y en el río Negro a la altura de </a:t>
                      </a:r>
                      <a:r>
                        <a:rPr lang="es-ES" sz="900" b="0" i="0" u="none" strike="noStrike" cap="none" baseline="0" dirty="0" err="1">
                          <a:solidFill>
                            <a:srgbClr val="000000"/>
                          </a:solidFill>
                          <a:latin typeface="Verdana" panose="020B0604030504040204" pitchFamily="34" charset="0"/>
                          <a:ea typeface="Verdana" panose="020B0604030504040204" pitchFamily="34" charset="0"/>
                          <a:cs typeface="Arial Narrow"/>
                          <a:sym typeface="Arial Narrow"/>
                        </a:rPr>
                        <a:t>Quetame</a:t>
                      </a: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baseline="0" dirty="0" err="1">
                          <a:solidFill>
                            <a:srgbClr val="000000"/>
                          </a:solidFill>
                          <a:latin typeface="Verdana" panose="020B0604030504040204" pitchFamily="34" charset="0"/>
                          <a:ea typeface="Verdana" panose="020B0604030504040204" pitchFamily="34" charset="0"/>
                          <a:cs typeface="Arial Narrow"/>
                          <a:sym typeface="Arial Narrow"/>
                        </a:rPr>
                        <a:t>Gutierrez</a:t>
                      </a: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 y Guayabetal (Cundinamarca). Se recomienda especial atención en los municipios de Une, Fómeque, </a:t>
                      </a:r>
                      <a:r>
                        <a:rPr lang="es-ES" sz="900" b="0" i="0" u="none" strike="noStrike" cap="none" baseline="0" dirty="0" err="1">
                          <a:solidFill>
                            <a:srgbClr val="000000"/>
                          </a:solidFill>
                          <a:latin typeface="Verdana" panose="020B0604030504040204" pitchFamily="34" charset="0"/>
                          <a:ea typeface="Verdana" panose="020B0604030504040204" pitchFamily="34" charset="0"/>
                          <a:cs typeface="Arial Narrow"/>
                          <a:sym typeface="Arial Narrow"/>
                        </a:rPr>
                        <a:t>Gutierrez</a:t>
                      </a: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 y Guayabetal (Cundinamarca), Villavicencio, Acacias, San Carlos de Guaroa y Puerto López (Meta). </a:t>
                      </a:r>
                      <a:r>
                        <a:rPr lang="es-ES" sz="900" b="1"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Nota</a:t>
                      </a: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 Se reportaron crecientes súbitas de los ríos Cáqueza y Negro en los municipios de Cáqueza, </a:t>
                      </a:r>
                      <a:r>
                        <a:rPr lang="es-ES" sz="900" b="0" i="0" u="none" strike="noStrike" cap="none" baseline="0" dirty="0" err="1">
                          <a:solidFill>
                            <a:srgbClr val="000000"/>
                          </a:solidFill>
                          <a:latin typeface="Verdana" panose="020B0604030504040204" pitchFamily="34" charset="0"/>
                          <a:ea typeface="Verdana" panose="020B0604030504040204" pitchFamily="34" charset="0"/>
                          <a:cs typeface="Arial Narrow"/>
                          <a:sym typeface="Arial Narrow"/>
                        </a:rPr>
                        <a:t>Quetame</a:t>
                      </a: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 y Guayabetal (Cundinamarca) (07/06/2025).</a:t>
                      </a:r>
                      <a:endPar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5" marR="91435"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6729186"/>
                  </a:ext>
                </a:extLst>
              </a:tr>
            </a:tbl>
          </a:graphicData>
        </a:graphic>
      </p:graphicFrame>
      <p:pic>
        <p:nvPicPr>
          <p:cNvPr id="472092" name="Google Shape;3182;p20">
            <a:extLst>
              <a:ext uri="{FF2B5EF4-FFF2-40B4-BE49-F238E27FC236}">
                <a16:creationId xmlns:a16="http://schemas.microsoft.com/office/drawing/2014/main" id="{45934D2B-7036-E945-1522-5ACA8E05A73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8193" y="563426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4A4EC4AF-DCDD-98C1-3550-921358B9BAF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4AA3CA6B-0F15-8C84-9A20-8A94E407C30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D76E164A-E8F4-E377-3423-DFB2A523B49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C00DC226-86B4-D808-2400-B20A61587BE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E3E87446-8620-E776-66C9-BA8C54AFCD2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1206FC89-7FC8-0F4C-0A47-45E5DABAFE6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684A584D-BED6-AA62-2C7B-B21F3A31C00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622828F6-71F4-1A3E-65F3-0EDB4B52BC8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33606C22-1F6E-09E4-7F08-A3C6864DE13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4191E9CB-AA02-0F4E-D427-3BFD6FF10E3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683E9EDC-9A76-380F-9D52-16E979C6E76B}"/>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A960D71F-5362-EA9D-4EE1-B18F9A13B1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E7434961-6369-77CA-31C6-70AE1C1FFA5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2258402C-2AFD-B506-33B3-9F9E7901928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E95C121-B15A-5484-3C0E-B17A4631E1B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4F9CDB41-6976-6BE0-1A4E-A14EA635B8D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6" name="Google Shape;3183;p20">
            <a:extLst>
              <a:ext uri="{FF2B5EF4-FFF2-40B4-BE49-F238E27FC236}">
                <a16:creationId xmlns:a16="http://schemas.microsoft.com/office/drawing/2014/main" id="{BA8C9C3D-D8D5-BA01-904F-4D2D0F427E7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4543" y="172094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853B1945-6DAF-F9B0-35EE-A44DC60932E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4543" y="224717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D1E58E15-BEAD-2132-6E19-817DB1503A5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4543" y="280827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DCDE51DA-8856-3B06-3D3F-84403D94716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328241" y="413013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61F18AD9-87CF-8377-99CD-8C8F410BB8E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443762" y="380132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702E3F07-B70B-3737-1439-C5B4DC8FEF7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956157" y="385643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203;p21" descr="Recurso 25.png">
            <a:extLst>
              <a:ext uri="{FF2B5EF4-FFF2-40B4-BE49-F238E27FC236}">
                <a16:creationId xmlns:a16="http://schemas.microsoft.com/office/drawing/2014/main" id="{2DB94707-3655-1ABC-3C92-FD19804888A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9306" y="4055384"/>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05A7BDDE-B1EF-3CA9-2AAE-949D9D69BF3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8753" y="4166655"/>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56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err="1">
                          <a:solidFill>
                            <a:srgbClr val="04945F"/>
                          </a:solidFill>
                          <a:latin typeface="Verdana"/>
                          <a:ea typeface="Verdana"/>
                          <a:cs typeface="Verdana"/>
                          <a:sym typeface="Verdana"/>
                        </a:rPr>
                        <a:t>SANTANdeR</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err="1">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Bolívar, El Peñón, Jesús María, Sucre, Tona y Vélez.</a:t>
                      </a: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6C7D4DEE-08DC-9E15-4B8E-C1C6B3623389}"/>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F4974A0D-4FD0-C19B-D009-6AB7028F5481}"/>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96</a:t>
            </a:r>
          </a:p>
        </p:txBody>
      </p:sp>
      <p:sp>
        <p:nvSpPr>
          <p:cNvPr id="4" name="Marcador de texto 1">
            <a:extLst>
              <a:ext uri="{FF2B5EF4-FFF2-40B4-BE49-F238E27FC236}">
                <a16:creationId xmlns:a16="http://schemas.microsoft.com/office/drawing/2014/main" id="{FFB544D1-ECBD-306C-DE3D-4F22B62CF964}"/>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24 de marzo de 2025 | 18:00 HLC</a:t>
            </a:r>
          </a:p>
        </p:txBody>
      </p:sp>
      <p:sp>
        <p:nvSpPr>
          <p:cNvPr id="5" name="Rectángulo 4">
            <a:extLst>
              <a:ext uri="{FF2B5EF4-FFF2-40B4-BE49-F238E27FC236}">
                <a16:creationId xmlns:a16="http://schemas.microsoft.com/office/drawing/2014/main" id="{29FDDCA1-EB45-99CE-984E-6194740423F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BD5837-C6F8-5DB7-B031-4417D92556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985BF902-7C87-58AB-FC02-66A434813212}"/>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dirty="0">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8E30-BB72-3C05-6A1E-EF2FE169C185}"/>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9DC347FB-41C3-1852-69F0-7CBB31B35FE1}"/>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1DA13350-2925-46E2-8381-7E6D942367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C1E32C80-BE37-2190-ED91-C8F53D0B999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48DF5D36-792E-EB9B-BBE2-58F2CE9A694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69EBADBA-C725-B182-AD2A-0B9CE6C4AF8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404867FE-01F5-F051-E21B-25496EEA0C1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61ECA525-694B-D253-9510-DB01FF8C0E8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BE78572A-A3AB-238A-BB36-6217CF66809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03037F0F-9BAE-6B06-39B6-6909D6AF0AE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2B939132-5367-91F6-924B-E86534DA7CB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1FDB49E7-B59A-85DE-B10D-28B1C01BD35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C529020D-6B82-31FC-AB7A-1C83993C54D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1C38775D-D3D8-01F4-EC5F-07D7A6A70C5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F78157B6-1126-17D2-584E-0AB3080853C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6CAF3896-42A0-25BE-000A-B8999C7B9A2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84D40748-C568-6785-8E7F-000A0B24D17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D5C356F-5CBD-24C1-5B35-7EF6BDE1C72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5C93DE1F-853E-A677-0356-E6527166C08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7C40127C-C91D-A161-515C-C2A8D6377EEF}"/>
              </a:ext>
            </a:extLst>
          </p:cNvPr>
          <p:cNvGraphicFramePr/>
          <p:nvPr/>
        </p:nvGraphicFramePr>
        <p:xfrm>
          <a:off x="5451708" y="1671462"/>
          <a:ext cx="6550903" cy="4434572"/>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Guatiquía</a:t>
                      </a:r>
                      <a:endParaRPr sz="900" dirty="0">
                        <a:latin typeface="Verdana" panose="020B0604030504040204" pitchFamily="34" charset="0"/>
                        <a:ea typeface="Verdana" panose="020B0604030504040204" pitchFamily="34" charset="0"/>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panose="020B0604020202020204" pitchFamily="34" charset="0"/>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el río Guatiquía y sus afluentes, especialmente los caños Maizaro, Grande, quebrada Salina y el río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 la altura de Restrepo, Villavicencio y el municipio El Calvario (Meta).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presentó desbordamiento del río Guatiquía en la vereda La Argentina en el municipio de Villavicencio (Meta) (09/06/2025).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del río Guatiquía en el municipio de Villavicencio (Meta) (07/06/2025).</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342088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 y sus afluentes, se recomienda especial atención a la altura del municipio Cumaral (Meta).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inundaciones en zona rural del municipio de Cumaral, Meta (06/06/2025).</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inundaciones en el sector La Reina en el municipio de Cumaral (Meta) (25/05/2025). </a:t>
                      </a:r>
                      <a:endPar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968835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Negro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Negro y sus afluentes, se recomienda especial atención en</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Villavicencio (Meta).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desbordamiento del río Negrito en la vereda Negrito en el municipio de Villavicencio (Meta) (07/06/2025).</a:t>
                      </a:r>
                      <a:endParaRPr sz="900" dirty="0">
                        <a:latin typeface="Verdana" panose="020B0604030504040204" pitchFamily="34" charset="0"/>
                        <a:ea typeface="Verdana" panose="020B0604030504040204" pitchFamily="34" charset="0"/>
                      </a:endParaRPr>
                    </a:p>
                  </a:txBody>
                  <a:tcPr marL="91444" marR="91444"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826179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Humea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MX"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Humea y sus afluentes, especialmente el río San Juanito. Especial atención en los municipios de Paratebueno y Medina (Cundinamarca). </a:t>
                      </a:r>
                      <a:r>
                        <a:rPr lang="es-MX"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MX"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reporta desbordamiento del río Humea a la altura del municipio de Paratebueno, Cundinamarca (10/06/2025).</a:t>
                      </a:r>
                    </a:p>
                  </a:txBody>
                  <a:tcPr marL="91447" marR="91447" marT="45638" marB="456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4626798"/>
                  </a:ext>
                </a:extLst>
              </a:tr>
            </a:tbl>
          </a:graphicData>
        </a:graphic>
      </p:graphicFrame>
      <p:pic>
        <p:nvPicPr>
          <p:cNvPr id="25" name="Google Shape;158;p1" descr="Recurso 37.png">
            <a:extLst>
              <a:ext uri="{FF2B5EF4-FFF2-40B4-BE49-F238E27FC236}">
                <a16:creationId xmlns:a16="http://schemas.microsoft.com/office/drawing/2014/main" id="{DF257E43-3873-6F51-E681-D3A8E0B0E75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197515" y="387140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7B75D000-71DE-683B-691D-01C76BC08C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369080" y="368160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203;p21">
            <a:extLst>
              <a:ext uri="{FF2B5EF4-FFF2-40B4-BE49-F238E27FC236}">
                <a16:creationId xmlns:a16="http://schemas.microsoft.com/office/drawing/2014/main" id="{A8FBF240-E274-1933-295B-29049792218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51667" y="3734340"/>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203;p21">
            <a:extLst>
              <a:ext uri="{FF2B5EF4-FFF2-40B4-BE49-F238E27FC236}">
                <a16:creationId xmlns:a16="http://schemas.microsoft.com/office/drawing/2014/main" id="{2B08B52D-7F55-1B67-51DA-2EA246EA8AD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51667" y="4582587"/>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203;p21">
            <a:extLst>
              <a:ext uri="{FF2B5EF4-FFF2-40B4-BE49-F238E27FC236}">
                <a16:creationId xmlns:a16="http://schemas.microsoft.com/office/drawing/2014/main" id="{0168A3D7-C3D3-F610-D038-6FC9491D6D2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51667" y="5413022"/>
            <a:ext cx="471487" cy="45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203;p21" descr="Recurso 25.png">
            <a:extLst>
              <a:ext uri="{FF2B5EF4-FFF2-40B4-BE49-F238E27FC236}">
                <a16:creationId xmlns:a16="http://schemas.microsoft.com/office/drawing/2014/main" id="{E0E5D90E-7C78-B632-5EBC-2058FC60D75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1667" y="260460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979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204A-CFFD-86BC-F024-374640E8764D}"/>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64622015-4850-9DC1-1338-DE6A6F0B470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77087FC2-72F6-982F-0D04-54C85A7CB23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818808DF-3A13-AC34-6B08-1B591BD1B6A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3155DB4C-ECA0-115F-853B-4378EB922E0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76BF72B9-12A9-B887-EE09-1B1C809735A1}"/>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EA42BAE3-F9F0-55D8-4FB8-330A7F3177E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8E8E18C6-F166-C9DB-A76E-190E6BF27A8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EE7549AA-FB68-94B3-86EE-33BB45237E2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D3169A27-0618-5527-F4D9-675AA0DF2D8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50394DE6-B2D3-D18F-30F3-3CCE463CAAD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D0C3A768-345B-320D-FDB3-A9EDA666E9D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76C4BCDB-59D5-B452-E7D3-2A7F1056B55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A18D8E4B-9F32-C6CF-F01D-85400ACBA144}"/>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AC13C0AA-0E09-18A9-DE9D-77FCBA113B9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44BB00F7-AB06-3A3C-8A28-7288BDAF615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185712FA-EE22-51E2-A129-4E96E3E08E6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9B1F0E33-EE69-85A2-02DB-DE836F521EB0}"/>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53A187C6-40EC-8EC7-EB23-FD6B4E2C393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B04456D5-7740-C965-6799-76DA68FC772E}"/>
              </a:ext>
            </a:extLst>
          </p:cNvPr>
          <p:cNvGraphicFramePr/>
          <p:nvPr/>
        </p:nvGraphicFramePr>
        <p:xfrm>
          <a:off x="5441556" y="1882820"/>
          <a:ext cx="6550903" cy="4027688"/>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825"/>
                        <a:buFont typeface="Arial"/>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en los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irectos al Meta entre ríos Guayuriba y Yucao</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Se recomienda especial atención a la altura de Puerto López, Cabuyaro y Puerto Guadalupe (Meta).</a:t>
                      </a:r>
                      <a:r>
                        <a:rPr lang="en-U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n-U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21486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Niveles altos del río Meta entre los municipios de Puerto López (Meta)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 Se recomienda especial atención a las comunidades ribereñas localizadas en su recorrido por los municipios de Puerto López, Cabuyaro (Meta), Villanueva, Tauramena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a:t>
                      </a:r>
                      <a:endParaRPr lang="es-ES" sz="900" dirty="0">
                        <a:latin typeface="Verdana" panose="020B0604030504040204" pitchFamily="34" charset="0"/>
                        <a:ea typeface="Verdana" panose="020B0604030504040204" pitchFamily="34" charset="0"/>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834374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río Meta entre los ríos Guatiquía y Upía</a:t>
                      </a:r>
                      <a:endParaRPr sz="900" dirty="0">
                        <a:latin typeface="Verdana" panose="020B0604030504040204" pitchFamily="34" charset="0"/>
                        <a:ea typeface="Verdana" panose="020B0604030504040204" pitchFamily="34" charset="0"/>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tributarios al río Meta entre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Upía. Especial atención a la altura de los municipios de Paratebueno, Barranca de Upía y Cabuyaro.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95575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T="45563" marB="455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Guavio</a:t>
                      </a:r>
                      <a:endParaRPr sz="900" dirty="0">
                        <a:latin typeface="Verdana" panose="020B0604030504040204" pitchFamily="34" charset="0"/>
                        <a:ea typeface="Verdana" panose="020B0604030504040204" pitchFamily="34" charset="0"/>
                      </a:endParaRPr>
                    </a:p>
                  </a:txBody>
                  <a:tcPr marT="45563" marB="455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Guavio y sus afluentes, especialmente el río Sueva y Chivor. Especial atención en el municipio de Gachetá (Cundinamarca). </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T="45563" marB="455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716699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Garagoa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la cuenca del río Garagoa y sus afluentes, especialmente el río Bata y Macheta.  Especial atención en los municipios de Chivor,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Macanal</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Tiribata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Somondoco, Garagoa, Almeida y Santa María</a:t>
                      </a:r>
                      <a:r>
                        <a:rPr lang="es-ES"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(Boyacá).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8118958"/>
                  </a:ext>
                </a:extLst>
              </a:tr>
            </a:tbl>
          </a:graphicData>
        </a:graphic>
      </p:graphicFrame>
      <p:pic>
        <p:nvPicPr>
          <p:cNvPr id="9" name="Google Shape;158;p1" descr="Recurso 37.png">
            <a:extLst>
              <a:ext uri="{FF2B5EF4-FFF2-40B4-BE49-F238E27FC236}">
                <a16:creationId xmlns:a16="http://schemas.microsoft.com/office/drawing/2014/main" id="{D776EA18-D55D-F605-F455-1E1502995E7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59556" y="375065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203;p21">
            <a:extLst>
              <a:ext uri="{FF2B5EF4-FFF2-40B4-BE49-F238E27FC236}">
                <a16:creationId xmlns:a16="http://schemas.microsoft.com/office/drawing/2014/main" id="{8127F390-8271-06D2-2276-BD43FF9D0A5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36815" y="2485749"/>
            <a:ext cx="448203"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203;p21">
            <a:extLst>
              <a:ext uri="{FF2B5EF4-FFF2-40B4-BE49-F238E27FC236}">
                <a16:creationId xmlns:a16="http://schemas.microsoft.com/office/drawing/2014/main" id="{A0FDA652-80D3-2A7E-67C9-3FACEDFFAD2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36815" y="3948015"/>
            <a:ext cx="448203" cy="4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2;p20">
            <a:extLst>
              <a:ext uri="{FF2B5EF4-FFF2-40B4-BE49-F238E27FC236}">
                <a16:creationId xmlns:a16="http://schemas.microsoft.com/office/drawing/2014/main" id="{4376D412-4511-E3B4-B421-9D551CC1458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26628" y="3196963"/>
            <a:ext cx="46857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855EDCF2-DEE2-1977-FC7A-6D38B7307B5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931" y="391371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3264C0D0-8E55-2032-A3F9-8F07BD1F9E8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6014" y="348077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49;p9">
            <a:extLst>
              <a:ext uri="{FF2B5EF4-FFF2-40B4-BE49-F238E27FC236}">
                <a16:creationId xmlns:a16="http://schemas.microsoft.com/office/drawing/2014/main" id="{03B0CBC8-B5FA-E461-CCFC-AD0C02FCB22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3736" y="377878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B8774217-99D9-C211-ECD3-7D347594B8D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63487" y="368160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34086315-2222-D151-2BD6-0758A5897A5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167418" y="352982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30E3B92C-DAFD-1611-067C-94F1FD08CE5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060" y="457180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2;p20">
            <a:extLst>
              <a:ext uri="{FF2B5EF4-FFF2-40B4-BE49-F238E27FC236}">
                <a16:creationId xmlns:a16="http://schemas.microsoft.com/office/drawing/2014/main" id="{41A84295-BE9D-3112-0236-90DC7C11554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231" y="529503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D2526518-4BA3-E91B-EE15-40565F62BA6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332657" y="334795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429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319B7-D760-650A-E05A-FEF989ACE51C}"/>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0CD32C17-3AA1-6A5E-05C3-15476D1DF85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44D07F7A-3978-0B0B-091D-63747BC4166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710CB8C8-4C7A-52DA-F187-9124C58C971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CF92FD6B-13C1-D06D-40A0-7CCA289D8CB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61E66B4E-E03D-14F9-3A27-0AACD342102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C712380C-5571-0524-A400-D900A0608312}"/>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3262D31F-8EBD-84AA-7644-8616067B8BC6}"/>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D5C0349E-330F-EF4D-E88B-EFF2C4B0A8A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73E319B6-F221-9347-0383-88CB1E503D3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3CB89896-B31A-F07F-439F-94A382EA071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B015A07D-5B79-BF1D-E338-E0565D478E1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163857F1-652C-997C-BAA6-86F8F731C17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E404462A-E8F7-F5E9-C23E-8F65987486CA}"/>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880DCE6F-6CE1-1726-AF19-335B2E664EB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0C8BC050-D72E-5E8C-BC3D-331A4BA45D0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0BC02B3E-5E47-B338-C697-8D0E9AD9CEA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083" y="563899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44158531-D8AE-FD52-15E9-25111FC9496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E005F9E2-6ACA-EBFB-C96F-CC099833057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E1AA9CF0-1C6F-DDA2-6043-0DFD20DDFDAB}"/>
              </a:ext>
            </a:extLst>
          </p:cNvPr>
          <p:cNvGraphicFramePr/>
          <p:nvPr/>
        </p:nvGraphicFramePr>
        <p:xfrm>
          <a:off x="5432945" y="1536250"/>
          <a:ext cx="6550903" cy="4532464"/>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5498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Lengupá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Lengupá y sus aportantes. Especial atención en los municipios de Santa María, Rondón,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Zetaquirá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Campohermoso y San Luis de Gaceno (Boyacá).</a:t>
                      </a:r>
                      <a:endParaRPr sz="900" b="0" dirty="0">
                        <a:latin typeface="Verdana" panose="020B0604030504040204" pitchFamily="34" charset="0"/>
                        <a:ea typeface="Verdana" panose="020B0604030504040204" pitchFamily="34" charset="0"/>
                      </a:endParaRPr>
                    </a:p>
                  </a:txBody>
                  <a:tcPr marL="91444" marR="91444" marT="45554" marB="4555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6393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lang="es-CO" sz="900" dirty="0">
                        <a:latin typeface="Verdana" panose="020B0604030504040204" pitchFamily="34" charset="0"/>
                        <a:ea typeface="Verdana" panose="020B0604030504040204" pitchFamily="34" charset="0"/>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Upía</a:t>
                      </a: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Upía y sus afluentes. Especial atención en los municipios de Sabanalarga, Villanueva (Casanare), Barranca de Upía y Cabuyaro (Meta).  </a:t>
                      </a:r>
                    </a:p>
                  </a:txBody>
                  <a:tcPr marL="91453" marR="91453" marT="45362" marB="4536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96198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Túa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Túa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caño Arietes, se recomienda especial atención sobre los municipios de Monterrey, Tauramena y Villanueva (Casanare). </a:t>
                      </a:r>
                      <a:r>
                        <a:rPr lang="es-MX"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Se reporta inundaciones en el municipio de Tauramena – Casanare por desbordamiento del río </a:t>
                      </a:r>
                      <a:r>
                        <a:rPr lang="es-MX"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Chuiquito</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(10/06/2025).</a:t>
                      </a:r>
                      <a:endParaRPr lang="es-ES" sz="900" b="0" i="0" u="none" strike="noStrike" kern="1200" cap="none" dirty="0">
                        <a:solidFill>
                          <a:schemeClr val="dk1"/>
                        </a:solidFill>
                        <a:latin typeface="Verdana" panose="020B0604030504040204" pitchFamily="34" charset="0"/>
                        <a:ea typeface="Verdana" panose="020B0604030504040204" pitchFamily="34" charset="0"/>
                        <a:cs typeface="+mn-cs"/>
                        <a:sym typeface="Arial Narrow"/>
                      </a:endParaRPr>
                    </a:p>
                  </a:txBody>
                  <a:tcPr marL="91416" marR="91416" marT="45747" marB="4574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898373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aportante a la cuenca alta del río Meta. Especial atención en el municipio de Puerto Gaitán (Meta).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558705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Meta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caño Cumaral</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caño Cumaral y sus afluentes, especial atención en el municipio de San Martín (Meta) . </a:t>
                      </a:r>
                      <a:endPar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959439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Meta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río Melúa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Melúa y sus afluentes, especial atención en el municipio de San Martín (Meta) . </a:t>
                      </a: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8118371"/>
                  </a:ext>
                </a:extLst>
              </a:tr>
            </a:tbl>
          </a:graphicData>
        </a:graphic>
      </p:graphicFrame>
      <p:pic>
        <p:nvPicPr>
          <p:cNvPr id="9" name="Google Shape;158;p1" descr="Recurso 37.png">
            <a:extLst>
              <a:ext uri="{FF2B5EF4-FFF2-40B4-BE49-F238E27FC236}">
                <a16:creationId xmlns:a16="http://schemas.microsoft.com/office/drawing/2014/main" id="{54A62926-A3B1-F916-9995-194565B8D24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658870" y="42415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7606F176-5A6E-D42E-BA3B-630C9749767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813866" y="399494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1F5408F9-89AC-F4E5-25AD-AA8A5F79E58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55626" y="360558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2;p20">
            <a:extLst>
              <a:ext uri="{FF2B5EF4-FFF2-40B4-BE49-F238E27FC236}">
                <a16:creationId xmlns:a16="http://schemas.microsoft.com/office/drawing/2014/main" id="{C77017DB-17A7-FE7B-B987-F3A205DD5B4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71" y="27419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A11B35D6-240E-47A4-87C2-4B246D9333C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63390" y="366114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D8EAAD69-2E52-2D3E-D06D-65B6DBC6E3B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4807" y="389060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2;p20">
            <a:extLst>
              <a:ext uri="{FF2B5EF4-FFF2-40B4-BE49-F238E27FC236}">
                <a16:creationId xmlns:a16="http://schemas.microsoft.com/office/drawing/2014/main" id="{EB18EFBF-A3A1-320F-3096-CDC4E20CA4C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71" y="351596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2;p20">
            <a:extLst>
              <a:ext uri="{FF2B5EF4-FFF2-40B4-BE49-F238E27FC236}">
                <a16:creationId xmlns:a16="http://schemas.microsoft.com/office/drawing/2014/main" id="{CB786291-5992-AA3F-7C9B-F07B9D7FD63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71" y="431907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2;p20">
            <a:extLst>
              <a:ext uri="{FF2B5EF4-FFF2-40B4-BE49-F238E27FC236}">
                <a16:creationId xmlns:a16="http://schemas.microsoft.com/office/drawing/2014/main" id="{44841A43-941C-DDB0-443F-57161200091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71" y="492919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2;p20">
            <a:extLst>
              <a:ext uri="{FF2B5EF4-FFF2-40B4-BE49-F238E27FC236}">
                <a16:creationId xmlns:a16="http://schemas.microsoft.com/office/drawing/2014/main" id="{830DEF28-A217-0B0D-2125-E420EED6B40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71" y="55291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2;p20">
            <a:extLst>
              <a:ext uri="{FF2B5EF4-FFF2-40B4-BE49-F238E27FC236}">
                <a16:creationId xmlns:a16="http://schemas.microsoft.com/office/drawing/2014/main" id="{6E38CDF9-5278-D5B5-4DAC-10F7B95C2AC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04971" y="2123861"/>
            <a:ext cx="493712" cy="4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071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08B6-CFE2-D53E-35DF-9968C6CB987B}"/>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5F98F46-AA9B-8046-6187-E062D3A9F1A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C412CD74-33B8-78FD-08F1-1E4810DEA9E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23FC820A-C7AE-3830-2E2D-386F2C1365E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62A9408E-6383-7441-F69C-A6346E455E5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AFA83854-29D0-BA45-2C8F-A844954DAA50}"/>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27E8ACE7-34E2-AA4A-1320-5E10DEA8713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BC5CA051-5BEE-3366-6F49-E94FA900070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14B4D2FD-49A0-CDED-1CD6-4C7F20A4DEB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CE80E084-F27D-E0A3-E312-2BAD4663186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AE00B0C5-557A-9E25-6566-2C9AAE57FC1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326BBF52-A829-75D3-B7E4-343A684858D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66ADCD13-12E7-03E9-9B5C-0068DEE11CB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E8144F7A-01D2-3BBE-3817-114875FE0E15}"/>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9337F59C-EBBE-1541-28C0-91B161F6C38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6B7BAF15-4F6F-C5D0-CD8F-CDBEDBD9384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9E0DDF9D-82AC-CF95-FB91-C8F567E7A24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1E36B37A-B1EB-129B-87CD-56EC4A7A136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77883F77-782E-D89E-B3E1-7BDB48D54DF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5" name="Google Shape;158;p1" descr="Recurso 37.png">
            <a:extLst>
              <a:ext uri="{FF2B5EF4-FFF2-40B4-BE49-F238E27FC236}">
                <a16:creationId xmlns:a16="http://schemas.microsoft.com/office/drawing/2014/main" id="{C5828E2A-3859-A48D-AF8F-9FBD75E784B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381248" y="334791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5CD5BC9E-DFFF-9150-6120-AB514015576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066923" y="345703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274CFD49-4703-8174-0EF5-4A5B6262E0BE}"/>
              </a:ext>
            </a:extLst>
          </p:cNvPr>
          <p:cNvGraphicFramePr/>
          <p:nvPr/>
        </p:nvGraphicFramePr>
        <p:xfrm>
          <a:off x="5389563" y="1258980"/>
          <a:ext cx="6675203" cy="5077550"/>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Yucao. Especial atención en el municipio de Puerto Gaitán (Meta).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629689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38" marR="91438" marT="45545" marB="455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Cusiana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45" marB="455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Cusiana y sus tributarios, especialmente el río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Unete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el río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Charte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de Pajarito y Aquitania (Boyacá), Tauramena, Recetor, Aguazul y Maní (Casanare</a:t>
                      </a:r>
                      <a:r>
                        <a:rPr lang="en-U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n-U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Desbordamientos del río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Charte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los sectores de las veredas de las islas, Llanerita y Guinea, generando socavación y pérdida de la banca de la vía (22/05/2025).</a:t>
                      </a:r>
                      <a:endParaRPr lang="en-U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45" marB="455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283843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1" marR="91451"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Cusiana y Cravo Sur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ríos afluentes al río Meta en el sector comprendido entre los ríos Cusiana y Cravo Sur.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44" marB="457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72953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602" marB="45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Cravo Sur</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602" marB="45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a:r>
                        <a:rPr lang="es-CO" sz="900" b="0" u="none" strike="noStrike" kern="1200" dirty="0">
                          <a:solidFill>
                            <a:schemeClr val="dk1"/>
                          </a:solidFill>
                          <a:latin typeface="Verdana" panose="020B0604030504040204" pitchFamily="34" charset="0"/>
                          <a:ea typeface="Verdana" panose="020B0604030504040204" pitchFamily="34" charset="0"/>
                          <a:cs typeface="+mn-cs"/>
                        </a:rPr>
                        <a:t>Probabilidad de crecientes súbitas en el río Cravo Sur y sus afluentes. Especial atención en los municipios de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Labranzagrande</a:t>
                      </a:r>
                      <a:r>
                        <a:rPr lang="es-CO" sz="900" b="0" u="none" strike="noStrike" kern="1200" dirty="0">
                          <a:solidFill>
                            <a:schemeClr val="dk1"/>
                          </a:solidFill>
                          <a:latin typeface="Verdana" panose="020B0604030504040204" pitchFamily="34" charset="0"/>
                          <a:ea typeface="Verdana" panose="020B0604030504040204" pitchFamily="34" charset="0"/>
                          <a:cs typeface="+mn-cs"/>
                        </a:rPr>
                        <a:t> (Boyacá), Yopal, Nunchía y Orocué (Casanare). </a:t>
                      </a:r>
                      <a:r>
                        <a:rPr lang="es-CO" sz="900" b="1" u="none" strike="noStrike" kern="1200" dirty="0">
                          <a:solidFill>
                            <a:schemeClr val="dk1"/>
                          </a:solidFill>
                          <a:latin typeface="Verdana" panose="020B0604030504040204" pitchFamily="34" charset="0"/>
                          <a:ea typeface="Verdana" panose="020B0604030504040204" pitchFamily="34" charset="0"/>
                          <a:cs typeface="+mn-cs"/>
                        </a:rPr>
                        <a:t>Nota</a:t>
                      </a:r>
                      <a:r>
                        <a:rPr lang="es-CO" sz="900" b="0" u="none" strike="noStrike" kern="1200" dirty="0">
                          <a:solidFill>
                            <a:schemeClr val="dk1"/>
                          </a:solidFill>
                          <a:latin typeface="Verdana" panose="020B0604030504040204" pitchFamily="34" charset="0"/>
                          <a:ea typeface="Verdana" panose="020B0604030504040204" pitchFamily="34" charset="0"/>
                          <a:cs typeface="+mn-cs"/>
                        </a:rPr>
                        <a:t>: 1) Se presentan inundaciones en las veredas de Guacharacas, Palmita, Barranquilla, Pretexto, Corea,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Sirivana</a:t>
                      </a:r>
                      <a:r>
                        <a:rPr lang="es-CO" sz="900" b="0" u="none" strike="noStrike" kern="1200" dirty="0">
                          <a:solidFill>
                            <a:schemeClr val="dk1"/>
                          </a:solidFill>
                          <a:latin typeface="Verdana" panose="020B0604030504040204" pitchFamily="34" charset="0"/>
                          <a:ea typeface="Verdana" panose="020B0604030504040204" pitchFamily="34" charset="0"/>
                          <a:cs typeface="+mn-cs"/>
                        </a:rPr>
                        <a:t> y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Elvedia</a:t>
                      </a:r>
                      <a:r>
                        <a:rPr lang="es-CO" sz="900" b="0" u="none" strike="noStrike" kern="1200" dirty="0">
                          <a:solidFill>
                            <a:schemeClr val="dk1"/>
                          </a:solidFill>
                          <a:latin typeface="Verdana" panose="020B0604030504040204" pitchFamily="34" charset="0"/>
                          <a:ea typeface="Verdana" panose="020B0604030504040204" pitchFamily="34" charset="0"/>
                          <a:cs typeface="+mn-cs"/>
                        </a:rPr>
                        <a:t> en el municipio de Nunchía, Casanare (20/05/2025).  2) se registran inundaciones en el centro poblado del corregimiento de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Tilodiran</a:t>
                      </a:r>
                      <a:r>
                        <a:rPr lang="es-CO" sz="900" b="0" u="none" strike="noStrike" kern="1200" dirty="0">
                          <a:solidFill>
                            <a:schemeClr val="dk1"/>
                          </a:solidFill>
                          <a:latin typeface="Verdana" panose="020B0604030504040204" pitchFamily="34" charset="0"/>
                          <a:ea typeface="Verdana" panose="020B0604030504040204" pitchFamily="34" charset="0"/>
                          <a:cs typeface="+mn-cs"/>
                        </a:rPr>
                        <a:t> en el municipio de Yopal. Casanare (22/05/2025).</a:t>
                      </a:r>
                    </a:p>
                  </a:txBody>
                  <a:tcPr marL="91458" marR="91458" marT="45602" marB="4560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9310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Guanápalo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Probabilidad de crecientes súbitas en el caño Guanápalo. Especial atención a la altura de los municipios de Nunchía, San Luis de Palenque y Orocué (Casanare). </a:t>
                      </a:r>
                      <a:r>
                        <a:rPr lang="es-CO" sz="900" b="1" i="0" u="none" strike="noStrike" kern="1200" cap="none" dirty="0">
                          <a:solidFill>
                            <a:schemeClr val="dk1"/>
                          </a:solidFill>
                          <a:latin typeface="Verdana" panose="020B0604030504040204" pitchFamily="34" charset="0"/>
                          <a:ea typeface="Verdana" panose="020B0604030504040204" pitchFamily="34" charset="0"/>
                          <a:cs typeface="+mn-cs"/>
                        </a:rPr>
                        <a:t>Nota</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 se registraron inundaciones en la vereda Las Calles en el municipio de San Luis de Palenque (Casanare), (21/05/2025).</a:t>
                      </a:r>
                    </a:p>
                  </a:txBody>
                  <a:tcPr marL="91426" marR="91426" marT="45695" marB="4569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955751"/>
                  </a:ext>
                </a:extLst>
              </a:tr>
            </a:tbl>
          </a:graphicData>
        </a:graphic>
      </p:graphicFrame>
      <p:pic>
        <p:nvPicPr>
          <p:cNvPr id="8" name="Google Shape;3182;p20">
            <a:extLst>
              <a:ext uri="{FF2B5EF4-FFF2-40B4-BE49-F238E27FC236}">
                <a16:creationId xmlns:a16="http://schemas.microsoft.com/office/drawing/2014/main" id="{6AA7A3F2-A3B1-E7B5-31E2-74A1FB2E37A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7746" y="368261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203;p21">
            <a:extLst>
              <a:ext uri="{FF2B5EF4-FFF2-40B4-BE49-F238E27FC236}">
                <a16:creationId xmlns:a16="http://schemas.microsoft.com/office/drawing/2014/main" id="{A143D744-BAE4-0723-D452-09E355868F5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08859" y="1901706"/>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A215FEE4-C4AE-44AB-3B2A-4840BA5E90C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824351" y="389220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a:extLst>
              <a:ext uri="{FF2B5EF4-FFF2-40B4-BE49-F238E27FC236}">
                <a16:creationId xmlns:a16="http://schemas.microsoft.com/office/drawing/2014/main" id="{E663B920-790B-609C-496C-DA042923839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08859" y="5734938"/>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E69E22CD-60CB-2EC4-1052-6B1346FE7AC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675603" y="332209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03D50DDD-5613-E222-293E-F262E00990C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01107" y="2825161"/>
            <a:ext cx="486990" cy="46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B1B7EA4E-46B4-EAA3-2DC4-11DFF25D737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895868" y="30610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2;p20">
            <a:extLst>
              <a:ext uri="{FF2B5EF4-FFF2-40B4-BE49-F238E27FC236}">
                <a16:creationId xmlns:a16="http://schemas.microsoft.com/office/drawing/2014/main" id="{D2829BE4-3C0D-ABC6-A765-578B6EE5AE5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7746" y="470433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762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040C-89CE-D7AE-A2AA-D4529F6C3DDB}"/>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650C6BE6-F1F9-1E79-08A9-7EEE57CAAB5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49DF9411-A747-393A-0203-BED5CEC5B19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AA9AF471-E638-A5E6-D895-3E9FDB9398B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90C4FF1B-00C0-15C9-D10D-B01A1D6644D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CE5769EF-7D8C-7E5A-316C-B207E9DFDB50}"/>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6DB39928-7F65-A250-D7CD-C9C7921B0DE0}"/>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F545DEA9-F41B-F6EB-A5F1-AE1FEDD28A48}"/>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08CD5437-2F45-F4B7-0A5F-21F9297E839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EF4DA3AE-D75C-BD15-D24F-3F723C57E51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7B3F473E-4676-A299-BDFC-6302A7CD825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5912FE1D-EE85-6B87-260E-22150200C96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6465C5AD-D8B4-4AE5-9B92-543479B1E39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FD2578A8-D503-63D9-DBEF-57DF3DE0E6B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86FA8E98-7F70-43B3-C55B-C593CDA3798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D0989E5E-F31A-5904-FBEC-C4449D1F415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B5EDDE23-0DCD-7484-9EA0-3C94F379A16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2F85A54C-9BB0-9E5E-1FFA-03DE36696080}"/>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E1103EC6-1994-E65C-DEF1-4AB6FA11037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3" name="Google Shape;3394;p29">
            <a:extLst>
              <a:ext uri="{FF2B5EF4-FFF2-40B4-BE49-F238E27FC236}">
                <a16:creationId xmlns:a16="http://schemas.microsoft.com/office/drawing/2014/main" id="{3DB42F34-0CBF-97E5-5579-18E2748E278E}"/>
              </a:ext>
            </a:extLst>
          </p:cNvPr>
          <p:cNvGraphicFramePr/>
          <p:nvPr/>
        </p:nvGraphicFramePr>
        <p:xfrm>
          <a:off x="5419615" y="2243445"/>
          <a:ext cx="6675203" cy="2997710"/>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45641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459" marB="454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Pauto</a:t>
                      </a:r>
                      <a:endParaRPr sz="900" u="none" strike="noStrike" cap="none" dirty="0">
                        <a:latin typeface="Verdana" panose="020B0604030504040204" pitchFamily="34" charset="0"/>
                        <a:ea typeface="Verdana" panose="020B0604030504040204" pitchFamily="34" charset="0"/>
                      </a:endParaRPr>
                    </a:p>
                  </a:txBody>
                  <a:tcPr marL="91442" marR="91442" marT="45459" marB="454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Pauto y sus aportantes, como Quebrada Cañaverales, Quebrada El Oso y el río </a:t>
                      </a:r>
                      <a:r>
                        <a:rPr lang="es-CO" sz="900" b="0" u="none" strike="noStrike" kern="1200" noProof="0" dirty="0" err="1">
                          <a:solidFill>
                            <a:schemeClr val="dk1"/>
                          </a:solidFill>
                          <a:latin typeface="Verdana" panose="020B0604030504040204" pitchFamily="34" charset="0"/>
                          <a:ea typeface="Verdana" panose="020B0604030504040204" pitchFamily="34" charset="0"/>
                          <a:cs typeface="Arial Narrow"/>
                          <a:sym typeface="Arial Narrow"/>
                        </a:rPr>
                        <a:t>Pore</a:t>
                      </a: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 Igual condición, se espera en el río </a:t>
                      </a:r>
                      <a:r>
                        <a:rPr lang="es-CO" sz="900" b="0" u="none" strike="noStrike" kern="1200" noProof="0" dirty="0" err="1">
                          <a:solidFill>
                            <a:schemeClr val="dk1"/>
                          </a:solidFill>
                          <a:latin typeface="Verdana" panose="020B0604030504040204" pitchFamily="34" charset="0"/>
                          <a:ea typeface="Verdana" panose="020B0604030504040204" pitchFamily="34" charset="0"/>
                          <a:cs typeface="Arial Narrow"/>
                          <a:sym typeface="Arial Narrow"/>
                        </a:rPr>
                        <a:t>Guachiría</a:t>
                      </a: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 y sus aportantes. Especial atención en los municipios de Chita, Pisba, Socotá (Boyacá), Támara, </a:t>
                      </a:r>
                      <a:r>
                        <a:rPr lang="es-CO" sz="900" b="0" u="none" strike="noStrike" kern="1200" noProof="0" dirty="0" err="1">
                          <a:solidFill>
                            <a:schemeClr val="dk1"/>
                          </a:solidFill>
                          <a:latin typeface="Verdana" panose="020B0604030504040204" pitchFamily="34" charset="0"/>
                          <a:ea typeface="Verdana" panose="020B0604030504040204" pitchFamily="34" charset="0"/>
                          <a:cs typeface="Arial Narrow"/>
                          <a:sym typeface="Arial Narrow"/>
                        </a:rPr>
                        <a:t>Pore</a:t>
                      </a: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 San Luis de Palenque y Trinidad (Casanare). </a:t>
                      </a:r>
                      <a:endParaRPr lang="es-MX"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endParaRPr>
                    </a:p>
                  </a:txBody>
                  <a:tcPr marL="35997" marR="107991" marT="35794" marB="357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819697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Meta entre ríos Cusiana y Casanare</a:t>
                      </a:r>
                      <a:endParaRPr sz="900" u="none" strike="noStrike" cap="none" dirty="0">
                        <a:latin typeface="Verdana" panose="020B0604030504040204" pitchFamily="34" charset="0"/>
                        <a:ea typeface="Verdana" panose="020B0604030504040204" pitchFamily="34" charset="0"/>
                      </a:endParaRPr>
                    </a:p>
                  </a:txBody>
                  <a:tcPr marL="91442" marR="91442"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Niveles altos en la parte media del río Meta, entre los municipios de Orocué hasta Paz de Ariporo (Casanare). Se recomienda especial atención en los municipios de Santa Rosalía, Paz de Ariporo (Casanare) y La Primavera (Vichada). </a:t>
                      </a:r>
                      <a:r>
                        <a:rPr lang="es-ES" sz="900" b="1"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Notas: 1) </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Inundación en la vereda </a:t>
                      </a:r>
                      <a:r>
                        <a:rPr lang="es-CO" sz="900" b="0" i="0" u="none" strike="noStrike" kern="1200" cap="none" dirty="0" err="1">
                          <a:solidFill>
                            <a:schemeClr val="dk1"/>
                          </a:solidFill>
                          <a:latin typeface="Verdana" panose="020B0604030504040204" pitchFamily="34" charset="0"/>
                          <a:ea typeface="Verdana" panose="020B0604030504040204" pitchFamily="34" charset="0"/>
                          <a:cs typeface="+mn-cs"/>
                        </a:rPr>
                        <a:t>Caracaro</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 del municipio de Orocué - Casanare por desbordamiento del río Meta (14-21/05/2025). </a:t>
                      </a:r>
                      <a:r>
                        <a:rPr lang="es-ES" sz="900" b="1"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Inundación afectando varias viviendas de la cabecera municipal y zona rural del municipio de Santa Rosalía – Vichada (06/06/2025). </a:t>
                      </a:r>
                      <a:r>
                        <a:rPr lang="es-CO" sz="900" b="1" i="0" u="none" strike="noStrike" kern="1200" cap="none" dirty="0">
                          <a:solidFill>
                            <a:schemeClr val="dk1"/>
                          </a:solidFill>
                          <a:latin typeface="Verdana" panose="020B0604030504040204" pitchFamily="34" charset="0"/>
                          <a:ea typeface="Verdana" panose="020B0604030504040204" pitchFamily="34" charset="0"/>
                          <a:cs typeface="+mn-cs"/>
                        </a:rPr>
                        <a:t>3) </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Inundación por el río Meta en las veredas El Carrao, Vuelta Mala y Puerto Esperanza del municipio La Primavera, Vichada (06/06/2025).</a:t>
                      </a:r>
                    </a:p>
                  </a:txBody>
                  <a:tcPr marL="91442" marR="91442"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927732"/>
                  </a:ext>
                </a:extLst>
              </a:tr>
            </a:tbl>
          </a:graphicData>
        </a:graphic>
      </p:graphicFrame>
      <p:pic>
        <p:nvPicPr>
          <p:cNvPr id="11" name="Google Shape;3203;p21">
            <a:extLst>
              <a:ext uri="{FF2B5EF4-FFF2-40B4-BE49-F238E27FC236}">
                <a16:creationId xmlns:a16="http://schemas.microsoft.com/office/drawing/2014/main" id="{91E41193-07C8-C7F3-63B1-261C6BFDFA7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38353" y="4208282"/>
            <a:ext cx="448203"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49;p9">
            <a:extLst>
              <a:ext uri="{FF2B5EF4-FFF2-40B4-BE49-F238E27FC236}">
                <a16:creationId xmlns:a16="http://schemas.microsoft.com/office/drawing/2014/main" id="{A28BC69B-BC0C-230C-9E72-10605362682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4221" y="345487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DA2FAAD2-960C-0B93-BF2F-6DC76F56D15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0344" y="312862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203;p21">
            <a:extLst>
              <a:ext uri="{FF2B5EF4-FFF2-40B4-BE49-F238E27FC236}">
                <a16:creationId xmlns:a16="http://schemas.microsoft.com/office/drawing/2014/main" id="{D5A38441-8F73-5414-7BAF-17DA052459C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38353" y="2973613"/>
            <a:ext cx="448203" cy="4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07C10945-60D2-CA76-3B8B-ABD8AE808EB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440905" y="311304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441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BC73F-A0BC-A249-4F73-49DEA394E859}"/>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7EA3043-FD03-FD1D-513B-6A8E78EC589A}"/>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0A73FAB5-CF08-D8B5-2761-F6C83052FFA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38C953FA-9503-954E-5F7B-B87F1A71582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A836337A-471F-4829-B2B7-35887163853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6A2DA953-E59D-C548-70DB-52BE77A29742}"/>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F4876FCF-0113-3B45-200B-5A89D54CE74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53C33001-B8AB-38BF-6FD1-2A45607D7FD6}"/>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6959D3AF-F35E-2B13-F3F8-F9E03DB0D2A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D8044877-4A9A-096E-D1C3-50408F6BA0B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523894E2-65D4-876D-24A5-946CBEEA0DF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95549E16-B8DE-D6EA-A21B-73B5C7A3E4A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D8357121-AAE9-FE1E-9BCA-D7CC8E36319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05555210-A46B-A2F9-730B-E3157B4E8ECF}"/>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DC3C2337-095D-1897-D486-1E944F98589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30225" y="4381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B3665F04-A353-5D82-6D04-B2D3DA224CF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E751E641-3B6E-767E-AE64-F3051DBC98F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17CCECD7-E0D7-90A7-2505-FEEC196CF83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A2D5BA61-EBC1-5DB6-D29C-3D50EE25D51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B733564F-F016-7CB0-3056-AE9FE9E98261}"/>
              </a:ext>
            </a:extLst>
          </p:cNvPr>
          <p:cNvGraphicFramePr/>
          <p:nvPr/>
        </p:nvGraphicFramePr>
        <p:xfrm>
          <a:off x="5447301" y="1555041"/>
          <a:ext cx="6550903" cy="4569150"/>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5498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73" marB="457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Meta entre ríos Pauto y Agua Clara (mi)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73" marB="457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a:t>
                      </a:r>
                      <a:r>
                        <a:rPr lang="es-CO" sz="900" u="none" baseline="0" dirty="0">
                          <a:solidFill>
                            <a:schemeClr val="dk1"/>
                          </a:solidFill>
                          <a:latin typeface="Verdana" panose="020B0604030504040204" pitchFamily="34" charset="0"/>
                          <a:ea typeface="Verdana" panose="020B0604030504040204" pitchFamily="34" charset="0"/>
                          <a:cs typeface="Arial Narrow"/>
                          <a:sym typeface="Arial Narrow"/>
                        </a:rPr>
                        <a:t> ríos d</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irectos al río Meta entre ríos Pauto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Agua Clara (mi).</a:t>
                      </a:r>
                      <a:endParaRPr sz="90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35997" marR="107990" marT="36038" marB="360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81396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Casanare</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Agua Clara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caño Agua Clara y sus afluentes.</a:t>
                      </a:r>
                      <a:endParaRPr sz="90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714113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Casanare</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Ariporo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Ariporo y sus aportantes, como el río Muese y caño Barrosa. Especial atención  en los municipios de Paz de Ariporo y Hato Corozal.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u="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1) </a:t>
                      </a:r>
                      <a:r>
                        <a:rPr lang="es-CO" sz="900" u="none" dirty="0">
                          <a:solidFill>
                            <a:schemeClr val="dk1"/>
                          </a:solidFill>
                          <a:latin typeface="Verdana" panose="020B0604030504040204" pitchFamily="34" charset="0"/>
                          <a:ea typeface="Verdana" panose="020B0604030504040204" pitchFamily="34" charset="0"/>
                          <a:cs typeface="Arial Narrow"/>
                          <a:sym typeface="Arial Narrow"/>
                        </a:rPr>
                        <a:t>se presenta inundación en la vereda San José del municipio de Hato Corozal (Casanare), por desbordamiento del río Ariporo (20/05/2025).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u="none" dirty="0">
                          <a:solidFill>
                            <a:schemeClr val="dk1"/>
                          </a:solidFill>
                          <a:latin typeface="Verdana" panose="020B0604030504040204" pitchFamily="34" charset="0"/>
                          <a:ea typeface="Verdana" panose="020B0604030504040204" pitchFamily="34" charset="0"/>
                          <a:cs typeface="Arial Narrow"/>
                          <a:sym typeface="Arial Narrow"/>
                        </a:rPr>
                        <a:t>se presenta inundación en la vereda La Bendición de los Troncos en el municipio de Paz de Ariporo (Casanare), por desbordamiento del río Ariporo (20/05/2025).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3) </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Se registra desbordamiento del río Tate en la vereda Llano Grande del municipio de Hato Corozal, Casanare (22/05/2025).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4) </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se reporta desbordamiento por creciente del río Casanare en las veredas El Rubí y San Nicolas del municipio de Hato Corozal, Casanare (22/05/2025).</a:t>
                      </a:r>
                    </a:p>
                  </a:txBody>
                  <a:tcPr marL="91444" marR="91444" marT="45719" marB="4571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72953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Casanare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594" marB="455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Casanare</a:t>
                      </a:r>
                      <a:endParaRPr sz="900" dirty="0">
                        <a:latin typeface="Verdana" panose="020B0604030504040204" pitchFamily="34" charset="0"/>
                        <a:ea typeface="Verdana" panose="020B0604030504040204" pitchFamily="34" charset="0"/>
                      </a:endParaRPr>
                    </a:p>
                  </a:txBody>
                  <a:tcPr marL="91444" marR="91444" marT="45594" marB="455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parte alta del río Casanare y sus afluentes, especialmente la quebrada Las Guamas. Especial atención en los municipios de Chita (Boyacá), Hato Corozal, La Salina, Sácama (Casanare) y Tame (Arauca).</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94" marB="455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931073"/>
                  </a:ext>
                </a:extLst>
              </a:tr>
            </a:tbl>
          </a:graphicData>
        </a:graphic>
      </p:graphicFrame>
      <p:pic>
        <p:nvPicPr>
          <p:cNvPr id="13" name="Google Shape;158;p1" descr="Recurso 37.png">
            <a:extLst>
              <a:ext uri="{FF2B5EF4-FFF2-40B4-BE49-F238E27FC236}">
                <a16:creationId xmlns:a16="http://schemas.microsoft.com/office/drawing/2014/main" id="{E1E28670-6D64-7719-7F80-02980A76A90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727325" y="292815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E71D0B85-405F-10BD-1F91-41B2EB25836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157848" y="265828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E3D7083B-C547-1B98-9165-36D24FD0D1C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050176" y="27932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2;p20">
            <a:extLst>
              <a:ext uri="{FF2B5EF4-FFF2-40B4-BE49-F238E27FC236}">
                <a16:creationId xmlns:a16="http://schemas.microsoft.com/office/drawing/2014/main" id="{31BBA29A-E133-54C0-BC12-787B779B574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9441" y="215699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2;p20">
            <a:extLst>
              <a:ext uri="{FF2B5EF4-FFF2-40B4-BE49-F238E27FC236}">
                <a16:creationId xmlns:a16="http://schemas.microsoft.com/office/drawing/2014/main" id="{234402D1-C6CC-A43C-80B3-7AE4097891D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9441" y="278881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203;p21">
            <a:extLst>
              <a:ext uri="{FF2B5EF4-FFF2-40B4-BE49-F238E27FC236}">
                <a16:creationId xmlns:a16="http://schemas.microsoft.com/office/drawing/2014/main" id="{C6F5E444-270A-25DF-EF99-E417E8B3A5F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20554" y="4104454"/>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203;p21">
            <a:extLst>
              <a:ext uri="{FF2B5EF4-FFF2-40B4-BE49-F238E27FC236}">
                <a16:creationId xmlns:a16="http://schemas.microsoft.com/office/drawing/2014/main" id="{21385EAD-E270-C260-E924-E097CC5AA77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20554" y="5473954"/>
            <a:ext cx="471487" cy="4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AE118164-0129-C437-5E6C-3026D440C24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418199" y="278881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04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F703D-0B33-8FD0-E915-DE283CB1E32A}"/>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C25E4CA3-A7E3-2441-D660-A7A0F587AB27}"/>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D91747BA-1D4E-C09A-96E2-9F7279103D9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6AC1D7DB-528E-277D-C170-EE443E7D001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74995C5E-81C5-8BB1-A40B-F49B3133B7A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2C6E2172-E6BF-437C-607A-44B0E9F30DA4}"/>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F9857AB9-5A51-3051-A4BF-DE42D0DE6332}"/>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69456895-F47A-60F9-AE82-E92216AB8007}"/>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C9D44C64-4291-4F6E-3148-16D8D208DE7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2BE6B4DB-B643-3263-CC4A-3FA4B71DB74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5D5555F1-C3F8-09FB-C4F6-5671A3B3FCA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A8AD8C7C-A2CD-B16B-7DA4-5E2843746E0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F90AF519-A215-0F77-67F4-0F327124F89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24677A68-2510-A6CB-99C3-27FA2E090104}"/>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D609BCF3-82DA-644F-EF27-91F7FD67E41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21D6E891-125C-569A-A130-8F12FC6BE0A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30820B3B-DEEC-7AD3-5D3E-F7CE62840E9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827BB7F-1335-DB74-14EC-22F6C969BEA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C5FC471C-D9D4-C61D-3818-89AA7628175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3F9BBCAE-202D-0A80-0F05-6402C8CB1FB2}"/>
              </a:ext>
            </a:extLst>
          </p:cNvPr>
          <p:cNvGraphicFramePr/>
          <p:nvPr/>
        </p:nvGraphicFramePr>
        <p:xfrm>
          <a:off x="5439734" y="1308835"/>
          <a:ext cx="6550903" cy="4916674"/>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5498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35" marB="4573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Casanare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Cravo Norte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Cravo Norte y sus afluentes como el río Ele, en sectores del piedemonte a la altura del municipio de los municipios Fortul, Tame y Arauquita (Arauca).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reportaron inundaciones en las veredas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Ignacio y Corocito, y Barrios 7 De Agosto, La Virgen, 20 De Enero, El Tachuelo y Barrio Nuevo en el municipio de Puerto Rondón (Arauca) (22/05/2024).</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473399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35" marB="4573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Chitagá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Chitagá</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los municipios de Chitagá, Cácota y Silos (Norte de Santander).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Se reportó creciente súbita en la quebrada </a:t>
                      </a:r>
                      <a:r>
                        <a:rPr lang="es-CO" sz="900" b="0" u="none" dirty="0" err="1">
                          <a:solidFill>
                            <a:schemeClr val="dk1"/>
                          </a:solidFill>
                          <a:latin typeface="Verdana" panose="020B0604030504040204" pitchFamily="34" charset="0"/>
                          <a:ea typeface="Verdana" panose="020B0604030504040204" pitchFamily="34" charset="0"/>
                          <a:cs typeface="Arial Narrow"/>
                          <a:sym typeface="Arial Narrow"/>
                        </a:rPr>
                        <a:t>Toledito</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vía </a:t>
                      </a:r>
                      <a:r>
                        <a:rPr lang="es-CO" sz="900" b="0" u="none" dirty="0" err="1">
                          <a:solidFill>
                            <a:schemeClr val="dk1"/>
                          </a:solidFill>
                          <a:latin typeface="Verdana" panose="020B0604030504040204" pitchFamily="34" charset="0"/>
                          <a:ea typeface="Verdana" panose="020B0604030504040204" pitchFamily="34" charset="0"/>
                          <a:cs typeface="Arial Narrow"/>
                          <a:sym typeface="Arial Narrow"/>
                        </a:rPr>
                        <a:t>Labateca</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 Toledo, en el municipio de Toledo (Norte de Santander) (14/06/2025).</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17315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Alto Apure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aportantes de la cuenca alta del río Apure</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714113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Margua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Margua. Especial atención en el municipio de Toledo (Norte de Santander).</a:t>
                      </a:r>
                    </a:p>
                  </a:txBody>
                  <a:tcPr marL="91448" marR="91448"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72953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Cobugón – Río Covaría</a:t>
                      </a:r>
                      <a:endParaRPr sz="900" dirty="0">
                        <a:latin typeface="Verdana" panose="020B0604030504040204" pitchFamily="34" charset="0"/>
                        <a:ea typeface="Verdana" panose="020B0604030504040204" pitchFamily="34" charset="0"/>
                      </a:endParaRPr>
                    </a:p>
                  </a:txBody>
                  <a:tcPr marL="91448" marR="91448"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Cobugón, Covaría y sus afluentes. Especial atención en el municipio de Cubará (Boyacá).</a:t>
                      </a:r>
                      <a:endParaRPr lang="en-U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9310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499" marB="454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Bojabá</a:t>
                      </a:r>
                      <a:endParaRPr sz="900" dirty="0">
                        <a:latin typeface="Verdana" panose="020B0604030504040204" pitchFamily="34" charset="0"/>
                        <a:ea typeface="Verdana" panose="020B0604030504040204" pitchFamily="34" charset="0"/>
                      </a:endParaRPr>
                    </a:p>
                  </a:txBody>
                  <a:tcPr marL="91430" marR="91430" marT="45499" marB="454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Bojabá y sus afluentes. Se recomienda especial atención en los municipios de Cubará (Boyacá) y Saravena (Arauca). </a:t>
                      </a:r>
                      <a:endPar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499" marB="454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955751"/>
                  </a:ext>
                </a:extLst>
              </a:tr>
            </a:tbl>
          </a:graphicData>
        </a:graphic>
      </p:graphicFrame>
      <p:pic>
        <p:nvPicPr>
          <p:cNvPr id="5" name="Google Shape;158;p1" descr="Recurso 37.png">
            <a:extLst>
              <a:ext uri="{FF2B5EF4-FFF2-40B4-BE49-F238E27FC236}">
                <a16:creationId xmlns:a16="http://schemas.microsoft.com/office/drawing/2014/main" id="{29CF7834-23A7-A86D-C736-37F300A3535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84376" y="229667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63A8F1D0-9AAC-2C6E-47C6-3C3678F15C8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044727" y="231140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BAC0A6E2-1C17-9B9E-EFA1-06D182C9C91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979664" y="205263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508FE390-9831-5176-3755-1B775E7C0A9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579778" y="246884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3;p20">
            <a:extLst>
              <a:ext uri="{FF2B5EF4-FFF2-40B4-BE49-F238E27FC236}">
                <a16:creationId xmlns:a16="http://schemas.microsoft.com/office/drawing/2014/main" id="{0469336F-BC00-EF6D-2116-3412EA911E6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28376" y="4485779"/>
            <a:ext cx="481012"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3;p20">
            <a:extLst>
              <a:ext uri="{FF2B5EF4-FFF2-40B4-BE49-F238E27FC236}">
                <a16:creationId xmlns:a16="http://schemas.microsoft.com/office/drawing/2014/main" id="{AC0C63BE-913C-ADF9-3BE0-A28E863431D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28376" y="386450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2;p20">
            <a:extLst>
              <a:ext uri="{FF2B5EF4-FFF2-40B4-BE49-F238E27FC236}">
                <a16:creationId xmlns:a16="http://schemas.microsoft.com/office/drawing/2014/main" id="{C737EA27-F35B-5C66-EB44-33F19070BCB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026" y="210740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93DD8BD8-E007-C541-039A-7E91DC57697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026" y="310788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203;p21" descr="Recurso 25.png">
            <a:extLst>
              <a:ext uri="{FF2B5EF4-FFF2-40B4-BE49-F238E27FC236}">
                <a16:creationId xmlns:a16="http://schemas.microsoft.com/office/drawing/2014/main" id="{28831237-921C-66DD-31C0-F8B205BD566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3139" y="508203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203;p21" descr="Recurso 25.png">
            <a:extLst>
              <a:ext uri="{FF2B5EF4-FFF2-40B4-BE49-F238E27FC236}">
                <a16:creationId xmlns:a16="http://schemas.microsoft.com/office/drawing/2014/main" id="{5202FB04-508B-D81C-F1B7-BEC44C0F76B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2026" y="569880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42C73C43-7464-8996-0524-BDEEB80F240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618371" y="202679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537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37550-5BC0-E5D7-0A7F-A7E01C2E3C0C}"/>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0BEF520B-415A-EBD5-E51A-7B31A54B63B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274E0EEE-156D-7AF6-AD09-C14311076BE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CBAC4561-ABE9-C251-8D22-2269C476FF9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33CD5A8C-19C6-71FD-6A45-EC9DE189BA2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2B39D44E-D623-6E7B-E095-DF7BCE86689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12A5FA7A-8751-FE98-07FF-6AFA2798821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01702EE6-D3AB-0393-DD01-B5D3E780EB75}"/>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01FB5143-EC65-9613-364E-A86370233F3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D576606F-3E78-9A63-6DEB-3220DC756BF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32C74295-1B76-982D-26C6-5FD870966B2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2659FC32-E34E-713D-2DD1-19E6935810B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3F86C27C-6613-5F32-6957-24A2E27244A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31F9738F-09C8-04B0-8E49-79CA73E527A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BB184366-860D-3D5B-2E05-739729059E8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3682B5DA-F102-C791-DE22-52CFAA58908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09BF9F86-3B33-99BB-ED13-E7A447A2CE5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8501" y="565288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98F7691D-11C3-568F-9DDF-1E7D317367D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69C64813-5C24-6211-67DE-AE6A69FDE2D0}"/>
              </a:ext>
            </a:extLst>
          </p:cNvPr>
          <p:cNvSpPr txBox="1">
            <a:spLocks noChangeArrowheads="1"/>
          </p:cNvSpPr>
          <p:nvPr/>
        </p:nvSpPr>
        <p:spPr bwMode="auto">
          <a:xfrm>
            <a:off x="3853656" y="742156"/>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graphicFrame>
        <p:nvGraphicFramePr>
          <p:cNvPr id="4" name="Google Shape;3394;p29">
            <a:extLst>
              <a:ext uri="{FF2B5EF4-FFF2-40B4-BE49-F238E27FC236}">
                <a16:creationId xmlns:a16="http://schemas.microsoft.com/office/drawing/2014/main" id="{D218EE1C-E714-1787-CA4D-F710142278ED}"/>
              </a:ext>
            </a:extLst>
          </p:cNvPr>
          <p:cNvGraphicFramePr/>
          <p:nvPr/>
        </p:nvGraphicFramePr>
        <p:xfrm>
          <a:off x="5443538" y="1699092"/>
          <a:ext cx="6550903" cy="4550660"/>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5498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Banadia y otros directos al Arauca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Arauca a la altura del municipio de Arauquita (Arauca) y sus afluentes como son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Cusay</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o Ele y caño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Caranal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así mismo, probabilidad de incrementos súbitos de sus aportantes,  tales como, el río Banadía. Se recomienda especial atención en los municipios de Arauquita, Saravena, Fortul y el centro poblado de Puerto Nariño del municipio de Saravena, como a las demás poblaciones ribereñas al río Arauca. Nota: Se reportaron inundaciones en los barrios de Vencedores, Bella Vista, Nuevo Oriente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Matecaña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del municipio de Arauquita, Arauca (16/06/2025).</a:t>
                      </a:r>
                    </a:p>
                  </a:txBody>
                  <a:tcPr marL="91431" marR="91431" marT="45501" marB="455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81396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4" marR="91434"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río Arauca (</a:t>
                      </a:r>
                      <a:r>
                        <a:rPr lang="es-CO" sz="900" u="none" strike="noStrike" dirty="0" err="1">
                          <a:latin typeface="Verdana" panose="020B0604030504040204" pitchFamily="34" charset="0"/>
                          <a:ea typeface="Verdana" panose="020B0604030504040204" pitchFamily="34" charset="0"/>
                          <a:cs typeface="Arial Narrow"/>
                          <a:sym typeface="Arial Narrow"/>
                        </a:rPr>
                        <a:t>md</a:t>
                      </a:r>
                      <a:r>
                        <a:rPr lang="es-CO" sz="900" u="none" strike="noStrike" dirty="0">
                          <a:latin typeface="Verdana" panose="020B0604030504040204" pitchFamily="34" charset="0"/>
                          <a:ea typeface="Verdana" panose="020B0604030504040204" pitchFamily="34" charset="0"/>
                          <a:cs typeface="Arial Narrow"/>
                          <a:sym typeface="Arial Narrow"/>
                        </a:rPr>
                        <a:t>)</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4" marR="91434"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Arauca y probabilidad de crecientes súbitas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aportantes al bajo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Arauca 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la altura del municipio de Arauca (Arauca).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4" marR="91434"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714113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Orinoco Directos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Samuco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moderados en el nivel del Caño Samuco en Arauca. </a:t>
                      </a:r>
                      <a:endParaRPr sz="900" dirty="0">
                        <a:latin typeface="Verdana" panose="020B0604030504040204" pitchFamily="34" charset="0"/>
                        <a:ea typeface="Verdana" panose="020B0604030504040204" pitchFamily="34" charset="0"/>
                      </a:endParaRPr>
                    </a:p>
                  </a:txBody>
                  <a:tcPr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0327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Orinoco Directos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Cinaruco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moderados en el nivel del río Cinaruco y sus afluentes. </a:t>
                      </a:r>
                      <a:endParaRPr sz="900" dirty="0">
                        <a:latin typeface="Verdana" panose="020B0604030504040204" pitchFamily="34" charset="0"/>
                        <a:ea typeface="Verdana" panose="020B0604030504040204" pitchFamily="34" charset="0"/>
                      </a:endParaRPr>
                    </a:p>
                  </a:txBody>
                  <a:tcPr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659371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Orinoco</a:t>
                      </a:r>
                      <a:r>
                        <a:rPr lang="es-CO" sz="900" u="none" strike="noStrike" baseline="0" dirty="0">
                          <a:latin typeface="Verdana" panose="020B0604030504040204" pitchFamily="34" charset="0"/>
                          <a:ea typeface="Verdana" panose="020B0604030504040204" pitchFamily="34" charset="0"/>
                          <a:cs typeface="Arial Narrow"/>
                          <a:sym typeface="Arial Narrow"/>
                        </a:rPr>
                        <a:t> Directos</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Río Orinoco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Orinoco a la altura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l municipio de Puerto Carreño (Vichada). </a:t>
                      </a:r>
                      <a:endParaRPr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767613"/>
                  </a:ext>
                </a:extLst>
              </a:tr>
            </a:tbl>
          </a:graphicData>
        </a:graphic>
      </p:graphicFrame>
      <p:pic>
        <p:nvPicPr>
          <p:cNvPr id="8" name="Google Shape;158;p1" descr="Recurso 37.png">
            <a:extLst>
              <a:ext uri="{FF2B5EF4-FFF2-40B4-BE49-F238E27FC236}">
                <a16:creationId xmlns:a16="http://schemas.microsoft.com/office/drawing/2014/main" id="{DD191A1C-A54A-8386-F54C-80B2BB3184D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116937" y="24796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95FA32BD-9552-63CE-0B1F-EDFA259F72C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0712" y="225979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275FDFF2-FFDB-C9CA-E80C-B7C364078D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2553" y="276901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203;p21" descr="Recurso 25.png">
            <a:extLst>
              <a:ext uri="{FF2B5EF4-FFF2-40B4-BE49-F238E27FC236}">
                <a16:creationId xmlns:a16="http://schemas.microsoft.com/office/drawing/2014/main" id="{A83664F7-47E7-79FD-684C-F7F21164BA9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0914" y="5716827"/>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5A9BD94-4549-BAF8-D541-3AF05DF4E53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16151" y="4490696"/>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3;p20">
            <a:extLst>
              <a:ext uri="{FF2B5EF4-FFF2-40B4-BE49-F238E27FC236}">
                <a16:creationId xmlns:a16="http://schemas.microsoft.com/office/drawing/2014/main" id="{65FF1079-3189-C704-CF76-6A6BD320D5C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16151" y="5131670"/>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3327B7A7-33D5-600B-40A6-F5D3CF1B5D7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2266831" y="225979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203;p21" descr="Recurso 25.png">
            <a:extLst>
              <a:ext uri="{FF2B5EF4-FFF2-40B4-BE49-F238E27FC236}">
                <a16:creationId xmlns:a16="http://schemas.microsoft.com/office/drawing/2014/main" id="{D5B09450-07C6-3745-EB99-A8F7136F092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5677" y="280156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203;p21" descr="Recurso 25.png">
            <a:extLst>
              <a:ext uri="{FF2B5EF4-FFF2-40B4-BE49-F238E27FC236}">
                <a16:creationId xmlns:a16="http://schemas.microsoft.com/office/drawing/2014/main" id="{7552E7AB-AC02-558E-80A0-4612B97B058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6151" y="3872631"/>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883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0C90-F5F8-CF6D-7A81-E9B11AB7FE32}"/>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C456FA1E-210A-591E-76D2-BC09C4544A23}"/>
              </a:ext>
            </a:extLst>
          </p:cNvPr>
          <p:cNvGraphicFramePr/>
          <p:nvPr/>
        </p:nvGraphicFramePr>
        <p:xfrm>
          <a:off x="5429221" y="1797391"/>
          <a:ext cx="6656521" cy="3995360"/>
        </p:xfrm>
        <a:graphic>
          <a:graphicData uri="http://schemas.openxmlformats.org/drawingml/2006/table">
            <a:tbl>
              <a:tblPr>
                <a:noFill/>
              </a:tblPr>
              <a:tblGrid>
                <a:gridCol w="694413">
                  <a:extLst>
                    <a:ext uri="{9D8B030D-6E8A-4147-A177-3AD203B41FA5}">
                      <a16:colId xmlns:a16="http://schemas.microsoft.com/office/drawing/2014/main" val="20000"/>
                    </a:ext>
                  </a:extLst>
                </a:gridCol>
                <a:gridCol w="1099493">
                  <a:extLst>
                    <a:ext uri="{9D8B030D-6E8A-4147-A177-3AD203B41FA5}">
                      <a16:colId xmlns:a16="http://schemas.microsoft.com/office/drawing/2014/main" val="20001"/>
                    </a:ext>
                  </a:extLst>
                </a:gridCol>
                <a:gridCol w="1263455">
                  <a:extLst>
                    <a:ext uri="{9D8B030D-6E8A-4147-A177-3AD203B41FA5}">
                      <a16:colId xmlns:a16="http://schemas.microsoft.com/office/drawing/2014/main" val="20002"/>
                    </a:ext>
                  </a:extLst>
                </a:gridCol>
                <a:gridCol w="3599160">
                  <a:extLst>
                    <a:ext uri="{9D8B030D-6E8A-4147-A177-3AD203B41FA5}">
                      <a16:colId xmlns:a16="http://schemas.microsoft.com/office/drawing/2014/main" val="20003"/>
                    </a:ext>
                  </a:extLst>
                </a:gridCol>
              </a:tblGrid>
              <a:tr h="49796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a:t>
                      </a:r>
                      <a:r>
                        <a:rPr lang="es-CO" sz="900" u="none" strike="noStrike" dirty="0" err="1">
                          <a:latin typeface="Verdana" panose="020B0604030504040204" pitchFamily="34" charset="0"/>
                          <a:ea typeface="Verdana" panose="020B0604030504040204" pitchFamily="34" charset="0"/>
                          <a:cs typeface="Arial Narrow"/>
                          <a:sym typeface="Arial Narrow"/>
                        </a:rPr>
                        <a:t>Unilla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Unilla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Calamar (Guaviare). </a:t>
                      </a:r>
                      <a:r>
                        <a:rPr lang="es-CO" sz="900" b="1"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Se reportó desbordamiento de los ríos </a:t>
                      </a:r>
                      <a:r>
                        <a:rPr lang="es-CO" sz="900" b="0" u="none" strike="noStrike" baseline="0" dirty="0" err="1">
                          <a:solidFill>
                            <a:schemeClr val="dk1"/>
                          </a:solidFill>
                          <a:latin typeface="Verdana" panose="020B0604030504040204" pitchFamily="34" charset="0"/>
                          <a:ea typeface="Verdana" panose="020B0604030504040204" pitchFamily="34" charset="0"/>
                          <a:cs typeface="Arial Narrow"/>
                          <a:sym typeface="Arial Narrow"/>
                        </a:rPr>
                        <a:t>Unilla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Calamar en zona urbana del municipio de Calamar (Guaviare) (04/06/2025).</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3227048"/>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Itilla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Itilla y sus afluentes. Especial atención a los centros poblados del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Calamar (Guaviare).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02094"/>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Vaupés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Niveles altos del río Vaupés en la cuenca alta y probabilidad de crecientes súbitas en sus afluentes. Se recomienda especial atención a los municipios de Miraflores y Carurú; centros poblados como  la inspección </a:t>
                      </a:r>
                      <a:r>
                        <a:rPr lang="es-CO" sz="900" u="none" strike="noStrike" dirty="0" err="1">
                          <a:latin typeface="Verdana" panose="020B0604030504040204" pitchFamily="34" charset="0"/>
                          <a:ea typeface="Verdana" panose="020B0604030504040204" pitchFamily="34" charset="0"/>
                          <a:cs typeface="Arial Narrow"/>
                          <a:sym typeface="Arial Narrow"/>
                        </a:rPr>
                        <a:t>Barranquillita</a:t>
                      </a:r>
                      <a:r>
                        <a:rPr lang="es-CO" sz="900" u="none" strike="noStrike" dirty="0">
                          <a:latin typeface="Verdana" panose="020B0604030504040204" pitchFamily="34" charset="0"/>
                          <a:ea typeface="Verdana" panose="020B0604030504040204" pitchFamily="34" charset="0"/>
                          <a:cs typeface="Arial Narrow"/>
                          <a:sym typeface="Arial Narrow"/>
                        </a:rPr>
                        <a:t> en el municipio de Miraflores (Vaupés).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prevé continue la tendencia de ascenso en los niveles del río Vaupés a lo largo de toda la cuenca durante los próximos días.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900" b="1" u="none" strike="noStrike" dirty="0">
                          <a:latin typeface="Verdana" panose="020B0604030504040204" pitchFamily="34" charset="0"/>
                          <a:ea typeface="Verdana" panose="020B0604030504040204" pitchFamily="34" charset="0"/>
                          <a:cs typeface="Arial Narrow"/>
                          <a:sym typeface="Arial Narrow"/>
                        </a:rPr>
                        <a:t>)</a:t>
                      </a:r>
                      <a:r>
                        <a:rPr lang="es-CO" sz="900" u="none" strike="noStrike" dirty="0">
                          <a:latin typeface="Verdana" panose="020B0604030504040204" pitchFamily="34" charset="0"/>
                          <a:ea typeface="Verdana" panose="020B0604030504040204" pitchFamily="34" charset="0"/>
                          <a:cs typeface="Arial Narrow"/>
                          <a:sym typeface="Arial Narrow"/>
                        </a:rPr>
                        <a:t> Desbordamiento del rio Vaupés en la inspección Barranquillita, municipio Miraflores (Vaupés) (06/06/2025).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8716647"/>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baja del río Vaupés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Niveles altos del río Vaupés entre los municipios de Carurú y Mitú (Vaupés).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prevé continue la tendencia de ascenso en los niveles del río Vaupés a lo largo de toda la cuenca durante los próximos días.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125386"/>
                  </a:ext>
                </a:extLst>
              </a:tr>
            </a:tbl>
          </a:graphicData>
        </a:graphic>
      </p:graphicFrame>
      <p:pic>
        <p:nvPicPr>
          <p:cNvPr id="369666" name="Google Shape;7439;p316">
            <a:extLst>
              <a:ext uri="{FF2B5EF4-FFF2-40B4-BE49-F238E27FC236}">
                <a16:creationId xmlns:a16="http://schemas.microsoft.com/office/drawing/2014/main" id="{26C35846-8592-EBDF-5CD4-3EF6365F4487}"/>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78DA1214-1C4B-D445-D63B-C93AFA920E5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0431FAC3-B13F-FEE3-6CAF-3D8F7B2499A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1C259A42-9447-DEFF-BBCE-9F71DCB2D4E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7FB02CB3-93B7-EDC9-CAF9-62A627B67F4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520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482E50F9-2F57-7C0F-CD9E-0CDEAB4D261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1C9F2793-CA04-2F63-3185-FE9C587C10D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7EBA549-6177-B9AD-F870-2B0A8E4E0CA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7C0BD9D0-7AE3-61A3-68B8-2A5A1980EC3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644FC614-72B5-D248-E4F2-7B2FFCAD9C1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15796" y="60324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679A4D17-2627-266E-A26D-01DB2C1B89E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456FB44C-F2FA-16AC-6267-E7E77CE7ACC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036;p14">
            <a:extLst>
              <a:ext uri="{FF2B5EF4-FFF2-40B4-BE49-F238E27FC236}">
                <a16:creationId xmlns:a16="http://schemas.microsoft.com/office/drawing/2014/main" id="{93A02D56-5BBC-F95B-6CE5-03A3C1969C7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0" name="Google Shape;3203;p21" descr="Recurso 25.png">
            <a:extLst>
              <a:ext uri="{FF2B5EF4-FFF2-40B4-BE49-F238E27FC236}">
                <a16:creationId xmlns:a16="http://schemas.microsoft.com/office/drawing/2014/main" id="{B8D328B1-810A-F6E8-A23D-FDBDA668E8D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1435" y="468731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203;p21" descr="Recurso 25.png">
            <a:extLst>
              <a:ext uri="{FF2B5EF4-FFF2-40B4-BE49-F238E27FC236}">
                <a16:creationId xmlns:a16="http://schemas.microsoft.com/office/drawing/2014/main" id="{DD3BE4B0-54D5-F283-7DDB-91E9B3B68B7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7548" y="2444163"/>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0;p9">
            <a:extLst>
              <a:ext uri="{FF2B5EF4-FFF2-40B4-BE49-F238E27FC236}">
                <a16:creationId xmlns:a16="http://schemas.microsoft.com/office/drawing/2014/main" id="{70205176-BF60-5AE2-5A9E-BA7D88F84AD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5127" y="241494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41ACC834-FB14-F841-17E6-0880A628534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0844" y="276690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68D96778-68D8-1DBF-9894-4FE3057E59B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7443" y="285783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203;p21" descr="Recurso 25.png">
            <a:extLst>
              <a:ext uri="{FF2B5EF4-FFF2-40B4-BE49-F238E27FC236}">
                <a16:creationId xmlns:a16="http://schemas.microsoft.com/office/drawing/2014/main" id="{3B1C1E9D-77DD-5111-0DBC-994ED1F2CA0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7548" y="3130761"/>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203;p21" descr="Recurso 25.png">
            <a:extLst>
              <a:ext uri="{FF2B5EF4-FFF2-40B4-BE49-F238E27FC236}">
                <a16:creationId xmlns:a16="http://schemas.microsoft.com/office/drawing/2014/main" id="{69F264B7-7177-791A-6510-DA10D183CDE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7548" y="4205667"/>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B140A363-35A8-459D-DC64-5B9C68743AC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3142" y="2754318"/>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1FE0D205-4062-A08E-5E92-3AFC558BC90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3514" y="268481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203;p21" descr="Recurso 25.png">
            <a:extLst>
              <a:ext uri="{FF2B5EF4-FFF2-40B4-BE49-F238E27FC236}">
                <a16:creationId xmlns:a16="http://schemas.microsoft.com/office/drawing/2014/main" id="{1EECE563-FAE3-F8C4-8EA1-A6EE5681F5D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7548" y="5215193"/>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E449DC67-A7C6-8BD6-03B0-A27622FA7A0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38" y="281975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41691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5B1D4-E5B4-DB4F-F2F5-FCAA3F4DAE6C}"/>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0D35BD82-63E4-1E7B-4CFC-30BD4A1624AD}"/>
              </a:ext>
            </a:extLst>
          </p:cNvPr>
          <p:cNvGraphicFramePr/>
          <p:nvPr/>
        </p:nvGraphicFramePr>
        <p:xfrm>
          <a:off x="5412725" y="1803616"/>
          <a:ext cx="6656521" cy="3957909"/>
        </p:xfrm>
        <a:graphic>
          <a:graphicData uri="http://schemas.openxmlformats.org/drawingml/2006/table">
            <a:tbl>
              <a:tblPr>
                <a:noFill/>
              </a:tblPr>
              <a:tblGrid>
                <a:gridCol w="694413">
                  <a:extLst>
                    <a:ext uri="{9D8B030D-6E8A-4147-A177-3AD203B41FA5}">
                      <a16:colId xmlns:a16="http://schemas.microsoft.com/office/drawing/2014/main" val="20000"/>
                    </a:ext>
                  </a:extLst>
                </a:gridCol>
                <a:gridCol w="1099493">
                  <a:extLst>
                    <a:ext uri="{9D8B030D-6E8A-4147-A177-3AD203B41FA5}">
                      <a16:colId xmlns:a16="http://schemas.microsoft.com/office/drawing/2014/main" val="20001"/>
                    </a:ext>
                  </a:extLst>
                </a:gridCol>
                <a:gridCol w="1263455">
                  <a:extLst>
                    <a:ext uri="{9D8B030D-6E8A-4147-A177-3AD203B41FA5}">
                      <a16:colId xmlns:a16="http://schemas.microsoft.com/office/drawing/2014/main" val="20002"/>
                    </a:ext>
                  </a:extLst>
                </a:gridCol>
                <a:gridCol w="3599160">
                  <a:extLst>
                    <a:ext uri="{9D8B030D-6E8A-4147-A177-3AD203B41FA5}">
                      <a16:colId xmlns:a16="http://schemas.microsoft.com/office/drawing/2014/main" val="20003"/>
                    </a:ext>
                  </a:extLst>
                </a:gridCol>
              </a:tblGrid>
              <a:tr h="49796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89411">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Alto Caguán</a:t>
                      </a:r>
                      <a:endParaRPr sz="900" dirty="0">
                        <a:latin typeface="Verdana" panose="020B0604030504040204" pitchFamily="34" charset="0"/>
                        <a:ea typeface="Verdana" panose="020B0604030504040204" pitchFamily="34" charset="0"/>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Alto Caguán y sus afluentes. Se recomienda especial atención en el municipio San Vicente del Caguán y Puerto Betania. (Caquetá).</a:t>
                      </a:r>
                      <a:endParaRPr sz="900" b="0" u="none" dirty="0">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8008151"/>
                  </a:ext>
                </a:extLst>
              </a:tr>
              <a:tr h="655607">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Guayas</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Guayas y sus afluentes (aportante al río Caquetá). Se recomienda especial atención a la altura de los municipios de Paujil, Puerto Rico y </a:t>
                      </a:r>
                      <a:r>
                        <a:rPr lang="es-CO" sz="900" u="none" strike="noStrike" dirty="0">
                          <a:latin typeface="Verdana" panose="020B0604030504040204" pitchFamily="34" charset="0"/>
                          <a:ea typeface="Verdana" panose="020B0604030504040204" pitchFamily="34" charset="0"/>
                          <a:cs typeface="Arial Narrow"/>
                          <a:sym typeface="Arial Narrow"/>
                        </a:rPr>
                        <a:t>El Doncello (Caquetá)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9139457"/>
                  </a:ext>
                </a:extLst>
              </a:tr>
              <a:tr h="655607">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Caguán</a:t>
                      </a:r>
                      <a:endParaRPr sz="900" dirty="0">
                        <a:latin typeface="Verdana" panose="020B0604030504040204" pitchFamily="34" charset="0"/>
                        <a:ea typeface="Verdana" panose="020B0604030504040204" pitchFamily="34" charset="0"/>
                      </a:endParaRPr>
                    </a:p>
                  </a:txBody>
                  <a:tcPr marL="91445" marR="91445"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Bajo Caguán y sus afluentes. Se recomienda especial atención en el municipio Cartagena de </a:t>
                      </a:r>
                      <a:r>
                        <a:rPr lang="es-CO" sz="900" b="0" u="none" dirty="0" err="1">
                          <a:latin typeface="Verdana" panose="020B0604030504040204" pitchFamily="34" charset="0"/>
                          <a:ea typeface="Verdana" panose="020B0604030504040204" pitchFamily="34" charset="0"/>
                          <a:cs typeface="Arial Narrow"/>
                          <a:sym typeface="Arial Narrow"/>
                        </a:rPr>
                        <a:t>Chairá</a:t>
                      </a:r>
                      <a:r>
                        <a:rPr lang="es-CO" sz="900" b="0" u="none" dirty="0">
                          <a:latin typeface="Verdana" panose="020B0604030504040204" pitchFamily="34" charset="0"/>
                          <a:ea typeface="Verdana" panose="020B0604030504040204" pitchFamily="34" charset="0"/>
                          <a:cs typeface="Arial Narrow"/>
                          <a:sym typeface="Arial Narrow"/>
                        </a:rPr>
                        <a:t> y poblaciones aguas abajo. </a:t>
                      </a:r>
                      <a:r>
                        <a:rPr lang="es-CO" sz="900" b="1" u="none" dirty="0">
                          <a:latin typeface="Verdana" panose="020B0604030504040204" pitchFamily="34" charset="0"/>
                          <a:ea typeface="Verdana" panose="020B0604030504040204" pitchFamily="34" charset="0"/>
                          <a:cs typeface="Arial Narrow"/>
                          <a:sym typeface="Arial Narrow"/>
                        </a:rPr>
                        <a:t>Nota: </a:t>
                      </a:r>
                      <a:r>
                        <a:rPr lang="es-CO" sz="900" b="0" u="none" dirty="0">
                          <a:latin typeface="Verdana" panose="020B0604030504040204" pitchFamily="34" charset="0"/>
                          <a:ea typeface="Verdana" panose="020B0604030504040204" pitchFamily="34" charset="0"/>
                          <a:cs typeface="Arial Narrow"/>
                          <a:sym typeface="Arial Narrow"/>
                        </a:rPr>
                        <a:t>creciente de los ríos Caguán y Guayas afectando el municipio de Cartagena de </a:t>
                      </a:r>
                      <a:r>
                        <a:rPr lang="es-CO" sz="900" b="0" u="none" dirty="0" err="1">
                          <a:latin typeface="Verdana" panose="020B0604030504040204" pitchFamily="34" charset="0"/>
                          <a:ea typeface="Verdana" panose="020B0604030504040204" pitchFamily="34" charset="0"/>
                          <a:cs typeface="Arial Narrow"/>
                          <a:sym typeface="Arial Narrow"/>
                        </a:rPr>
                        <a:t>Chairá</a:t>
                      </a:r>
                      <a:r>
                        <a:rPr lang="es-CO" sz="900" b="0" u="none" dirty="0">
                          <a:latin typeface="Verdana" panose="020B0604030504040204" pitchFamily="34" charset="0"/>
                          <a:ea typeface="Verdana" panose="020B0604030504040204" pitchFamily="34" charset="0"/>
                          <a:cs typeface="Arial Narrow"/>
                          <a:sym typeface="Arial Narrow"/>
                        </a:rPr>
                        <a:t>, Caquetá (25/05/2025).</a:t>
                      </a:r>
                    </a:p>
                  </a:txBody>
                  <a:tcPr marL="91445" marR="91445"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1861260"/>
                  </a:ext>
                </a:extLst>
              </a:tr>
              <a:tr h="655607">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Orteguaza</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Orteguaza y sus afluentes, los ríos Caraño y Hacha en el piedemonte caqueteño, a la altura del municipio de Florencia (Caquetá) y río </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Bodoquero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las ciudades de Florencia, Morelia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Paujil. </a:t>
                      </a:r>
                      <a:endParaRPr lang="es-CO" sz="900" b="0" dirty="0"/>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7494137"/>
                  </a:ext>
                </a:extLst>
              </a:tr>
              <a:tr h="655607">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44" marB="4574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Pescado</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Pescado y sus afluentes, a la altura del municipio de Albania, Belén de los Andaquíes y Valparaíso (Caquetá). </a:t>
                      </a:r>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831082"/>
                  </a:ext>
                </a:extLst>
              </a:tr>
            </a:tbl>
          </a:graphicData>
        </a:graphic>
      </p:graphicFrame>
      <p:pic>
        <p:nvPicPr>
          <p:cNvPr id="369666" name="Google Shape;7439;p316">
            <a:extLst>
              <a:ext uri="{FF2B5EF4-FFF2-40B4-BE49-F238E27FC236}">
                <a16:creationId xmlns:a16="http://schemas.microsoft.com/office/drawing/2014/main" id="{D4D9E12C-5B3F-E42E-D984-A126CA50BC1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626E1C0E-4BC8-A69E-BE48-095580F3299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3348D75E-A16F-08E6-BE96-FEDE51BA57C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093F3A6E-7263-2443-5A60-EA2D18327ED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75A9C6CA-C56B-BE20-CAF5-AF1A16F2129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520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07A74E84-4481-07F5-1341-7646C946E62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FBCB464A-5859-D76E-9A71-A4F4AD528E9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82ACE99D-09AC-F6CE-5E32-D9F845C80E8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CCC775CC-4FB2-8927-B312-FA01562C02E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BB116D38-062C-5694-3B19-5E2E5F5E515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15796" y="60324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DF899F06-E6EB-1EAC-FC2F-69876ABFA78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AFE76DBA-50FA-D3C5-466C-7AF9278DA785}"/>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036;p14">
            <a:extLst>
              <a:ext uri="{FF2B5EF4-FFF2-40B4-BE49-F238E27FC236}">
                <a16:creationId xmlns:a16="http://schemas.microsoft.com/office/drawing/2014/main" id="{017E5E58-375E-EE1F-CE16-186EBB65CDE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5" name="Google Shape;158;p1" descr="Recurso 37.png">
            <a:extLst>
              <a:ext uri="{FF2B5EF4-FFF2-40B4-BE49-F238E27FC236}">
                <a16:creationId xmlns:a16="http://schemas.microsoft.com/office/drawing/2014/main" id="{8A5BD86D-7587-03B7-5D91-8F0A096170E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919922" y="270701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203;p21" descr="Recurso 25.png">
            <a:extLst>
              <a:ext uri="{FF2B5EF4-FFF2-40B4-BE49-F238E27FC236}">
                <a16:creationId xmlns:a16="http://schemas.microsoft.com/office/drawing/2014/main" id="{851307E7-2BB0-CF18-6F93-32EE16A182B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1530" y="471122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0;p9">
            <a:extLst>
              <a:ext uri="{FF2B5EF4-FFF2-40B4-BE49-F238E27FC236}">
                <a16:creationId xmlns:a16="http://schemas.microsoft.com/office/drawing/2014/main" id="{56658C3A-7F18-A049-EE35-A289C2589F7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0844" y="276690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0;p9">
            <a:extLst>
              <a:ext uri="{FF2B5EF4-FFF2-40B4-BE49-F238E27FC236}">
                <a16:creationId xmlns:a16="http://schemas.microsoft.com/office/drawing/2014/main" id="{4E840B88-B2D3-88EF-5E6C-C0DC8512D76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1530" y="2261992"/>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117F3FE9-AF04-D915-A507-923AE06B489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09178" y="223711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203;p21">
            <a:extLst>
              <a:ext uri="{FF2B5EF4-FFF2-40B4-BE49-F238E27FC236}">
                <a16:creationId xmlns:a16="http://schemas.microsoft.com/office/drawing/2014/main" id="{18E2674E-4002-FA62-2FD3-D854AC917AA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5522968" y="3726653"/>
            <a:ext cx="471487" cy="44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49150B8D-22B6-5F41-CBDE-0CF3E052D97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673660" y="292532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14126ED9-EE81-928E-2443-DA1C4F83E6D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269861" y="239692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6D7779BB-B117-BBE6-5438-F0A26B28119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18205" y="2378371"/>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6BD92C3C-2C8E-5775-F00F-B8BB0657E13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4062" y="446561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4DBA31E8-6972-7ECB-722A-4BE1AB9734A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9155" y="519675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9261CDB8-30F6-4C00-2B38-2FDC2F3AD4F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1098279" y="2586796"/>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203;p21">
            <a:extLst>
              <a:ext uri="{FF2B5EF4-FFF2-40B4-BE49-F238E27FC236}">
                <a16:creationId xmlns:a16="http://schemas.microsoft.com/office/drawing/2014/main" id="{F2B22106-B4D4-1B5A-03E0-B93EA7597AC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5522968" y="2991602"/>
            <a:ext cx="471487" cy="44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28807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nvGraphicFramePr>
        <p:xfrm>
          <a:off x="862207" y="2245166"/>
          <a:ext cx="10731500" cy="286811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tx1"/>
                          </a:solidFill>
                          <a:latin typeface="Verdana"/>
                          <a:ea typeface="Verdana"/>
                          <a:cs typeface="Verdana"/>
                          <a:sym typeface="Verdana"/>
                        </a:rPr>
                        <a:t>REGIÓN de LA ALERTA</a:t>
                      </a:r>
                      <a:endParaRPr sz="12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chemeClr val="tx1"/>
                          </a:solidFill>
                          <a:latin typeface="Verdana"/>
                          <a:ea typeface="Verdana"/>
                          <a:cs typeface="Verdana"/>
                          <a:sym typeface="Verdana"/>
                        </a:rPr>
                        <a:t>SITIOS PARA LOS CUALES SE GENERA LA ALERTA</a:t>
                      </a:r>
                      <a:endParaRPr sz="10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sym typeface="Verdana"/>
                        </a:rPr>
                        <a:t>CAUCA Y NARIÑO</a:t>
                      </a:r>
                      <a:endParaRPr lang="es-CO" sz="100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CAUCA: </a:t>
                      </a:r>
                      <a:r>
                        <a:rPr lang="es-CO" sz="1000" b="0" u="none" strike="noStrike" cap="none" dirty="0">
                          <a:solidFill>
                            <a:schemeClr val="tx1"/>
                          </a:solidFill>
                          <a:latin typeface="Verdana"/>
                          <a:ea typeface="Verdana"/>
                          <a:sym typeface="Verdana"/>
                        </a:rPr>
                        <a:t>Almaguer, Bolívar, Corinto, Inzá, Jambaló, La Vega, Miranda, Páez (Belalcázar), Puracé (Coconuco), San Sebastián, Santa Rosa, Silvia, Sotará (Paispamba), Sucre, Toribío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NARIÑO: </a:t>
                      </a:r>
                      <a:r>
                        <a:rPr lang="es-CO" sz="1000" b="0" u="none" strike="noStrike" cap="none" dirty="0">
                          <a:solidFill>
                            <a:schemeClr val="tx1"/>
                          </a:solidFill>
                          <a:latin typeface="Verdana"/>
                          <a:ea typeface="Verdana"/>
                          <a:sym typeface="Verdana"/>
                        </a:rPr>
                        <a:t>Pasto, Aldana, Buesaco, Consacá, Contadero, Córdoba, Cuaspud (Carlosama), Cumbal, Chachaguí, El Tablón, Funes, Guaitarilla, Gualmatán, Iles, Imués, Ipiales, La Cruz, La Florida, Mallama (Piedrancha), Nariño, Ospina, Potosí, Providencia, Puerres, Pupiales, Sandoná, San Bernardo, San Pablo, Santa Cruz (Guachavés), Sapuyes, Tangua, Túquerres y Yacuanquer.</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algn="l" rtl="0" fontAlgn="base"/>
                      <a:r>
                        <a:rPr lang="es-CO" sz="1000" b="1" i="0" u="none" strike="noStrike" dirty="0">
                          <a:solidFill>
                            <a:schemeClr val="tx1"/>
                          </a:solidFill>
                          <a:effectLst/>
                          <a:latin typeface="Verdana" panose="020B0604030504040204" pitchFamily="34" charset="0"/>
                        </a:rPr>
                        <a:t>ANTIOQUIA </a:t>
                      </a:r>
                      <a:r>
                        <a:rPr lang="en-US" sz="1000" b="0" i="0" dirty="0">
                          <a:solidFill>
                            <a:schemeClr val="tx1"/>
                          </a:solidFill>
                          <a:effectLst/>
                          <a:latin typeface="Verdana" panose="020B0604030504040204" pitchFamily="34" charset="0"/>
                        </a:rPr>
                        <a:t>​</a:t>
                      </a:r>
                      <a:endParaRPr lang="en-US" sz="1000" b="0" i="0" dirty="0">
                        <a:solidFill>
                          <a:schemeClr val="tx1"/>
                        </a:solidFill>
                        <a:effectLst/>
                        <a:latin typeface="Segoe UI" panose="020B0502040204020203" pitchFamily="34" charset="0"/>
                      </a:endParaRPr>
                    </a:p>
                    <a:p>
                      <a:pPr algn="just" rtl="0" fontAlgn="base"/>
                      <a:r>
                        <a:rPr lang="es-CO" sz="1000" b="0" i="0" u="none" strike="noStrike" dirty="0">
                          <a:solidFill>
                            <a:schemeClr val="tx1"/>
                          </a:solidFill>
                          <a:effectLst/>
                          <a:latin typeface="Verdana" panose="020B0604030504040204" pitchFamily="34" charset="0"/>
                        </a:rPr>
                        <a:t>Angostura, Belmira, Entrerríos, San Andrés, San José de La Montaña, San Pedro, Santa Rosa de Osos y Yarumal</a:t>
                      </a:r>
                      <a:endParaRPr lang="en-US" sz="1000" b="0" i="0" dirty="0">
                        <a:solidFill>
                          <a:schemeClr val="tx1"/>
                        </a:solidFill>
                        <a:effectLst/>
                        <a:latin typeface="Segoe UI" panose="020B0502040204020203" pitchFamily="34" charset="0"/>
                      </a:endParaRP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1811338" y="5413375"/>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397512" y="5173893"/>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b="1" dirty="0">
                <a:solidFill>
                  <a:prstClr val="black"/>
                </a:solidFill>
                <a:latin typeface="Arial Narrow" panose="020B0606020202030204" pitchFamily="34" charset="0"/>
              </a:rPr>
              <a:t>5</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a:t>
            </a: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8994" y="3731321"/>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081213" y="2562921"/>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6"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9888" y="92770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84B18A5B-6B2F-2D76-1CB9-310CE4A934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875" y="3712207"/>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D9FB-08AA-9899-2061-F7C5B0E33349}"/>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C579C4E1-2465-85CC-FE68-21746320AAF5}"/>
              </a:ext>
            </a:extLst>
          </p:cNvPr>
          <p:cNvGraphicFramePr/>
          <p:nvPr/>
        </p:nvGraphicFramePr>
        <p:xfrm>
          <a:off x="5404099" y="2534945"/>
          <a:ext cx="6656521" cy="2605806"/>
        </p:xfrm>
        <a:graphic>
          <a:graphicData uri="http://schemas.openxmlformats.org/drawingml/2006/table">
            <a:tbl>
              <a:tblPr>
                <a:noFill/>
              </a:tblPr>
              <a:tblGrid>
                <a:gridCol w="694413">
                  <a:extLst>
                    <a:ext uri="{9D8B030D-6E8A-4147-A177-3AD203B41FA5}">
                      <a16:colId xmlns:a16="http://schemas.microsoft.com/office/drawing/2014/main" val="20000"/>
                    </a:ext>
                  </a:extLst>
                </a:gridCol>
                <a:gridCol w="1099493">
                  <a:extLst>
                    <a:ext uri="{9D8B030D-6E8A-4147-A177-3AD203B41FA5}">
                      <a16:colId xmlns:a16="http://schemas.microsoft.com/office/drawing/2014/main" val="20001"/>
                    </a:ext>
                  </a:extLst>
                </a:gridCol>
                <a:gridCol w="1263455">
                  <a:extLst>
                    <a:ext uri="{9D8B030D-6E8A-4147-A177-3AD203B41FA5}">
                      <a16:colId xmlns:a16="http://schemas.microsoft.com/office/drawing/2014/main" val="20002"/>
                    </a:ext>
                  </a:extLst>
                </a:gridCol>
                <a:gridCol w="3599160">
                  <a:extLst>
                    <a:ext uri="{9D8B030D-6E8A-4147-A177-3AD203B41FA5}">
                      <a16:colId xmlns:a16="http://schemas.microsoft.com/office/drawing/2014/main" val="20003"/>
                    </a:ext>
                  </a:extLst>
                </a:gridCol>
              </a:tblGrid>
              <a:tr h="49796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55607">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latin typeface="Verdana" panose="020B0604030504040204" pitchFamily="34" charset="0"/>
                          <a:ea typeface="Verdana" panose="020B0604030504040204" pitchFamily="34" charset="0"/>
                          <a:cs typeface="Arial Narrow"/>
                          <a:sym typeface="Arial Narrow"/>
                        </a:rPr>
                        <a:t>Cuenca alta del río Caquetá</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Caquetá, se recomienda especial atención en el río Mocoa y sus afluentes los ríos </a:t>
                      </a:r>
                      <a:r>
                        <a:rPr lang="es-CO" sz="900" u="none" strike="noStrike" cap="none" dirty="0" err="1">
                          <a:latin typeface="Verdana" panose="020B0604030504040204" pitchFamily="34" charset="0"/>
                          <a:ea typeface="Verdana" panose="020B0604030504040204" pitchFamily="34" charset="0"/>
                          <a:cs typeface="Arial Narrow"/>
                          <a:sym typeface="Arial Narrow"/>
                        </a:rPr>
                        <a:t>Rumiyaco</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Tarauquita</a:t>
                      </a:r>
                      <a:r>
                        <a:rPr lang="es-CO" sz="900" u="none" strike="noStrike" cap="none" dirty="0">
                          <a:latin typeface="Verdana" panose="020B0604030504040204" pitchFamily="34" charset="0"/>
                          <a:ea typeface="Verdana" panose="020B0604030504040204" pitchFamily="34" charset="0"/>
                          <a:cs typeface="Arial Narrow"/>
                          <a:sym typeface="Arial Narrow"/>
                        </a:rPr>
                        <a:t>, Pepino, Sangoyaco, </a:t>
                      </a:r>
                      <a:r>
                        <a:rPr lang="es-CO" sz="900" u="none" strike="noStrike" cap="none" dirty="0" err="1">
                          <a:latin typeface="Verdana" panose="020B0604030504040204" pitchFamily="34" charset="0"/>
                          <a:ea typeface="Verdana" panose="020B0604030504040204" pitchFamily="34" charset="0"/>
                          <a:cs typeface="Arial Narrow"/>
                          <a:sym typeface="Arial Narrow"/>
                        </a:rPr>
                        <a:t>Dantayaco</a:t>
                      </a:r>
                      <a:r>
                        <a:rPr lang="es-CO" sz="900" u="none" strike="noStrike" cap="none" dirty="0">
                          <a:latin typeface="Verdana" panose="020B0604030504040204" pitchFamily="34" charset="0"/>
                          <a:ea typeface="Verdana" panose="020B0604030504040204" pitchFamily="34" charset="0"/>
                          <a:cs typeface="Arial Narrow"/>
                          <a:sym typeface="Arial Narrow"/>
                        </a:rPr>
                        <a:t> y Mulato, entre otros aportantes a la cuenca alta del río Caquetá. Igual atención al río </a:t>
                      </a:r>
                      <a:r>
                        <a:rPr lang="es-CO" sz="900" u="none" strike="noStrike" cap="none" dirty="0" err="1">
                          <a:latin typeface="Verdana" panose="020B0604030504040204" pitchFamily="34" charset="0"/>
                          <a:ea typeface="Verdana" panose="020B0604030504040204" pitchFamily="34" charset="0"/>
                          <a:cs typeface="Arial Narrow"/>
                          <a:sym typeface="Arial Narrow"/>
                        </a:rPr>
                        <a:t>Inchiyaco</a:t>
                      </a:r>
                      <a:r>
                        <a:rPr lang="es-CO" sz="900" u="none" strike="noStrike" cap="none" dirty="0">
                          <a:latin typeface="Verdana" panose="020B0604030504040204" pitchFamily="34" charset="0"/>
                          <a:ea typeface="Verdana" panose="020B0604030504040204" pitchFamily="34" charset="0"/>
                          <a:cs typeface="Arial Narrow"/>
                          <a:sym typeface="Arial Narrow"/>
                        </a:rPr>
                        <a:t> y Tambor en el municipio de Piamonte (Cauca).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6240579"/>
                  </a:ext>
                </a:extLst>
              </a:tr>
              <a:tr h="655607">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media del río Caquetá</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Niveles altos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el río Caquetá y sus aportantes. Se recomienda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Santa Rosa (Cauca),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Puerto Guzmán, Solita, Curillo, Solano y demás municipios aguas abajo del piedemonte Caqueteño, en el departamento de Caquetá.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inundaciones por creciente del río Caquetá en zona urbana y rural de los municipios de Curillo, Solita y Solano (Caquetá) (02/06/2025).</a:t>
                      </a:r>
                      <a:endParaRPr sz="900" b="1"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8474344"/>
                  </a:ext>
                </a:extLst>
              </a:tr>
            </a:tbl>
          </a:graphicData>
        </a:graphic>
      </p:graphicFrame>
      <p:pic>
        <p:nvPicPr>
          <p:cNvPr id="369666" name="Google Shape;7439;p316">
            <a:extLst>
              <a:ext uri="{FF2B5EF4-FFF2-40B4-BE49-F238E27FC236}">
                <a16:creationId xmlns:a16="http://schemas.microsoft.com/office/drawing/2014/main" id="{9A5D9B6F-DD16-16CA-1549-31496A04C315}"/>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7FAF91C1-9AF9-95CD-23E7-3CFE33CF5C5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2E086F61-3211-70C5-02B8-813C96257CB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6E0E0625-12D9-836E-76AE-E5D5D4C2219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B5074B1E-7A4D-02EA-7966-A090030B0D4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520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C3B41A69-379F-BCF0-95B3-3DFC68B2219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ADDF79A0-0FE3-BC52-D86B-B374CA6260D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ED2CA05C-F464-14CE-4409-117322430C3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2D36D4FC-2D0C-9EA6-059D-3CF2E183C8D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6C780924-DAF2-2DEF-3D12-F4DC15013B8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15796" y="60324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6B015F8C-615D-D840-22A6-904AA7E5ADA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FD18253C-B079-0032-EC6C-BF1520CCF69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036;p14">
            <a:extLst>
              <a:ext uri="{FF2B5EF4-FFF2-40B4-BE49-F238E27FC236}">
                <a16:creationId xmlns:a16="http://schemas.microsoft.com/office/drawing/2014/main" id="{55E50B51-F742-EEAF-71DC-1415A86E312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10" name="Google Shape;3203;p21" descr="Recurso 25.png">
            <a:extLst>
              <a:ext uri="{FF2B5EF4-FFF2-40B4-BE49-F238E27FC236}">
                <a16:creationId xmlns:a16="http://schemas.microsoft.com/office/drawing/2014/main" id="{7ACD5994-81CB-9D30-5C37-1129308582E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1530" y="471122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0;p9">
            <a:extLst>
              <a:ext uri="{FF2B5EF4-FFF2-40B4-BE49-F238E27FC236}">
                <a16:creationId xmlns:a16="http://schemas.microsoft.com/office/drawing/2014/main" id="{41734CB9-75FE-0EE6-9290-E5667C9090C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0844" y="276690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0;p9">
            <a:extLst>
              <a:ext uri="{FF2B5EF4-FFF2-40B4-BE49-F238E27FC236}">
                <a16:creationId xmlns:a16="http://schemas.microsoft.com/office/drawing/2014/main" id="{8C44E80F-A849-86FF-B36F-A5F8DAE43C3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1530" y="2261992"/>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4D306859-8C11-D8FB-651E-2F0D8E4D58F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2145" y="290184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F58DDB25-4E64-2C2C-4C9F-ED8D8A8FE2B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910" y="430499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D81BB5D0-D727-E53E-A3FB-06B9E23D26C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7843" y="332480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721F303A-83A3-080D-CF07-9DF88A33AB0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650362" y="258055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FBAE5120-BB74-4512-B857-147A58BDBD2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910" y="33098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839896"/>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C0B4F-168A-792F-3880-79EB31C606FA}"/>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23085CF6-BC90-5C64-9BC4-5AEDD6A445A7}"/>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5E8058E0-9CAC-76BC-4976-CC278B94ECC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A38E5F8B-2EB5-F70E-F10F-78D8750E3EA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8BFEB07F-8245-D8AA-BE8C-C50C6FE121E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6B4122E3-DECF-39BE-4B11-0444FCF5D20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186A8F44-075C-CB18-7EE6-B204D188EAB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64" y="59520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67125475-5EF2-E8A3-00E1-4ED929525ED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021777EB-9C80-F640-66C3-F38D5A5815C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A1460D2F-563A-AFA6-AA5B-789A824DF36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AC046112-7455-A616-7E2C-A97719F3F59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C1B2B277-D067-8851-A8D6-30FF4A542F2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DEEA6301-5D8A-C4B3-B6AF-A8244E29907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8D4ABAB0-DFC9-9D5E-7652-B63EB0FFD7E9}"/>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EDB72D50-FC72-1BDF-CC34-EEA48CFE262B}"/>
              </a:ext>
            </a:extLst>
          </p:cNvPr>
          <p:cNvGraphicFramePr/>
          <p:nvPr/>
        </p:nvGraphicFramePr>
        <p:xfrm>
          <a:off x="5461865" y="1723380"/>
          <a:ext cx="6546350" cy="4167090"/>
        </p:xfrm>
        <a:graphic>
          <a:graphicData uri="http://schemas.openxmlformats.org/drawingml/2006/table">
            <a:tbl>
              <a:tblPr>
                <a:noFill/>
              </a:tblPr>
              <a:tblGrid>
                <a:gridCol w="682920">
                  <a:extLst>
                    <a:ext uri="{9D8B030D-6E8A-4147-A177-3AD203B41FA5}">
                      <a16:colId xmlns:a16="http://schemas.microsoft.com/office/drawing/2014/main" val="20000"/>
                    </a:ext>
                  </a:extLst>
                </a:gridCol>
                <a:gridCol w="1081295">
                  <a:extLst>
                    <a:ext uri="{9D8B030D-6E8A-4147-A177-3AD203B41FA5}">
                      <a16:colId xmlns:a16="http://schemas.microsoft.com/office/drawing/2014/main" val="20001"/>
                    </a:ext>
                  </a:extLst>
                </a:gridCol>
                <a:gridCol w="1242544">
                  <a:extLst>
                    <a:ext uri="{9D8B030D-6E8A-4147-A177-3AD203B41FA5}">
                      <a16:colId xmlns:a16="http://schemas.microsoft.com/office/drawing/2014/main" val="20002"/>
                    </a:ext>
                  </a:extLst>
                </a:gridCol>
                <a:gridCol w="3539591">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Putumayo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383" marB="453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Putumayo</a:t>
                      </a:r>
                      <a:endParaRPr sz="900" dirty="0">
                        <a:latin typeface="Verdana" panose="020B0604030504040204" pitchFamily="34" charset="0"/>
                        <a:ea typeface="Verdana" panose="020B0604030504040204" pitchFamily="34" charset="0"/>
                      </a:endParaRPr>
                    </a:p>
                  </a:txBody>
                  <a:tcPr marL="91462" marR="91462" marT="45383" marB="453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Putumayo en su recorrido por Puerto Asís y en sus afluentes localizados en</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su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principalmente en los ríos Guamuez (desde su nacimiento en el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corregimiento El Encano del municipio de Pasto</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hasta la Vereda El Tigre del municipio del Valle del Guamuez), Orito y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Patascoy</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(municipio de Orito) y Sucio (municipio de Puerres) en el  departamento de Putumayo.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62" marR="91462" marT="45383" marB="453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9689965"/>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Putumayo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1" marR="91441"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Miguel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San Miguel y sus afluentes como la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quebrada La Hormiga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Ipiales (Nariño), Valle de Guamuez y San Miguel. </a:t>
                      </a:r>
                      <a:endParaRPr sz="900" dirty="0">
                        <a:latin typeface="Verdana" panose="020B0604030504040204" pitchFamily="34" charset="0"/>
                        <a:ea typeface="Verdana" panose="020B0604030504040204" pitchFamily="34" charset="0"/>
                      </a:endParaRPr>
                    </a:p>
                  </a:txBody>
                  <a:tcPr marL="91441" marR="91441"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5511754"/>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r>
                        <a:rPr lang="es-CO"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rPr>
                        <a:t>P</a:t>
                      </a: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Putumayo</a:t>
                      </a:r>
                      <a:endParaRPr sz="900" u="none" strike="noStrike" cap="none" dirty="0">
                        <a:latin typeface="Verdana" panose="020B0604030504040204" pitchFamily="34" charset="0"/>
                        <a:ea typeface="Verdana" panose="020B0604030504040204" pitchFamily="34" charset="0"/>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Putumayo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latin typeface="Verdana" panose="020B0604030504040204" pitchFamily="34" charset="0"/>
                          <a:ea typeface="Verdana" panose="020B0604030504040204" pitchFamily="34" charset="0"/>
                          <a:cs typeface="Arial Narrow"/>
                          <a:sym typeface="Arial Narrow"/>
                        </a:rPr>
                        <a:t>Niveles altos en el río Putumayo y sus afluentes, entre los municipios de Puerto Asís, Puerto López y Puerto Leguizamo (Putumayo).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6027774"/>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Putumayo</a:t>
                      </a:r>
                      <a:endParaRPr sz="900" u="none" strike="noStrike" cap="none" dirty="0">
                        <a:latin typeface="Verdana" panose="020B0604030504040204" pitchFamily="34" charset="0"/>
                        <a:ea typeface="Verdana" panose="020B0604030504040204" pitchFamily="34" charset="0"/>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Putumayo Directos (mi)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latin typeface="Verdana" panose="020B0604030504040204" pitchFamily="34" charset="0"/>
                          <a:ea typeface="Verdana" panose="020B0604030504040204" pitchFamily="34" charset="0"/>
                          <a:cs typeface="Arial Narrow"/>
                          <a:sym typeface="Arial Narrow"/>
                        </a:rPr>
                        <a:t>Niveles altos en el río Putumayo y sus afluentes, entre los municipios de Puerto </a:t>
                      </a:r>
                      <a:r>
                        <a:rPr lang="es-CO" sz="900" b="0" u="none" strike="noStrike" cap="none" dirty="0" err="1">
                          <a:latin typeface="Verdana" panose="020B0604030504040204" pitchFamily="34" charset="0"/>
                          <a:ea typeface="Verdana" panose="020B0604030504040204" pitchFamily="34" charset="0"/>
                          <a:cs typeface="Arial Narrow"/>
                          <a:sym typeface="Arial Narrow"/>
                        </a:rPr>
                        <a:t>Leguízamo</a:t>
                      </a:r>
                      <a:r>
                        <a:rPr lang="es-CO" sz="900" b="0" u="none" strike="noStrike" cap="none" dirty="0">
                          <a:latin typeface="Verdana" panose="020B0604030504040204" pitchFamily="34" charset="0"/>
                          <a:ea typeface="Verdana" panose="020B0604030504040204" pitchFamily="34" charset="0"/>
                          <a:cs typeface="Arial Narrow"/>
                          <a:sym typeface="Arial Narrow"/>
                        </a:rPr>
                        <a:t> (Putumayo) y El Encanto (Amazonas).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751811"/>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Amazonas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64" marB="456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Río Amazonas</a:t>
                      </a:r>
                      <a:endParaRPr sz="900" dirty="0">
                        <a:latin typeface="Verdana" panose="020B0604030504040204" pitchFamily="34" charset="0"/>
                        <a:ea typeface="Verdana" panose="020B0604030504040204" pitchFamily="34" charset="0"/>
                      </a:endParaRPr>
                    </a:p>
                  </a:txBody>
                  <a:tcPr marL="91452" marR="91452" marT="45664" marB="456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río Amazonas a la altura de los municipios Puerto Nariño y Leticia (Amazonas).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2" marR="91452" marT="45764" marB="4576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6797369"/>
                  </a:ext>
                </a:extLst>
              </a:tr>
            </a:tbl>
          </a:graphicData>
        </a:graphic>
      </p:graphicFrame>
      <p:pic>
        <p:nvPicPr>
          <p:cNvPr id="17" name="Google Shape;349;p9">
            <a:extLst>
              <a:ext uri="{FF2B5EF4-FFF2-40B4-BE49-F238E27FC236}">
                <a16:creationId xmlns:a16="http://schemas.microsoft.com/office/drawing/2014/main" id="{2650FF3D-CEE9-2CF3-F6E8-F6E28AA7AC7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2969" y="326343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B5BABF0A-D1C8-3077-0530-DF628266774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12923" y="317071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0;p9">
            <a:extLst>
              <a:ext uri="{FF2B5EF4-FFF2-40B4-BE49-F238E27FC236}">
                <a16:creationId xmlns:a16="http://schemas.microsoft.com/office/drawing/2014/main" id="{50848FE0-F674-694D-2E3D-7731A372BEF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0844" y="276690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3036;p14">
            <a:extLst>
              <a:ext uri="{FF2B5EF4-FFF2-40B4-BE49-F238E27FC236}">
                <a16:creationId xmlns:a16="http://schemas.microsoft.com/office/drawing/2014/main" id="{15CC431F-077A-04BB-3EAD-6B9CDE2E8DC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17 de junio de 2025 12:00 HLC</a:t>
            </a:r>
          </a:p>
        </p:txBody>
      </p:sp>
      <p:pic>
        <p:nvPicPr>
          <p:cNvPr id="5" name="Google Shape;150;p1" descr="Recurso 25.png">
            <a:extLst>
              <a:ext uri="{FF2B5EF4-FFF2-40B4-BE49-F238E27FC236}">
                <a16:creationId xmlns:a16="http://schemas.microsoft.com/office/drawing/2014/main" id="{6E615BEF-6CF5-3532-0049-C0B1E5C5A3A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140" y="4720570"/>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49;p9">
            <a:extLst>
              <a:ext uri="{FF2B5EF4-FFF2-40B4-BE49-F238E27FC236}">
                <a16:creationId xmlns:a16="http://schemas.microsoft.com/office/drawing/2014/main" id="{EC96F940-8173-F6BC-395E-369D42E0637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9500" y="357217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49;p9">
            <a:extLst>
              <a:ext uri="{FF2B5EF4-FFF2-40B4-BE49-F238E27FC236}">
                <a16:creationId xmlns:a16="http://schemas.microsoft.com/office/drawing/2014/main" id="{6A013FC4-02C5-5251-AA6D-6CB95349378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3124" y="510540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7;p9">
            <a:extLst>
              <a:ext uri="{FF2B5EF4-FFF2-40B4-BE49-F238E27FC236}">
                <a16:creationId xmlns:a16="http://schemas.microsoft.com/office/drawing/2014/main" id="{35443CF4-F0AB-E44A-DC31-AC105E868EF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7821"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AB38E5F7-2B3F-3B76-3C10-20A479EFAEC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140" y="409377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49;p9">
            <a:extLst>
              <a:ext uri="{FF2B5EF4-FFF2-40B4-BE49-F238E27FC236}">
                <a16:creationId xmlns:a16="http://schemas.microsoft.com/office/drawing/2014/main" id="{0A11EA54-BAD4-F06D-803F-C7819B7231C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5327" y="312849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61676948-E7AA-50DE-2B32-C28DDCC602B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7821" y="348510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a:extLst>
              <a:ext uri="{FF2B5EF4-FFF2-40B4-BE49-F238E27FC236}">
                <a16:creationId xmlns:a16="http://schemas.microsoft.com/office/drawing/2014/main" id="{53CA11F1-EBE2-E2C3-12FF-3CBAE7D3340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5557542" y="2573132"/>
            <a:ext cx="473075" cy="4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60BA23BF-79FA-B4D9-B6E2-44CD9668E3D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485484" y="2858621"/>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145151"/>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texto 1"/>
          <p:cNvSpPr txBox="1">
            <a:spLocks/>
          </p:cNvSpPr>
          <p:nvPr/>
        </p:nvSpPr>
        <p:spPr>
          <a:xfrm>
            <a:off x="1659387" y="1281875"/>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600" b="1" dirty="0">
                <a:solidFill>
                  <a:schemeClr val="accent6">
                    <a:lumMod val="50000"/>
                  </a:schemeClr>
                </a:solidFill>
                <a:latin typeface="Verdana" panose="020B0604030504040204" pitchFamily="34" charset="0"/>
                <a:ea typeface="Verdana" panose="020B0604030504040204" pitchFamily="34" charset="0"/>
              </a:rPr>
              <a:t>RESUMEN</a:t>
            </a:r>
            <a:endParaRPr lang="es-MX" sz="1600" b="1" dirty="0">
              <a:solidFill>
                <a:schemeClr val="accent6">
                  <a:lumMod val="50000"/>
                </a:schemeClr>
              </a:solidFill>
              <a:latin typeface="Verdana" panose="020B0604030504040204" pitchFamily="34" charset="0"/>
              <a:ea typeface="Verdana" panose="020B0604030504040204" pitchFamily="34" charset="0"/>
            </a:endParaRPr>
          </a:p>
        </p:txBody>
      </p:sp>
      <p:pic>
        <p:nvPicPr>
          <p:cNvPr id="5" name="Google Shape;110;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695183" y="1658112"/>
            <a:ext cx="6636932" cy="44934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lvl="0" algn="just">
              <a:buClr>
                <a:srgbClr val="000000"/>
              </a:buClr>
              <a:buSzPts val="1400"/>
              <a:defRPr/>
            </a:pPr>
            <a:r>
              <a:rPr kumimoji="0" lang="es-ES"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Alta: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a:t>
            </a:r>
            <a:r>
              <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de Antioquia, Arauca, Bolívar, Boyacá, Caldas, Caquetá, Casanare, Cauca, Chocó, Cundinamarca, Córdoba, Meta, Nariño, Norte De Santander, Putumayo, Quindío, Risaralda, Santander y Valle Del Cauca.</a:t>
            </a:r>
          </a:p>
          <a:p>
            <a:pPr lvl="0" algn="just">
              <a:buClr>
                <a:srgbClr val="000000"/>
              </a:buClr>
              <a:buSzPts val="1400"/>
              <a:defRPr/>
            </a:pPr>
            <a:endPar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lvl="0" algn="just">
              <a:buClr>
                <a:srgbClr val="000000"/>
              </a:buClr>
              <a:buSzPts val="1400"/>
              <a:defRPr/>
            </a:pPr>
            <a:r>
              <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Moderada</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a:t>
            </a:r>
            <a:r>
              <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Antioquia, Bolívar, Boyacá, Caldas, Caquetá, Casanare, Cauca, Cesar, Chocó, Cundinamarca, Córdoba, Huila, La Guajira, Magdalena, Meta, Nariño, Norte De Santander, Putumayo, Quindío, Risaralda, Santander, Tolima y Valle Del Cauca.</a:t>
            </a:r>
          </a:p>
          <a:p>
            <a:pPr lvl="0" algn="just">
              <a:buClr>
                <a:srgbClr val="000000"/>
              </a:buClr>
              <a:buSzPts val="1400"/>
              <a:defRPr/>
            </a:pPr>
            <a:endPar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marR="0" lvl="0" algn="just" defTabSz="914400" rtl="0" eaLnBrk="1" fontAlgn="auto" latinLnBrk="0" hangingPunct="1">
              <a:lnSpc>
                <a:spcPct val="100000"/>
              </a:lnSpc>
              <a:spcBef>
                <a:spcPts val="0"/>
              </a:spcBef>
              <a:spcAft>
                <a:spcPts val="0"/>
              </a:spcAft>
              <a:buClr>
                <a:srgbClr val="000000"/>
              </a:buClr>
              <a:buSzPts val="1400"/>
              <a:tabLst/>
              <a:defRPr/>
            </a:pPr>
            <a:r>
              <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Baja</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Para algunos municipios de </a:t>
            </a:r>
            <a:r>
              <a:rPr lang="es-CO"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las regiones Caribe, Andina, Orinoquía, Pacífica y Amazonía.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lvl="0" algn="ctr"/>
            <a:r>
              <a:rPr lang="es-MX" sz="12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lang="es-MX" sz="1200" b="1" dirty="0">
              <a:solidFill>
                <a:schemeClr val="accent6">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13824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algn="ctr">
              <a:defRPr/>
            </a:pP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Gráfica de seguimiento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alertas por </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pronóstico de la amenaza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d</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eslizamientos de tierra </a:t>
            </a:r>
            <a:r>
              <a:rPr lang="es-ES"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para Colombia durante los últimos 30 días</a:t>
            </a:r>
            <a:endPar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17 de junio de 2025 | 12:00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38169" y="1242881"/>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5" name="Imagen 4">
            <a:extLst>
              <a:ext uri="{FF2B5EF4-FFF2-40B4-BE49-F238E27FC236}">
                <a16:creationId xmlns:a16="http://schemas.microsoft.com/office/drawing/2014/main" id="{AAAB7DEA-8245-5A31-1B6A-3400EE5A4428}"/>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a:xfrm>
            <a:off x="10157212" y="1200540"/>
            <a:ext cx="1944000" cy="4205178"/>
          </a:xfrm>
          <a:prstGeom prst="rect">
            <a:avLst/>
          </a:prstGeom>
        </p:spPr>
      </p:pic>
      <p:pic>
        <p:nvPicPr>
          <p:cNvPr id="6" name="Imagen 5">
            <a:extLst>
              <a:ext uri="{FF2B5EF4-FFF2-40B4-BE49-F238E27FC236}">
                <a16:creationId xmlns:a16="http://schemas.microsoft.com/office/drawing/2014/main" id="{0B6ED967-8136-3DDC-0F65-A51B736B0D99}"/>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8213212" y="1199923"/>
            <a:ext cx="1944000" cy="4205178"/>
          </a:xfrm>
          <a:prstGeom prst="rect">
            <a:avLst/>
          </a:prstGeom>
        </p:spPr>
      </p:pic>
      <p:pic>
        <p:nvPicPr>
          <p:cNvPr id="7" name="Imagen 6">
            <a:extLst>
              <a:ext uri="{FF2B5EF4-FFF2-40B4-BE49-F238E27FC236}">
                <a16:creationId xmlns:a16="http://schemas.microsoft.com/office/drawing/2014/main" id="{F9F4795A-DEB8-5E5B-C26C-0CBBADA30778}"/>
              </a:ext>
            </a:extLst>
          </p:cNvPr>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a:xfrm>
            <a:off x="6269212" y="1200545"/>
            <a:ext cx="1944000" cy="3640084"/>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135;p3">
            <a:extLst>
              <a:ext uri="{FF2B5EF4-FFF2-40B4-BE49-F238E27FC236}">
                <a16:creationId xmlns:a16="http://schemas.microsoft.com/office/drawing/2014/main" id="{7991AF3E-9C74-959A-D038-FC7C463E87E6}"/>
              </a:ext>
            </a:extLst>
          </p:cNvPr>
          <p:cNvGraphicFramePr/>
          <p:nvPr/>
        </p:nvGraphicFramePr>
        <p:xfrm>
          <a:off x="13210627" y="881136"/>
          <a:ext cx="5835836" cy="112680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BOLÍVAR : Clemencia.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CÓRDOBA : Tierralta.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1278997"/>
                  </a:ext>
                </a:extLst>
              </a:tr>
            </a:tbl>
          </a:graphicData>
        </a:graphic>
      </p:graphicFrame>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4" name="Google Shape;140;p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4">
            <a:alphaModFix/>
          </a:blip>
          <a:srcRect/>
          <a:stretch/>
        </p:blipFill>
        <p:spPr>
          <a:xfrm>
            <a:off x="13210627" y="5976864"/>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4">
            <a:alphaModFix/>
          </a:blip>
          <a:srcRect/>
          <a:stretch/>
        </p:blipFill>
        <p:spPr>
          <a:xfrm>
            <a:off x="14028259" y="2778291"/>
            <a:ext cx="2399984" cy="717635"/>
          </a:xfrm>
          <a:prstGeom prst="rect">
            <a:avLst/>
          </a:prstGeom>
          <a:noFill/>
          <a:ln>
            <a:noFill/>
          </a:ln>
        </p:spPr>
      </p:pic>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5">
            <a:alphaModFix/>
          </a:blip>
          <a:srcRect/>
          <a:stretch/>
        </p:blipFill>
        <p:spPr>
          <a:xfrm>
            <a:off x="13808659" y="1914026"/>
            <a:ext cx="439200" cy="448213"/>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6">
            <a:alphaModFix/>
          </a:blip>
          <a:srcRect/>
          <a:stretch/>
        </p:blipFill>
        <p:spPr>
          <a:xfrm>
            <a:off x="16898274" y="6870715"/>
            <a:ext cx="476980" cy="448214"/>
          </a:xfrm>
          <a:prstGeom prst="rect">
            <a:avLst/>
          </a:prstGeom>
          <a:noFill/>
          <a:ln>
            <a:noFill/>
          </a:ln>
        </p:spPr>
      </p:pic>
      <p:graphicFrame>
        <p:nvGraphicFramePr>
          <p:cNvPr id="3" name="Google Shape;135;p3">
            <a:extLst>
              <a:ext uri="{FF2B5EF4-FFF2-40B4-BE49-F238E27FC236}">
                <a16:creationId xmlns:a16="http://schemas.microsoft.com/office/drawing/2014/main" id="{B2E606D5-B84D-89A8-9A41-2E2717D38FD4}"/>
              </a:ext>
            </a:extLst>
          </p:cNvPr>
          <p:cNvGraphicFramePr/>
          <p:nvPr/>
        </p:nvGraphicFramePr>
        <p:xfrm>
          <a:off x="5501645" y="1932241"/>
          <a:ext cx="6189436" cy="3732711"/>
        </p:xfrm>
        <a:graphic>
          <a:graphicData uri="http://schemas.openxmlformats.org/drawingml/2006/table">
            <a:tbl>
              <a:tblPr>
                <a:noFill/>
              </a:tblPr>
              <a:tblGrid>
                <a:gridCol w="889200">
                  <a:extLst>
                    <a:ext uri="{9D8B030D-6E8A-4147-A177-3AD203B41FA5}">
                      <a16:colId xmlns:a16="http://schemas.microsoft.com/office/drawing/2014/main" val="20000"/>
                    </a:ext>
                  </a:extLst>
                </a:gridCol>
                <a:gridCol w="5300236">
                  <a:extLst>
                    <a:ext uri="{9D8B030D-6E8A-4147-A177-3AD203B41FA5}">
                      <a16:colId xmlns:a16="http://schemas.microsoft.com/office/drawing/2014/main" val="20001"/>
                    </a:ext>
                  </a:extLst>
                </a:gridCol>
              </a:tblGrid>
              <a:tr h="47135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Achí, Montecristo, San Jacinto Del Cauca,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Tiquisio</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CÓRDOBA : Puerto Libertador, Tierralta.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52544345"/>
                  </a:ext>
                </a:extLst>
              </a:tr>
              <a:tr h="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Arenal, Morales,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Norosí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Río Viejo, Santa Rosa Del Sur.</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CESAR : Chiriguaná, Valledupar.</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CÓRDOBA : Montelíbano, Montería.</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LA GUAJIRA : Barrancas.</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MAGDALENA : Aracataca, Ciénaga, Santa Marta.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10960014"/>
                  </a:ext>
                </a:extLst>
              </a:tr>
              <a:tr h="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Altos Del Rosario, Barranco De Loba, San Jacinto, San Juan Nepomuceno, San Martín De Loba, San Pablo.</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CESAR : Aguachica, Agustín Codazzi, Becerril, Chimichagua, Curumaní, La Gloria, La Jagua De Ibirico, La Paz, Pailitas, Pueblo Bello, San Alberto, San Martín.</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CÓRDOBA : San Carlos, San José De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Uré</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LA GUAJIRA : Dibulla, Distracción, El Molino, Fonseca,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Hatonuevo</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San Juan Del Cesar.</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MAGDALENA : Fundación.</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70749056"/>
                  </a:ext>
                </a:extLst>
              </a:tr>
            </a:tbl>
          </a:graphicData>
        </a:graphic>
      </p:graphicFrame>
      <p:pic>
        <p:nvPicPr>
          <p:cNvPr id="20" name="Google Shape;142;p3">
            <a:extLst>
              <a:ext uri="{FF2B5EF4-FFF2-40B4-BE49-F238E27FC236}">
                <a16:creationId xmlns:a16="http://schemas.microsoft.com/office/drawing/2014/main" id="{D0803097-0582-8D62-374D-538798D1D267}"/>
              </a:ext>
            </a:extLst>
          </p:cNvPr>
          <p:cNvPicPr preferRelativeResize="0"/>
          <p:nvPr/>
        </p:nvPicPr>
        <p:blipFill rotWithShape="1">
          <a:blip r:embed="rId6">
            <a:alphaModFix/>
          </a:blip>
          <a:srcRect/>
          <a:stretch/>
        </p:blipFill>
        <p:spPr>
          <a:xfrm>
            <a:off x="13938494" y="5068700"/>
            <a:ext cx="476980" cy="448214"/>
          </a:xfrm>
          <a:prstGeom prst="rect">
            <a:avLst/>
          </a:prstGeom>
          <a:noFill/>
          <a:ln>
            <a:noFill/>
          </a:ln>
        </p:spPr>
      </p:pic>
      <p:pic>
        <p:nvPicPr>
          <p:cNvPr id="14"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7">
            <a:alphaModFix/>
          </a:blip>
          <a:srcRect/>
          <a:stretch/>
        </p:blipFill>
        <p:spPr>
          <a:xfrm>
            <a:off x="13394967" y="4115398"/>
            <a:ext cx="476980" cy="448214"/>
          </a:xfrm>
          <a:prstGeom prst="rect">
            <a:avLst/>
          </a:prstGeom>
          <a:noFill/>
          <a:ln>
            <a:noFill/>
          </a:ln>
        </p:spPr>
      </p:pic>
      <p:pic>
        <p:nvPicPr>
          <p:cNvPr id="13" name="Google Shape;142;p3">
            <a:extLst>
              <a:ext uri="{FF2B5EF4-FFF2-40B4-BE49-F238E27FC236}">
                <a16:creationId xmlns:a16="http://schemas.microsoft.com/office/drawing/2014/main" id="{9A9579BA-9A5C-8F58-2DA8-2BA1E4A10F43}"/>
              </a:ext>
            </a:extLst>
          </p:cNvPr>
          <p:cNvPicPr preferRelativeResize="0"/>
          <p:nvPr/>
        </p:nvPicPr>
        <p:blipFill rotWithShape="1">
          <a:blip r:embed="rId6">
            <a:alphaModFix/>
          </a:blip>
          <a:srcRect/>
          <a:stretch/>
        </p:blipFill>
        <p:spPr>
          <a:xfrm>
            <a:off x="5702770" y="4616709"/>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C4358999-2255-D403-B53B-E34A19CC3160}"/>
              </a:ext>
            </a:extLst>
          </p:cNvPr>
          <p:cNvPicPr preferRelativeResize="0"/>
          <p:nvPr/>
        </p:nvPicPr>
        <p:blipFill rotWithShape="1">
          <a:blip r:embed="rId5">
            <a:alphaModFix/>
          </a:blip>
          <a:srcRect/>
          <a:stretch/>
        </p:blipFill>
        <p:spPr>
          <a:xfrm>
            <a:off x="5721660" y="2483267"/>
            <a:ext cx="439200" cy="448213"/>
          </a:xfrm>
          <a:prstGeom prst="rect">
            <a:avLst/>
          </a:prstGeom>
          <a:noFill/>
          <a:ln>
            <a:noFill/>
          </a:ln>
        </p:spPr>
      </p:pic>
      <p:pic>
        <p:nvPicPr>
          <p:cNvPr id="15" name="Google Shape;143;p3">
            <a:extLst>
              <a:ext uri="{FF2B5EF4-FFF2-40B4-BE49-F238E27FC236}">
                <a16:creationId xmlns:a16="http://schemas.microsoft.com/office/drawing/2014/main" id="{74964D65-B7F7-E449-2AB1-554D7517C6D1}"/>
              </a:ext>
            </a:extLst>
          </p:cNvPr>
          <p:cNvPicPr preferRelativeResize="0"/>
          <p:nvPr/>
        </p:nvPicPr>
        <p:blipFill rotWithShape="1">
          <a:blip r:embed="rId7">
            <a:alphaModFix/>
          </a:blip>
          <a:srcRect/>
          <a:stretch/>
        </p:blipFill>
        <p:spPr>
          <a:xfrm>
            <a:off x="5702770" y="3285783"/>
            <a:ext cx="476980" cy="44821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5495-A9E8-7FC7-DD6D-4881FA7A9135}"/>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F70996BA-868E-D857-2EE4-E555209EF6E3}"/>
              </a:ext>
            </a:extLst>
          </p:cNvPr>
          <p:cNvGraphicFramePr/>
          <p:nvPr/>
        </p:nvGraphicFramePr>
        <p:xfrm>
          <a:off x="4288332" y="1159405"/>
          <a:ext cx="7486593" cy="5114340"/>
        </p:xfrm>
        <a:graphic>
          <a:graphicData uri="http://schemas.openxmlformats.org/drawingml/2006/table">
            <a:tbl>
              <a:tblPr>
                <a:noFill/>
              </a:tblPr>
              <a:tblGrid>
                <a:gridCol w="933857">
                  <a:extLst>
                    <a:ext uri="{9D8B030D-6E8A-4147-A177-3AD203B41FA5}">
                      <a16:colId xmlns:a16="http://schemas.microsoft.com/office/drawing/2014/main" val="20000"/>
                    </a:ext>
                  </a:extLst>
                </a:gridCol>
                <a:gridCol w="6552736">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80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Alejandría, Barbosa, Bello, Carolina, Chigorodó, Cisneros, Concepción, Dabeiba,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Donmatías</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Frontino, Girardota, Guatapé, Gómez Plata, Ituango, Murindó, Mutatá, Peñol, San Carlos, San Francisco, San Pedro De Los Milagros, San Rafael, San Roque, Santa Rosa De Osos, Santo Domingo, Tarazá, Yolombó.</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Chiscas, Cubará, Güicán De La Sierra,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Macanal</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Paya, Santa María.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Samaná.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Gachalá, Guayabetal, La Mesa, Medina, Paratebueno.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Chitagá, Toledo.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Salento.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Pueblo Rico.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Concepción.</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3889737"/>
                  </a:ext>
                </a:extLst>
              </a:tr>
              <a:tr h="288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Abejorral, Amalfi, Anorí, Apartadó, Argelia, Briceño, Carepa, Cocorná, Copacabana, Cáceres, Ebéjico, El Carmen De Viboral, El Santuario, Granada, Guarne, La Unión, Marinilla, Peque, Puerto Nare, Sabanalarga, San Luis, San Vicente Ferrer, Segovia, Sonsón, Sopetrán, Urrao, Valdivia, Vigía Del Fuerte.</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Aquitania, Arcabuco, Campohermoso, Chita, Chivor,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Labranzagrande</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Miraflores, Moniquirá, Pajarito, Pisba, Páez, San Luis De Gaceno.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Aguadas, Anserma, Filadelfia, Victoria, Viterbo.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Bojacá, Cáqueza, Fosca, Fómeque, Gachetá, Gama, Guatavita, Gutiérrez, Junín,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Quetame</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Tena, Ubalá, Zipacón.</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Acevedo, Algeciras, Colombia,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Oporapa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Palestina, Pitalito, Tello.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El Tarra, El Zulia, Gramalote, San José De Cúcuta, Sardinata, Tibú.</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Calarcá, Circasia,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Filandia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Apía, Belén De Umbría, La Celia, Mistrató, Pereira, Santa Rosa De Cabal, Santuario.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Bolívar, Chima, Cimitarra, Contratación, El Peñón, Landázuri, Mogotes, Pinchote, Puerto Parra, Páramo, San Gil, San Joaquín, Santa Helena Del Opón, Simacota, Socorro, Sucre, Vélez.</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Anzoátegui, Cajamarca, Ibagué, Líbano, Ortega, San Sebastián De Mariquita, Santa Isabel.</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92663625"/>
                  </a:ext>
                </a:extLst>
              </a:tr>
            </a:tbl>
          </a:graphicData>
        </a:graphic>
      </p:graphicFrame>
      <p:sp>
        <p:nvSpPr>
          <p:cNvPr id="2" name="Marcador de texto 1">
            <a:extLst>
              <a:ext uri="{FF2B5EF4-FFF2-40B4-BE49-F238E27FC236}">
                <a16:creationId xmlns:a16="http://schemas.microsoft.com/office/drawing/2014/main" id="{0ABD212F-547B-7ADF-18EA-110179F9FC8C}"/>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FB2B4E23-2866-72EF-5331-066CD98C9FF7}"/>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52400" y="912517"/>
            <a:ext cx="4007973" cy="5457324"/>
          </a:xfrm>
          <a:prstGeom prst="rect">
            <a:avLst/>
          </a:prstGeom>
          <a:noFill/>
          <a:ln>
            <a:noFill/>
          </a:ln>
        </p:spPr>
      </p:pic>
      <p:pic>
        <p:nvPicPr>
          <p:cNvPr id="7" name="Google Shape;144;p3" descr="Recurso 25.png">
            <a:extLst>
              <a:ext uri="{FF2B5EF4-FFF2-40B4-BE49-F238E27FC236}">
                <a16:creationId xmlns:a16="http://schemas.microsoft.com/office/drawing/2014/main" id="{11FD4563-399C-8693-3199-8DFA14C76B75}"/>
              </a:ext>
            </a:extLst>
          </p:cNvPr>
          <p:cNvPicPr preferRelativeResize="0"/>
          <p:nvPr/>
        </p:nvPicPr>
        <p:blipFill rotWithShape="1">
          <a:blip r:embed="rId5">
            <a:alphaModFix/>
          </a:blip>
          <a:srcRect/>
          <a:stretch/>
        </p:blipFill>
        <p:spPr>
          <a:xfrm>
            <a:off x="4531467" y="2238862"/>
            <a:ext cx="439200" cy="448213"/>
          </a:xfrm>
          <a:prstGeom prst="rect">
            <a:avLst/>
          </a:prstGeom>
          <a:noFill/>
          <a:ln>
            <a:noFill/>
          </a:ln>
        </p:spPr>
      </p:pic>
      <p:pic>
        <p:nvPicPr>
          <p:cNvPr id="10" name="Google Shape;204;p4">
            <a:extLst>
              <a:ext uri="{FF2B5EF4-FFF2-40B4-BE49-F238E27FC236}">
                <a16:creationId xmlns:a16="http://schemas.microsoft.com/office/drawing/2014/main" id="{A97FFBC1-C474-D6CB-4A7C-CC0DC0F08ED2}"/>
              </a:ext>
            </a:extLst>
          </p:cNvPr>
          <p:cNvPicPr preferRelativeResize="0"/>
          <p:nvPr/>
        </p:nvPicPr>
        <p:blipFill rotWithShape="1">
          <a:blip r:embed="rId6">
            <a:alphaModFix/>
          </a:blip>
          <a:srcRect/>
          <a:stretch/>
        </p:blipFill>
        <p:spPr>
          <a:xfrm>
            <a:off x="12897514" y="4084165"/>
            <a:ext cx="3742267" cy="1016567"/>
          </a:xfrm>
          <a:prstGeom prst="rect">
            <a:avLst/>
          </a:prstGeom>
          <a:noFill/>
          <a:ln>
            <a:noFill/>
          </a:ln>
        </p:spPr>
      </p:pic>
      <p:pic>
        <p:nvPicPr>
          <p:cNvPr id="4" name="Google Shape;142;p3">
            <a:extLst>
              <a:ext uri="{FF2B5EF4-FFF2-40B4-BE49-F238E27FC236}">
                <a16:creationId xmlns:a16="http://schemas.microsoft.com/office/drawing/2014/main" id="{E2DE07D3-3532-1C2C-62DD-61066F4D6999}"/>
              </a:ext>
            </a:extLst>
          </p:cNvPr>
          <p:cNvPicPr preferRelativeResize="0"/>
          <p:nvPr/>
        </p:nvPicPr>
        <p:blipFill rotWithShape="1">
          <a:blip r:embed="rId7">
            <a:alphaModFix/>
          </a:blip>
          <a:srcRect/>
          <a:stretch/>
        </p:blipFill>
        <p:spPr>
          <a:xfrm>
            <a:off x="12897514" y="3090161"/>
            <a:ext cx="476980" cy="448214"/>
          </a:xfrm>
          <a:prstGeom prst="rect">
            <a:avLst/>
          </a:prstGeom>
          <a:noFill/>
          <a:ln>
            <a:noFill/>
          </a:ln>
        </p:spPr>
      </p:pic>
      <p:pic>
        <p:nvPicPr>
          <p:cNvPr id="6" name="Google Shape;142;p3">
            <a:extLst>
              <a:ext uri="{FF2B5EF4-FFF2-40B4-BE49-F238E27FC236}">
                <a16:creationId xmlns:a16="http://schemas.microsoft.com/office/drawing/2014/main" id="{95C9CFA4-FDE8-1EBE-67B7-EBA5912395DA}"/>
              </a:ext>
            </a:extLst>
          </p:cNvPr>
          <p:cNvPicPr preferRelativeResize="0"/>
          <p:nvPr/>
        </p:nvPicPr>
        <p:blipFill rotWithShape="1">
          <a:blip r:embed="rId7">
            <a:alphaModFix/>
          </a:blip>
          <a:srcRect/>
          <a:stretch/>
        </p:blipFill>
        <p:spPr>
          <a:xfrm>
            <a:off x="14860819" y="2216080"/>
            <a:ext cx="476980" cy="448214"/>
          </a:xfrm>
          <a:prstGeom prst="rect">
            <a:avLst/>
          </a:prstGeom>
          <a:noFill/>
          <a:ln>
            <a:noFill/>
          </a:ln>
        </p:spPr>
      </p:pic>
      <p:pic>
        <p:nvPicPr>
          <p:cNvPr id="3" name="Google Shape;143;p3">
            <a:extLst>
              <a:ext uri="{FF2B5EF4-FFF2-40B4-BE49-F238E27FC236}">
                <a16:creationId xmlns:a16="http://schemas.microsoft.com/office/drawing/2014/main" id="{39600403-9A2C-E58A-DF7E-F5B2461A38BC}"/>
              </a:ext>
            </a:extLst>
          </p:cNvPr>
          <p:cNvPicPr preferRelativeResize="0"/>
          <p:nvPr/>
        </p:nvPicPr>
        <p:blipFill rotWithShape="1">
          <a:blip r:embed="rId8">
            <a:alphaModFix/>
          </a:blip>
          <a:srcRect/>
          <a:stretch/>
        </p:blipFill>
        <p:spPr>
          <a:xfrm>
            <a:off x="4512577" y="4440596"/>
            <a:ext cx="476980" cy="448214"/>
          </a:xfrm>
          <a:prstGeom prst="rect">
            <a:avLst/>
          </a:prstGeom>
          <a:noFill/>
          <a:ln>
            <a:noFill/>
          </a:ln>
        </p:spPr>
      </p:pic>
    </p:spTree>
    <p:extLst>
      <p:ext uri="{BB962C8B-B14F-4D97-AF65-F5344CB8AC3E}">
        <p14:creationId xmlns:p14="http://schemas.microsoft.com/office/powerpoint/2010/main" val="34350102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66BC-FDFB-ED41-B83F-96026A16E9B5}"/>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45D4BE42-6DF0-EB36-E3FB-E5900EDC6B9C}"/>
              </a:ext>
            </a:extLst>
          </p:cNvPr>
          <p:cNvGraphicFramePr/>
          <p:nvPr/>
        </p:nvGraphicFramePr>
        <p:xfrm>
          <a:off x="4442042" y="1073862"/>
          <a:ext cx="7510709" cy="5222340"/>
        </p:xfrm>
        <a:graphic>
          <a:graphicData uri="http://schemas.openxmlformats.org/drawingml/2006/table">
            <a:tbl>
              <a:tblPr>
                <a:noFill/>
              </a:tblPr>
              <a:tblGrid>
                <a:gridCol w="967584">
                  <a:extLst>
                    <a:ext uri="{9D8B030D-6E8A-4147-A177-3AD203B41FA5}">
                      <a16:colId xmlns:a16="http://schemas.microsoft.com/office/drawing/2014/main" val="20000"/>
                    </a:ext>
                  </a:extLst>
                </a:gridCol>
                <a:gridCol w="6543125">
                  <a:extLst>
                    <a:ext uri="{9D8B030D-6E8A-4147-A177-3AD203B41FA5}">
                      <a16:colId xmlns:a16="http://schemas.microsoft.com/office/drawing/2014/main" val="20001"/>
                    </a:ext>
                  </a:extLst>
                </a:gridCol>
              </a:tblGrid>
              <a:tr h="42433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4788000">
                <a:tc>
                  <a:txBody>
                    <a:bodyPr/>
                    <a:lstStyle/>
                    <a:p>
                      <a:pPr marL="0" marR="0" lvl="0" indent="0" algn="ctr" rtl="0">
                        <a:lnSpc>
                          <a:spcPct val="107000"/>
                        </a:lnSpc>
                        <a:spcBef>
                          <a:spcPts val="0"/>
                        </a:spcBef>
                        <a:spcAft>
                          <a:spcPts val="0"/>
                        </a:spcAft>
                        <a:buClr>
                          <a:schemeClr val="dk1"/>
                        </a:buClr>
                        <a:buSzPts val="1000"/>
                        <a:buFont typeface="Calibri"/>
                        <a:buNone/>
                      </a:pPr>
                      <a:endParaRPr lang="es-CO"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Abriaquí,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Amagá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Andes, Angelópolis, Angostura, Armenia, Belmira, Betania, Buriticá, Caicedo, Caldas, Campamento, Caracolí, Cañasgordas, Concordia, El Bagre, Entrerríos, Envigado, Fredonia, Giraldo, Guadalupe, Heliconia, Itagüí, Jardín, La Ceja, La Estrella, Liborina, Maceo, Medellín, Montebello, Nariño, Nechí, Necoclí, Olaya, Puerto Berrío, Puerto Triunfo, Remedios, Retiro, Rionegro, Sabaneta, Salgar, San Andrés De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Cuerquía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San Jerónimo, San José De La Montaña, Santa Bárbara, Santa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Fé</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De Antioquia, Titiribí, Toledo,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Uramita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Valparaíso,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Vegachí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Venecia, Yalí, Yarumal, Yondó, Zaragoza.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Almeida, Berbeo, Briceño,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Chitaraque</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Chíquiza, Cómbita, Duitama, El Cocuy, El Espino, Gachantivá, Garagoa,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Guayatá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La Victoria, Mongua, Muzo, Otanche, Paipa,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Panqueba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Pauna, Puerto Boyacá,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Quípama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San Eduardo, San José De Pare, Santana, Socotá, Somondoco,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Sotaquirá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Togüí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Tununguá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Villa De Leyva,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Zetaquira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Aranzazu</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Belalcázar, Chinchiná, La Dorada, Manizales, Marquetalia, Marulanda, Neira, Norcasia, Palestina, Pensilvania, Pácora, Riosucio, Risaralda, Salamina, San José, Villamaría.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Anolaima, Cabrera, Cachipay, Caparrapí, Cucunubá, El Peñón, Facatativá, Fusagasugá, Girardot, Guaduas, La Palma, Pacho, Paime, Pasca, Puerto Salgar, Quipile, San Antonio Del Tequendama, San Bernardo, Sibaté, Silvania, Supatá, Topaipí, Une, Venecia, Yacopí, Zipaquirá.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Aipe, Elías, Garzón, La Argentina, La Plata, Neiva, Nátaga, Palermo, Saladoblanco, San Agustín, Santa María, Suaza, Tarqui, Teruel, Timaná, Íquira.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Chinácota, Convención,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Cucutilla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Cáchira, El Carmen, Hacarí, Herrán, La Esperanza,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Labateca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Lourdes, Pamplona,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Ragonvalia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Salazar, San Calixto, Teorama, Villa Caro, Ábrego.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Armenia, Córdoba, Génova, Pijao.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Balboa, Dosquebradas, Guática, Marsella.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Aguada, Albania, Barbosa, Betulia, Cabrera, Carcasí, Cepitá, Cerrito, Charalá, Chipatá, Confines, Coromoro, Curití, El Carmen De Chucurí, El Guacamayo, Enciso, Florián, Guadalupe, Guapotá, Guavatá, Gámbita, Güepsa, Hato, Jesús María, La Belleza, La Paz, Macaravita, Molagavita, Málaga, Ocamonte, Oiba, Onzaga, Palmas Del Socorro, Puente Nacional, San Andrés, San Benito, San Vicente De Chucurí, Suaita, Valle De San José.</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Chaparral, Coello, Dolores, Espinal, Flandes, Guamo, Honda, Murillo, Planadas, Roncesvalles, San Luis, Villahermosa, Villarrica.</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90109874"/>
                  </a:ext>
                </a:extLst>
              </a:tr>
            </a:tbl>
          </a:graphicData>
        </a:graphic>
      </p:graphicFrame>
      <p:sp>
        <p:nvSpPr>
          <p:cNvPr id="2" name="Marcador de texto 1">
            <a:extLst>
              <a:ext uri="{FF2B5EF4-FFF2-40B4-BE49-F238E27FC236}">
                <a16:creationId xmlns:a16="http://schemas.microsoft.com/office/drawing/2014/main" id="{8EA569DB-C48A-C67D-E102-2411979A6A2C}"/>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F4F41887-2812-E102-DE4D-76DC0CD74FBE}"/>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52400" y="912517"/>
            <a:ext cx="4007973" cy="5457324"/>
          </a:xfrm>
          <a:prstGeom prst="rect">
            <a:avLst/>
          </a:prstGeom>
          <a:noFill/>
          <a:ln>
            <a:noFill/>
          </a:ln>
        </p:spPr>
      </p:pic>
      <p:pic>
        <p:nvPicPr>
          <p:cNvPr id="10" name="Google Shape;204;p4">
            <a:extLst>
              <a:ext uri="{FF2B5EF4-FFF2-40B4-BE49-F238E27FC236}">
                <a16:creationId xmlns:a16="http://schemas.microsoft.com/office/drawing/2014/main" id="{50240A6D-A0A5-7A46-572F-41885EB52CDA}"/>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4" name="Google Shape;142;p3">
            <a:extLst>
              <a:ext uri="{FF2B5EF4-FFF2-40B4-BE49-F238E27FC236}">
                <a16:creationId xmlns:a16="http://schemas.microsoft.com/office/drawing/2014/main" id="{CFD68076-21C9-C791-FDEE-22B75D6591F7}"/>
              </a:ext>
            </a:extLst>
          </p:cNvPr>
          <p:cNvPicPr preferRelativeResize="0"/>
          <p:nvPr/>
        </p:nvPicPr>
        <p:blipFill rotWithShape="1">
          <a:blip r:embed="rId6">
            <a:alphaModFix/>
          </a:blip>
          <a:srcRect/>
          <a:stretch/>
        </p:blipFill>
        <p:spPr>
          <a:xfrm>
            <a:off x="12897514" y="3090161"/>
            <a:ext cx="476980" cy="448214"/>
          </a:xfrm>
          <a:prstGeom prst="rect">
            <a:avLst/>
          </a:prstGeom>
          <a:noFill/>
          <a:ln>
            <a:noFill/>
          </a:ln>
        </p:spPr>
      </p:pic>
      <p:pic>
        <p:nvPicPr>
          <p:cNvPr id="6" name="Google Shape;142;p3">
            <a:extLst>
              <a:ext uri="{FF2B5EF4-FFF2-40B4-BE49-F238E27FC236}">
                <a16:creationId xmlns:a16="http://schemas.microsoft.com/office/drawing/2014/main" id="{80C53AB7-9CAB-B922-C0AF-E76439291B22}"/>
              </a:ext>
            </a:extLst>
          </p:cNvPr>
          <p:cNvPicPr preferRelativeResize="0"/>
          <p:nvPr/>
        </p:nvPicPr>
        <p:blipFill rotWithShape="1">
          <a:blip r:embed="rId6">
            <a:alphaModFix/>
          </a:blip>
          <a:srcRect/>
          <a:stretch/>
        </p:blipFill>
        <p:spPr>
          <a:xfrm>
            <a:off x="4664732" y="3460925"/>
            <a:ext cx="476980" cy="448214"/>
          </a:xfrm>
          <a:prstGeom prst="rect">
            <a:avLst/>
          </a:prstGeom>
          <a:noFill/>
          <a:ln>
            <a:noFill/>
          </a:ln>
        </p:spPr>
      </p:pic>
    </p:spTree>
    <p:extLst>
      <p:ext uri="{BB962C8B-B14F-4D97-AF65-F5344CB8AC3E}">
        <p14:creationId xmlns:p14="http://schemas.microsoft.com/office/powerpoint/2010/main" val="3444439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570851" y="1464611"/>
          <a:ext cx="7029954" cy="4152900"/>
        </p:xfrm>
        <a:graphic>
          <a:graphicData uri="http://schemas.openxmlformats.org/drawingml/2006/table">
            <a:tbl>
              <a:tblPr>
                <a:noFill/>
              </a:tblPr>
              <a:tblGrid>
                <a:gridCol w="889200">
                  <a:extLst>
                    <a:ext uri="{9D8B030D-6E8A-4147-A177-3AD203B41FA5}">
                      <a16:colId xmlns:a16="http://schemas.microsoft.com/office/drawing/2014/main" val="20000"/>
                    </a:ext>
                  </a:extLst>
                </a:gridCol>
                <a:gridCol w="6140754">
                  <a:extLst>
                    <a:ext uri="{9D8B030D-6E8A-4147-A177-3AD203B41FA5}">
                      <a16:colId xmlns:a16="http://schemas.microsoft.com/office/drawing/2014/main" val="20001"/>
                    </a:ext>
                  </a:extLst>
                </a:gridCol>
              </a:tblGrid>
              <a:tr h="330772">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332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Argelia, El Tambo, Guapi, López De Micay, Piamonte, Santa Rosa, Timbiquí.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Bahía Solano, Bajo Baudó, Bojayá, Carmen Del Darién, Condoto, Cértegui, El Cantón Del San Pablo, El Carmen De Atrato, Istmina, Lloró, Medio Atrato,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Quibdó, Riosucio, Río Iró, Río Quito, San José Del Palmar,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Barbacoas, Buesaco, Cumbal, Francisco Pizarro, Funes, Ipiales, Los Andes,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Magüí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Mallama, Pasto, Puerres, Ricaurte, Roberto Payán, Samaniego, San Andrés De Tumaco, Santa Bárbara.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Bolívar, Buenos Aires, Cajibío, Morales, Suárez,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Toribío</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El Litoral Del San Juan, Juradó, Unguía.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Córdoba, El Charco, El Tablón De Gómez, La Llanada, Potosí, Santacruz.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Cali, Calima, Dagua, El Cairo, El Águila, Jamundí.</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CAUCA : Almaguer, Balboa, Caldono, La Vega, Patía, Piendamó -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Tunía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Popayán, Puracé, Páez, Santander De Quilichao, Sucre, Timbío.</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CHOCÓ : Acandí.</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NARIÑO : Cumbitara, El Rosario, Leiva, Policarpa, Tangua.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VALLE DEL CAUCA : Bolívar, Caicedonia, El Cerrito, El Dovio, Ginebra, Guacarí, Guadalajara De Buga, La Cumbre, Riofrío, Sevilla, Tuluá, Ulloa, Versalles.</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3" name="Google Shape;144;p3" descr="Recurso 25.png"/>
          <p:cNvPicPr preferRelativeResize="0"/>
          <p:nvPr/>
        </p:nvPicPr>
        <p:blipFill rotWithShape="1">
          <a:blip r:embed="rId4">
            <a:alphaModFix/>
          </a:blip>
          <a:srcRect/>
          <a:stretch/>
        </p:blipFill>
        <p:spPr>
          <a:xfrm>
            <a:off x="4808967" y="2456608"/>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5">
            <a:alphaModFix/>
          </a:blip>
          <a:srcRect/>
          <a:stretch/>
        </p:blipFill>
        <p:spPr>
          <a:xfrm>
            <a:off x="4790077" y="4788552"/>
            <a:ext cx="476980" cy="448214"/>
          </a:xfrm>
          <a:prstGeom prst="rect">
            <a:avLst/>
          </a:prstGeom>
          <a:noFill/>
          <a:ln>
            <a:noFill/>
          </a:ln>
        </p:spPr>
      </p:pic>
      <p:pic>
        <p:nvPicPr>
          <p:cNvPr id="4" name="Google Shape;143;p3">
            <a:extLst>
              <a:ext uri="{FF2B5EF4-FFF2-40B4-BE49-F238E27FC236}">
                <a16:creationId xmlns:a16="http://schemas.microsoft.com/office/drawing/2014/main" id="{0883AD3D-DFDE-2FB7-AC71-FDFB21753C9A}"/>
              </a:ext>
            </a:extLst>
          </p:cNvPr>
          <p:cNvPicPr preferRelativeResize="0"/>
          <p:nvPr/>
        </p:nvPicPr>
        <p:blipFill rotWithShape="1">
          <a:blip r:embed="rId6">
            <a:alphaModFix/>
          </a:blip>
          <a:srcRect/>
          <a:stretch/>
        </p:blipFill>
        <p:spPr>
          <a:xfrm>
            <a:off x="4790077" y="3796556"/>
            <a:ext cx="476980" cy="448212"/>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nvGraphicFramePr>
        <p:xfrm>
          <a:off x="5732050" y="1905933"/>
          <a:ext cx="5769385" cy="3138408"/>
        </p:xfrm>
        <a:graphic>
          <a:graphicData uri="http://schemas.openxmlformats.org/drawingml/2006/table">
            <a:tbl>
              <a:tblPr>
                <a:noFill/>
              </a:tblPr>
              <a:tblGrid>
                <a:gridCol w="889200">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55534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01961">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ARAUCA : Fortul, Saravena, Tame.</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CASANARE : Támara.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Acacías, Cubarral, Cumaral, El Calvario, El Castillo, El Dorado, Guamal, Lejanías, Mesetas, Restrepo, San Juan De Arama, San Juanito, Uribe, Villavicencio.</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90825244"/>
                  </a:ext>
                </a:extLst>
              </a:tr>
              <a:tr h="773371">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CASANARE : Aguazul, </a:t>
                      </a:r>
                      <a:r>
                        <a:rPr lang="es-MX" sz="1000" b="0" i="0" u="none" strike="noStrike" dirty="0" err="1">
                          <a:solidFill>
                            <a:srgbClr val="000000"/>
                          </a:solidFill>
                          <a:effectLst/>
                          <a:latin typeface="Verdana" panose="020B0604030504040204" pitchFamily="34" charset="0"/>
                          <a:ea typeface="Verdana" panose="020B0604030504040204" pitchFamily="34" charset="0"/>
                        </a:rPr>
                        <a:t>Chámeza</a:t>
                      </a:r>
                      <a:r>
                        <a:rPr lang="es-MX" sz="1000" b="0" i="0" u="none" strike="noStrike" dirty="0">
                          <a:solidFill>
                            <a:srgbClr val="000000"/>
                          </a:solidFill>
                          <a:effectLst/>
                          <a:latin typeface="Verdana" panose="020B0604030504040204" pitchFamily="34" charset="0"/>
                          <a:ea typeface="Verdana" panose="020B0604030504040204" pitchFamily="34" charset="0"/>
                        </a:rPr>
                        <a:t>, Monterrey, Nunchía, </a:t>
                      </a:r>
                      <a:r>
                        <a:rPr lang="es-MX" sz="1000" b="0" i="0" u="none" strike="noStrike" dirty="0" err="1">
                          <a:solidFill>
                            <a:srgbClr val="000000"/>
                          </a:solidFill>
                          <a:effectLst/>
                          <a:latin typeface="Verdana" panose="020B0604030504040204" pitchFamily="34" charset="0"/>
                          <a:ea typeface="Verdana" panose="020B0604030504040204" pitchFamily="34" charset="0"/>
                        </a:rPr>
                        <a:t>Pore</a:t>
                      </a:r>
                      <a:r>
                        <a:rPr lang="es-MX" sz="1000" b="0" i="0" u="none" strike="noStrike" dirty="0">
                          <a:solidFill>
                            <a:srgbClr val="000000"/>
                          </a:solidFill>
                          <a:effectLst/>
                          <a:latin typeface="Verdana" panose="020B0604030504040204" pitchFamily="34" charset="0"/>
                          <a:ea typeface="Verdana" panose="020B0604030504040204" pitchFamily="34" charset="0"/>
                        </a:rPr>
                        <a:t>, Recetor, Sabanalarga, Sácama, Yopal.</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META : Vistahermosa.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64326640"/>
                  </a:ext>
                </a:extLst>
              </a:tr>
              <a:tr h="773371">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CASANARE : Hato Corozal, Paz De Ariporo, Tauramena.</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META : Barranca De Upía, La Macarena.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70019492"/>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2" name="Google Shape;143;p3"/>
          <p:cNvPicPr preferRelativeResize="0"/>
          <p:nvPr/>
        </p:nvPicPr>
        <p:blipFill rotWithShape="1">
          <a:blip r:embed="rId4">
            <a:alphaModFix/>
          </a:blip>
          <a:srcRect/>
          <a:stretch/>
        </p:blipFill>
        <p:spPr>
          <a:xfrm>
            <a:off x="5971578" y="3681100"/>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5">
            <a:alphaModFix/>
          </a:blip>
          <a:srcRect/>
          <a:stretch/>
        </p:blipFill>
        <p:spPr>
          <a:xfrm>
            <a:off x="9063972" y="7545734"/>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5990468" y="2808206"/>
            <a:ext cx="439200" cy="448213"/>
          </a:xfrm>
          <a:prstGeom prst="rect">
            <a:avLst/>
          </a:prstGeom>
          <a:noFill/>
          <a:ln>
            <a:noFill/>
          </a:ln>
        </p:spPr>
      </p:pic>
      <p:pic>
        <p:nvPicPr>
          <p:cNvPr id="10" name="Google Shape;204;p4">
            <a:extLst>
              <a:ext uri="{FF2B5EF4-FFF2-40B4-BE49-F238E27FC236}">
                <a16:creationId xmlns:a16="http://schemas.microsoft.com/office/drawing/2014/main" id="{FDB32023-5DBA-1A06-A283-6D3B59E43101}"/>
              </a:ext>
            </a:extLst>
          </p:cNvPr>
          <p:cNvPicPr preferRelativeResize="0"/>
          <p:nvPr/>
        </p:nvPicPr>
        <p:blipFill rotWithShape="1">
          <a:blip r:embed="rId7">
            <a:alphaModFix/>
          </a:blip>
          <a:srcRect/>
          <a:stretch/>
        </p:blipFill>
        <p:spPr>
          <a:xfrm>
            <a:off x="13273948" y="2412433"/>
            <a:ext cx="3742267" cy="1016567"/>
          </a:xfrm>
          <a:prstGeom prst="rect">
            <a:avLst/>
          </a:prstGeom>
          <a:noFill/>
          <a:ln>
            <a:noFill/>
          </a:ln>
        </p:spPr>
      </p:pic>
      <p:pic>
        <p:nvPicPr>
          <p:cNvPr id="7" name="Google Shape;142;p3">
            <a:extLst>
              <a:ext uri="{FF2B5EF4-FFF2-40B4-BE49-F238E27FC236}">
                <a16:creationId xmlns:a16="http://schemas.microsoft.com/office/drawing/2014/main" id="{796FAB05-AA6C-3A4B-2348-9E453D3014CB}"/>
              </a:ext>
            </a:extLst>
          </p:cNvPr>
          <p:cNvPicPr preferRelativeResize="0"/>
          <p:nvPr/>
        </p:nvPicPr>
        <p:blipFill rotWithShape="1">
          <a:blip r:embed="rId5">
            <a:alphaModFix/>
          </a:blip>
          <a:srcRect/>
          <a:stretch/>
        </p:blipFill>
        <p:spPr>
          <a:xfrm>
            <a:off x="15023197" y="5118803"/>
            <a:ext cx="476980" cy="448214"/>
          </a:xfrm>
          <a:prstGeom prst="rect">
            <a:avLst/>
          </a:prstGeom>
          <a:noFill/>
          <a:ln>
            <a:noFill/>
          </a:ln>
        </p:spPr>
      </p:pic>
      <p:pic>
        <p:nvPicPr>
          <p:cNvPr id="6" name="Google Shape;142;p3">
            <a:extLst>
              <a:ext uri="{FF2B5EF4-FFF2-40B4-BE49-F238E27FC236}">
                <a16:creationId xmlns:a16="http://schemas.microsoft.com/office/drawing/2014/main" id="{BB69F282-F893-E388-7CF5-0D6D99FDC99F}"/>
              </a:ext>
            </a:extLst>
          </p:cNvPr>
          <p:cNvPicPr preferRelativeResize="0"/>
          <p:nvPr/>
        </p:nvPicPr>
        <p:blipFill rotWithShape="1">
          <a:blip r:embed="rId5">
            <a:alphaModFix/>
          </a:blip>
          <a:srcRect/>
          <a:stretch/>
        </p:blipFill>
        <p:spPr>
          <a:xfrm>
            <a:off x="15023197" y="4049794"/>
            <a:ext cx="476980" cy="448214"/>
          </a:xfrm>
          <a:prstGeom prst="rect">
            <a:avLst/>
          </a:prstGeom>
          <a:noFill/>
          <a:ln>
            <a:noFill/>
          </a:ln>
        </p:spPr>
      </p:pic>
      <p:pic>
        <p:nvPicPr>
          <p:cNvPr id="9" name="Google Shape;142;p3">
            <a:extLst>
              <a:ext uri="{FF2B5EF4-FFF2-40B4-BE49-F238E27FC236}">
                <a16:creationId xmlns:a16="http://schemas.microsoft.com/office/drawing/2014/main" id="{5E9F80D9-E034-C23A-1364-0F73CA14A805}"/>
              </a:ext>
            </a:extLst>
          </p:cNvPr>
          <p:cNvPicPr preferRelativeResize="0"/>
          <p:nvPr/>
        </p:nvPicPr>
        <p:blipFill rotWithShape="1">
          <a:blip r:embed="rId5">
            <a:alphaModFix/>
          </a:blip>
          <a:srcRect/>
          <a:stretch/>
        </p:blipFill>
        <p:spPr>
          <a:xfrm>
            <a:off x="5971578" y="4435014"/>
            <a:ext cx="476980" cy="448214"/>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p:cNvGraphicFramePr/>
          <p:nvPr/>
        </p:nvGraphicFramePr>
        <p:xfrm>
          <a:off x="871538" y="1651000"/>
          <a:ext cx="10731500" cy="2862271"/>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6650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395" marB="3739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981">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395" marB="3739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60782">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395" marB="3739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endParaRPr lang="es-CO" sz="1000" b="1" u="none" strike="noStrike" cap="none" dirty="0">
                        <a:solidFill>
                          <a:srgbClr val="04945F"/>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MX" sz="1000" b="1" u="none" strike="noStrike" cap="none" dirty="0" err="1">
                          <a:solidFill>
                            <a:srgbClr val="04945F"/>
                          </a:solidFill>
                          <a:latin typeface="Verdana"/>
                          <a:ea typeface="Verdana"/>
                          <a:cs typeface="Verdana"/>
                          <a:sym typeface="Verdana"/>
                        </a:rPr>
                        <a:t>SANTANdeRES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NORTE</a:t>
                      </a:r>
                      <a:r>
                        <a:rPr lang="es-MX" sz="1000" u="none" strike="noStrike" cap="none" dirty="0">
                          <a:solidFill>
                            <a:srgbClr val="1D1B10"/>
                          </a:solidFill>
                          <a:latin typeface="Verdana"/>
                          <a:ea typeface="Verdana"/>
                          <a:cs typeface="Verdana"/>
                          <a:sym typeface="Verdana"/>
                        </a:rPr>
                        <a:t> de </a:t>
                      </a:r>
                      <a:r>
                        <a:rPr lang="es-MX" sz="1000" b="1" u="none" strike="noStrike" cap="none" dirty="0" err="1">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Cácota, Mutiscua, Pamplona y Silos.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err="1">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latin typeface="Verdana"/>
                        <a:ea typeface="Verdana"/>
                        <a:cs typeface="Verdana"/>
                        <a:sym typeface="Verdana"/>
                      </a:endParaRPr>
                    </a:p>
                  </a:txBody>
                  <a:tcPr marL="74905" marR="74905" marT="37395" marB="3739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8847" name="Google Shape;683;p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9495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8848" name="Google Shape;684;p7"/>
          <p:cNvGrpSpPr>
            <a:grpSpLocks/>
          </p:cNvGrpSpPr>
          <p:nvPr/>
        </p:nvGrpSpPr>
        <p:grpSpPr bwMode="auto">
          <a:xfrm>
            <a:off x="1746250" y="982663"/>
            <a:ext cx="8699500" cy="581025"/>
            <a:chOff x="1743616" y="1035694"/>
            <a:chExt cx="8699679" cy="579550"/>
          </a:xfrm>
        </p:grpSpPr>
        <p:sp>
          <p:nvSpPr>
            <p:cNvPr id="888861" name="Google Shape;685;p7"/>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8862" name="Google Shape;686;p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63" name="Google Shape;687;p7"/>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8849" name="Google Shape;688;p7"/>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99</a:t>
            </a:r>
          </a:p>
        </p:txBody>
      </p:sp>
      <p:sp>
        <p:nvSpPr>
          <p:cNvPr id="12" name="Rectángulo 11"/>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8</a:t>
            </a:r>
          </a:p>
        </p:txBody>
      </p:sp>
      <p:sp>
        <p:nvSpPr>
          <p:cNvPr id="14" name="Marcador de texto 1"/>
          <p:cNvSpPr txBox="1">
            <a:spLocks/>
          </p:cNvSpPr>
          <p:nvPr/>
        </p:nvSpPr>
        <p:spPr>
          <a:xfrm>
            <a:off x="3741738" y="657225"/>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a:t>
            </a:r>
            <a:fld id="{E5F557DC-F21D-4ED8-9466-13D062D946A0}" type="datetime4">
              <a:rPr kumimoji="0" lang="es-MX" sz="1200" b="1" i="0" u="none" strike="noStrike" kern="0" cap="none" spc="0" normalizeH="0" baseline="0" noProof="0" smtClean="0">
                <a:ln>
                  <a:noFill/>
                </a:ln>
                <a:solidFill>
                  <a:srgbClr val="00B0F0"/>
                </a:solidFill>
                <a:effectLst/>
                <a:uLnTx/>
                <a:uFillTx/>
                <a:latin typeface="Arial Narrow" panose="020B0606020202030204" pitchFamily="34" charset="0"/>
                <a:cs typeface="Arial"/>
                <a:sym typeface="Arial"/>
              </a:rPr>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t>17 de junio de 2025</a:t>
            </a:fld>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 | 12:00 HLC</a:t>
            </a:r>
          </a:p>
        </p:txBody>
      </p:sp>
      <p:pic>
        <p:nvPicPr>
          <p:cNvPr id="888853" name="Google Shape;682;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2538413"/>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854" name="Google Shape;681;p7" descr="Recurso 25.pn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49</a:t>
            </a:r>
          </a:p>
        </p:txBody>
      </p:sp>
      <p:pic>
        <p:nvPicPr>
          <p:cNvPr id="888856"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5688" y="3731419"/>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57" name="Rectángulo 3"/>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sp>
        <p:nvSpPr>
          <p:cNvPr id="17" name="Rectángulo 16"/>
          <p:cNvSpPr/>
          <p:nvPr/>
        </p:nvSpPr>
        <p:spPr>
          <a:xfrm>
            <a:off x="-2112963" y="949325"/>
            <a:ext cx="1309688"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pic>
        <p:nvPicPr>
          <p:cNvPr id="888859" name="Google Shape;682;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76053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p:cNvSpPr/>
          <p:nvPr/>
        </p:nvSpPr>
        <p:spPr>
          <a:xfrm>
            <a:off x="10255250" y="4225925"/>
            <a:ext cx="1309688" cy="177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sp>
        <p:nvSpPr>
          <p:cNvPr id="2" name="Rectángulo 1">
            <a:extLst>
              <a:ext uri="{FF2B5EF4-FFF2-40B4-BE49-F238E27FC236}">
                <a16:creationId xmlns:a16="http://schemas.microsoft.com/office/drawing/2014/main" id="{FBC8267F-2B5B-CADF-7F63-684B768A38ED}"/>
              </a:ext>
            </a:extLst>
          </p:cNvPr>
          <p:cNvSpPr/>
          <p:nvPr/>
        </p:nvSpPr>
        <p:spPr>
          <a:xfrm>
            <a:off x="120073" y="138545"/>
            <a:ext cx="1782618" cy="75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36379298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4">
            <a:alphaModFix/>
          </a:blip>
          <a:srcRect/>
          <a:stretch/>
        </p:blipFill>
        <p:spPr>
          <a:xfrm>
            <a:off x="17262080" y="3757083"/>
            <a:ext cx="476980" cy="448214"/>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5">
            <a:alphaModFix/>
          </a:blip>
          <a:srcRect/>
          <a:stretch/>
        </p:blipFill>
        <p:spPr>
          <a:xfrm>
            <a:off x="15042940" y="3429000"/>
            <a:ext cx="439200" cy="448213"/>
          </a:xfrm>
          <a:prstGeom prst="rect">
            <a:avLst/>
          </a:prstGeom>
          <a:noFill/>
          <a:ln>
            <a:noFill/>
          </a:ln>
        </p:spPr>
      </p:pic>
      <p:graphicFrame>
        <p:nvGraphicFramePr>
          <p:cNvPr id="3" name="Google Shape;135;p3">
            <a:extLst>
              <a:ext uri="{FF2B5EF4-FFF2-40B4-BE49-F238E27FC236}">
                <a16:creationId xmlns:a16="http://schemas.microsoft.com/office/drawing/2014/main" id="{4EA774C7-3B31-D236-764A-9D0157A90BCC}"/>
              </a:ext>
            </a:extLst>
          </p:cNvPr>
          <p:cNvGraphicFramePr/>
          <p:nvPr/>
        </p:nvGraphicFramePr>
        <p:xfrm>
          <a:off x="5499353" y="2018055"/>
          <a:ext cx="6061878" cy="2702537"/>
        </p:xfrm>
        <a:graphic>
          <a:graphicData uri="http://schemas.openxmlformats.org/drawingml/2006/table">
            <a:tbl>
              <a:tblPr>
                <a:noFill/>
              </a:tblPr>
              <a:tblGrid>
                <a:gridCol w="889200">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48491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39207">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La Montañita, San José Del Fragua.</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 Orito, San Francisco, Santiago,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5847857"/>
                  </a:ext>
                </a:extLst>
              </a:tr>
              <a:tr h="739207">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Belén De Los Andaquíes, Florencia.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Colón, Sibundoy.</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901596"/>
                  </a:ext>
                </a:extLst>
              </a:tr>
              <a:tr h="739207">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El Doncello, El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Paujíl</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Morelia, Puerto Rico, San Vicente Del Caguán.</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0700054"/>
                  </a:ext>
                </a:extLst>
              </a:tr>
            </a:tbl>
          </a:graphicData>
        </a:graphic>
      </p:graphicFrame>
      <p:pic>
        <p:nvPicPr>
          <p:cNvPr id="10" name="Google Shape;143;p3">
            <a:extLst>
              <a:ext uri="{FF2B5EF4-FFF2-40B4-BE49-F238E27FC236}">
                <a16:creationId xmlns:a16="http://schemas.microsoft.com/office/drawing/2014/main" id="{689346CA-274D-4959-78CF-047980E9108F}"/>
              </a:ext>
            </a:extLst>
          </p:cNvPr>
          <p:cNvPicPr preferRelativeResize="0"/>
          <p:nvPr/>
        </p:nvPicPr>
        <p:blipFill rotWithShape="1">
          <a:blip r:embed="rId4">
            <a:alphaModFix/>
          </a:blip>
          <a:srcRect/>
          <a:stretch/>
        </p:blipFill>
        <p:spPr>
          <a:xfrm>
            <a:off x="15482140" y="4552953"/>
            <a:ext cx="476980" cy="448212"/>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6">
            <a:alphaModFix/>
          </a:blip>
          <a:srcRect/>
          <a:stretch/>
        </p:blipFill>
        <p:spPr>
          <a:xfrm>
            <a:off x="14697835" y="1444300"/>
            <a:ext cx="3742267" cy="1016567"/>
          </a:xfrm>
          <a:prstGeom prst="rect">
            <a:avLst/>
          </a:prstGeom>
          <a:noFill/>
          <a:ln>
            <a:noFill/>
          </a:ln>
        </p:spPr>
      </p:pic>
      <p:pic>
        <p:nvPicPr>
          <p:cNvPr id="11" name="Google Shape;143;p3">
            <a:extLst>
              <a:ext uri="{FF2B5EF4-FFF2-40B4-BE49-F238E27FC236}">
                <a16:creationId xmlns:a16="http://schemas.microsoft.com/office/drawing/2014/main" id="{A721B050-490A-94BF-E4E4-B820A17DEDE4}"/>
              </a:ext>
            </a:extLst>
          </p:cNvPr>
          <p:cNvPicPr preferRelativeResize="0"/>
          <p:nvPr/>
        </p:nvPicPr>
        <p:blipFill rotWithShape="1">
          <a:blip r:embed="rId4">
            <a:alphaModFix/>
          </a:blip>
          <a:srcRect/>
          <a:stretch/>
        </p:blipFill>
        <p:spPr>
          <a:xfrm>
            <a:off x="12440915" y="5424778"/>
            <a:ext cx="476980" cy="448212"/>
          </a:xfrm>
          <a:prstGeom prst="rect">
            <a:avLst/>
          </a:prstGeom>
          <a:noFill/>
          <a:ln>
            <a:noFill/>
          </a:ln>
        </p:spPr>
      </p:pic>
      <p:pic>
        <p:nvPicPr>
          <p:cNvPr id="5" name="Google Shape;143;p3">
            <a:extLst>
              <a:ext uri="{FF2B5EF4-FFF2-40B4-BE49-F238E27FC236}">
                <a16:creationId xmlns:a16="http://schemas.microsoft.com/office/drawing/2014/main" id="{D2CACC90-B193-4CB2-4225-5F2E90B97C05}"/>
              </a:ext>
            </a:extLst>
          </p:cNvPr>
          <p:cNvPicPr preferRelativeResize="0"/>
          <p:nvPr/>
        </p:nvPicPr>
        <p:blipFill rotWithShape="1">
          <a:blip r:embed="rId4">
            <a:alphaModFix/>
          </a:blip>
          <a:srcRect/>
          <a:stretch/>
        </p:blipFill>
        <p:spPr>
          <a:xfrm>
            <a:off x="5734877" y="3380720"/>
            <a:ext cx="476980" cy="448212"/>
          </a:xfrm>
          <a:prstGeom prst="rect">
            <a:avLst/>
          </a:prstGeom>
          <a:noFill/>
          <a:ln>
            <a:noFill/>
          </a:ln>
        </p:spPr>
      </p:pic>
      <p:pic>
        <p:nvPicPr>
          <p:cNvPr id="4" name="Google Shape;144;p3" descr="Recurso 25.png">
            <a:extLst>
              <a:ext uri="{FF2B5EF4-FFF2-40B4-BE49-F238E27FC236}">
                <a16:creationId xmlns:a16="http://schemas.microsoft.com/office/drawing/2014/main" id="{52E5A72D-A92D-E9E9-5558-5EE5104786DC}"/>
              </a:ext>
            </a:extLst>
          </p:cNvPr>
          <p:cNvPicPr preferRelativeResize="0"/>
          <p:nvPr/>
        </p:nvPicPr>
        <p:blipFill rotWithShape="1">
          <a:blip r:embed="rId5">
            <a:alphaModFix/>
          </a:blip>
          <a:srcRect/>
          <a:stretch/>
        </p:blipFill>
        <p:spPr>
          <a:xfrm>
            <a:off x="5753767" y="2642092"/>
            <a:ext cx="439200" cy="448213"/>
          </a:xfrm>
          <a:prstGeom prst="rect">
            <a:avLst/>
          </a:prstGeom>
          <a:noFill/>
          <a:ln>
            <a:noFill/>
          </a:ln>
        </p:spPr>
      </p:pic>
      <p:pic>
        <p:nvPicPr>
          <p:cNvPr id="7" name="Google Shape;142;p3">
            <a:extLst>
              <a:ext uri="{FF2B5EF4-FFF2-40B4-BE49-F238E27FC236}">
                <a16:creationId xmlns:a16="http://schemas.microsoft.com/office/drawing/2014/main" id="{5E101080-66A5-8485-8F10-6995A76996D8}"/>
              </a:ext>
            </a:extLst>
          </p:cNvPr>
          <p:cNvPicPr preferRelativeResize="0"/>
          <p:nvPr/>
        </p:nvPicPr>
        <p:blipFill rotWithShape="1">
          <a:blip r:embed="rId7">
            <a:alphaModFix/>
          </a:blip>
          <a:srcRect/>
          <a:stretch/>
        </p:blipFill>
        <p:spPr>
          <a:xfrm>
            <a:off x="5734877" y="4180146"/>
            <a:ext cx="476980" cy="448214"/>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RESUMEN</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090116" y="1177875"/>
            <a:ext cx="3328298" cy="430887"/>
          </a:xfrm>
          <a:prstGeom prst="rect">
            <a:avLst/>
          </a:prstGeom>
          <a:noFill/>
        </p:spPr>
        <p:txBody>
          <a:bodyPr wrap="square" rtlCol="0">
            <a:spAutoFit/>
          </a:bodyPr>
          <a:lstStyle/>
          <a:p>
            <a:pPr algn="ctr"/>
            <a:r>
              <a:rPr lang="es-MX" sz="1100" b="1" kern="0" dirty="0">
                <a:solidFill>
                  <a:srgbClr val="C00000"/>
                </a:solidFill>
                <a:latin typeface="Verdana" panose="020B0604030504040204" pitchFamily="34" charset="0"/>
                <a:ea typeface="Verdana" panose="020B0604030504040204" pitchFamily="34" charset="0"/>
                <a:cs typeface="Arial Black"/>
                <a:sym typeface="Arial Black"/>
              </a:rPr>
              <a:t>Mapa de Pronóstico de la Amenaza por </a:t>
            </a:r>
            <a:r>
              <a:rPr lang="es-MX" sz="1100" b="1" kern="0" dirty="0">
                <a:solidFill>
                  <a:srgbClr val="C00000"/>
                </a:solidFill>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30869" y="1608762"/>
            <a:ext cx="3269245" cy="4623196"/>
          </a:xfrm>
          <a:prstGeom prst="rect">
            <a:avLst/>
          </a:prstGeom>
          <a:noFill/>
          <a:ln>
            <a:noFill/>
          </a:ln>
        </p:spPr>
      </p:pic>
      <p:sp>
        <p:nvSpPr>
          <p:cNvPr id="3" name="Google Shape;374;p2">
            <a:extLst>
              <a:ext uri="{FF2B5EF4-FFF2-40B4-BE49-F238E27FC236}">
                <a16:creationId xmlns:a16="http://schemas.microsoft.com/office/drawing/2014/main" id="{E33A7EFE-AC62-3BA5-BE6F-D8E98100CD9D}"/>
              </a:ext>
            </a:extLst>
          </p:cNvPr>
          <p:cNvSpPr txBox="1"/>
          <p:nvPr/>
        </p:nvSpPr>
        <p:spPr>
          <a:xfrm>
            <a:off x="521776" y="1793148"/>
            <a:ext cx="6816719" cy="304694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algn="just"/>
            <a:r>
              <a:rPr lang="es-MX" sz="1600" b="1" dirty="0">
                <a:solidFill>
                  <a:srgbClr val="FF0000"/>
                </a:solidFill>
                <a:effectLst>
                  <a:outerShdw blurRad="38100" dist="38100" dir="2700000" algn="tl">
                    <a:srgbClr val="000000">
                      <a:alpha val="43137"/>
                    </a:srgbClr>
                  </a:outerShdw>
                </a:effectLst>
                <a:latin typeface="Verdana"/>
                <a:ea typeface="Verdana"/>
                <a:sym typeface="Verdana"/>
              </a:rPr>
              <a:t>Alerta Alta:</a:t>
            </a:r>
            <a:r>
              <a:rPr lang="es-MX" sz="1600" dirty="0">
                <a:solidFill>
                  <a:srgbClr val="FF0000"/>
                </a:solidFill>
                <a:effectLst>
                  <a:outerShdw blurRad="38100" dist="38100" dir="2700000" algn="tl">
                    <a:srgbClr val="000000">
                      <a:alpha val="43137"/>
                    </a:srgbClr>
                  </a:outerShdw>
                </a:effectLst>
                <a:latin typeface="Verdana"/>
                <a:ea typeface="Verdana"/>
                <a:sym typeface="Verdana"/>
              </a:rPr>
              <a:t> </a:t>
            </a:r>
            <a:r>
              <a:rPr lang="es-MX" sz="1600" dirty="0">
                <a:solidFill>
                  <a:srgbClr val="7F7F7F"/>
                </a:solidFill>
                <a:latin typeface="Verdana"/>
                <a:ea typeface="Verdana"/>
                <a:sym typeface="Verdana"/>
              </a:rPr>
              <a:t>E</a:t>
            </a:r>
            <a:r>
              <a:rPr lang="es-ES" sz="1600" dirty="0">
                <a:solidFill>
                  <a:srgbClr val="7F7F7F"/>
                </a:solidFill>
                <a:latin typeface="Verdana"/>
                <a:ea typeface="Verdana"/>
              </a:rPr>
              <a:t>n ningún municipio del país hay alertas en esta categoría. </a:t>
            </a:r>
            <a:endParaRPr lang="es-ES" sz="1600" b="0" i="0" u="none" strike="noStrike" cap="none" dirty="0">
              <a:solidFill>
                <a:srgbClr val="7F7F7F"/>
              </a:solidFill>
              <a:latin typeface="Verdana"/>
              <a:ea typeface="Verdana"/>
              <a:cs typeface="Verdana"/>
              <a:sym typeface="Verdana"/>
            </a:endParaRPr>
          </a:p>
          <a:p>
            <a:pPr algn="just"/>
            <a:endParaRPr lang="es-MX" sz="1600" b="1" dirty="0">
              <a:solidFill>
                <a:schemeClr val="accent2"/>
              </a:solidFill>
              <a:effectLst>
                <a:outerShdw blurRad="38100" dist="38100" dir="2700000" algn="tl">
                  <a:srgbClr val="000000">
                    <a:alpha val="43137"/>
                  </a:srgbClr>
                </a:outerShdw>
              </a:effectLst>
              <a:latin typeface="Verdana"/>
              <a:ea typeface="Verdana"/>
              <a:sym typeface="Verdana"/>
            </a:endParaRPr>
          </a:p>
          <a:p>
            <a:pPr algn="just"/>
            <a:r>
              <a:rPr lang="es-MX" sz="1600" b="1" dirty="0">
                <a:solidFill>
                  <a:schemeClr val="accent2"/>
                </a:solidFill>
                <a:effectLst>
                  <a:outerShdw blurRad="38100" dist="38100" dir="2700000" algn="tl">
                    <a:srgbClr val="000000">
                      <a:alpha val="43137"/>
                    </a:srgbClr>
                  </a:outerShdw>
                </a:effectLst>
                <a:latin typeface="Verdana"/>
                <a:ea typeface="Verdana"/>
                <a:sym typeface="Verdana"/>
              </a:rPr>
              <a:t>Alerta Moderada: </a:t>
            </a:r>
            <a:r>
              <a:rPr lang="es-MX" sz="1600" dirty="0">
                <a:solidFill>
                  <a:srgbClr val="7F7F7F"/>
                </a:solidFill>
                <a:latin typeface="Verdana"/>
                <a:ea typeface="Verdana"/>
                <a:sym typeface="Verdana"/>
              </a:rPr>
              <a:t>E</a:t>
            </a:r>
            <a:r>
              <a:rPr lang="es-ES" sz="1600" dirty="0">
                <a:solidFill>
                  <a:srgbClr val="7F7F7F"/>
                </a:solidFill>
                <a:latin typeface="Verdana"/>
                <a:ea typeface="Verdana"/>
              </a:rPr>
              <a:t>n ningún municipio del país hay alertas en esta categoría. </a:t>
            </a:r>
          </a:p>
          <a:p>
            <a:pPr algn="just"/>
            <a:endParaRPr lang="es-MX" sz="1600" dirty="0">
              <a:solidFill>
                <a:srgbClr val="7F7F7F"/>
              </a:solidFill>
              <a:latin typeface="Verdana"/>
              <a:ea typeface="Verdana"/>
              <a:sym typeface="Verdana"/>
            </a:endParaRPr>
          </a:p>
          <a:p>
            <a:pPr algn="just"/>
            <a:r>
              <a:rPr lang="es-MX" sz="1600" b="1" dirty="0">
                <a:solidFill>
                  <a:srgbClr val="FFFF00"/>
                </a:solidFill>
                <a:effectLst>
                  <a:outerShdw blurRad="38100" dist="38100" dir="2700000" algn="tl">
                    <a:srgbClr val="000000">
                      <a:alpha val="43137"/>
                    </a:srgbClr>
                  </a:outerShdw>
                </a:effectLst>
                <a:latin typeface="Verdana"/>
                <a:ea typeface="Verdana"/>
                <a:sym typeface="Verdana"/>
              </a:rPr>
              <a:t>Alerta Baja: </a:t>
            </a:r>
            <a:r>
              <a:rPr lang="es-ES" sz="1600" dirty="0">
                <a:solidFill>
                  <a:srgbClr val="7F7F7F"/>
                </a:solidFill>
                <a:latin typeface="Verdana"/>
                <a:ea typeface="Verdana"/>
                <a:cs typeface="Verdana"/>
                <a:sym typeface="Verdana"/>
              </a:rPr>
              <a:t>En algunos municipios de los departamentos de Cundinamarca, Córdoba, La Guajira, Sucre y Tolima.</a:t>
            </a:r>
            <a:endParaRPr lang="es-ES" sz="1600" dirty="0">
              <a:solidFill>
                <a:srgbClr val="7F7F7F"/>
              </a:solidFill>
              <a:latin typeface="Verdana"/>
              <a:ea typeface="Verdana"/>
            </a:endParaRPr>
          </a:p>
          <a:p>
            <a:pPr algn="just"/>
            <a:endParaRPr lang="es-ES" sz="1600" b="0" i="0" u="none" strike="noStrike" cap="none" dirty="0">
              <a:solidFill>
                <a:srgbClr val="7F7F7F"/>
              </a:solidFill>
              <a:latin typeface="Verdana"/>
              <a:ea typeface="Verdana"/>
              <a:cs typeface="Verdana"/>
              <a:sym typeface="Verdana"/>
            </a:endParaRPr>
          </a:p>
        </p:txBody>
      </p:sp>
    </p:spTree>
    <p:extLst>
      <p:ext uri="{BB962C8B-B14F-4D97-AF65-F5344CB8AC3E}">
        <p14:creationId xmlns:p14="http://schemas.microsoft.com/office/powerpoint/2010/main" val="10815840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400"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sz="1400"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3"/>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17 </a:t>
            </a:r>
            <a:r>
              <a:rPr lang="es-ES" sz="1200" b="1" dirty="0">
                <a:solidFill>
                  <a:srgbClr val="C00000"/>
                </a:solidFill>
                <a:latin typeface="Verdana" panose="020B0604030504040204" pitchFamily="34" charset="0"/>
                <a:ea typeface="Verdana" panose="020B0604030504040204" pitchFamily="34" charset="0"/>
              </a:rPr>
              <a:t>de junio de 2025</a:t>
            </a:r>
            <a:r>
              <a:rPr lang="es-CO" sz="1200" b="1" dirty="0">
                <a:solidFill>
                  <a:srgbClr val="C00000"/>
                </a:solidFill>
                <a:latin typeface="Verdana" panose="020B0604030504040204" pitchFamily="34" charset="0"/>
                <a:ea typeface="Verdana" panose="020B0604030504040204" pitchFamily="34" charset="0"/>
              </a:rPr>
              <a:t> | 12:00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6" name="Google Shape;387;p3"/>
          <p:cNvPicPr preferRelativeResize="0"/>
          <p:nvPr/>
        </p:nvPicPr>
        <p:blipFill>
          <a:blip r:embed="rId5" r:link="rId6" cstate="print">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7" name="Google Shape;390;p3">
            <a:extLst>
              <a:ext uri="{FF2B5EF4-FFF2-40B4-BE49-F238E27FC236}">
                <a16:creationId xmlns:a16="http://schemas.microsoft.com/office/drawing/2014/main" id="{47F0C896-CE41-F2CD-1369-09DDF297132E}"/>
              </a:ext>
            </a:extLst>
          </p:cNvPr>
          <p:cNvPicPr preferRelativeResize="0">
            <a:picLocks/>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10242106" y="2468556"/>
            <a:ext cx="1620000" cy="1570044"/>
          </a:xfrm>
          <a:prstGeom prst="rect">
            <a:avLst/>
          </a:prstGeom>
          <a:noFill/>
          <a:ln>
            <a:noFill/>
          </a:ln>
        </p:spPr>
      </p:pic>
      <p:pic>
        <p:nvPicPr>
          <p:cNvPr id="3" name="Google Shape;388;p3">
            <a:extLst>
              <a:ext uri="{FF2B5EF4-FFF2-40B4-BE49-F238E27FC236}">
                <a16:creationId xmlns:a16="http://schemas.microsoft.com/office/drawing/2014/main" id="{4618756C-5CF5-F589-CCAD-023FB75A0472}"/>
              </a:ext>
            </a:extLst>
          </p:cNvPr>
          <p:cNvPicPr preferRelativeResize="0">
            <a:picLocks/>
          </p:cNvPicPr>
          <p:nvPr/>
        </p:nvPicPr>
        <p:blipFill>
          <a:blip r:embed="rId9" r:link="rId10" cstate="print">
            <a:extLst>
              <a:ext uri="{28A0092B-C50C-407E-A947-70E740481C1C}">
                <a14:useLocalDpi xmlns:a14="http://schemas.microsoft.com/office/drawing/2010/main" val="0"/>
              </a:ext>
            </a:extLst>
          </a:blip>
          <a:srcRect/>
          <a:stretch>
            <a:fillRect/>
          </a:stretch>
        </p:blipFill>
        <p:spPr>
          <a:xfrm>
            <a:off x="8622106" y="2468557"/>
            <a:ext cx="1620000" cy="552548"/>
          </a:xfrm>
          <a:prstGeom prst="rect">
            <a:avLst/>
          </a:prstGeom>
          <a:noFill/>
          <a:ln>
            <a:noFill/>
          </a:ln>
        </p:spPr>
      </p:pic>
      <p:pic>
        <p:nvPicPr>
          <p:cNvPr id="8" name="Google Shape;389;p3">
            <a:extLst>
              <a:ext uri="{FF2B5EF4-FFF2-40B4-BE49-F238E27FC236}">
                <a16:creationId xmlns:a16="http://schemas.microsoft.com/office/drawing/2014/main" id="{601C931E-4349-C6BB-7E0A-71FA3BBEA9AB}"/>
              </a:ext>
            </a:extLst>
          </p:cNvPr>
          <p:cNvPicPr preferRelativeResize="0">
            <a:picLocks/>
          </p:cNvPicPr>
          <p:nvPr/>
        </p:nvPicPr>
        <p:blipFill>
          <a:blip r:embed="rId11" r:link="rId12" cstate="print">
            <a:extLst>
              <a:ext uri="{28A0092B-C50C-407E-A947-70E740481C1C}">
                <a14:useLocalDpi xmlns:a14="http://schemas.microsoft.com/office/drawing/2010/main" val="0"/>
              </a:ext>
            </a:extLst>
          </a:blip>
          <a:srcRect/>
          <a:stretch>
            <a:fillRect/>
          </a:stretch>
        </p:blipFill>
        <p:spPr>
          <a:xfrm>
            <a:off x="7001121" y="2468557"/>
            <a:ext cx="1620985" cy="552548"/>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oogle Shape;397;p4">
            <a:extLst>
              <a:ext uri="{FF2B5EF4-FFF2-40B4-BE49-F238E27FC236}">
                <a16:creationId xmlns:a16="http://schemas.microsoft.com/office/drawing/2014/main" id="{E079DE67-5553-C729-11B1-85006370B602}"/>
              </a:ext>
            </a:extLst>
          </p:cNvPr>
          <p:cNvGraphicFramePr/>
          <p:nvPr/>
        </p:nvGraphicFramePr>
        <p:xfrm>
          <a:off x="5331330" y="3130026"/>
          <a:ext cx="6212324" cy="112776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CÓRDOBA : Cereté, Chimá, Ciénaga De Oro.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Manaure, Riohacha.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SUCRE : Corozal.</a:t>
                      </a:r>
                      <a:endParaRPr lang="es-ES"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371244"/>
                  </a:ext>
                </a:extLst>
              </a:tr>
            </a:tbl>
          </a:graphicData>
        </a:graphic>
      </p:graphicFrame>
      <p:graphicFrame>
        <p:nvGraphicFramePr>
          <p:cNvPr id="8" name="Google Shape;397;p4">
            <a:extLst>
              <a:ext uri="{FF2B5EF4-FFF2-40B4-BE49-F238E27FC236}">
                <a16:creationId xmlns:a16="http://schemas.microsoft.com/office/drawing/2014/main" id="{EAB63B2A-3919-5E35-E081-7DA2F5E93599}"/>
              </a:ext>
            </a:extLst>
          </p:cNvPr>
          <p:cNvGraphicFramePr/>
          <p:nvPr/>
        </p:nvGraphicFramePr>
        <p:xfrm>
          <a:off x="14786798" y="4114923"/>
          <a:ext cx="5731866" cy="1096178"/>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735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Uribia.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23519"/>
                  </a:ext>
                </a:extLst>
              </a:tr>
            </a:tbl>
          </a:graphicData>
        </a:graphic>
      </p:graphicFrame>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07872" y="898592"/>
            <a:ext cx="4629888" cy="5686256"/>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4">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4">
            <a:alphaModFix/>
          </a:blip>
          <a:srcRect/>
          <a:stretch/>
        </p:blipFill>
        <p:spPr>
          <a:xfrm>
            <a:off x="12192000" y="7613943"/>
            <a:ext cx="4343194" cy="1266590"/>
          </a:xfrm>
          <a:prstGeom prst="rect">
            <a:avLst/>
          </a:prstGeom>
          <a:noFill/>
          <a:ln>
            <a:noFill/>
          </a:ln>
        </p:spPr>
      </p:pic>
      <p:pic>
        <p:nvPicPr>
          <p:cNvPr id="3" name="Google Shape;204;p4">
            <a:extLst>
              <a:ext uri="{FF2B5EF4-FFF2-40B4-BE49-F238E27FC236}">
                <a16:creationId xmlns:a16="http://schemas.microsoft.com/office/drawing/2014/main" id="{826A7356-B0D3-CE2E-5994-6424D8863200}"/>
              </a:ext>
            </a:extLst>
          </p:cNvPr>
          <p:cNvPicPr preferRelativeResize="0"/>
          <p:nvPr/>
        </p:nvPicPr>
        <p:blipFill rotWithShape="1">
          <a:blip r:embed="rId4">
            <a:alphaModFix/>
          </a:blip>
          <a:srcRect/>
          <a:stretch/>
        </p:blipFill>
        <p:spPr>
          <a:xfrm>
            <a:off x="12637906" y="2065164"/>
            <a:ext cx="4343194" cy="1266590"/>
          </a:xfrm>
          <a:prstGeom prst="rect">
            <a:avLst/>
          </a:prstGeom>
          <a:noFill/>
          <a:ln>
            <a:noFill/>
          </a:ln>
        </p:spPr>
      </p:pic>
      <p:pic>
        <p:nvPicPr>
          <p:cNvPr id="9" name="Google Shape;204;p4">
            <a:extLst>
              <a:ext uri="{FF2B5EF4-FFF2-40B4-BE49-F238E27FC236}">
                <a16:creationId xmlns:a16="http://schemas.microsoft.com/office/drawing/2014/main" id="{DE7E26D0-94E2-1A99-EE43-35D5F1B49CD7}"/>
              </a:ext>
            </a:extLst>
          </p:cNvPr>
          <p:cNvPicPr preferRelativeResize="0"/>
          <p:nvPr/>
        </p:nvPicPr>
        <p:blipFill rotWithShape="1">
          <a:blip r:embed="rId4">
            <a:alphaModFix/>
          </a:blip>
          <a:srcRect/>
          <a:stretch/>
        </p:blipFill>
        <p:spPr>
          <a:xfrm>
            <a:off x="18883258" y="1863436"/>
            <a:ext cx="4343194" cy="1266590"/>
          </a:xfrm>
          <a:prstGeom prst="rect">
            <a:avLst/>
          </a:prstGeom>
          <a:noFill/>
          <a:ln>
            <a:noFill/>
          </a:ln>
        </p:spPr>
      </p:pic>
      <p:pic>
        <p:nvPicPr>
          <p:cNvPr id="10" name="Google Shape;407;p4">
            <a:extLst>
              <a:ext uri="{FF2B5EF4-FFF2-40B4-BE49-F238E27FC236}">
                <a16:creationId xmlns:a16="http://schemas.microsoft.com/office/drawing/2014/main" id="{D8C10789-D173-DB3D-7F4D-8AFF4F4B0AD8}"/>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5534916" y="3693906"/>
            <a:ext cx="454172" cy="442060"/>
          </a:xfrm>
          <a:prstGeom prst="rect">
            <a:avLst/>
          </a:prstGeom>
          <a:noFill/>
          <a:ln>
            <a:noFill/>
          </a:ln>
        </p:spPr>
      </p:pic>
      <p:pic>
        <p:nvPicPr>
          <p:cNvPr id="6" name="Google Shape;406;p4" descr="Recurso 25.png">
            <a:extLst>
              <a:ext uri="{FF2B5EF4-FFF2-40B4-BE49-F238E27FC236}">
                <a16:creationId xmlns:a16="http://schemas.microsoft.com/office/drawing/2014/main" id="{A4347E29-DA5B-0E24-5A94-A5AED319FCEA}"/>
              </a:ext>
            </a:extLst>
          </p:cNvPr>
          <p:cNvPicPr preferRelativeResize="0"/>
          <p:nvPr/>
        </p:nvPicPr>
        <p:blipFill rotWithShape="1">
          <a:blip r:embed="rId6">
            <a:alphaModFix/>
          </a:blip>
          <a:srcRect/>
          <a:stretch/>
        </p:blipFill>
        <p:spPr>
          <a:xfrm>
            <a:off x="13237813" y="3566030"/>
            <a:ext cx="457200" cy="446694"/>
          </a:xfrm>
          <a:prstGeom prst="rect">
            <a:avLst/>
          </a:prstGeom>
          <a:noFill/>
          <a:ln>
            <a:noFill/>
          </a:ln>
        </p:spPr>
      </p:pic>
      <p:pic>
        <p:nvPicPr>
          <p:cNvPr id="11" name="Google Shape;406;p4" descr="Recurso 25.png">
            <a:extLst>
              <a:ext uri="{FF2B5EF4-FFF2-40B4-BE49-F238E27FC236}">
                <a16:creationId xmlns:a16="http://schemas.microsoft.com/office/drawing/2014/main" id="{840A7996-D2CE-9298-AE9C-D5ACC42553EB}"/>
              </a:ext>
            </a:extLst>
          </p:cNvPr>
          <p:cNvPicPr preferRelativeResize="0"/>
          <p:nvPr/>
        </p:nvPicPr>
        <p:blipFill rotWithShape="1">
          <a:blip r:embed="rId6">
            <a:alphaModFix/>
          </a:blip>
          <a:srcRect/>
          <a:stretch/>
        </p:blipFill>
        <p:spPr>
          <a:xfrm>
            <a:off x="12943448" y="4247000"/>
            <a:ext cx="457200" cy="446694"/>
          </a:xfrm>
          <a:prstGeom prst="rect">
            <a:avLst/>
          </a:prstGeom>
          <a:noFill/>
          <a:ln>
            <a:noFill/>
          </a:ln>
        </p:spPr>
      </p:pic>
      <p:pic>
        <p:nvPicPr>
          <p:cNvPr id="7" name="Google Shape;407;p4">
            <a:extLst>
              <a:ext uri="{FF2B5EF4-FFF2-40B4-BE49-F238E27FC236}">
                <a16:creationId xmlns:a16="http://schemas.microsoft.com/office/drawing/2014/main" id="{336B54DF-50F0-9217-11E5-8020FEC90ADD}"/>
              </a:ext>
            </a:extLst>
          </p:cNvPr>
          <p:cNvPicPr preferRelativeResize="0"/>
          <p:nvPr/>
        </p:nvPicPr>
        <p:blipFill rotWithShape="1">
          <a:blip r:embed="rId7">
            <a:alphaModFix/>
          </a:blip>
          <a:srcRect/>
          <a:stretch/>
        </p:blipFill>
        <p:spPr>
          <a:xfrm>
            <a:off x="13868152" y="3789377"/>
            <a:ext cx="451143" cy="445047"/>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12" name="Google Shape;397;p4">
            <a:extLst>
              <a:ext uri="{FF2B5EF4-FFF2-40B4-BE49-F238E27FC236}">
                <a16:creationId xmlns:a16="http://schemas.microsoft.com/office/drawing/2014/main" id="{0F5E483B-70A5-4216-14FB-8655EBAE8CDC}"/>
              </a:ext>
            </a:extLst>
          </p:cNvPr>
          <p:cNvGraphicFramePr/>
          <p:nvPr/>
        </p:nvGraphicFramePr>
        <p:xfrm>
          <a:off x="5489405" y="2833221"/>
          <a:ext cx="5731866" cy="1016773"/>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17949">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CUNDINAMARCA : Jerusalén.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TOLIMA : Ambalema, Natagaima, Saldaña.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23519"/>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81024" y="898592"/>
            <a:ext cx="4465296" cy="5686256"/>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7" name="Google Shape;400;p4">
            <a:extLst>
              <a:ext uri="{FF2B5EF4-FFF2-40B4-BE49-F238E27FC236}">
                <a16:creationId xmlns:a16="http://schemas.microsoft.com/office/drawing/2014/main" id="{997731BA-72F7-CB94-BB58-5482D9803B49}"/>
              </a:ext>
            </a:extLst>
          </p:cNvPr>
          <p:cNvPicPr preferRelativeResize="0"/>
          <p:nvPr/>
        </p:nvPicPr>
        <p:blipFill rotWithShape="1">
          <a:blip r:embed="rId4">
            <a:alphaModFix/>
          </a:blip>
          <a:srcRect/>
          <a:stretch/>
        </p:blipFill>
        <p:spPr>
          <a:xfrm>
            <a:off x="5640387" y="3323319"/>
            <a:ext cx="475075" cy="446694"/>
          </a:xfrm>
          <a:prstGeom prst="rect">
            <a:avLst/>
          </a:prstGeom>
          <a:noFill/>
          <a:ln>
            <a:noFill/>
          </a:ln>
        </p:spPr>
      </p:pic>
      <p:pic>
        <p:nvPicPr>
          <p:cNvPr id="13" name="Google Shape;400;p4">
            <a:extLst>
              <a:ext uri="{FF2B5EF4-FFF2-40B4-BE49-F238E27FC236}">
                <a16:creationId xmlns:a16="http://schemas.microsoft.com/office/drawing/2014/main" id="{E0D1B528-1036-29F5-1B1A-800EE605FF96}"/>
              </a:ext>
            </a:extLst>
          </p:cNvPr>
          <p:cNvPicPr preferRelativeResize="0"/>
          <p:nvPr/>
        </p:nvPicPr>
        <p:blipFill rotWithShape="1">
          <a:blip r:embed="rId4">
            <a:alphaModFix/>
          </a:blip>
          <a:srcRect/>
          <a:stretch/>
        </p:blipFill>
        <p:spPr>
          <a:xfrm>
            <a:off x="14360608" y="6060894"/>
            <a:ext cx="457200" cy="446694"/>
          </a:xfrm>
          <a:prstGeom prst="rect">
            <a:avLst/>
          </a:prstGeom>
          <a:noFill/>
          <a:ln>
            <a:noFill/>
          </a:ln>
        </p:spPr>
      </p:pic>
      <p:pic>
        <p:nvPicPr>
          <p:cNvPr id="14" name="Google Shape;406;p4" descr="Recurso 25.png">
            <a:extLst>
              <a:ext uri="{FF2B5EF4-FFF2-40B4-BE49-F238E27FC236}">
                <a16:creationId xmlns:a16="http://schemas.microsoft.com/office/drawing/2014/main" id="{01D25718-E964-C98E-95CB-D305725310ED}"/>
              </a:ext>
            </a:extLst>
          </p:cNvPr>
          <p:cNvPicPr preferRelativeResize="0"/>
          <p:nvPr/>
        </p:nvPicPr>
        <p:blipFill rotWithShape="1">
          <a:blip r:embed="rId5">
            <a:alphaModFix/>
          </a:blip>
          <a:srcRect/>
          <a:stretch/>
        </p:blipFill>
        <p:spPr>
          <a:xfrm>
            <a:off x="12900143" y="2366068"/>
            <a:ext cx="457200" cy="446694"/>
          </a:xfrm>
          <a:prstGeom prst="rect">
            <a:avLst/>
          </a:prstGeom>
          <a:noFill/>
          <a:ln>
            <a:noFill/>
          </a:ln>
        </p:spPr>
      </p:pic>
      <p:pic>
        <p:nvPicPr>
          <p:cNvPr id="16" name="Google Shape;204;p4">
            <a:extLst>
              <a:ext uri="{FF2B5EF4-FFF2-40B4-BE49-F238E27FC236}">
                <a16:creationId xmlns:a16="http://schemas.microsoft.com/office/drawing/2014/main" id="{875E1F58-D156-C955-EF5B-84D9472122B4}"/>
              </a:ext>
            </a:extLst>
          </p:cNvPr>
          <p:cNvPicPr preferRelativeResize="0"/>
          <p:nvPr/>
        </p:nvPicPr>
        <p:blipFill rotWithShape="1">
          <a:blip r:embed="rId6">
            <a:alphaModFix/>
          </a:blip>
          <a:srcRect/>
          <a:stretch/>
        </p:blipFill>
        <p:spPr>
          <a:xfrm>
            <a:off x="12646211" y="350412"/>
            <a:ext cx="4343194" cy="1266590"/>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5">
            <a:alphaModFix/>
          </a:blip>
          <a:srcRect/>
          <a:stretch/>
        </p:blipFill>
        <p:spPr>
          <a:xfrm>
            <a:off x="15276548" y="3876650"/>
            <a:ext cx="457200" cy="446400"/>
          </a:xfrm>
          <a:prstGeom prst="rect">
            <a:avLst/>
          </a:prstGeom>
          <a:noFill/>
          <a:ln>
            <a:noFill/>
          </a:ln>
        </p:spPr>
      </p:pic>
      <p:pic>
        <p:nvPicPr>
          <p:cNvPr id="3" name="Google Shape;407;p4">
            <a:extLst>
              <a:ext uri="{FF2B5EF4-FFF2-40B4-BE49-F238E27FC236}">
                <a16:creationId xmlns:a16="http://schemas.microsoft.com/office/drawing/2014/main" id="{36D5C2D3-AD33-377D-77D3-F494B2640EC7}"/>
              </a:ext>
            </a:extLst>
          </p:cNvPr>
          <p:cNvPicPr preferRelativeResize="0"/>
          <p:nvPr/>
        </p:nvPicPr>
        <p:blipFill rotWithShape="1">
          <a:blip r:embed="rId7">
            <a:alphaModFix/>
          </a:blip>
          <a:srcRect/>
          <a:stretch/>
        </p:blipFill>
        <p:spPr>
          <a:xfrm>
            <a:off x="12894619" y="4325978"/>
            <a:ext cx="454172" cy="445047"/>
          </a:xfrm>
          <a:prstGeom prst="rect">
            <a:avLst/>
          </a:prstGeom>
          <a:noFill/>
          <a:ln>
            <a:noFill/>
          </a:ln>
        </p:spPr>
      </p:pic>
      <p:pic>
        <p:nvPicPr>
          <p:cNvPr id="17" name="Google Shape;204;p4">
            <a:extLst>
              <a:ext uri="{FF2B5EF4-FFF2-40B4-BE49-F238E27FC236}">
                <a16:creationId xmlns:a16="http://schemas.microsoft.com/office/drawing/2014/main" id="{EEF244AB-A38A-2A46-BD64-FB75C08D92CA}"/>
              </a:ext>
            </a:extLst>
          </p:cNvPr>
          <p:cNvPicPr preferRelativeResize="0"/>
          <p:nvPr/>
        </p:nvPicPr>
        <p:blipFill rotWithShape="1">
          <a:blip r:embed="rId6">
            <a:alphaModFix/>
          </a:blip>
          <a:srcRect/>
          <a:stretch/>
        </p:blipFill>
        <p:spPr>
          <a:xfrm>
            <a:off x="16329034" y="2031883"/>
            <a:ext cx="4343194" cy="1266590"/>
          </a:xfrm>
          <a:prstGeom prst="rect">
            <a:avLst/>
          </a:prstGeom>
          <a:noFill/>
          <a:ln>
            <a:noFill/>
          </a:ln>
        </p:spPr>
      </p:pic>
      <p:pic>
        <p:nvPicPr>
          <p:cNvPr id="19" name="Google Shape;407;p4">
            <a:extLst>
              <a:ext uri="{FF2B5EF4-FFF2-40B4-BE49-F238E27FC236}">
                <a16:creationId xmlns:a16="http://schemas.microsoft.com/office/drawing/2014/main" id="{56722977-C49F-9455-ACC1-B349706A4809}"/>
              </a:ext>
            </a:extLst>
          </p:cNvPr>
          <p:cNvPicPr preferRelativeResize="0"/>
          <p:nvPr/>
        </p:nvPicPr>
        <p:blipFill rotWithShape="1">
          <a:blip r:embed="rId7">
            <a:alphaModFix/>
          </a:blip>
          <a:srcRect/>
          <a:stretch/>
        </p:blipFill>
        <p:spPr>
          <a:xfrm>
            <a:off x="13740806" y="3327330"/>
            <a:ext cx="454172" cy="445047"/>
          </a:xfrm>
          <a:prstGeom prst="rect">
            <a:avLst/>
          </a:prstGeom>
          <a:noFill/>
          <a:ln>
            <a:noFill/>
          </a:ln>
        </p:spPr>
      </p:pic>
      <p:pic>
        <p:nvPicPr>
          <p:cNvPr id="18" name="Google Shape;407;p4">
            <a:extLst>
              <a:ext uri="{FF2B5EF4-FFF2-40B4-BE49-F238E27FC236}">
                <a16:creationId xmlns:a16="http://schemas.microsoft.com/office/drawing/2014/main" id="{9C3D1839-9839-2078-967C-FA89DCCC03EF}"/>
              </a:ext>
            </a:extLst>
          </p:cNvPr>
          <p:cNvPicPr preferRelativeResize="0"/>
          <p:nvPr/>
        </p:nvPicPr>
        <p:blipFill rotWithShape="1">
          <a:blip r:embed="rId7">
            <a:alphaModFix/>
          </a:blip>
          <a:srcRect/>
          <a:stretch/>
        </p:blipFill>
        <p:spPr>
          <a:xfrm>
            <a:off x="12802581" y="3243679"/>
            <a:ext cx="454172" cy="445047"/>
          </a:xfrm>
          <a:prstGeom prst="rect">
            <a:avLst/>
          </a:prstGeom>
          <a:noFill/>
          <a:ln>
            <a:noFill/>
          </a:ln>
        </p:spPr>
      </p:pic>
      <p:pic>
        <p:nvPicPr>
          <p:cNvPr id="15" name="Google Shape;400;p4">
            <a:extLst>
              <a:ext uri="{FF2B5EF4-FFF2-40B4-BE49-F238E27FC236}">
                <a16:creationId xmlns:a16="http://schemas.microsoft.com/office/drawing/2014/main" id="{3AFDFCA0-CE13-8D2E-B62C-231ADC97A8F1}"/>
              </a:ext>
            </a:extLst>
          </p:cNvPr>
          <p:cNvPicPr preferRelativeResize="0"/>
          <p:nvPr/>
        </p:nvPicPr>
        <p:blipFill rotWithShape="1">
          <a:blip r:embed="rId4">
            <a:alphaModFix/>
          </a:blip>
          <a:srcRect/>
          <a:stretch/>
        </p:blipFill>
        <p:spPr>
          <a:xfrm>
            <a:off x="16278901" y="3560434"/>
            <a:ext cx="457200" cy="446694"/>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740664" y="898593"/>
            <a:ext cx="3758184" cy="5611936"/>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3014533"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6" name="Google Shape;406;p4" descr="Recurso 25.png">
            <a:extLst>
              <a:ext uri="{FF2B5EF4-FFF2-40B4-BE49-F238E27FC236}">
                <a16:creationId xmlns:a16="http://schemas.microsoft.com/office/drawing/2014/main" id="{DCE020CB-A313-4253-EDF0-20FDA0BAB00B}"/>
              </a:ext>
            </a:extLst>
          </p:cNvPr>
          <p:cNvPicPr preferRelativeResize="0"/>
          <p:nvPr/>
        </p:nvPicPr>
        <p:blipFill rotWithShape="1">
          <a:blip r:embed="rId4">
            <a:alphaModFix/>
          </a:blip>
          <a:srcRect/>
          <a:stretch/>
        </p:blipFill>
        <p:spPr>
          <a:xfrm>
            <a:off x="12499612" y="4375342"/>
            <a:ext cx="457200" cy="446694"/>
          </a:xfrm>
          <a:prstGeom prst="rect">
            <a:avLst/>
          </a:prstGeom>
          <a:noFill/>
          <a:ln>
            <a:noFill/>
          </a:ln>
        </p:spPr>
      </p:pic>
      <p:pic>
        <p:nvPicPr>
          <p:cNvPr id="8" name="Google Shape;400;p4">
            <a:extLst>
              <a:ext uri="{FF2B5EF4-FFF2-40B4-BE49-F238E27FC236}">
                <a16:creationId xmlns:a16="http://schemas.microsoft.com/office/drawing/2014/main" id="{6B728FAF-8311-9E6D-3D70-E3B9BA3E0371}"/>
              </a:ext>
            </a:extLst>
          </p:cNvPr>
          <p:cNvPicPr preferRelativeResize="0"/>
          <p:nvPr/>
        </p:nvPicPr>
        <p:blipFill rotWithShape="1">
          <a:blip r:embed="rId5">
            <a:alphaModFix/>
          </a:blip>
          <a:srcRect/>
          <a:stretch/>
        </p:blipFill>
        <p:spPr>
          <a:xfrm>
            <a:off x="14511867" y="4405918"/>
            <a:ext cx="457200" cy="446694"/>
          </a:xfrm>
          <a:prstGeom prst="rect">
            <a:avLst/>
          </a:prstGeom>
          <a:noFill/>
          <a:ln>
            <a:noFill/>
          </a:ln>
        </p:spPr>
      </p:pic>
      <p:pic>
        <p:nvPicPr>
          <p:cNvPr id="11" name="Google Shape;400;p4">
            <a:extLst>
              <a:ext uri="{FF2B5EF4-FFF2-40B4-BE49-F238E27FC236}">
                <a16:creationId xmlns:a16="http://schemas.microsoft.com/office/drawing/2014/main" id="{B9CE8372-DFFD-54D2-D087-5DB8ED2E9B6B}"/>
              </a:ext>
            </a:extLst>
          </p:cNvPr>
          <p:cNvPicPr preferRelativeResize="0"/>
          <p:nvPr/>
        </p:nvPicPr>
        <p:blipFill rotWithShape="1">
          <a:blip r:embed="rId5">
            <a:alphaModFix/>
          </a:blip>
          <a:srcRect/>
          <a:stretch/>
        </p:blipFill>
        <p:spPr>
          <a:xfrm>
            <a:off x="15614904" y="3150903"/>
            <a:ext cx="457200" cy="446694"/>
          </a:xfrm>
          <a:prstGeom prst="rect">
            <a:avLst/>
          </a:prstGeom>
          <a:noFill/>
          <a:ln>
            <a:noFill/>
          </a:ln>
        </p:spPr>
      </p:pic>
      <p:graphicFrame>
        <p:nvGraphicFramePr>
          <p:cNvPr id="4" name="Google Shape;397;p4">
            <a:extLst>
              <a:ext uri="{FF2B5EF4-FFF2-40B4-BE49-F238E27FC236}">
                <a16:creationId xmlns:a16="http://schemas.microsoft.com/office/drawing/2014/main" id="{12284B00-EF80-06B8-A8CF-CB8B59EF967B}"/>
              </a:ext>
            </a:extLst>
          </p:cNvPr>
          <p:cNvGraphicFramePr/>
          <p:nvPr/>
        </p:nvGraphicFramePr>
        <p:xfrm>
          <a:off x="12573914" y="5331871"/>
          <a:ext cx="5731866" cy="1096178"/>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735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NARIÑO : Ospina.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23519"/>
                  </a:ext>
                </a:extLst>
              </a:tr>
            </a:tbl>
          </a:graphicData>
        </a:graphic>
      </p:graphicFrame>
      <p:pic>
        <p:nvPicPr>
          <p:cNvPr id="3" name="Google Shape;204;p4">
            <a:extLst>
              <a:ext uri="{FF2B5EF4-FFF2-40B4-BE49-F238E27FC236}">
                <a16:creationId xmlns:a16="http://schemas.microsoft.com/office/drawing/2014/main" id="{B02AEB38-7A8F-A15D-336A-63972BEF7CE7}"/>
              </a:ext>
            </a:extLst>
          </p:cNvPr>
          <p:cNvPicPr preferRelativeResize="0"/>
          <p:nvPr/>
        </p:nvPicPr>
        <p:blipFill rotWithShape="1">
          <a:blip r:embed="rId6">
            <a:alphaModFix/>
          </a:blip>
          <a:srcRect/>
          <a:stretch/>
        </p:blipFill>
        <p:spPr>
          <a:xfrm>
            <a:off x="14740467" y="-2012647"/>
            <a:ext cx="4343194" cy="1266590"/>
          </a:xfrm>
          <a:prstGeom prst="rect">
            <a:avLst/>
          </a:prstGeom>
          <a:noFill/>
          <a:ln>
            <a:noFill/>
          </a:ln>
        </p:spPr>
      </p:pic>
      <p:pic>
        <p:nvPicPr>
          <p:cNvPr id="10" name="Google Shape;406;p4" descr="Recurso 25.png">
            <a:extLst>
              <a:ext uri="{FF2B5EF4-FFF2-40B4-BE49-F238E27FC236}">
                <a16:creationId xmlns:a16="http://schemas.microsoft.com/office/drawing/2014/main" id="{5CF5538F-6C63-A2A8-EB29-460867B948E0}"/>
              </a:ext>
            </a:extLst>
          </p:cNvPr>
          <p:cNvPicPr preferRelativeResize="0"/>
          <p:nvPr/>
        </p:nvPicPr>
        <p:blipFill rotWithShape="1">
          <a:blip r:embed="rId4">
            <a:alphaModFix/>
          </a:blip>
          <a:srcRect/>
          <a:stretch/>
        </p:blipFill>
        <p:spPr>
          <a:xfrm>
            <a:off x="15386304" y="2673762"/>
            <a:ext cx="457200" cy="446694"/>
          </a:xfrm>
          <a:prstGeom prst="rect">
            <a:avLst/>
          </a:prstGeom>
          <a:noFill/>
          <a:ln>
            <a:noFill/>
          </a:ln>
        </p:spPr>
      </p:pic>
      <p:pic>
        <p:nvPicPr>
          <p:cNvPr id="7" name="Google Shape;204;p4">
            <a:extLst>
              <a:ext uri="{FF2B5EF4-FFF2-40B4-BE49-F238E27FC236}">
                <a16:creationId xmlns:a16="http://schemas.microsoft.com/office/drawing/2014/main" id="{E24FE6B7-B347-4B2A-B883-6A35882BEB45}"/>
              </a:ext>
            </a:extLst>
          </p:cNvPr>
          <p:cNvPicPr preferRelativeResize="0"/>
          <p:nvPr/>
        </p:nvPicPr>
        <p:blipFill rotWithShape="1">
          <a:blip r:embed="rId6">
            <a:alphaModFix/>
          </a:blip>
          <a:srcRect/>
          <a:stretch/>
        </p:blipFill>
        <p:spPr>
          <a:xfrm>
            <a:off x="6100569" y="3108425"/>
            <a:ext cx="4343194" cy="1266590"/>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450;p7"/>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20476" y="969264"/>
            <a:ext cx="4983043" cy="5548267"/>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3325428"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4">
            <a:alphaModFix/>
          </a:blip>
          <a:srcRect/>
          <a:stretch/>
        </p:blipFill>
        <p:spPr>
          <a:xfrm>
            <a:off x="16070799" y="5317309"/>
            <a:ext cx="4343194" cy="1266590"/>
          </a:xfrm>
          <a:prstGeom prst="rect">
            <a:avLst/>
          </a:prstGeom>
          <a:noFill/>
          <a:ln>
            <a:noFill/>
          </a:ln>
        </p:spPr>
      </p:pic>
      <p:pic>
        <p:nvPicPr>
          <p:cNvPr id="17" name="Google Shape;400;p4">
            <a:extLst>
              <a:ext uri="{FF2B5EF4-FFF2-40B4-BE49-F238E27FC236}">
                <a16:creationId xmlns:a16="http://schemas.microsoft.com/office/drawing/2014/main" id="{178AEB74-174C-9A31-752B-D23A2C4D1A4F}"/>
              </a:ext>
            </a:extLst>
          </p:cNvPr>
          <p:cNvPicPr preferRelativeResize="0"/>
          <p:nvPr/>
        </p:nvPicPr>
        <p:blipFill rotWithShape="1">
          <a:blip r:embed="rId5">
            <a:alphaModFix/>
          </a:blip>
          <a:srcRect/>
          <a:stretch/>
        </p:blipFill>
        <p:spPr>
          <a:xfrm>
            <a:off x="15092828" y="4870615"/>
            <a:ext cx="457200" cy="446694"/>
          </a:xfrm>
          <a:prstGeom prst="rect">
            <a:avLst/>
          </a:prstGeom>
          <a:noFill/>
          <a:ln>
            <a:noFill/>
          </a:ln>
        </p:spPr>
      </p:pic>
      <p:pic>
        <p:nvPicPr>
          <p:cNvPr id="18" name="Google Shape;406;p4" descr="Recurso 25.png">
            <a:extLst>
              <a:ext uri="{FF2B5EF4-FFF2-40B4-BE49-F238E27FC236}">
                <a16:creationId xmlns:a16="http://schemas.microsoft.com/office/drawing/2014/main" id="{17575992-B647-4565-96D3-FD48088AD52C}"/>
              </a:ext>
            </a:extLst>
          </p:cNvPr>
          <p:cNvPicPr preferRelativeResize="0"/>
          <p:nvPr/>
        </p:nvPicPr>
        <p:blipFill rotWithShape="1">
          <a:blip r:embed="rId6">
            <a:alphaModFix/>
          </a:blip>
          <a:srcRect/>
          <a:stretch/>
        </p:blipFill>
        <p:spPr>
          <a:xfrm>
            <a:off x="14620388" y="3728296"/>
            <a:ext cx="457200" cy="446694"/>
          </a:xfrm>
          <a:prstGeom prst="rect">
            <a:avLst/>
          </a:prstGeom>
          <a:noFill/>
          <a:ln>
            <a:noFill/>
          </a:ln>
        </p:spPr>
      </p:pic>
      <p:pic>
        <p:nvPicPr>
          <p:cNvPr id="14" name="Google Shape;407;p4"/>
          <p:cNvPicPr preferRelativeResize="0"/>
          <p:nvPr/>
        </p:nvPicPr>
        <p:blipFill rotWithShape="1">
          <a:blip r:embed="rId7">
            <a:alphaModFix/>
          </a:blip>
          <a:srcRect/>
          <a:stretch/>
        </p:blipFill>
        <p:spPr>
          <a:xfrm>
            <a:off x="13375383" y="2462269"/>
            <a:ext cx="451143" cy="445047"/>
          </a:xfrm>
          <a:prstGeom prst="rect">
            <a:avLst/>
          </a:prstGeom>
          <a:noFill/>
          <a:ln>
            <a:noFill/>
          </a:ln>
        </p:spPr>
      </p:pic>
      <p:pic>
        <p:nvPicPr>
          <p:cNvPr id="3" name="Google Shape;204;p4">
            <a:extLst>
              <a:ext uri="{FF2B5EF4-FFF2-40B4-BE49-F238E27FC236}">
                <a16:creationId xmlns:a16="http://schemas.microsoft.com/office/drawing/2014/main" id="{4F7A4CD1-AA47-C5A3-A6D8-1DB9589B624E}"/>
              </a:ext>
            </a:extLst>
          </p:cNvPr>
          <p:cNvPicPr preferRelativeResize="0"/>
          <p:nvPr/>
        </p:nvPicPr>
        <p:blipFill rotWithShape="1">
          <a:blip r:embed="rId4">
            <a:alphaModFix/>
          </a:blip>
          <a:srcRect/>
          <a:stretch/>
        </p:blipFill>
        <p:spPr>
          <a:xfrm>
            <a:off x="16070799" y="335969"/>
            <a:ext cx="4343194" cy="1266590"/>
          </a:xfrm>
          <a:prstGeom prst="rect">
            <a:avLst/>
          </a:prstGeom>
          <a:noFill/>
          <a:ln>
            <a:noFill/>
          </a:ln>
        </p:spPr>
      </p:pic>
      <p:pic>
        <p:nvPicPr>
          <p:cNvPr id="5" name="Google Shape;204;p4">
            <a:extLst>
              <a:ext uri="{FF2B5EF4-FFF2-40B4-BE49-F238E27FC236}">
                <a16:creationId xmlns:a16="http://schemas.microsoft.com/office/drawing/2014/main" id="{10CDD47D-0CF1-1513-6B1C-EB212277FB5E}"/>
              </a:ext>
            </a:extLst>
          </p:cNvPr>
          <p:cNvPicPr preferRelativeResize="0"/>
          <p:nvPr/>
        </p:nvPicPr>
        <p:blipFill rotWithShape="1">
          <a:blip r:embed="rId4">
            <a:alphaModFix/>
          </a:blip>
          <a:srcRect/>
          <a:stretch/>
        </p:blipFill>
        <p:spPr>
          <a:xfrm>
            <a:off x="6100569" y="3108425"/>
            <a:ext cx="4343194" cy="1266590"/>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47909" y="978408"/>
            <a:ext cx="4745299" cy="544068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69654" y="3090736"/>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5">
            <a:alphaModFix/>
          </a:blip>
          <a:srcRect/>
          <a:stretch/>
        </p:blipFill>
        <p:spPr>
          <a:xfrm>
            <a:off x="13972501" y="3824620"/>
            <a:ext cx="457200" cy="445047"/>
          </a:xfrm>
          <a:prstGeom prst="rect">
            <a:avLst/>
          </a:prstGeom>
          <a:noFill/>
          <a:ln>
            <a:noFill/>
          </a:ln>
        </p:spPr>
      </p:pic>
      <p:pic>
        <p:nvPicPr>
          <p:cNvPr id="11" name="Google Shape;407;p4">
            <a:extLst>
              <a:ext uri="{FF2B5EF4-FFF2-40B4-BE49-F238E27FC236}">
                <a16:creationId xmlns:a16="http://schemas.microsoft.com/office/drawing/2014/main" id="{2E604D80-5B04-81B7-3739-429D88947005}"/>
              </a:ext>
            </a:extLst>
          </p:cNvPr>
          <p:cNvPicPr preferRelativeResize="0"/>
          <p:nvPr/>
        </p:nvPicPr>
        <p:blipFill rotWithShape="1">
          <a:blip r:embed="rId5">
            <a:alphaModFix/>
          </a:blip>
          <a:srcRect/>
          <a:stretch/>
        </p:blipFill>
        <p:spPr>
          <a:xfrm>
            <a:off x="12974799" y="2524433"/>
            <a:ext cx="457200" cy="445047"/>
          </a:xfrm>
          <a:prstGeom prst="rect">
            <a:avLst/>
          </a:prstGeom>
          <a:noFill/>
          <a:ln>
            <a:noFill/>
          </a:ln>
        </p:spPr>
      </p:pic>
      <p:pic>
        <p:nvPicPr>
          <p:cNvPr id="7" name="Google Shape;406;p4" descr="Recurso 25.png">
            <a:extLst>
              <a:ext uri="{FF2B5EF4-FFF2-40B4-BE49-F238E27FC236}">
                <a16:creationId xmlns:a16="http://schemas.microsoft.com/office/drawing/2014/main" id="{2B948634-4471-6079-D183-663DBAC61952}"/>
              </a:ext>
            </a:extLst>
          </p:cNvPr>
          <p:cNvPicPr preferRelativeResize="0"/>
          <p:nvPr/>
        </p:nvPicPr>
        <p:blipFill rotWithShape="1">
          <a:blip r:embed="rId4">
            <a:alphaModFix/>
          </a:blip>
          <a:srcRect/>
          <a:stretch/>
        </p:blipFill>
        <p:spPr>
          <a:xfrm>
            <a:off x="13203399" y="4335127"/>
            <a:ext cx="457200" cy="446694"/>
          </a:xfrm>
          <a:prstGeom prst="rect">
            <a:avLst/>
          </a:prstGeom>
          <a:noFill/>
          <a:ln>
            <a:noFill/>
          </a:ln>
        </p:spPr>
      </p:pic>
      <p:pic>
        <p:nvPicPr>
          <p:cNvPr id="10" name="Google Shape;407;p4">
            <a:extLst>
              <a:ext uri="{FF2B5EF4-FFF2-40B4-BE49-F238E27FC236}">
                <a16:creationId xmlns:a16="http://schemas.microsoft.com/office/drawing/2014/main" id="{AA9A4FED-62DC-ABF2-B078-992649DDBEDB}"/>
              </a:ext>
            </a:extLst>
          </p:cNvPr>
          <p:cNvPicPr preferRelativeResize="0"/>
          <p:nvPr/>
        </p:nvPicPr>
        <p:blipFill rotWithShape="1">
          <a:blip r:embed="rId5">
            <a:alphaModFix/>
          </a:blip>
          <a:srcRect/>
          <a:stretch/>
        </p:blipFill>
        <p:spPr>
          <a:xfrm>
            <a:off x="13069654" y="1847992"/>
            <a:ext cx="451143" cy="445047"/>
          </a:xfrm>
          <a:prstGeom prst="rect">
            <a:avLst/>
          </a:prstGeom>
          <a:noFill/>
          <a:ln>
            <a:noFill/>
          </a:ln>
        </p:spPr>
      </p:pic>
      <p:graphicFrame>
        <p:nvGraphicFramePr>
          <p:cNvPr id="13" name="Google Shape;397;p4">
            <a:extLst>
              <a:ext uri="{FF2B5EF4-FFF2-40B4-BE49-F238E27FC236}">
                <a16:creationId xmlns:a16="http://schemas.microsoft.com/office/drawing/2014/main" id="{5743DE2F-47E2-0577-2DD9-0A49F6A26097}"/>
              </a:ext>
            </a:extLst>
          </p:cNvPr>
          <p:cNvGraphicFramePr/>
          <p:nvPr/>
        </p:nvGraphicFramePr>
        <p:xfrm>
          <a:off x="15487142" y="2524433"/>
          <a:ext cx="6212324" cy="1086577"/>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033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Solano.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4114083"/>
                  </a:ext>
                </a:extLst>
              </a:tr>
            </a:tbl>
          </a:graphicData>
        </a:graphic>
      </p:graphicFrame>
      <p:pic>
        <p:nvPicPr>
          <p:cNvPr id="14" name="Google Shape;400;p4">
            <a:extLst>
              <a:ext uri="{FF2B5EF4-FFF2-40B4-BE49-F238E27FC236}">
                <a16:creationId xmlns:a16="http://schemas.microsoft.com/office/drawing/2014/main" id="{AB3594A1-0A8D-6801-6DB3-E7C0B3559069}"/>
              </a:ext>
            </a:extLst>
          </p:cNvPr>
          <p:cNvPicPr preferRelativeResize="0"/>
          <p:nvPr/>
        </p:nvPicPr>
        <p:blipFill rotWithShape="1">
          <a:blip r:embed="rId6">
            <a:alphaModFix/>
          </a:blip>
          <a:srcRect/>
          <a:stretch/>
        </p:blipFill>
        <p:spPr>
          <a:xfrm>
            <a:off x="17973055" y="3611010"/>
            <a:ext cx="457200" cy="446694"/>
          </a:xfrm>
          <a:prstGeom prst="rect">
            <a:avLst/>
          </a:prstGeom>
          <a:noFill/>
          <a:ln>
            <a:noFill/>
          </a:ln>
        </p:spPr>
      </p:pic>
      <p:graphicFrame>
        <p:nvGraphicFramePr>
          <p:cNvPr id="12" name="Google Shape;397;p4">
            <a:extLst>
              <a:ext uri="{FF2B5EF4-FFF2-40B4-BE49-F238E27FC236}">
                <a16:creationId xmlns:a16="http://schemas.microsoft.com/office/drawing/2014/main" id="{16EC3CBB-37A1-704D-1902-4DDF3F1E7821}"/>
              </a:ext>
            </a:extLst>
          </p:cNvPr>
          <p:cNvGraphicFramePr/>
          <p:nvPr/>
        </p:nvGraphicFramePr>
        <p:xfrm>
          <a:off x="12861438" y="3658686"/>
          <a:ext cx="5731866" cy="1016773"/>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17949">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Valparaíso.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635028"/>
                  </a:ext>
                </a:extLst>
              </a:tr>
            </a:tbl>
          </a:graphicData>
        </a:graphic>
      </p:graphicFrame>
      <p:pic>
        <p:nvPicPr>
          <p:cNvPr id="15" name="Google Shape;400;p4">
            <a:extLst>
              <a:ext uri="{FF2B5EF4-FFF2-40B4-BE49-F238E27FC236}">
                <a16:creationId xmlns:a16="http://schemas.microsoft.com/office/drawing/2014/main" id="{9ACD1383-6B4E-A7C1-CC03-39EB93B26022}"/>
              </a:ext>
            </a:extLst>
          </p:cNvPr>
          <p:cNvPicPr preferRelativeResize="0"/>
          <p:nvPr/>
        </p:nvPicPr>
        <p:blipFill rotWithShape="1">
          <a:blip r:embed="rId6">
            <a:alphaModFix/>
          </a:blip>
          <a:srcRect/>
          <a:stretch/>
        </p:blipFill>
        <p:spPr>
          <a:xfrm>
            <a:off x="13153510" y="1395330"/>
            <a:ext cx="457200" cy="446694"/>
          </a:xfrm>
          <a:prstGeom prst="rect">
            <a:avLst/>
          </a:prstGeom>
          <a:noFill/>
          <a:ln>
            <a:noFill/>
          </a:ln>
        </p:spPr>
      </p:pic>
      <p:pic>
        <p:nvPicPr>
          <p:cNvPr id="4" name="Google Shape;204;p4">
            <a:extLst>
              <a:ext uri="{FF2B5EF4-FFF2-40B4-BE49-F238E27FC236}">
                <a16:creationId xmlns:a16="http://schemas.microsoft.com/office/drawing/2014/main" id="{0C7F76EB-9CB5-58B8-4844-098A22A5BD16}"/>
              </a:ext>
            </a:extLst>
          </p:cNvPr>
          <p:cNvPicPr preferRelativeResize="0"/>
          <p:nvPr/>
        </p:nvPicPr>
        <p:blipFill rotWithShape="1">
          <a:blip r:embed="rId7">
            <a:alphaModFix/>
          </a:blip>
          <a:srcRect/>
          <a:stretch/>
        </p:blipFill>
        <p:spPr>
          <a:xfrm>
            <a:off x="12678980" y="121902"/>
            <a:ext cx="4343194" cy="1266590"/>
          </a:xfrm>
          <a:prstGeom prst="rect">
            <a:avLst/>
          </a:prstGeom>
          <a:noFill/>
          <a:ln>
            <a:noFill/>
          </a:ln>
        </p:spPr>
      </p:pic>
      <p:pic>
        <p:nvPicPr>
          <p:cNvPr id="3" name="Google Shape;204;p4">
            <a:extLst>
              <a:ext uri="{FF2B5EF4-FFF2-40B4-BE49-F238E27FC236}">
                <a16:creationId xmlns:a16="http://schemas.microsoft.com/office/drawing/2014/main" id="{47714A84-B6AE-3B8E-A2EE-2D4BA22322E2}"/>
              </a:ext>
            </a:extLst>
          </p:cNvPr>
          <p:cNvPicPr preferRelativeResize="0"/>
          <p:nvPr/>
        </p:nvPicPr>
        <p:blipFill rotWithShape="1">
          <a:blip r:embed="rId7">
            <a:alphaModFix/>
          </a:blip>
          <a:srcRect/>
          <a:stretch/>
        </p:blipFill>
        <p:spPr>
          <a:xfrm>
            <a:off x="6100569" y="3108425"/>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390429</TotalTime>
  <Words>28609</Words>
  <Application>Microsoft Office PowerPoint</Application>
  <PresentationFormat>Panorámica</PresentationFormat>
  <Paragraphs>1840</Paragraphs>
  <Slides>103</Slides>
  <Notes>56</Notes>
  <HiddenSlides>5</HiddenSlides>
  <MMClips>0</MMClips>
  <ScaleCrop>false</ScaleCrop>
  <HeadingPairs>
    <vt:vector size="6" baseType="variant">
      <vt:variant>
        <vt:lpstr>Fuentes usadas</vt:lpstr>
      </vt:variant>
      <vt:variant>
        <vt:i4>12</vt:i4>
      </vt:variant>
      <vt:variant>
        <vt:lpstr>Tema</vt:lpstr>
      </vt:variant>
      <vt:variant>
        <vt:i4>8</vt:i4>
      </vt:variant>
      <vt:variant>
        <vt:lpstr>Títulos de diapositiva</vt:lpstr>
      </vt:variant>
      <vt:variant>
        <vt:i4>103</vt:i4>
      </vt:variant>
    </vt:vector>
  </HeadingPairs>
  <TitlesOfParts>
    <vt:vector size="123" baseType="lpstr">
      <vt:lpstr>Arial</vt:lpstr>
      <vt:lpstr>Arial Black</vt:lpstr>
      <vt:lpstr>Arial Narrow</vt:lpstr>
      <vt:lpstr>Calibri</vt:lpstr>
      <vt:lpstr>Calibri Light</vt:lpstr>
      <vt:lpstr>Cambria</vt:lpstr>
      <vt:lpstr>Helvetica</vt:lpstr>
      <vt:lpstr>Helvetica Neue</vt:lpstr>
      <vt:lpstr>Noto Sans Symbols</vt:lpstr>
      <vt:lpstr>Segoe UI</vt:lpstr>
      <vt:lpstr>Symbol</vt:lpstr>
      <vt:lpstr>Verdana</vt:lpstr>
      <vt:lpstr>Tema de Office</vt:lpstr>
      <vt:lpstr>19_Diseño OSPA</vt:lpstr>
      <vt:lpstr>26_Diseño OSPA</vt:lpstr>
      <vt:lpstr>20_Diseño OSPA</vt:lpstr>
      <vt:lpstr>21_Diseño OSPA</vt:lpstr>
      <vt:lpstr>22_Diseño OSPA</vt:lpstr>
      <vt:lpstr>2_Diseño OSPA</vt:lpstr>
      <vt:lpstr>5_Diseño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TÉCNICO DIARIO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Edwin Hernández Carrión</cp:lastModifiedBy>
  <cp:revision>41934</cp:revision>
  <dcterms:created xsi:type="dcterms:W3CDTF">2019-06-25T17:24:35Z</dcterms:created>
  <dcterms:modified xsi:type="dcterms:W3CDTF">2025-06-17T17:26:16Z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2024-02-02T13:23:21Z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36703b26-cf46-4818-bc5d-415c923c1a60</vt:lpwstr>
  </property>
  <property fmtid="{D5CDD505-2E9C-101B-9397-08002B2CF9AE}" pid="8" name="MSIP_Label_defa4170-0d19-0005-0004-bc88714345d2_ContentBits">
    <vt:lpwstr>0</vt:lpwstr>
  </property>
</Properties>
</file>