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79" r:id="rId2"/>
  </p:sldMasterIdLst>
  <p:notesMasterIdLst>
    <p:notesMasterId r:id="rId15"/>
  </p:notesMasterIdLst>
  <p:handoutMasterIdLst>
    <p:handoutMasterId r:id="rId16"/>
  </p:handoutMasterIdLst>
  <p:sldIdLst>
    <p:sldId id="347" r:id="rId3"/>
    <p:sldId id="310" r:id="rId4"/>
    <p:sldId id="349" r:id="rId5"/>
    <p:sldId id="311" r:id="rId6"/>
    <p:sldId id="350" r:id="rId7"/>
    <p:sldId id="312" r:id="rId8"/>
    <p:sldId id="313" r:id="rId9"/>
    <p:sldId id="314" r:id="rId10"/>
    <p:sldId id="315" r:id="rId11"/>
    <p:sldId id="316" r:id="rId12"/>
    <p:sldId id="317" r:id="rId13"/>
    <p:sldId id="348" r:id="rId1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70"/>
    <a:srgbClr val="0070C0"/>
    <a:srgbClr val="00FFFF"/>
    <a:srgbClr val="563A12"/>
    <a:srgbClr val="ED0802"/>
    <a:srgbClr val="FC6B32"/>
    <a:srgbClr val="FE793F"/>
    <a:srgbClr val="E1233F"/>
    <a:srgbClr val="16719A"/>
    <a:srgbClr val="96B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73" autoAdjust="0"/>
    <p:restoredTop sz="94660"/>
  </p:normalViewPr>
  <p:slideViewPr>
    <p:cSldViewPr snapToGrid="0">
      <p:cViewPr varScale="1">
        <p:scale>
          <a:sx n="105" d="100"/>
          <a:sy n="105" d="100"/>
        </p:scale>
        <p:origin x="78" y="96"/>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11/07/2024</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11/07/2024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89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jp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17.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7246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908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076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210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789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0211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72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839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5594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9555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176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5812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83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8305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9963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33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2050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102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2280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6857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52960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17153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3540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6498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89710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5757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98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5440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970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6380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Rectángulo: esquinas superiores redondeadas 3">
            <a:extLst>
              <a:ext uri="{FF2B5EF4-FFF2-40B4-BE49-F238E27FC236}">
                <a16:creationId xmlns:a16="http://schemas.microsoft.com/office/drawing/2014/main" id="{6E6A9EAE-E7D3-A7DB-54FF-EE0CC213D888}"/>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B549F7D-E9EB-9AC3-A45C-E82E28C0A1FD}"/>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E5963691-013E-C831-CC9D-367E82205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4442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21391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529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7752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139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730"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674" r:id="rId16"/>
    <p:sldLayoutId id="2147483675" r:id="rId17"/>
    <p:sldLayoutId id="2147483676" r:id="rId18"/>
    <p:sldLayoutId id="2147483677" r:id="rId19"/>
    <p:sldLayoutId id="2147483710" r:id="rId20"/>
    <p:sldLayoutId id="2147483723" r:id="rId21"/>
    <p:sldLayoutId id="2147483724" r:id="rId22"/>
    <p:sldLayoutId id="2147483725" r:id="rId23"/>
    <p:sldLayoutId id="2147483726" r:id="rId24"/>
    <p:sldLayoutId id="2147483727" r:id="rId25"/>
    <p:sldLayoutId id="2147483728" r:id="rId26"/>
    <p:sldLayoutId id="2147483729" r:id="rId27"/>
    <p:sldLayoutId id="2147483721" r:id="rId28"/>
    <p:sldLayoutId id="2147483722"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11/07/2024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8.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52.png"/><Relationship Id="rId2" Type="http://schemas.openxmlformats.org/officeDocument/2006/relationships/image" Target="../media/image55.jpe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42.jpeg"/><Relationship Id="rId1" Type="http://schemas.openxmlformats.org/officeDocument/2006/relationships/slideLayout" Target="../slideLayouts/slideLayout20.xml"/><Relationship Id="rId6" Type="http://schemas.openxmlformats.org/officeDocument/2006/relationships/image" Target="../media/image44.jpeg"/><Relationship Id="rId11" Type="http://schemas.openxmlformats.org/officeDocument/2006/relationships/image" Target="file:///O:\Mi%20unidad\OSPA\01.%20Tematicas\04.%20Incendios\01.%20Productos\postmodelo_icv\temporales\yellow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image" Target="file:///O:\Mi%20unidad\OSPA\01.%20Tematicas\04.%20Incendios\01.%20Productos\postmodelo_icv\temporales\red_icv.j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42.jpeg"/><Relationship Id="rId1" Type="http://schemas.openxmlformats.org/officeDocument/2006/relationships/slideLayout" Target="../slideLayouts/slideLayout20.xml"/><Relationship Id="rId6" Type="http://schemas.openxmlformats.org/officeDocument/2006/relationships/image" Target="../media/image44.jpeg"/><Relationship Id="rId11" Type="http://schemas.openxmlformats.org/officeDocument/2006/relationships/image" Target="file:///O:\Mi%20unidad\OSPA\01.%20Tematicas\04.%20Incendios\01.%20Productos\postmodelo_icv\temporales\yellow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image" Target="file:///O:\Mi%20unidad\OSPA\01.%20Tematicas\04.%20Incendios\01.%20Productos\postmodelo_icv\temporales\red_icv.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2" Type="http://schemas.openxmlformats.org/officeDocument/2006/relationships/image" Target="../media/image47.jpe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7"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50.png"/><Relationship Id="rId2" Type="http://schemas.openxmlformats.org/officeDocument/2006/relationships/image" Target="../media/image54.jpeg"/><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14135" y="1982944"/>
            <a:ext cx="2775284" cy="5443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7" name="CuadroTexto 6"/>
          <p:cNvSpPr txBox="1"/>
          <p:nvPr/>
        </p:nvSpPr>
        <p:spPr>
          <a:xfrm>
            <a:off x="990598" y="1486580"/>
            <a:ext cx="2422357" cy="400110"/>
          </a:xfrm>
          <a:prstGeom prst="rect">
            <a:avLst/>
          </a:prstGeom>
          <a:noFill/>
        </p:spPr>
        <p:txBody>
          <a:bodyPr wrap="square" rtlCol="0">
            <a:spAutoFit/>
          </a:bodyPr>
          <a:lstStyle/>
          <a:p>
            <a:pPr algn="ctr"/>
            <a:r>
              <a:rPr lang="es-CO" sz="2000" b="1" dirty="0">
                <a:solidFill>
                  <a:srgbClr val="C00000"/>
                </a:solidFill>
                <a:latin typeface="Verdana" panose="020B0604030504040204" pitchFamily="34" charset="0"/>
                <a:ea typeface="Verdana" panose="020B0604030504040204" pitchFamily="34" charset="0"/>
              </a:rPr>
              <a:t>Boletín No.</a:t>
            </a:r>
            <a:endParaRPr lang="es-MX" sz="2000" b="1" dirty="0">
              <a:solidFill>
                <a:srgbClr val="C00000"/>
              </a:solidFill>
              <a:latin typeface="Verdana" panose="020B0604030504040204" pitchFamily="34" charset="0"/>
              <a:ea typeface="Verdana" panose="020B0604030504040204" pitchFamily="34" charset="0"/>
            </a:endParaRPr>
          </a:p>
        </p:txBody>
      </p:sp>
      <p:sp>
        <p:nvSpPr>
          <p:cNvPr id="8" name="CuadroTexto 7"/>
          <p:cNvSpPr txBox="1"/>
          <p:nvPr/>
        </p:nvSpPr>
        <p:spPr>
          <a:xfrm>
            <a:off x="990596" y="2024296"/>
            <a:ext cx="2422357" cy="461665"/>
          </a:xfrm>
          <a:prstGeom prst="rect">
            <a:avLst/>
          </a:prstGeom>
          <a:noFill/>
        </p:spPr>
        <p:txBody>
          <a:bodyPr wrap="square" rtlCol="0">
            <a:spAutoFit/>
          </a:bodyPr>
          <a:lstStyle/>
          <a:p>
            <a:pPr algn="ctr"/>
            <a:r>
              <a:rPr lang="es-CO" sz="2400" b="1" dirty="0">
                <a:solidFill>
                  <a:schemeClr val="bg1"/>
                </a:solidFill>
                <a:latin typeface="Verdana" panose="020B0604030504040204" pitchFamily="34" charset="0"/>
                <a:ea typeface="Verdana" panose="020B0604030504040204" pitchFamily="34" charset="0"/>
              </a:rPr>
              <a:t>193</a:t>
            </a:r>
            <a:endParaRPr lang="es-MX" sz="2400" b="1" dirty="0">
              <a:solidFill>
                <a:schemeClr val="bg1"/>
              </a:solidFill>
              <a:latin typeface="Verdana" panose="020B0604030504040204" pitchFamily="34" charset="0"/>
              <a:ea typeface="Verdana" panose="020B0604030504040204" pitchFamily="34" charset="0"/>
            </a:endParaRPr>
          </a:p>
        </p:txBody>
      </p:sp>
      <p:sp>
        <p:nvSpPr>
          <p:cNvPr id="10" name="Google Shape;482;p1"/>
          <p:cNvSpPr/>
          <p:nvPr/>
        </p:nvSpPr>
        <p:spPr>
          <a:xfrm>
            <a:off x="4556962" y="1416848"/>
            <a:ext cx="1216025" cy="52387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1" name="Google Shape;485;p1"/>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 name="CuadroTexto 11"/>
          <p:cNvSpPr txBox="1"/>
          <p:nvPr/>
        </p:nvSpPr>
        <p:spPr>
          <a:xfrm>
            <a:off x="6171701" y="1313660"/>
            <a:ext cx="5491913" cy="830997"/>
          </a:xfrm>
          <a:prstGeom prst="rect">
            <a:avLst/>
          </a:prstGeom>
          <a:noFill/>
        </p:spPr>
        <p:txBody>
          <a:bodyPr wrap="square" rtlCol="0">
            <a:spAutoFit/>
          </a:bodyPr>
          <a:lstStyle/>
          <a:p>
            <a:pPr lvl="0" algn="just"/>
            <a:r>
              <a:rPr lang="es-MX" sz="800" b="1" dirty="0">
                <a:solidFill>
                  <a:srgbClr val="E1233F"/>
                </a:solidFill>
                <a:latin typeface="Verdana" panose="020B0604030504040204" pitchFamily="34" charset="0"/>
                <a:ea typeface="Verdana" panose="020B0604030504040204" pitchFamily="34" charset="0"/>
                <a:cs typeface="Arial Narrow"/>
                <a:sym typeface="Arial Narrow"/>
              </a:rPr>
              <a:t>PARA TOMAR ACCIÓN </a:t>
            </a:r>
            <a:r>
              <a:rPr lang="es-MX" sz="800" dirty="0">
                <a:solidFill>
                  <a:srgbClr val="171616"/>
                </a:solidFill>
                <a:latin typeface="Verdana" panose="020B0604030504040204" pitchFamily="34" charset="0"/>
                <a:ea typeface="Verdana" panose="020B0604030504040204" pitchFamily="34" charset="0"/>
                <a:cs typeface="Arial Narrow"/>
                <a:sym typeface="Arial Narrow"/>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sz="800" dirty="0">
              <a:solidFill>
                <a:srgbClr val="000000"/>
              </a:solidFill>
              <a:latin typeface="Verdana" panose="020B0604030504040204" pitchFamily="34" charset="0"/>
              <a:ea typeface="Verdana" panose="020B0604030504040204" pitchFamily="34" charset="0"/>
              <a:cs typeface="Arial"/>
              <a:sym typeface="Arial"/>
            </a:endParaRPr>
          </a:p>
        </p:txBody>
      </p:sp>
      <p:sp>
        <p:nvSpPr>
          <p:cNvPr id="13" name="Google Shape;483;p1"/>
          <p:cNvSpPr/>
          <p:nvPr/>
        </p:nvSpPr>
        <p:spPr>
          <a:xfrm>
            <a:off x="4556962" y="2202816"/>
            <a:ext cx="1216025" cy="5095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4" name="Google Shape;486;p1"/>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 name="CuadroTexto 14"/>
          <p:cNvSpPr txBox="1"/>
          <p:nvPr/>
        </p:nvSpPr>
        <p:spPr>
          <a:xfrm>
            <a:off x="6171701" y="2164341"/>
            <a:ext cx="5491913" cy="584775"/>
          </a:xfrm>
          <a:prstGeom prst="rect">
            <a:avLst/>
          </a:prstGeom>
          <a:noFill/>
        </p:spPr>
        <p:txBody>
          <a:bodyPr wrap="square" rtlCol="0">
            <a:spAutoFit/>
          </a:bodyPr>
          <a:lstStyle/>
          <a:p>
            <a:pPr marL="12700" algn="just">
              <a:buClr>
                <a:srgbClr val="000000"/>
              </a:buClr>
              <a:buSzPts val="900"/>
            </a:pPr>
            <a:r>
              <a:rPr lang="es-MX" sz="800" b="1" dirty="0">
                <a:solidFill>
                  <a:srgbClr val="FE793F"/>
                </a:solidFill>
                <a:latin typeface="Verdana" panose="020B0604030504040204" pitchFamily="34" charset="0"/>
                <a:ea typeface="Verdana" panose="020B0604030504040204" pitchFamily="34" charset="0"/>
                <a:cs typeface="Arial Narrow"/>
                <a:sym typeface="Arial Narrow"/>
              </a:rPr>
              <a:t>PARA PREPARARSE </a:t>
            </a:r>
            <a:r>
              <a:rPr lang="es-MX" sz="800" dirty="0">
                <a:solidFill>
                  <a:srgbClr val="171616"/>
                </a:solidFill>
                <a:latin typeface="Verdana" panose="020B0604030504040204" pitchFamily="34" charset="0"/>
                <a:ea typeface="Verdana" panose="020B0604030504040204" pitchFamily="34" charset="0"/>
                <a:cs typeface="Arial Narrow"/>
                <a:sym typeface="Arial Narrow"/>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6" name="Google Shape;484;p1"/>
          <p:cNvSpPr/>
          <p:nvPr/>
        </p:nvSpPr>
        <p:spPr>
          <a:xfrm>
            <a:off x="4541801" y="2882023"/>
            <a:ext cx="1216025" cy="5048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7" name="Google Shape;487;p1"/>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8" name="CuadroTexto 17"/>
          <p:cNvSpPr txBox="1"/>
          <p:nvPr/>
        </p:nvSpPr>
        <p:spPr>
          <a:xfrm>
            <a:off x="6171701" y="2842308"/>
            <a:ext cx="5491913" cy="584775"/>
          </a:xfrm>
          <a:prstGeom prst="rect">
            <a:avLst/>
          </a:prstGeom>
          <a:noFill/>
        </p:spPr>
        <p:txBody>
          <a:bodyPr wrap="square" rtlCol="0">
            <a:spAutoFit/>
          </a:bodyPr>
          <a:lstStyle/>
          <a:p>
            <a:pPr marL="12700" algn="just">
              <a:buClr>
                <a:srgbClr val="000000"/>
              </a:buClr>
              <a:buSzPts val="900"/>
            </a:pPr>
            <a:r>
              <a:rPr lang="es-CO" sz="800" b="1" dirty="0">
                <a:solidFill>
                  <a:srgbClr val="FEBB3F"/>
                </a:solidFill>
                <a:latin typeface="Verdana" panose="020B0604030504040204" pitchFamily="34" charset="0"/>
                <a:ea typeface="Verdana" panose="020B0604030504040204" pitchFamily="34" charset="0"/>
                <a:cs typeface="Arial Narrow"/>
                <a:sym typeface="Arial Narrow"/>
              </a:rPr>
              <a:t>PARA  INFORMARSE  </a:t>
            </a:r>
            <a:r>
              <a:rPr lang="es-CO" sz="800" dirty="0">
                <a:solidFill>
                  <a:srgbClr val="171616"/>
                </a:solidFill>
                <a:latin typeface="Verdana" panose="020B0604030504040204" pitchFamily="34" charset="0"/>
                <a:ea typeface="Verdana" panose="020B0604030504040204" pitchFamily="34" charset="0"/>
                <a:cs typeface="Arial Narrow"/>
                <a:sym typeface="Arial Narrow"/>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9" name="Google Shape;488;p1"/>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2D05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 name="CuadroTexto 19"/>
          <p:cNvSpPr txBox="1"/>
          <p:nvPr/>
        </p:nvSpPr>
        <p:spPr>
          <a:xfrm>
            <a:off x="6171701" y="3472503"/>
            <a:ext cx="5491913" cy="338554"/>
          </a:xfrm>
          <a:prstGeom prst="rect">
            <a:avLst/>
          </a:prstGeom>
          <a:noFill/>
        </p:spPr>
        <p:txBody>
          <a:bodyPr wrap="square" rtlCol="0">
            <a:spAutoFit/>
          </a:bodyPr>
          <a:lstStyle/>
          <a:p>
            <a:pPr marL="12700" algn="just">
              <a:buClr>
                <a:srgbClr val="000000"/>
              </a:buClr>
              <a:buSzPts val="900"/>
            </a:pPr>
            <a:r>
              <a:rPr lang="es-MX" sz="800" b="1" dirty="0">
                <a:solidFill>
                  <a:srgbClr val="92D050"/>
                </a:solidFill>
                <a:latin typeface="Verdana" panose="020B0604030504040204" pitchFamily="34" charset="0"/>
                <a:ea typeface="Verdana" panose="020B0604030504040204" pitchFamily="34" charset="0"/>
                <a:cs typeface="Arial Narrow"/>
                <a:sym typeface="Arial Narrow"/>
              </a:rPr>
              <a:t>CONDICIONES NORMALES </a:t>
            </a:r>
            <a:r>
              <a:rPr lang="es-MX" sz="800" dirty="0">
                <a:solidFill>
                  <a:srgbClr val="171616"/>
                </a:solidFill>
                <a:latin typeface="Verdana" panose="020B0604030504040204" pitchFamily="34" charset="0"/>
                <a:ea typeface="Verdana" panose="020B0604030504040204" pitchFamily="34" charset="0"/>
                <a:cs typeface="Arial Narrow"/>
                <a:sym typeface="Arial Narrow"/>
              </a:rPr>
              <a:t>La información que se suministra se encuentra dentro de los rangos normales.</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cxnSp>
        <p:nvCxnSpPr>
          <p:cNvPr id="23" name="Conector recto 22"/>
          <p:cNvCxnSpPr/>
          <p:nvPr/>
        </p:nvCxnSpPr>
        <p:spPr>
          <a:xfrm>
            <a:off x="4283815" y="1132114"/>
            <a:ext cx="0" cy="28545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Marcador de contenido 3"/>
          <p:cNvSpPr txBox="1">
            <a:spLocks/>
          </p:cNvSpPr>
          <p:nvPr/>
        </p:nvSpPr>
        <p:spPr>
          <a:xfrm>
            <a:off x="371778" y="2939306"/>
            <a:ext cx="3659992" cy="533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0" indent="0">
              <a:lnSpc>
                <a:spcPct val="100000"/>
              </a:lnSpc>
              <a:spcBef>
                <a:spcPts val="0"/>
              </a:spcBef>
              <a:buSzPts val="1050"/>
              <a:buNone/>
            </a:pPr>
            <a:r>
              <a:rPr lang="es-MX" sz="1100" b="1" dirty="0">
                <a:solidFill>
                  <a:srgbClr val="800000"/>
                </a:solidFill>
                <a:ea typeface="Calibri"/>
                <a:cs typeface="Calibri"/>
                <a:sym typeface="Calibri"/>
              </a:rPr>
              <a:t>Actualización:  </a:t>
            </a:r>
            <a:fld id="{529C7154-DBE3-4556-8084-9F45BB11AB4B}" type="datetime4">
              <a:rPr lang="es-MX" sz="1100" b="1">
                <a:solidFill>
                  <a:srgbClr val="800000"/>
                </a:solidFill>
                <a:ea typeface="Calibri"/>
                <a:cs typeface="Calibri"/>
                <a:sym typeface="Calibri"/>
              </a:rPr>
              <a:pPr marL="12700" lvl="0" indent="0">
                <a:lnSpc>
                  <a:spcPct val="100000"/>
                </a:lnSpc>
                <a:spcBef>
                  <a:spcPts val="0"/>
                </a:spcBef>
                <a:buSzPts val="1050"/>
                <a:buNone/>
              </a:pPr>
              <a:t>11 de julio de 2024</a:t>
            </a:fld>
            <a:r>
              <a:rPr lang="es-MX" sz="1100" b="1" dirty="0">
                <a:solidFill>
                  <a:srgbClr val="800000"/>
                </a:solidFill>
                <a:ea typeface="Calibri"/>
                <a:cs typeface="Calibri"/>
                <a:sym typeface="Calibri"/>
              </a:rPr>
              <a:t> – 12:00 HLC.</a:t>
            </a:r>
            <a:endParaRPr lang="es-MX" sz="1100" dirty="0">
              <a:solidFill>
                <a:schemeClr val="dk1"/>
              </a:solidFill>
              <a:ea typeface="Calibri"/>
              <a:cs typeface="Calibri"/>
              <a:sym typeface="Calibri"/>
            </a:endParaRPr>
          </a:p>
          <a:p>
            <a:pPr marL="12700" lvl="0" indent="0">
              <a:lnSpc>
                <a:spcPct val="100000"/>
              </a:lnSpc>
              <a:spcBef>
                <a:spcPts val="0"/>
              </a:spcBef>
              <a:buSzPts val="1050"/>
              <a:buNone/>
            </a:pPr>
            <a:r>
              <a:rPr lang="es-MX" sz="1100" b="1" dirty="0">
                <a:solidFill>
                  <a:srgbClr val="800000"/>
                </a:solidFill>
                <a:ea typeface="Calibri"/>
                <a:cs typeface="Calibri"/>
                <a:sym typeface="Calibri"/>
              </a:rPr>
              <a:t>Alertas vigentes hasta:  12 de julio de 2024 – 12:00 HLC.</a:t>
            </a:r>
            <a:endParaRPr lang="es-MX" sz="1100" dirty="0">
              <a:solidFill>
                <a:schemeClr val="dk1"/>
              </a:solidFill>
              <a:ea typeface="Calibri"/>
              <a:cs typeface="Calibri"/>
              <a:sym typeface="Calibri"/>
            </a:endParaRPr>
          </a:p>
        </p:txBody>
      </p:sp>
      <p:pic>
        <p:nvPicPr>
          <p:cNvPr id="21" name="Google Shape;194;p2" descr="Recurso 39.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61" y="3520213"/>
            <a:ext cx="1237126" cy="3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42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582198" y="1371600"/>
            <a:ext cx="4665619" cy="4876796"/>
          </a:xfrm>
          <a:prstGeom prst="rect">
            <a:avLst/>
          </a:prstGeom>
          <a:noFill/>
          <a:ln>
            <a:noFill/>
          </a:ln>
        </p:spPr>
      </p:pic>
      <p:graphicFrame>
        <p:nvGraphicFramePr>
          <p:cNvPr id="10" name="Google Shape;397;p4"/>
          <p:cNvGraphicFramePr/>
          <p:nvPr>
            <p:extLst>
              <p:ext uri="{D42A27DB-BD31-4B8C-83A1-F6EECF244321}">
                <p14:modId xmlns:p14="http://schemas.microsoft.com/office/powerpoint/2010/main" val="721857981"/>
              </p:ext>
            </p:extLst>
          </p:nvPr>
        </p:nvGraphicFramePr>
        <p:xfrm>
          <a:off x="12831879" y="4543484"/>
          <a:ext cx="5991087" cy="1127760"/>
        </p:xfrm>
        <a:graphic>
          <a:graphicData uri="http://schemas.openxmlformats.org/drawingml/2006/table">
            <a:tbl>
              <a:tblPr>
                <a:noFill/>
              </a:tblPr>
              <a:tblGrid>
                <a:gridCol w="791243">
                  <a:extLst>
                    <a:ext uri="{9D8B030D-6E8A-4147-A177-3AD203B41FA5}">
                      <a16:colId xmlns:a16="http://schemas.microsoft.com/office/drawing/2014/main" val="20000"/>
                    </a:ext>
                  </a:extLst>
                </a:gridCol>
                <a:gridCol w="5199844">
                  <a:extLst>
                    <a:ext uri="{9D8B030D-6E8A-4147-A177-3AD203B41FA5}">
                      <a16:colId xmlns:a16="http://schemas.microsoft.com/office/drawing/2014/main" val="20001"/>
                    </a:ext>
                  </a:extLst>
                </a:gridCol>
              </a:tblGrid>
              <a:tr h="341361">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3152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MX" sz="900" b="0" i="0" u="none" strike="noStrike" dirty="0">
                          <a:solidFill>
                            <a:srgbClr val="000000"/>
                          </a:solidFill>
                          <a:effectLst/>
                          <a:latin typeface="Verdana" panose="020B0604030504040204" pitchFamily="34" charset="0"/>
                          <a:ea typeface="Verdana" panose="020B0604030504040204" pitchFamily="34" charset="0"/>
                        </a:rPr>
                        <a:t>AMAZONAS : La Chorrera.</a:t>
                      </a:r>
                      <a:endParaRPr lang="it-IT"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11" name="Google Shape;400;p4"/>
          <p:cNvPicPr preferRelativeResize="0"/>
          <p:nvPr/>
        </p:nvPicPr>
        <p:blipFill rotWithShape="1">
          <a:blip r:embed="rId4">
            <a:alphaModFix/>
          </a:blip>
          <a:srcRect/>
          <a:stretch/>
        </p:blipFill>
        <p:spPr>
          <a:xfrm>
            <a:off x="13031663" y="5084708"/>
            <a:ext cx="457200" cy="446694"/>
          </a:xfrm>
          <a:prstGeom prst="rect">
            <a:avLst/>
          </a:prstGeom>
          <a:noFill/>
          <a:ln>
            <a:noFill/>
          </a:ln>
        </p:spPr>
      </p:pic>
      <p:pic>
        <p:nvPicPr>
          <p:cNvPr id="12" name="Google Shape;406;p4" descr="Recurso 25.png"/>
          <p:cNvPicPr preferRelativeResize="0"/>
          <p:nvPr/>
        </p:nvPicPr>
        <p:blipFill rotWithShape="1">
          <a:blip r:embed="rId5">
            <a:alphaModFix/>
          </a:blip>
          <a:srcRect/>
          <a:stretch/>
        </p:blipFill>
        <p:spPr>
          <a:xfrm>
            <a:off x="12721420" y="2981049"/>
            <a:ext cx="432711" cy="446694"/>
          </a:xfrm>
          <a:prstGeom prst="rect">
            <a:avLst/>
          </a:prstGeom>
          <a:noFill/>
          <a:ln>
            <a:noFill/>
          </a:ln>
        </p:spPr>
      </p:pic>
      <p:pic>
        <p:nvPicPr>
          <p:cNvPr id="14" name="Google Shape;407;p4"/>
          <p:cNvPicPr preferRelativeResize="0"/>
          <p:nvPr/>
        </p:nvPicPr>
        <p:blipFill rotWithShape="1">
          <a:blip r:embed="rId6">
            <a:alphaModFix/>
          </a:blip>
          <a:srcRect/>
          <a:stretch/>
        </p:blipFill>
        <p:spPr>
          <a:xfrm>
            <a:off x="12702988" y="3654977"/>
            <a:ext cx="451143" cy="445047"/>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AMAZONIA</a:t>
            </a:r>
            <a:endParaRPr lang="es-MX" sz="2000" b="1" dirty="0">
              <a:solidFill>
                <a:srgbClr val="C00000"/>
              </a:solidFill>
              <a:latin typeface="Verdana" panose="020B0604030504040204" pitchFamily="34" charset="0"/>
              <a:ea typeface="Verdana" panose="020B0604030504040204" pitchFamily="34" charset="0"/>
            </a:endParaRPr>
          </a:p>
        </p:txBody>
      </p:sp>
      <p:pic>
        <p:nvPicPr>
          <p:cNvPr id="3" name="Google Shape;204;p4">
            <a:extLst>
              <a:ext uri="{FF2B5EF4-FFF2-40B4-BE49-F238E27FC236}">
                <a16:creationId xmlns:a16="http://schemas.microsoft.com/office/drawing/2014/main" id="{E2E520AD-EDB4-AD94-F099-BF06B326D5A7}"/>
              </a:ext>
            </a:extLst>
          </p:cNvPr>
          <p:cNvPicPr preferRelativeResize="0"/>
          <p:nvPr/>
        </p:nvPicPr>
        <p:blipFill rotWithShape="1">
          <a:blip r:embed="rId7">
            <a:alphaModFix/>
          </a:blip>
          <a:srcRect/>
          <a:stretch/>
        </p:blipFill>
        <p:spPr>
          <a:xfrm>
            <a:off x="6434395" y="3021506"/>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extLst>
              <p:ext uri="{D42A27DB-BD31-4B8C-83A1-F6EECF244321}">
                <p14:modId xmlns:p14="http://schemas.microsoft.com/office/powerpoint/2010/main" val="3663341677"/>
              </p:ext>
            </p:extLst>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2">
            <a:alphaModFix/>
          </a:blip>
          <a:srcRect/>
          <a:stretch/>
        </p:blipFill>
        <p:spPr>
          <a:xfrm>
            <a:off x="904875" y="1497013"/>
            <a:ext cx="3403600" cy="4502150"/>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DEFINICIONES Y RECOMENDACIONES</a:t>
            </a:r>
            <a:endParaRPr lang="es-MX" sz="20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25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6" name="Google Shape;486;p25"/>
          <p:cNvSpPr txBox="1"/>
          <p:nvPr/>
        </p:nvSpPr>
        <p:spPr>
          <a:xfrm>
            <a:off x="926614" y="1468000"/>
            <a:ext cx="6516244"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Tatiana Sierra </a:t>
            </a:r>
            <a:r>
              <a:rPr lang="es-MX" sz="1200" b="1" i="0" u="none" strike="noStrike" cap="none" dirty="0">
                <a:solidFill>
                  <a:srgbClr val="7F7F7F"/>
                </a:solidFill>
                <a:latin typeface="Verdana"/>
                <a:ea typeface="Verdana"/>
                <a:cs typeface="Verdana"/>
                <a:sym typeface="Verdana"/>
              </a:rPr>
              <a:t>|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7F7F7F"/>
              </a:buClr>
              <a:buSzPts val="1400"/>
              <a:buFont typeface="Arial"/>
              <a:buNone/>
            </a:pPr>
            <a:r>
              <a:rPr lang="es-MX" sz="1200" dirty="0">
                <a:solidFill>
                  <a:srgbClr val="7F7F7F"/>
                </a:solidFill>
                <a:latin typeface="Verdana"/>
                <a:ea typeface="Verdana"/>
                <a:cs typeface="Verdana"/>
                <a:sym typeface="Verdana"/>
              </a:rPr>
              <a:t>William Oswaldo Riaño Acosta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487" name="Google Shape;487;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488" name="Google Shape;488;p25"/>
          <p:cNvGrpSpPr/>
          <p:nvPr/>
        </p:nvGrpSpPr>
        <p:grpSpPr>
          <a:xfrm>
            <a:off x="8760760" y="2132261"/>
            <a:ext cx="2092771" cy="2404039"/>
            <a:chOff x="8855817" y="2561633"/>
            <a:chExt cx="1843914" cy="2118168"/>
          </a:xfrm>
        </p:grpSpPr>
        <p:pic>
          <p:nvPicPr>
            <p:cNvPr id="489" name="Google Shape;489;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490" name="Google Shape;490;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491" name="Google Shape;491;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492" name="Google Shape;492;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493" name="Google Shape;493;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494" name="Google Shape;494;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495" name="Google Shape;495;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496" name="Google Shape;496;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Tree>
    <p:extLst>
      <p:ext uri="{BB962C8B-B14F-4D97-AF65-F5344CB8AC3E}">
        <p14:creationId xmlns:p14="http://schemas.microsoft.com/office/powerpoint/2010/main" val="20630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4;p2"/>
          <p:cNvSpPr txBox="1"/>
          <p:nvPr/>
        </p:nvSpPr>
        <p:spPr>
          <a:xfrm>
            <a:off x="773599" y="1957846"/>
            <a:ext cx="6816719"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algn="just"/>
            <a:endParaRPr lang="es-MX" sz="1800" b="1" dirty="0">
              <a:solidFill>
                <a:schemeClr val="accent2"/>
              </a:solidFill>
              <a:effectLst>
                <a:outerShdw blurRad="38100" dist="38100" dir="2700000" algn="tl">
                  <a:srgbClr val="000000">
                    <a:alpha val="43137"/>
                  </a:srgbClr>
                </a:outerShdw>
              </a:effectLst>
              <a:latin typeface="Verdana"/>
              <a:ea typeface="Verdana"/>
              <a:sym typeface="Verdana"/>
            </a:endParaRPr>
          </a:p>
          <a:p>
            <a:pPr algn="just"/>
            <a:r>
              <a:rPr lang="es-MX" sz="1800" b="1" dirty="0">
                <a:solidFill>
                  <a:srgbClr val="FF0000"/>
                </a:solidFill>
                <a:effectLst>
                  <a:outerShdw blurRad="38100" dist="38100" dir="2700000" algn="tl">
                    <a:srgbClr val="000000">
                      <a:alpha val="43137"/>
                    </a:srgbClr>
                  </a:outerShdw>
                </a:effectLst>
                <a:latin typeface="Verdana"/>
                <a:ea typeface="Verdana"/>
                <a:cs typeface="Verdana"/>
                <a:sym typeface="Verdana"/>
              </a:rPr>
              <a:t>Alerta Roja: </a:t>
            </a:r>
            <a:r>
              <a:rPr lang="es-MX" sz="1800" dirty="0">
                <a:solidFill>
                  <a:schemeClr val="tx1">
                    <a:lumMod val="50000"/>
                    <a:lumOff val="50000"/>
                  </a:schemeClr>
                </a:solidFill>
                <a:latin typeface="Verdana"/>
                <a:ea typeface="Verdana"/>
                <a:cs typeface="Verdana"/>
                <a:sym typeface="Verdana"/>
              </a:rPr>
              <a:t>en </a:t>
            </a:r>
            <a:r>
              <a:rPr lang="es-MX" sz="1800" b="0" i="0" u="none" strike="noStrike" cap="none" dirty="0">
                <a:solidFill>
                  <a:srgbClr val="7F7F7F"/>
                </a:solidFill>
                <a:latin typeface="Verdana"/>
                <a:ea typeface="Verdana"/>
                <a:cs typeface="Verdana"/>
                <a:sym typeface="Verdana"/>
              </a:rPr>
              <a:t>un municipio </a:t>
            </a:r>
            <a:r>
              <a:rPr lang="es-MX" sz="1800" dirty="0">
                <a:solidFill>
                  <a:schemeClr val="tx1">
                    <a:lumMod val="50000"/>
                    <a:lumOff val="50000"/>
                  </a:schemeClr>
                </a:solidFill>
                <a:latin typeface="Verdana"/>
                <a:ea typeface="Verdana"/>
                <a:cs typeface="Verdana"/>
                <a:sym typeface="Verdana"/>
              </a:rPr>
              <a:t>del departamento de Cundinamarca.</a:t>
            </a:r>
          </a:p>
          <a:p>
            <a:pPr algn="just"/>
            <a:endParaRPr lang="es-MX" sz="1800" b="1" dirty="0">
              <a:solidFill>
                <a:schemeClr val="accent2"/>
              </a:solidFill>
              <a:effectLst>
                <a:outerShdw blurRad="38100" dist="38100" dir="2700000" algn="tl">
                  <a:srgbClr val="000000">
                    <a:alpha val="43137"/>
                  </a:srgbClr>
                </a:outerShdw>
              </a:effectLst>
              <a:latin typeface="Verdana"/>
              <a:ea typeface="Verdana"/>
              <a:sym typeface="Verdana"/>
            </a:endParaRPr>
          </a:p>
          <a:p>
            <a:pPr algn="just"/>
            <a:r>
              <a:rPr lang="es-MX" sz="1800" b="1" dirty="0">
                <a:solidFill>
                  <a:schemeClr val="accent2"/>
                </a:solidFill>
                <a:effectLst>
                  <a:outerShdw blurRad="38100" dist="38100" dir="2700000" algn="tl">
                    <a:srgbClr val="000000">
                      <a:alpha val="43137"/>
                    </a:srgbClr>
                  </a:outerShdw>
                </a:effectLst>
                <a:latin typeface="Verdana"/>
                <a:ea typeface="Verdana"/>
                <a:sym typeface="Verdana"/>
              </a:rPr>
              <a:t>Alerta Moderada:</a:t>
            </a:r>
            <a:r>
              <a:rPr lang="es-MX" sz="1800" b="0" i="0" u="none" strike="noStrike" cap="none" dirty="0">
                <a:solidFill>
                  <a:schemeClr val="accent2"/>
                </a:solidFill>
                <a:latin typeface="Verdana"/>
                <a:ea typeface="Verdana"/>
                <a:cs typeface="Verdana"/>
                <a:sym typeface="Verdana"/>
              </a:rPr>
              <a:t> </a:t>
            </a:r>
            <a:r>
              <a:rPr lang="es-MX" sz="1800" dirty="0">
                <a:solidFill>
                  <a:schemeClr val="tx1">
                    <a:lumMod val="50000"/>
                    <a:lumOff val="50000"/>
                  </a:schemeClr>
                </a:solidFill>
                <a:latin typeface="Verdana"/>
                <a:ea typeface="Verdana"/>
                <a:cs typeface="Verdana"/>
                <a:sym typeface="Verdana"/>
              </a:rPr>
              <a:t>en</a:t>
            </a:r>
            <a:r>
              <a:rPr lang="es-MX" sz="1800" b="0" i="0" u="none" strike="noStrike" cap="none" dirty="0">
                <a:solidFill>
                  <a:srgbClr val="7F7F7F"/>
                </a:solidFill>
                <a:latin typeface="Verdana"/>
                <a:ea typeface="Verdana"/>
                <a:cs typeface="Verdana"/>
                <a:sym typeface="Verdana"/>
              </a:rPr>
              <a:t> municipios </a:t>
            </a:r>
            <a:r>
              <a:rPr lang="es-MX" sz="1800" dirty="0">
                <a:solidFill>
                  <a:schemeClr val="tx1">
                    <a:lumMod val="50000"/>
                    <a:lumOff val="50000"/>
                  </a:schemeClr>
                </a:solidFill>
                <a:latin typeface="Verdana"/>
                <a:ea typeface="Verdana"/>
                <a:cs typeface="Verdana"/>
                <a:sym typeface="Verdana"/>
              </a:rPr>
              <a:t>de los departamentos de  Cesar, Cundinamarca, La Guajira, Santander, Huila, Cauca, Vichada.</a:t>
            </a:r>
          </a:p>
          <a:p>
            <a:pPr algn="just"/>
            <a:endParaRPr lang="es-MX" sz="1800" dirty="0">
              <a:solidFill>
                <a:schemeClr val="tx1">
                  <a:lumMod val="50000"/>
                  <a:lumOff val="50000"/>
                </a:schemeClr>
              </a:solidFill>
              <a:latin typeface="Verdana"/>
              <a:ea typeface="Verdana"/>
              <a:sym typeface="Verdana"/>
            </a:endParaRPr>
          </a:p>
          <a:p>
            <a:pPr algn="just"/>
            <a:r>
              <a:rPr lang="es-MX" sz="1800" b="1" dirty="0">
                <a:solidFill>
                  <a:srgbClr val="FFFF00"/>
                </a:solidFill>
                <a:effectLst>
                  <a:outerShdw blurRad="38100" dist="38100" dir="2700000" algn="tl">
                    <a:srgbClr val="000000">
                      <a:alpha val="43137"/>
                    </a:srgbClr>
                  </a:outerShdw>
                </a:effectLst>
                <a:latin typeface="Verdana"/>
                <a:ea typeface="Verdana"/>
                <a:sym typeface="Verdana"/>
              </a:rPr>
              <a:t>Alerta baja:</a:t>
            </a:r>
            <a:r>
              <a:rPr lang="es-MX" sz="1800" b="0" i="0" u="none" strike="noStrike" cap="none" dirty="0">
                <a:solidFill>
                  <a:srgbClr val="FFFF00"/>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en </a:t>
            </a:r>
            <a:r>
              <a:rPr lang="es-MX" dirty="0">
                <a:solidFill>
                  <a:srgbClr val="7F7F7F"/>
                </a:solidFill>
                <a:latin typeface="Verdana"/>
                <a:ea typeface="Verdana"/>
                <a:cs typeface="Verdana"/>
                <a:sym typeface="Verdana"/>
              </a:rPr>
              <a:t>algunos</a:t>
            </a:r>
            <a:r>
              <a:rPr lang="es-MX" sz="1800" b="0" i="0" u="none" strike="noStrike" cap="none" dirty="0">
                <a:solidFill>
                  <a:srgbClr val="7F7F7F"/>
                </a:solidFill>
                <a:latin typeface="Verdana"/>
                <a:ea typeface="Verdana"/>
                <a:cs typeface="Verdana"/>
                <a:sym typeface="Verdana"/>
              </a:rPr>
              <a:t> municipio</a:t>
            </a:r>
            <a:r>
              <a:rPr lang="es-MX" dirty="0">
                <a:solidFill>
                  <a:srgbClr val="7F7F7F"/>
                </a:solidFill>
                <a:latin typeface="Verdana"/>
                <a:ea typeface="Verdana"/>
                <a:cs typeface="Verdana"/>
                <a:sym typeface="Verdana"/>
              </a:rPr>
              <a:t>s</a:t>
            </a:r>
            <a:r>
              <a:rPr lang="es-MX" sz="1800" b="0" i="0" u="none" strike="noStrike" cap="none" dirty="0">
                <a:solidFill>
                  <a:srgbClr val="7F7F7F"/>
                </a:solidFill>
                <a:latin typeface="Verdana"/>
                <a:ea typeface="Verdana"/>
                <a:cs typeface="Verdana"/>
                <a:sym typeface="Verdana"/>
              </a:rPr>
              <a:t> de los departamentos de </a:t>
            </a:r>
            <a:r>
              <a:rPr lang="es-ES" sz="1800" b="0" i="0" u="none" strike="noStrike" cap="none" dirty="0">
                <a:solidFill>
                  <a:srgbClr val="7F7F7F"/>
                </a:solidFill>
                <a:latin typeface="Verdana"/>
                <a:ea typeface="Verdana"/>
                <a:cs typeface="Verdana"/>
                <a:sym typeface="Verdana"/>
              </a:rPr>
              <a:t>Antioquia, Atlántico, Bolívar, Boyacá, Cauca, Cundinamarca, Córdoba, Huila, La Guajira, Nariño, Santander y  Tolima.</a:t>
            </a:r>
            <a:endParaRPr sz="18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p:txBody>
      </p:sp>
      <p:sp>
        <p:nvSpPr>
          <p:cNvPr id="6" name="Google Shape;375;p2"/>
          <p:cNvSpPr txBox="1"/>
          <p:nvPr/>
        </p:nvSpPr>
        <p:spPr>
          <a:xfrm>
            <a:off x="3044964" y="1328930"/>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RESUMEN</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090116" y="1177875"/>
            <a:ext cx="3328298" cy="430887"/>
          </a:xfrm>
          <a:prstGeom prst="rect">
            <a:avLst/>
          </a:prstGeom>
          <a:noFill/>
        </p:spPr>
        <p:txBody>
          <a:bodyPr wrap="square" rtlCol="0">
            <a:spAutoFit/>
          </a:bodyPr>
          <a:lstStyle/>
          <a:p>
            <a:pPr algn="ctr"/>
            <a:r>
              <a:rPr lang="es-MX" sz="1100" b="1" kern="0" dirty="0">
                <a:solidFill>
                  <a:srgbClr val="C00000"/>
                </a:solidFill>
                <a:latin typeface="Verdana" panose="020B0604030504040204" pitchFamily="34" charset="0"/>
                <a:ea typeface="Verdana" panose="020B0604030504040204" pitchFamily="34" charset="0"/>
                <a:cs typeface="Arial Black"/>
                <a:sym typeface="Arial Black"/>
              </a:rPr>
              <a:t>Mapa de Pronóstico de la Amenaza por </a:t>
            </a:r>
            <a:r>
              <a:rPr lang="es-MX" sz="1100" b="1" kern="0" dirty="0">
                <a:solidFill>
                  <a:srgbClr val="C00000"/>
                </a:solidFill>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49156" y="1608767"/>
            <a:ext cx="3269245" cy="4623196"/>
          </a:xfrm>
          <a:prstGeom prst="rect">
            <a:avLst/>
          </a:prstGeom>
          <a:noFill/>
          <a:ln>
            <a:noFill/>
          </a:ln>
        </p:spPr>
      </p:pic>
      <p:sp>
        <p:nvSpPr>
          <p:cNvPr id="4" name="CuadroTexto 3">
            <a:extLst>
              <a:ext uri="{FF2B5EF4-FFF2-40B4-BE49-F238E27FC236}">
                <a16:creationId xmlns:a16="http://schemas.microsoft.com/office/drawing/2014/main" id="{F63FC16A-5B5E-3305-1145-F3362BAB0A53}"/>
              </a:ext>
            </a:extLst>
          </p:cNvPr>
          <p:cNvSpPr txBox="1"/>
          <p:nvPr/>
        </p:nvSpPr>
        <p:spPr>
          <a:xfrm>
            <a:off x="12876237" y="2212092"/>
            <a:ext cx="6096000" cy="646331"/>
          </a:xfrm>
          <a:prstGeom prst="rect">
            <a:avLst/>
          </a:prstGeom>
          <a:noFill/>
        </p:spPr>
        <p:txBody>
          <a:bodyPr wrap="square">
            <a:spAutoFit/>
          </a:bodyPr>
          <a:lstStyle/>
          <a:p>
            <a:pPr marL="0" marR="0" lvl="0" indent="0" algn="just" rtl="0">
              <a:lnSpc>
                <a:spcPct val="100000"/>
              </a:lnSpc>
              <a:spcBef>
                <a:spcPts val="0"/>
              </a:spcBef>
              <a:spcAft>
                <a:spcPts val="0"/>
              </a:spcAft>
              <a:buNone/>
            </a:pPr>
            <a:r>
              <a:rPr lang="es-MX" sz="1800" b="1" dirty="0">
                <a:solidFill>
                  <a:srgbClr val="FF0000"/>
                </a:solidFill>
                <a:effectLst>
                  <a:outerShdw blurRad="38100" dist="38100" dir="2700000" algn="tl">
                    <a:srgbClr val="000000">
                      <a:alpha val="43137"/>
                    </a:srgbClr>
                  </a:outerShdw>
                </a:effectLst>
                <a:latin typeface="Verdana"/>
                <a:ea typeface="Verdana"/>
                <a:cs typeface="Verdana"/>
                <a:sym typeface="Verdana"/>
              </a:rPr>
              <a:t>Alerta Roja: </a:t>
            </a:r>
            <a:r>
              <a:rPr lang="es-MX" sz="1800" dirty="0">
                <a:solidFill>
                  <a:schemeClr val="tx1">
                    <a:lumMod val="50000"/>
                    <a:lumOff val="50000"/>
                  </a:schemeClr>
                </a:solidFill>
                <a:latin typeface="Verdana"/>
                <a:ea typeface="Verdana"/>
                <a:cs typeface="Verdana"/>
                <a:sym typeface="Verdana"/>
              </a:rPr>
              <a:t>en </a:t>
            </a:r>
            <a:r>
              <a:rPr lang="es-MX" sz="1800" b="0" i="0" u="none" strike="noStrike" cap="none" dirty="0">
                <a:solidFill>
                  <a:srgbClr val="7F7F7F"/>
                </a:solidFill>
                <a:latin typeface="Verdana"/>
                <a:ea typeface="Verdana"/>
                <a:cs typeface="Verdana"/>
                <a:sym typeface="Verdana"/>
              </a:rPr>
              <a:t>un municipio </a:t>
            </a:r>
            <a:r>
              <a:rPr lang="es-MX" sz="1800" dirty="0">
                <a:solidFill>
                  <a:schemeClr val="tx1">
                    <a:lumMod val="50000"/>
                    <a:lumOff val="50000"/>
                  </a:schemeClr>
                </a:solidFill>
                <a:latin typeface="Verdana"/>
                <a:ea typeface="Verdana"/>
                <a:cs typeface="Verdana"/>
                <a:sym typeface="Verdana"/>
              </a:rPr>
              <a:t>del departamento de La Guajira.</a:t>
            </a:r>
          </a:p>
        </p:txBody>
      </p:sp>
      <p:sp>
        <p:nvSpPr>
          <p:cNvPr id="7" name="CuadroTexto 6">
            <a:extLst>
              <a:ext uri="{FF2B5EF4-FFF2-40B4-BE49-F238E27FC236}">
                <a16:creationId xmlns:a16="http://schemas.microsoft.com/office/drawing/2014/main" id="{02FC808E-4AE7-8D9E-F2F7-AA32F90A4313}"/>
              </a:ext>
            </a:extLst>
          </p:cNvPr>
          <p:cNvSpPr txBox="1"/>
          <p:nvPr/>
        </p:nvSpPr>
        <p:spPr>
          <a:xfrm>
            <a:off x="14357565" y="3429000"/>
            <a:ext cx="6096000" cy="646331"/>
          </a:xfrm>
          <a:prstGeom prst="rect">
            <a:avLst/>
          </a:prstGeom>
          <a:noFill/>
        </p:spPr>
        <p:txBody>
          <a:bodyPr wrap="square">
            <a:spAutoFit/>
          </a:bodyPr>
          <a:lstStyle/>
          <a:p>
            <a:pPr algn="just"/>
            <a:r>
              <a:rPr lang="es-MX" sz="1800" b="1" dirty="0">
                <a:solidFill>
                  <a:schemeClr val="accent2"/>
                </a:solidFill>
                <a:effectLst>
                  <a:outerShdw blurRad="38100" dist="38100" dir="2700000" algn="tl">
                    <a:srgbClr val="000000">
                      <a:alpha val="43137"/>
                    </a:srgbClr>
                  </a:outerShdw>
                </a:effectLst>
                <a:latin typeface="Verdana"/>
                <a:ea typeface="Verdana"/>
                <a:sym typeface="Verdana"/>
              </a:rPr>
              <a:t>Alerta Moderada:</a:t>
            </a:r>
            <a:r>
              <a:rPr lang="es-MX" sz="1800" b="0" i="0" u="none" strike="noStrike" cap="none" dirty="0">
                <a:solidFill>
                  <a:schemeClr val="accent2"/>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en un municipio del departamento de La Guajira.</a:t>
            </a:r>
          </a:p>
        </p:txBody>
      </p:sp>
    </p:spTree>
    <p:extLst>
      <p:ext uri="{BB962C8B-B14F-4D97-AF65-F5344CB8AC3E}">
        <p14:creationId xmlns:p14="http://schemas.microsoft.com/office/powerpoint/2010/main" val="1081584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600"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sz="16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sz="1600"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sz="16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a:srcRect/>
          <a:stretch>
            <a:fillRect/>
          </a:stretch>
        </p:blipFill>
        <p:spPr>
          <a:xfrm>
            <a:off x="1523785" y="1463497"/>
            <a:ext cx="9164690" cy="4413830"/>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 11 julio 2024 | 12:00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5" name="Google Shape;385;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487335" y="2125913"/>
            <a:ext cx="2885063" cy="3140450"/>
          </a:xfrm>
          <a:prstGeom prst="rect">
            <a:avLst/>
          </a:prstGeom>
          <a:noFill/>
          <a:ln>
            <a:noFill/>
          </a:ln>
        </p:spPr>
      </p:pic>
      <p:pic>
        <p:nvPicPr>
          <p:cNvPr id="6" name="Google Shape;387;p3"/>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799517" y="1146175"/>
            <a:ext cx="3834661" cy="5422776"/>
          </a:xfrm>
          <a:prstGeom prst="rect">
            <a:avLst/>
          </a:prstGeom>
          <a:noFill/>
          <a:ln>
            <a:noFill/>
          </a:ln>
        </p:spPr>
      </p:pic>
      <p:pic>
        <p:nvPicPr>
          <p:cNvPr id="2" name="Google Shape;388;p3">
            <a:extLst>
              <a:ext uri="{FF2B5EF4-FFF2-40B4-BE49-F238E27FC236}">
                <a16:creationId xmlns:a16="http://schemas.microsoft.com/office/drawing/2014/main" id="{5E60F38D-6DC6-2C4E-3304-D87CA68DBF25}"/>
              </a:ext>
            </a:extLst>
          </p:cNvPr>
          <p:cNvPicPr preferRelativeResize="0"/>
          <p:nvPr/>
        </p:nvPicPr>
        <p:blipFill>
          <a:blip r:embed="rId6" r:link="rId7">
            <a:extLst>
              <a:ext uri="{28A0092B-C50C-407E-A947-70E740481C1C}">
                <a14:useLocalDpi xmlns:a14="http://schemas.microsoft.com/office/drawing/2010/main" val="0"/>
              </a:ext>
            </a:extLst>
          </a:blip>
          <a:srcRect/>
          <a:stretch>
            <a:fillRect/>
          </a:stretch>
        </p:blipFill>
        <p:spPr>
          <a:xfrm>
            <a:off x="8622477" y="2090247"/>
            <a:ext cx="1807420" cy="1452427"/>
          </a:xfrm>
          <a:prstGeom prst="rect">
            <a:avLst/>
          </a:prstGeom>
          <a:noFill/>
          <a:ln>
            <a:noFill/>
          </a:ln>
        </p:spPr>
      </p:pic>
      <p:pic>
        <p:nvPicPr>
          <p:cNvPr id="3" name="Google Shape;389;p3">
            <a:extLst>
              <a:ext uri="{FF2B5EF4-FFF2-40B4-BE49-F238E27FC236}">
                <a16:creationId xmlns:a16="http://schemas.microsoft.com/office/drawing/2014/main" id="{05FE5885-04F1-E21E-BDF2-7BE9E87E6991}"/>
              </a:ext>
            </a:extLst>
          </p:cNvPr>
          <p:cNvPicPr preferRelativeResize="0"/>
          <p:nvPr/>
        </p:nvPicPr>
        <p:blipFill>
          <a:blip r:embed="rId8" r:link="rId9">
            <a:extLst>
              <a:ext uri="{28A0092B-C50C-407E-A947-70E740481C1C}">
                <a14:useLocalDpi xmlns:a14="http://schemas.microsoft.com/office/drawing/2010/main" val="0"/>
              </a:ext>
            </a:extLst>
          </a:blip>
          <a:srcRect/>
          <a:stretch>
            <a:fillRect/>
          </a:stretch>
        </p:blipFill>
        <p:spPr>
          <a:xfrm>
            <a:off x="7060471" y="2125913"/>
            <a:ext cx="1562006" cy="667748"/>
          </a:xfrm>
          <a:prstGeom prst="rect">
            <a:avLst/>
          </a:prstGeom>
          <a:noFill/>
          <a:ln>
            <a:noFill/>
          </a:ln>
        </p:spPr>
      </p:pic>
      <p:pic>
        <p:nvPicPr>
          <p:cNvPr id="10" name="Google Shape;390;p3">
            <a:extLst>
              <a:ext uri="{FF2B5EF4-FFF2-40B4-BE49-F238E27FC236}">
                <a16:creationId xmlns:a16="http://schemas.microsoft.com/office/drawing/2014/main" id="{EB6ED52D-59BB-7010-2A4E-E6E6B97A0273}"/>
              </a:ext>
            </a:extLst>
          </p:cNvPr>
          <p:cNvPicPr preferRelativeResize="0"/>
          <p:nvPr/>
        </p:nvPicPr>
        <p:blipFill>
          <a:blip r:embed="rId10" r:link="rId11">
            <a:extLst>
              <a:ext uri="{28A0092B-C50C-407E-A947-70E740481C1C}">
                <a14:useLocalDpi xmlns:a14="http://schemas.microsoft.com/office/drawing/2010/main" val="0"/>
              </a:ext>
            </a:extLst>
          </a:blip>
          <a:srcRect/>
          <a:stretch>
            <a:fillRect/>
          </a:stretch>
        </p:blipFill>
        <p:spPr>
          <a:xfrm>
            <a:off x="10429897" y="2041400"/>
            <a:ext cx="1762103" cy="2527019"/>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11 de julio de 2024</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5" name="Google Shape;385;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408819" y="2167073"/>
            <a:ext cx="2885064" cy="3140450"/>
          </a:xfrm>
          <a:prstGeom prst="rect">
            <a:avLst/>
          </a:prstGeom>
          <a:noFill/>
          <a:ln>
            <a:noFill/>
          </a:ln>
        </p:spPr>
      </p:pic>
      <p:pic>
        <p:nvPicPr>
          <p:cNvPr id="6" name="Google Shape;387;p3"/>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799517" y="1146175"/>
            <a:ext cx="3834661" cy="5422776"/>
          </a:xfrm>
          <a:prstGeom prst="rect">
            <a:avLst/>
          </a:prstGeom>
          <a:noFill/>
          <a:ln>
            <a:noFill/>
          </a:ln>
        </p:spPr>
      </p:pic>
      <p:pic>
        <p:nvPicPr>
          <p:cNvPr id="7" name="Google Shape;388;p3">
            <a:extLst>
              <a:ext uri="{FF2B5EF4-FFF2-40B4-BE49-F238E27FC236}">
                <a16:creationId xmlns:a16="http://schemas.microsoft.com/office/drawing/2014/main" id="{964941C9-9372-D851-DB2A-F75D9C219271}"/>
              </a:ext>
            </a:extLst>
          </p:cNvPr>
          <p:cNvPicPr preferRelativeResize="0"/>
          <p:nvPr/>
        </p:nvPicPr>
        <p:blipFill>
          <a:blip r:embed="rId6" r:link="rId7">
            <a:extLst>
              <a:ext uri="{28A0092B-C50C-407E-A947-70E740481C1C}">
                <a14:useLocalDpi xmlns:a14="http://schemas.microsoft.com/office/drawing/2010/main" val="0"/>
              </a:ext>
            </a:extLst>
          </a:blip>
          <a:srcRect/>
          <a:stretch>
            <a:fillRect/>
          </a:stretch>
        </p:blipFill>
        <p:spPr>
          <a:xfrm>
            <a:off x="8580573" y="2195356"/>
            <a:ext cx="1850176" cy="1475525"/>
          </a:xfrm>
          <a:prstGeom prst="rect">
            <a:avLst/>
          </a:prstGeom>
          <a:noFill/>
          <a:ln>
            <a:noFill/>
          </a:ln>
        </p:spPr>
      </p:pic>
      <p:pic>
        <p:nvPicPr>
          <p:cNvPr id="8" name="Google Shape;389;p3">
            <a:extLst>
              <a:ext uri="{FF2B5EF4-FFF2-40B4-BE49-F238E27FC236}">
                <a16:creationId xmlns:a16="http://schemas.microsoft.com/office/drawing/2014/main" id="{9A51332D-DDA7-B5D2-6DAC-95881F0EFC83}"/>
              </a:ext>
            </a:extLst>
          </p:cNvPr>
          <p:cNvPicPr preferRelativeResize="0"/>
          <p:nvPr/>
        </p:nvPicPr>
        <p:blipFill>
          <a:blip r:embed="rId8" r:link="rId9">
            <a:extLst>
              <a:ext uri="{28A0092B-C50C-407E-A947-70E740481C1C}">
                <a14:useLocalDpi xmlns:a14="http://schemas.microsoft.com/office/drawing/2010/main" val="0"/>
              </a:ext>
            </a:extLst>
          </a:blip>
          <a:srcRect/>
          <a:stretch>
            <a:fillRect/>
          </a:stretch>
        </p:blipFill>
        <p:spPr>
          <a:xfrm>
            <a:off x="6982709" y="2231579"/>
            <a:ext cx="1678546" cy="678614"/>
          </a:xfrm>
          <a:prstGeom prst="rect">
            <a:avLst/>
          </a:prstGeom>
          <a:noFill/>
          <a:ln>
            <a:noFill/>
          </a:ln>
        </p:spPr>
      </p:pic>
      <p:pic>
        <p:nvPicPr>
          <p:cNvPr id="9" name="Google Shape;390;p3">
            <a:extLst>
              <a:ext uri="{FF2B5EF4-FFF2-40B4-BE49-F238E27FC236}">
                <a16:creationId xmlns:a16="http://schemas.microsoft.com/office/drawing/2014/main" id="{B1520050-22CF-8E0F-2277-802AA8FA0E93}"/>
              </a:ext>
            </a:extLst>
          </p:cNvPr>
          <p:cNvPicPr preferRelativeResize="0"/>
          <p:nvPr/>
        </p:nvPicPr>
        <p:blipFill>
          <a:blip r:embed="rId10" r:link="rId11">
            <a:extLst>
              <a:ext uri="{28A0092B-C50C-407E-A947-70E740481C1C}">
                <a14:useLocalDpi xmlns:a14="http://schemas.microsoft.com/office/drawing/2010/main" val="0"/>
              </a:ext>
            </a:extLst>
          </a:blip>
          <a:srcRect/>
          <a:stretch>
            <a:fillRect/>
          </a:stretch>
        </p:blipFill>
        <p:spPr>
          <a:xfrm>
            <a:off x="10430749" y="2147560"/>
            <a:ext cx="1762103" cy="2527019"/>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graphicFrame>
        <p:nvGraphicFramePr>
          <p:cNvPr id="13" name="Google Shape;397;p4"/>
          <p:cNvGraphicFramePr/>
          <p:nvPr>
            <p:extLst>
              <p:ext uri="{D42A27DB-BD31-4B8C-83A1-F6EECF244321}">
                <p14:modId xmlns:p14="http://schemas.microsoft.com/office/powerpoint/2010/main" val="827644629"/>
              </p:ext>
            </p:extLst>
          </p:nvPr>
        </p:nvGraphicFramePr>
        <p:xfrm>
          <a:off x="5108462" y="2545592"/>
          <a:ext cx="6426275" cy="2042160"/>
        </p:xfrm>
        <a:graphic>
          <a:graphicData uri="http://schemas.openxmlformats.org/drawingml/2006/table">
            <a:tbl>
              <a:tblPr>
                <a:noFill/>
              </a:tblPr>
              <a:tblGrid>
                <a:gridCol w="848718">
                  <a:extLst>
                    <a:ext uri="{9D8B030D-6E8A-4147-A177-3AD203B41FA5}">
                      <a16:colId xmlns:a16="http://schemas.microsoft.com/office/drawing/2014/main" val="20000"/>
                    </a:ext>
                  </a:extLst>
                </a:gridCol>
                <a:gridCol w="5577557">
                  <a:extLst>
                    <a:ext uri="{9D8B030D-6E8A-4147-A177-3AD203B41FA5}">
                      <a16:colId xmlns:a16="http://schemas.microsoft.com/office/drawing/2014/main" val="20001"/>
                    </a:ext>
                  </a:extLst>
                </a:gridCol>
              </a:tblGrid>
              <a:tr h="341361">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97926">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CESAR : Valledupar.</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LA GUAJIRA : Uribia.</a:t>
                      </a:r>
                    </a:p>
                    <a:p>
                      <a:pPr algn="l" fontAlgn="b"/>
                      <a:endParaRPr lang="es-CO"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r h="735490">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ATLÁNTICO : Manatí.</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BOLÍVAR : Arjona, María La Baja.</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CÓRDOBA : Cereté, </a:t>
                      </a:r>
                      <a:r>
                        <a:rPr lang="es-ES" sz="900" b="0" i="0" u="none" strike="noStrike" dirty="0" err="1">
                          <a:solidFill>
                            <a:srgbClr val="000000"/>
                          </a:solidFill>
                          <a:effectLst/>
                          <a:latin typeface="Verdana" panose="020B0604030504040204" pitchFamily="34" charset="0"/>
                          <a:ea typeface="Verdana" panose="020B0604030504040204" pitchFamily="34" charset="0"/>
                        </a:rPr>
                        <a:t>Chimá</a:t>
                      </a:r>
                      <a:r>
                        <a:rPr lang="es-ES" sz="900" b="0" i="0" u="none" strike="noStrike" dirty="0">
                          <a:solidFill>
                            <a:srgbClr val="000000"/>
                          </a:solidFill>
                          <a:effectLst/>
                          <a:latin typeface="Verdana" panose="020B0604030504040204" pitchFamily="34" charset="0"/>
                          <a:ea typeface="Verdana" panose="020B0604030504040204" pitchFamily="34" charset="0"/>
                        </a:rPr>
                        <a:t>, San Bernardo Del Viento.</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LA GUAJIRA : Albania, Maicao, Manaure, Riohacha.</a:t>
                      </a:r>
                      <a:endParaRPr lang="es-CO" sz="900" b="0" i="0" u="none" strike="noStrike" dirty="0">
                        <a:solidFill>
                          <a:srgbClr val="000000"/>
                        </a:solidFill>
                        <a:effectLst/>
                        <a:latin typeface="Verdana" panose="020B0604030504040204" pitchFamily="34" charset="0"/>
                        <a:ea typeface="Verdana" panose="020B0604030504040204" pitchFamily="34" charset="0"/>
                      </a:endParaRPr>
                    </a:p>
                    <a:p>
                      <a:pPr algn="l" fontAlgn="b"/>
                      <a:endParaRPr lang="es-CO"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413547"/>
                  </a:ext>
                </a:extLst>
              </a:tr>
            </a:tbl>
          </a:graphicData>
        </a:graphic>
      </p:graphicFrame>
      <p:pic>
        <p:nvPicPr>
          <p:cNvPr id="14" name="Google Shape;399;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520707" y="1557999"/>
            <a:ext cx="4161240" cy="4757860"/>
          </a:xfrm>
          <a:prstGeom prst="rect">
            <a:avLst/>
          </a:prstGeom>
          <a:noFill/>
          <a:ln>
            <a:noFill/>
          </a:ln>
        </p:spPr>
      </p:pic>
      <p:pic>
        <p:nvPicPr>
          <p:cNvPr id="15" name="Google Shape;400;p4"/>
          <p:cNvPicPr preferRelativeResize="0"/>
          <p:nvPr/>
        </p:nvPicPr>
        <p:blipFill rotWithShape="1">
          <a:blip r:embed="rId4">
            <a:alphaModFix/>
          </a:blip>
          <a:srcRect/>
          <a:stretch/>
        </p:blipFill>
        <p:spPr>
          <a:xfrm>
            <a:off x="5297364" y="3872116"/>
            <a:ext cx="457200" cy="446694"/>
          </a:xfrm>
          <a:prstGeom prst="rect">
            <a:avLst/>
          </a:prstGeom>
          <a:noFill/>
          <a:ln>
            <a:noFill/>
          </a:ln>
        </p:spPr>
      </p:pic>
      <p:pic>
        <p:nvPicPr>
          <p:cNvPr id="16" name="Google Shape;406;p4" descr="Recurso 25.png"/>
          <p:cNvPicPr preferRelativeResize="0"/>
          <p:nvPr/>
        </p:nvPicPr>
        <p:blipFill rotWithShape="1">
          <a:blip r:embed="rId5">
            <a:alphaModFix/>
          </a:blip>
          <a:srcRect/>
          <a:stretch/>
        </p:blipFill>
        <p:spPr>
          <a:xfrm>
            <a:off x="12949455" y="4318810"/>
            <a:ext cx="432711" cy="446694"/>
          </a:xfrm>
          <a:prstGeom prst="rect">
            <a:avLst/>
          </a:prstGeom>
          <a:noFill/>
          <a:ln>
            <a:noFill/>
          </a:ln>
        </p:spPr>
      </p:pic>
      <p:pic>
        <p:nvPicPr>
          <p:cNvPr id="17" name="Google Shape;407;p4"/>
          <p:cNvPicPr preferRelativeResize="0"/>
          <p:nvPr/>
        </p:nvPicPr>
        <p:blipFill rotWithShape="1">
          <a:blip r:embed="rId6">
            <a:alphaModFix/>
          </a:blip>
          <a:srcRect/>
          <a:stretch/>
        </p:blipFill>
        <p:spPr>
          <a:xfrm>
            <a:off x="5303421" y="3061576"/>
            <a:ext cx="451143" cy="445047"/>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417;p5"/>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794855" y="1256821"/>
            <a:ext cx="3580921" cy="5063950"/>
          </a:xfrm>
          <a:prstGeom prst="rect">
            <a:avLst/>
          </a:prstGeom>
          <a:noFill/>
          <a:ln>
            <a:noFill/>
          </a:ln>
        </p:spPr>
      </p:pic>
      <p:graphicFrame>
        <p:nvGraphicFramePr>
          <p:cNvPr id="9" name="Google Shape;397;p4"/>
          <p:cNvGraphicFramePr/>
          <p:nvPr>
            <p:extLst>
              <p:ext uri="{D42A27DB-BD31-4B8C-83A1-F6EECF244321}">
                <p14:modId xmlns:p14="http://schemas.microsoft.com/office/powerpoint/2010/main" val="3821693489"/>
              </p:ext>
            </p:extLst>
          </p:nvPr>
        </p:nvGraphicFramePr>
        <p:xfrm>
          <a:off x="4723466" y="2044876"/>
          <a:ext cx="6426275" cy="2727960"/>
        </p:xfrm>
        <a:graphic>
          <a:graphicData uri="http://schemas.openxmlformats.org/drawingml/2006/table">
            <a:tbl>
              <a:tblPr>
                <a:noFill/>
              </a:tblPr>
              <a:tblGrid>
                <a:gridCol w="848718">
                  <a:extLst>
                    <a:ext uri="{9D8B030D-6E8A-4147-A177-3AD203B41FA5}">
                      <a16:colId xmlns:a16="http://schemas.microsoft.com/office/drawing/2014/main" val="20000"/>
                    </a:ext>
                  </a:extLst>
                </a:gridCol>
                <a:gridCol w="5577557">
                  <a:extLst>
                    <a:ext uri="{9D8B030D-6E8A-4147-A177-3AD203B41FA5}">
                      <a16:colId xmlns:a16="http://schemas.microsoft.com/office/drawing/2014/main" val="20001"/>
                    </a:ext>
                  </a:extLst>
                </a:gridCol>
              </a:tblGrid>
              <a:tr h="341361">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52972">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CUNDINAMARCA : Beltrán, Jerusalén.</a:t>
                      </a:r>
                    </a:p>
                    <a:p>
                      <a:pPr algn="l" fontAlgn="b"/>
                      <a:endParaRPr lang="it-IT"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156559"/>
                  </a:ext>
                </a:extLst>
              </a:tr>
              <a:tr h="352972">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CUNDINAMARCA : Guataquí, Pulí.</a:t>
                      </a:r>
                    </a:p>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HUILA : Aipe.</a:t>
                      </a:r>
                    </a:p>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SANTANDER : Capitanejo.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8283485"/>
                  </a:ext>
                </a:extLst>
              </a:tr>
              <a:tr h="753022">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ANTIOQUIA : Concepción, Fredonia, Marinilla, Peñol, Rionegro, San Vicente Ferrer.</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BOYACÁ : Arcabuco, Chíquiza, Ráquira, </a:t>
                      </a:r>
                      <a:r>
                        <a:rPr lang="es-ES" sz="900" b="0" i="0" u="none" strike="noStrike" dirty="0" err="1">
                          <a:solidFill>
                            <a:srgbClr val="000000"/>
                          </a:solidFill>
                          <a:effectLst/>
                          <a:latin typeface="Verdana" panose="020B0604030504040204" pitchFamily="34" charset="0"/>
                          <a:ea typeface="Verdana" panose="020B0604030504040204" pitchFamily="34" charset="0"/>
                        </a:rPr>
                        <a:t>Sutamarchán</a:t>
                      </a:r>
                      <a:r>
                        <a:rPr lang="es-ES" sz="900" b="0" i="0" u="none" strike="noStrike" dirty="0">
                          <a:solidFill>
                            <a:srgbClr val="000000"/>
                          </a:solidFill>
                          <a:effectLst/>
                          <a:latin typeface="Verdana" panose="020B0604030504040204" pitchFamily="34" charset="0"/>
                          <a:ea typeface="Verdana" panose="020B0604030504040204" pitchFamily="34" charset="0"/>
                        </a:rPr>
                        <a:t>, Sáchica, Villa De Leyva.</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CUNDINAMARCA : Apulo, </a:t>
                      </a:r>
                      <a:r>
                        <a:rPr lang="es-ES" sz="900" b="0" i="0" u="none" strike="noStrike" dirty="0" err="1">
                          <a:solidFill>
                            <a:srgbClr val="000000"/>
                          </a:solidFill>
                          <a:effectLst/>
                          <a:latin typeface="Verdana" panose="020B0604030504040204" pitchFamily="34" charset="0"/>
                          <a:ea typeface="Verdana" panose="020B0604030504040204" pitchFamily="34" charset="0"/>
                        </a:rPr>
                        <a:t>Quebradanegra</a:t>
                      </a:r>
                      <a:r>
                        <a:rPr lang="es-ES" sz="900" b="0" i="0" u="none" strike="noStrike" dirty="0">
                          <a:solidFill>
                            <a:srgbClr val="000000"/>
                          </a:solidFill>
                          <a:effectLst/>
                          <a:latin typeface="Verdana" panose="020B0604030504040204" pitchFamily="34" charset="0"/>
                          <a:ea typeface="Verdana" panose="020B0604030504040204" pitchFamily="34" charset="0"/>
                        </a:rPr>
                        <a:t>, Tocaima.</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HUILA : Palermo.</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SANTANDER : Barrancabermeja.</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TOLIMA : Armero, Falan, Guamo.</a:t>
                      </a:r>
                      <a:endParaRPr lang="it-IT"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824105"/>
                  </a:ext>
                </a:extLst>
              </a:tr>
            </a:tbl>
          </a:graphicData>
        </a:graphic>
      </p:graphicFrame>
      <p:pic>
        <p:nvPicPr>
          <p:cNvPr id="10" name="Google Shape;400;p4"/>
          <p:cNvPicPr preferRelativeResize="0"/>
          <p:nvPr/>
        </p:nvPicPr>
        <p:blipFill rotWithShape="1">
          <a:blip r:embed="rId4">
            <a:alphaModFix/>
          </a:blip>
          <a:srcRect/>
          <a:stretch/>
        </p:blipFill>
        <p:spPr>
          <a:xfrm>
            <a:off x="4928328" y="3953740"/>
            <a:ext cx="457200" cy="446694"/>
          </a:xfrm>
          <a:prstGeom prst="rect">
            <a:avLst/>
          </a:prstGeom>
          <a:noFill/>
          <a:ln>
            <a:noFill/>
          </a:ln>
        </p:spPr>
      </p:pic>
      <p:pic>
        <p:nvPicPr>
          <p:cNvPr id="11" name="Google Shape;406;p4" descr="Recurso 25.png"/>
          <p:cNvPicPr preferRelativeResize="0"/>
          <p:nvPr/>
        </p:nvPicPr>
        <p:blipFill rotWithShape="1">
          <a:blip r:embed="rId5">
            <a:alphaModFix/>
          </a:blip>
          <a:srcRect/>
          <a:stretch/>
        </p:blipFill>
        <p:spPr>
          <a:xfrm>
            <a:off x="4926929" y="2495972"/>
            <a:ext cx="432711" cy="446694"/>
          </a:xfrm>
          <a:prstGeom prst="rect">
            <a:avLst/>
          </a:prstGeom>
          <a:noFill/>
          <a:ln>
            <a:noFill/>
          </a:ln>
        </p:spPr>
      </p:pic>
      <p:pic>
        <p:nvPicPr>
          <p:cNvPr id="12" name="Google Shape;407;p4"/>
          <p:cNvPicPr preferRelativeResize="0"/>
          <p:nvPr/>
        </p:nvPicPr>
        <p:blipFill rotWithShape="1">
          <a:blip r:embed="rId6">
            <a:alphaModFix/>
          </a:blip>
          <a:srcRect/>
          <a:stretch/>
        </p:blipFill>
        <p:spPr>
          <a:xfrm>
            <a:off x="4931357" y="3136291"/>
            <a:ext cx="451143" cy="445047"/>
          </a:xfrm>
          <a:prstGeom prst="rect">
            <a:avLst/>
          </a:prstGeom>
          <a:noFill/>
          <a:ln>
            <a:noFill/>
          </a:ln>
        </p:spPr>
      </p:pic>
      <p:sp>
        <p:nvSpPr>
          <p:cNvPr id="2" name="Marcador de texto 3">
            <a:extLst>
              <a:ext uri="{FF2B5EF4-FFF2-40B4-BE49-F238E27FC236}">
                <a16:creationId xmlns:a16="http://schemas.microsoft.com/office/drawing/2014/main" id="{D8E16143-E2D4-5895-84D7-BFAE1382380A}"/>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ANDINA</a:t>
            </a:r>
            <a:endParaRPr lang="es-MX" sz="2000" b="1" dirty="0">
              <a:solidFill>
                <a:srgbClr val="C00000"/>
              </a:solidFill>
              <a:latin typeface="Verdana" panose="020B0604030504040204" pitchFamily="34" charset="0"/>
              <a:ea typeface="Verdana" panose="020B0604030504040204" pitchFamily="34" charset="0"/>
            </a:endParaRPr>
          </a:p>
        </p:txBody>
      </p:sp>
      <p:pic>
        <p:nvPicPr>
          <p:cNvPr id="3" name="Google Shape;204;p4">
            <a:extLst>
              <a:ext uri="{FF2B5EF4-FFF2-40B4-BE49-F238E27FC236}">
                <a16:creationId xmlns:a16="http://schemas.microsoft.com/office/drawing/2014/main" id="{9CF7116F-A49A-2BFC-E010-AA5281EB23FE}"/>
              </a:ext>
            </a:extLst>
          </p:cNvPr>
          <p:cNvPicPr preferRelativeResize="0"/>
          <p:nvPr/>
        </p:nvPicPr>
        <p:blipFill rotWithShape="1">
          <a:blip r:embed="rId7">
            <a:alphaModFix/>
          </a:blip>
          <a:srcRect/>
          <a:stretch/>
        </p:blipFill>
        <p:spPr>
          <a:xfrm>
            <a:off x="12678441" y="818237"/>
            <a:ext cx="4343194" cy="1266590"/>
          </a:xfrm>
          <a:prstGeom prst="rect">
            <a:avLst/>
          </a:prstGeom>
          <a:noFill/>
          <a:ln>
            <a:noFill/>
          </a:ln>
        </p:spPr>
      </p:pic>
      <p:pic>
        <p:nvPicPr>
          <p:cNvPr id="4" name="Google Shape;204;p4">
            <a:extLst>
              <a:ext uri="{FF2B5EF4-FFF2-40B4-BE49-F238E27FC236}">
                <a16:creationId xmlns:a16="http://schemas.microsoft.com/office/drawing/2014/main" id="{124745AF-1EA3-8FC0-8A35-F5C2DB1655B4}"/>
              </a:ext>
            </a:extLst>
          </p:cNvPr>
          <p:cNvPicPr preferRelativeResize="0"/>
          <p:nvPr/>
        </p:nvPicPr>
        <p:blipFill rotWithShape="1">
          <a:blip r:embed="rId7">
            <a:alphaModFix/>
          </a:blip>
          <a:srcRect/>
          <a:stretch/>
        </p:blipFill>
        <p:spPr>
          <a:xfrm>
            <a:off x="12678441" y="4773174"/>
            <a:ext cx="4343194" cy="1266590"/>
          </a:xfrm>
          <a:prstGeom prst="rect">
            <a:avLst/>
          </a:prstGeom>
          <a:noFill/>
          <a:ln>
            <a:noFill/>
          </a:ln>
        </p:spPr>
      </p:pic>
    </p:spTree>
    <p:extLst>
      <p:ext uri="{BB962C8B-B14F-4D97-AF65-F5344CB8AC3E}">
        <p14:creationId xmlns:p14="http://schemas.microsoft.com/office/powerpoint/2010/main" val="329687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B3DDEA1D-E234-A113-7D66-EF6B1C442639}"/>
              </a:ext>
            </a:extLst>
          </p:cNvPr>
          <p:cNvGraphicFramePr/>
          <p:nvPr>
            <p:extLst>
              <p:ext uri="{D42A27DB-BD31-4B8C-83A1-F6EECF244321}">
                <p14:modId xmlns:p14="http://schemas.microsoft.com/office/powerpoint/2010/main" val="3351982752"/>
              </p:ext>
            </p:extLst>
          </p:nvPr>
        </p:nvGraphicFramePr>
        <p:xfrm>
          <a:off x="4723466" y="2044876"/>
          <a:ext cx="6426275" cy="1767840"/>
        </p:xfrm>
        <a:graphic>
          <a:graphicData uri="http://schemas.openxmlformats.org/drawingml/2006/table">
            <a:tbl>
              <a:tblPr>
                <a:noFill/>
              </a:tblPr>
              <a:tblGrid>
                <a:gridCol w="848718">
                  <a:extLst>
                    <a:ext uri="{9D8B030D-6E8A-4147-A177-3AD203B41FA5}">
                      <a16:colId xmlns:a16="http://schemas.microsoft.com/office/drawing/2014/main" val="20000"/>
                    </a:ext>
                  </a:extLst>
                </a:gridCol>
                <a:gridCol w="5577557">
                  <a:extLst>
                    <a:ext uri="{9D8B030D-6E8A-4147-A177-3AD203B41FA5}">
                      <a16:colId xmlns:a16="http://schemas.microsoft.com/office/drawing/2014/main" val="20001"/>
                    </a:ext>
                  </a:extLst>
                </a:gridCol>
              </a:tblGrid>
              <a:tr h="341361">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52972">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CAUCA : Popayán.</a:t>
                      </a:r>
                    </a:p>
                    <a:p>
                      <a:pPr algn="l" fontAlgn="b"/>
                      <a:endParaRPr lang="it-IT"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156559"/>
                  </a:ext>
                </a:extLst>
              </a:tr>
              <a:tr h="352972">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CAUCA : Bolívar, Mercaderes.</a:t>
                      </a:r>
                    </a:p>
                    <a:p>
                      <a:pPr algn="l" fontAlgn="b"/>
                      <a:r>
                        <a:rPr lang="es-ES" sz="900" b="0" i="0" u="none" strike="noStrike" dirty="0">
                          <a:solidFill>
                            <a:srgbClr val="000000"/>
                          </a:solidFill>
                          <a:effectLst/>
                          <a:latin typeface="Verdana" panose="020B0604030504040204" pitchFamily="34" charset="0"/>
                          <a:ea typeface="Verdana" panose="020B0604030504040204" pitchFamily="34" charset="0"/>
                        </a:rPr>
                        <a:t>NARIÑO : Chachagüí, El Peñol, El Rosario, El Tambo, La Florida, La Llanada, La Unión, Leiva, Linares, Policarpa, San Lorenzo, Taminango.</a:t>
                      </a:r>
                    </a:p>
                    <a:p>
                      <a:pPr algn="l" fontAlgn="b"/>
                      <a:endParaRPr lang="it-IT"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8283485"/>
                  </a:ext>
                </a:extLst>
              </a:tr>
            </a:tbl>
          </a:graphicData>
        </a:graphic>
      </p:graphicFrame>
      <p:pic>
        <p:nvPicPr>
          <p:cNvPr id="9" name="Google Shape;434;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904558" y="943708"/>
            <a:ext cx="3466274" cy="5691580"/>
          </a:xfrm>
          <a:prstGeom prst="rect">
            <a:avLst/>
          </a:prstGeom>
          <a:noFill/>
          <a:ln>
            <a:noFill/>
          </a:ln>
        </p:spPr>
      </p:pic>
      <p:pic>
        <p:nvPicPr>
          <p:cNvPr id="11" name="Google Shape;400;p4"/>
          <p:cNvPicPr preferRelativeResize="0"/>
          <p:nvPr/>
        </p:nvPicPr>
        <p:blipFill rotWithShape="1">
          <a:blip r:embed="rId4">
            <a:alphaModFix/>
          </a:blip>
          <a:srcRect/>
          <a:stretch/>
        </p:blipFill>
        <p:spPr>
          <a:xfrm>
            <a:off x="4840104" y="3169799"/>
            <a:ext cx="457200" cy="446694"/>
          </a:xfrm>
          <a:prstGeom prst="rect">
            <a:avLst/>
          </a:prstGeom>
          <a:noFill/>
          <a:ln>
            <a:noFill/>
          </a:ln>
        </p:spPr>
      </p:pic>
      <p:pic>
        <p:nvPicPr>
          <p:cNvPr id="12" name="Google Shape;406;p4" descr="Recurso 25.png"/>
          <p:cNvPicPr preferRelativeResize="0"/>
          <p:nvPr/>
        </p:nvPicPr>
        <p:blipFill rotWithShape="1">
          <a:blip r:embed="rId5">
            <a:alphaModFix/>
          </a:blip>
          <a:srcRect/>
          <a:stretch/>
        </p:blipFill>
        <p:spPr>
          <a:xfrm>
            <a:off x="12644563" y="4413630"/>
            <a:ext cx="432711" cy="446694"/>
          </a:xfrm>
          <a:prstGeom prst="rect">
            <a:avLst/>
          </a:prstGeom>
          <a:noFill/>
          <a:ln>
            <a:noFill/>
          </a:ln>
        </p:spPr>
      </p:pic>
      <p:pic>
        <p:nvPicPr>
          <p:cNvPr id="14" name="Google Shape;407;p4"/>
          <p:cNvPicPr preferRelativeResize="0"/>
          <p:nvPr/>
        </p:nvPicPr>
        <p:blipFill rotWithShape="1">
          <a:blip r:embed="rId6">
            <a:alphaModFix/>
          </a:blip>
          <a:srcRect/>
          <a:stretch/>
        </p:blipFill>
        <p:spPr>
          <a:xfrm>
            <a:off x="4846161" y="2483749"/>
            <a:ext cx="451143" cy="445047"/>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2820093" cy="3762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PACÍFICO</a:t>
            </a:r>
            <a:endParaRPr lang="es-MX" sz="2000" b="1" dirty="0">
              <a:solidFill>
                <a:srgbClr val="C00000"/>
              </a:solidFill>
              <a:latin typeface="Verdana" panose="020B0604030504040204" pitchFamily="34" charset="0"/>
              <a:ea typeface="Verdana" panose="020B0604030504040204" pitchFamily="34" charset="0"/>
            </a:endParaRPr>
          </a:p>
        </p:txBody>
      </p:sp>
      <p:pic>
        <p:nvPicPr>
          <p:cNvPr id="3" name="Google Shape;204;p4">
            <a:extLst>
              <a:ext uri="{FF2B5EF4-FFF2-40B4-BE49-F238E27FC236}">
                <a16:creationId xmlns:a16="http://schemas.microsoft.com/office/drawing/2014/main" id="{4F05A20F-6C29-B70A-2FAC-A76BF8431E91}"/>
              </a:ext>
            </a:extLst>
          </p:cNvPr>
          <p:cNvPicPr preferRelativeResize="0"/>
          <p:nvPr/>
        </p:nvPicPr>
        <p:blipFill rotWithShape="1">
          <a:blip r:embed="rId7">
            <a:alphaModFix/>
          </a:blip>
          <a:srcRect/>
          <a:stretch/>
        </p:blipFill>
        <p:spPr>
          <a:xfrm>
            <a:off x="12909688" y="4996610"/>
            <a:ext cx="4343194" cy="1266590"/>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450;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71389" y="1445709"/>
            <a:ext cx="4650202" cy="4860681"/>
          </a:xfrm>
          <a:prstGeom prst="rect">
            <a:avLst/>
          </a:prstGeom>
          <a:noFill/>
          <a:ln>
            <a:noFill/>
          </a:ln>
        </p:spPr>
      </p:pic>
      <p:graphicFrame>
        <p:nvGraphicFramePr>
          <p:cNvPr id="10" name="Google Shape;397;p4"/>
          <p:cNvGraphicFramePr/>
          <p:nvPr>
            <p:extLst>
              <p:ext uri="{D42A27DB-BD31-4B8C-83A1-F6EECF244321}">
                <p14:modId xmlns:p14="http://schemas.microsoft.com/office/powerpoint/2010/main" val="3980240393"/>
              </p:ext>
            </p:extLst>
          </p:nvPr>
        </p:nvGraphicFramePr>
        <p:xfrm>
          <a:off x="12879066" y="2735478"/>
          <a:ext cx="5991087" cy="2733338"/>
        </p:xfrm>
        <a:graphic>
          <a:graphicData uri="http://schemas.openxmlformats.org/drawingml/2006/table">
            <a:tbl>
              <a:tblPr>
                <a:noFill/>
              </a:tblPr>
              <a:tblGrid>
                <a:gridCol w="791243">
                  <a:extLst>
                    <a:ext uri="{9D8B030D-6E8A-4147-A177-3AD203B41FA5}">
                      <a16:colId xmlns:a16="http://schemas.microsoft.com/office/drawing/2014/main" val="20000"/>
                    </a:ext>
                  </a:extLst>
                </a:gridCol>
                <a:gridCol w="5199844">
                  <a:extLst>
                    <a:ext uri="{9D8B030D-6E8A-4147-A177-3AD203B41FA5}">
                      <a16:colId xmlns:a16="http://schemas.microsoft.com/office/drawing/2014/main" val="20001"/>
                    </a:ext>
                  </a:extLst>
                </a:gridCol>
              </a:tblGrid>
              <a:tr h="341361">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8489">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900" b="0" i="0" u="none" strike="noStrike" dirty="0">
                          <a:solidFill>
                            <a:srgbClr val="000000"/>
                          </a:solidFill>
                          <a:effectLst/>
                          <a:latin typeface="Verdana" panose="020B0604030504040204" pitchFamily="34" charset="0"/>
                          <a:ea typeface="Verdana" panose="020B0604030504040204" pitchFamily="34" charset="0"/>
                        </a:rPr>
                        <a:t>LA GUAJIRA : Maicao, Uribia.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r h="688489">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LA GUAJIRA : Manaure.</a:t>
                      </a:r>
                    </a:p>
                    <a:p>
                      <a:pPr algn="l" fontAlgn="b"/>
                      <a:r>
                        <a:rPr lang="it-IT" sz="900" b="0" i="0" u="none" strike="noStrike" dirty="0">
                          <a:solidFill>
                            <a:srgbClr val="000000"/>
                          </a:solidFill>
                          <a:effectLst/>
                          <a:latin typeface="Verdana" panose="020B0604030504040204" pitchFamily="34" charset="0"/>
                          <a:ea typeface="Verdana" panose="020B0604030504040204" pitchFamily="34" charset="0"/>
                        </a:rPr>
                        <a:t>MAGDALENA : Sitionuevo.</a:t>
                      </a:r>
                      <a:endParaRPr lang="es-CO"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0280392"/>
                  </a:ext>
                </a:extLst>
              </a:tr>
              <a:tr h="73152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MX" sz="900" b="0" i="0" u="none" strike="noStrike" dirty="0">
                          <a:solidFill>
                            <a:srgbClr val="000000"/>
                          </a:solidFill>
                          <a:effectLst/>
                          <a:latin typeface="Verdana" panose="020B0604030504040204" pitchFamily="34" charset="0"/>
                          <a:ea typeface="Verdana" panose="020B0604030504040204" pitchFamily="34" charset="0"/>
                        </a:rPr>
                        <a:t>ATLÁNTICO : Barranquilla, Galapa, Manatí, Puerto Colombia, Soledad.</a:t>
                      </a:r>
                    </a:p>
                    <a:p>
                      <a:pPr algn="l" fontAlgn="b"/>
                      <a:r>
                        <a:rPr lang="es-MX" sz="900" b="0" i="0" u="none" strike="noStrike" dirty="0">
                          <a:solidFill>
                            <a:srgbClr val="000000"/>
                          </a:solidFill>
                          <a:effectLst/>
                          <a:latin typeface="Verdana" panose="020B0604030504040204" pitchFamily="34" charset="0"/>
                          <a:ea typeface="Verdana" panose="020B0604030504040204" pitchFamily="34" charset="0"/>
                        </a:rPr>
                        <a:t>BOLÍVAR : Cartagena De Indias, El Guamo.</a:t>
                      </a:r>
                    </a:p>
                    <a:p>
                      <a:pPr algn="l" fontAlgn="b"/>
                      <a:r>
                        <a:rPr lang="es-MX" sz="900" b="0" i="0" u="none" strike="noStrike" dirty="0">
                          <a:solidFill>
                            <a:srgbClr val="000000"/>
                          </a:solidFill>
                          <a:effectLst/>
                          <a:latin typeface="Verdana" panose="020B0604030504040204" pitchFamily="34" charset="0"/>
                          <a:ea typeface="Verdana" panose="020B0604030504040204" pitchFamily="34" charset="0"/>
                        </a:rPr>
                        <a:t>CÓRDOBA : Ayapel, </a:t>
                      </a:r>
                      <a:r>
                        <a:rPr lang="es-MX" sz="900" b="0" i="0" u="none" strike="noStrike" dirty="0" err="1">
                          <a:solidFill>
                            <a:srgbClr val="000000"/>
                          </a:solidFill>
                          <a:effectLst/>
                          <a:latin typeface="Verdana" panose="020B0604030504040204" pitchFamily="34" charset="0"/>
                          <a:ea typeface="Verdana" panose="020B0604030504040204" pitchFamily="34" charset="0"/>
                        </a:rPr>
                        <a:t>Chimá</a:t>
                      </a:r>
                      <a:r>
                        <a:rPr lang="es-MX" sz="900" b="0" i="0" u="none" strike="noStrike" dirty="0">
                          <a:solidFill>
                            <a:srgbClr val="000000"/>
                          </a:solidFill>
                          <a:effectLst/>
                          <a:latin typeface="Verdana" panose="020B0604030504040204" pitchFamily="34" charset="0"/>
                          <a:ea typeface="Verdana" panose="020B0604030504040204" pitchFamily="34" charset="0"/>
                        </a:rPr>
                        <a:t>, Ciénaga De Oro, Planeta Rica, Sahagún.</a:t>
                      </a:r>
                    </a:p>
                    <a:p>
                      <a:pPr algn="l" fontAlgn="b"/>
                      <a:r>
                        <a:rPr lang="es-MX" sz="900" b="0" i="0" u="none" strike="noStrike" dirty="0">
                          <a:solidFill>
                            <a:srgbClr val="000000"/>
                          </a:solidFill>
                          <a:effectLst/>
                          <a:latin typeface="Verdana" panose="020B0604030504040204" pitchFamily="34" charset="0"/>
                          <a:ea typeface="Verdana" panose="020B0604030504040204" pitchFamily="34" charset="0"/>
                        </a:rPr>
                        <a:t>MAGDALENA : El Retén.</a:t>
                      </a:r>
                    </a:p>
                    <a:p>
                      <a:pPr algn="l" fontAlgn="b"/>
                      <a:r>
                        <a:rPr lang="es-MX" sz="900" b="0" i="0" u="none" strike="noStrike" dirty="0">
                          <a:solidFill>
                            <a:srgbClr val="000000"/>
                          </a:solidFill>
                          <a:effectLst/>
                          <a:latin typeface="Verdana" panose="020B0604030504040204" pitchFamily="34" charset="0"/>
                          <a:ea typeface="Verdana" panose="020B0604030504040204" pitchFamily="34" charset="0"/>
                        </a:rPr>
                        <a:t>SUCRE : Corozal.</a:t>
                      </a:r>
                      <a:endParaRPr lang="it-IT"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11" name="Google Shape;400;p4"/>
          <p:cNvPicPr preferRelativeResize="0"/>
          <p:nvPr/>
        </p:nvPicPr>
        <p:blipFill rotWithShape="1">
          <a:blip r:embed="rId4">
            <a:alphaModFix/>
          </a:blip>
          <a:srcRect/>
          <a:stretch/>
        </p:blipFill>
        <p:spPr>
          <a:xfrm>
            <a:off x="13031392" y="4572704"/>
            <a:ext cx="457200" cy="446694"/>
          </a:xfrm>
          <a:prstGeom prst="rect">
            <a:avLst/>
          </a:prstGeom>
          <a:noFill/>
          <a:ln>
            <a:noFill/>
          </a:ln>
        </p:spPr>
      </p:pic>
      <p:pic>
        <p:nvPicPr>
          <p:cNvPr id="12" name="Google Shape;406;p4" descr="Recurso 25.png"/>
          <p:cNvPicPr preferRelativeResize="0"/>
          <p:nvPr/>
        </p:nvPicPr>
        <p:blipFill rotWithShape="1">
          <a:blip r:embed="rId5">
            <a:alphaModFix/>
          </a:blip>
          <a:srcRect/>
          <a:stretch/>
        </p:blipFill>
        <p:spPr>
          <a:xfrm>
            <a:off x="13055881" y="3118321"/>
            <a:ext cx="432711" cy="446694"/>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2975368" cy="37623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ORINOQUÍA</a:t>
            </a:r>
            <a:endParaRPr lang="es-MX" sz="2000" b="1" dirty="0">
              <a:solidFill>
                <a:srgbClr val="C00000"/>
              </a:solidFill>
              <a:latin typeface="Verdana" panose="020B0604030504040204" pitchFamily="34" charset="0"/>
              <a:ea typeface="Verdana" panose="020B0604030504040204" pitchFamily="34" charset="0"/>
            </a:endParaRPr>
          </a:p>
        </p:txBody>
      </p:sp>
      <p:pic>
        <p:nvPicPr>
          <p:cNvPr id="3" name="Google Shape;204;p4">
            <a:extLst>
              <a:ext uri="{FF2B5EF4-FFF2-40B4-BE49-F238E27FC236}">
                <a16:creationId xmlns:a16="http://schemas.microsoft.com/office/drawing/2014/main" id="{D6C08C8C-9B0B-FD84-2CC4-E82B47831ABE}"/>
              </a:ext>
            </a:extLst>
          </p:cNvPr>
          <p:cNvPicPr preferRelativeResize="0"/>
          <p:nvPr/>
        </p:nvPicPr>
        <p:blipFill rotWithShape="1">
          <a:blip r:embed="rId6">
            <a:alphaModFix/>
          </a:blip>
          <a:srcRect/>
          <a:stretch/>
        </p:blipFill>
        <p:spPr>
          <a:xfrm>
            <a:off x="12743755" y="697601"/>
            <a:ext cx="4343194" cy="1266590"/>
          </a:xfrm>
          <a:prstGeom prst="rect">
            <a:avLst/>
          </a:prstGeom>
          <a:noFill/>
          <a:ln>
            <a:noFill/>
          </a:ln>
        </p:spPr>
      </p:pic>
      <p:graphicFrame>
        <p:nvGraphicFramePr>
          <p:cNvPr id="4" name="Google Shape;397;p4"/>
          <p:cNvGraphicFramePr/>
          <p:nvPr>
            <p:extLst>
              <p:ext uri="{D42A27DB-BD31-4B8C-83A1-F6EECF244321}">
                <p14:modId xmlns:p14="http://schemas.microsoft.com/office/powerpoint/2010/main" val="2447156050"/>
              </p:ext>
            </p:extLst>
          </p:nvPr>
        </p:nvGraphicFramePr>
        <p:xfrm>
          <a:off x="5516794" y="1770605"/>
          <a:ext cx="6426275" cy="944880"/>
        </p:xfrm>
        <a:graphic>
          <a:graphicData uri="http://schemas.openxmlformats.org/drawingml/2006/table">
            <a:tbl>
              <a:tblPr>
                <a:noFill/>
              </a:tblPr>
              <a:tblGrid>
                <a:gridCol w="848718">
                  <a:extLst>
                    <a:ext uri="{9D8B030D-6E8A-4147-A177-3AD203B41FA5}">
                      <a16:colId xmlns:a16="http://schemas.microsoft.com/office/drawing/2014/main" val="20000"/>
                    </a:ext>
                  </a:extLst>
                </a:gridCol>
                <a:gridCol w="5577557">
                  <a:extLst>
                    <a:ext uri="{9D8B030D-6E8A-4147-A177-3AD203B41FA5}">
                      <a16:colId xmlns:a16="http://schemas.microsoft.com/office/drawing/2014/main" val="20001"/>
                    </a:ext>
                  </a:extLst>
                </a:gridCol>
              </a:tblGrid>
              <a:tr h="341361">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344245">
                <a:tc>
                  <a:txBody>
                    <a:bodyPr/>
                    <a:lstStyle/>
                    <a:p>
                      <a:pPr marL="0" marR="0" lvl="0" indent="0" algn="l" rtl="0">
                        <a:lnSpc>
                          <a:spcPct val="100000"/>
                        </a:lnSpc>
                        <a:spcBef>
                          <a:spcPts val="0"/>
                        </a:spcBef>
                        <a:spcAft>
                          <a:spcPts val="0"/>
                        </a:spcAft>
                        <a:buClr>
                          <a:srgbClr val="000000"/>
                        </a:buClr>
                        <a:buSzPts val="1100"/>
                        <a:buFont typeface="Arial"/>
                        <a:buNone/>
                      </a:pPr>
                      <a:endPar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900" b="0" i="0" u="none" strike="noStrike" dirty="0">
                          <a:solidFill>
                            <a:srgbClr val="000000"/>
                          </a:solidFill>
                          <a:effectLst/>
                          <a:latin typeface="Verdana" panose="020B0604030504040204" pitchFamily="34" charset="0"/>
                          <a:ea typeface="Verdana" panose="020B0604030504040204" pitchFamily="34" charset="0"/>
                        </a:rPr>
                        <a:t>VICHADA : Puerto Carreño.</a:t>
                      </a:r>
                    </a:p>
                    <a:p>
                      <a:pPr algn="l" fontAlgn="b"/>
                      <a:endParaRPr lang="es-CO" sz="9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bl>
          </a:graphicData>
        </a:graphic>
      </p:graphicFrame>
      <p:pic>
        <p:nvPicPr>
          <p:cNvPr id="14" name="Google Shape;407;p4"/>
          <p:cNvPicPr preferRelativeResize="0"/>
          <p:nvPr/>
        </p:nvPicPr>
        <p:blipFill rotWithShape="1">
          <a:blip r:embed="rId7">
            <a:alphaModFix/>
          </a:blip>
          <a:srcRect/>
          <a:stretch/>
        </p:blipFill>
        <p:spPr>
          <a:xfrm>
            <a:off x="5745400" y="2243045"/>
            <a:ext cx="451143" cy="445047"/>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theme/theme1.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4099</TotalTime>
  <Words>1264</Words>
  <Application>Microsoft Office PowerPoint</Application>
  <PresentationFormat>Panorámica</PresentationFormat>
  <Paragraphs>101</Paragraphs>
  <Slides>12</Slides>
  <Notes>1</Notes>
  <HiddenSlides>1</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Arial</vt:lpstr>
      <vt:lpstr>Arial Black</vt:lpstr>
      <vt:lpstr>Arial Narrow</vt:lpstr>
      <vt:lpstr>Calibri</vt:lpstr>
      <vt:lpstr>Calibri Light</vt:lpstr>
      <vt:lpstr>Helvetica</vt:lpstr>
      <vt:lpstr>Verdana</vt:lpstr>
      <vt:lpstr>Diseño OSPA</vt:lpstr>
      <vt:lpstr>Diseño Cerrejon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197</cp:revision>
  <dcterms:created xsi:type="dcterms:W3CDTF">2023-05-19T19:31:54Z</dcterms:created>
  <dcterms:modified xsi:type="dcterms:W3CDTF">2024-07-11T16:04:57Z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ies>
</file>