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 id="2147483679" r:id="rId2"/>
  </p:sldMasterIdLst>
  <p:notesMasterIdLst>
    <p:notesMasterId r:id="rId15"/>
  </p:notesMasterIdLst>
  <p:handoutMasterIdLst>
    <p:handoutMasterId r:id="rId16"/>
  </p:handoutMasterIdLst>
  <p:sldIdLst>
    <p:sldId id="347" r:id="rId3"/>
    <p:sldId id="310" r:id="rId4"/>
    <p:sldId id="349" r:id="rId5"/>
    <p:sldId id="311" r:id="rId6"/>
    <p:sldId id="350" r:id="rId7"/>
    <p:sldId id="312" r:id="rId8"/>
    <p:sldId id="352" r:id="rId9"/>
    <p:sldId id="314" r:id="rId10"/>
    <p:sldId id="315" r:id="rId11"/>
    <p:sldId id="316" r:id="rId12"/>
    <p:sldId id="317" r:id="rId13"/>
    <p:sldId id="348" r:id="rId14"/>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6B32"/>
    <a:srgbClr val="004070"/>
    <a:srgbClr val="0070C0"/>
    <a:srgbClr val="00FFFF"/>
    <a:srgbClr val="563A12"/>
    <a:srgbClr val="ED0802"/>
    <a:srgbClr val="FE793F"/>
    <a:srgbClr val="E1233F"/>
    <a:srgbClr val="16719A"/>
    <a:srgbClr val="96BE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38" autoAdjust="0"/>
    <p:restoredTop sz="96247" autoAdjust="0"/>
  </p:normalViewPr>
  <p:slideViewPr>
    <p:cSldViewPr snapToGrid="0">
      <p:cViewPr varScale="1">
        <p:scale>
          <a:sx n="107" d="100"/>
          <a:sy n="107" d="100"/>
        </p:scale>
        <p:origin x="678" y="102"/>
      </p:cViewPr>
      <p:guideLst>
        <p:guide orient="horz" pos="2160"/>
        <p:guide pos="3840"/>
      </p:guideLst>
    </p:cSldViewPr>
  </p:slideViewPr>
  <p:notesTextViewPr>
    <p:cViewPr>
      <p:scale>
        <a:sx n="3" d="2"/>
        <a:sy n="3" d="2"/>
      </p:scale>
      <p:origin x="0" y="0"/>
    </p:cViewPr>
  </p:notesTextViewPr>
  <p:notesViewPr>
    <p:cSldViewPr snapToGrid="0">
      <p:cViewPr varScale="1">
        <p:scale>
          <a:sx n="84" d="100"/>
          <a:sy n="84" d="100"/>
        </p:scale>
        <p:origin x="391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23A5A6A-EF40-4D83-9F11-3AF6FE43C542}" type="datetimeFigureOut">
              <a:rPr lang="es-CO" smtClean="0"/>
              <a:t>1/05/2025</a:t>
            </a:fld>
            <a:endParaRPr lang="es-CO"/>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0CCEC4-929D-4520-899D-7D1E36ED0D66}" type="slidenum">
              <a:rPr lang="es-CO" smtClean="0"/>
              <a:t>‹Nº›</a:t>
            </a:fld>
            <a:endParaRPr lang="es-CO"/>
          </a:p>
        </p:txBody>
      </p:sp>
    </p:spTree>
    <p:extLst>
      <p:ext uri="{BB962C8B-B14F-4D97-AF65-F5344CB8AC3E}">
        <p14:creationId xmlns:p14="http://schemas.microsoft.com/office/powerpoint/2010/main" val="37252915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339B20-166D-4624-BB22-A74B51DD5675}" type="datetimeFigureOut">
              <a:rPr lang="es-MX" smtClean="0"/>
              <a:t>01/05/2025</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2280A9-CB00-4B90-9015-F997404898FF}" type="slidenum">
              <a:rPr lang="es-MX" smtClean="0"/>
              <a:t>‹Nº›</a:t>
            </a:fld>
            <a:endParaRPr lang="es-MX"/>
          </a:p>
        </p:txBody>
      </p:sp>
    </p:spTree>
    <p:extLst>
      <p:ext uri="{BB962C8B-B14F-4D97-AF65-F5344CB8AC3E}">
        <p14:creationId xmlns:p14="http://schemas.microsoft.com/office/powerpoint/2010/main" val="91574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D2280A9-CB00-4B90-9015-F997404898FF}" type="slidenum">
              <a:rPr lang="es-MX" smtClean="0"/>
              <a:t>4</a:t>
            </a:fld>
            <a:endParaRPr lang="es-MX"/>
          </a:p>
        </p:txBody>
      </p:sp>
    </p:spTree>
    <p:extLst>
      <p:ext uri="{BB962C8B-B14F-4D97-AF65-F5344CB8AC3E}">
        <p14:creationId xmlns:p14="http://schemas.microsoft.com/office/powerpoint/2010/main" val="3833645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3D2280A9-CB00-4B90-9015-F997404898FF}" type="slidenum">
              <a:rPr lang="es-MX" smtClean="0"/>
              <a:t>11</a:t>
            </a:fld>
            <a:endParaRPr lang="es-MX"/>
          </a:p>
        </p:txBody>
      </p:sp>
    </p:spTree>
    <p:extLst>
      <p:ext uri="{BB962C8B-B14F-4D97-AF65-F5344CB8AC3E}">
        <p14:creationId xmlns:p14="http://schemas.microsoft.com/office/powerpoint/2010/main" val="565972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25: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2" name="Google Shape;482;p2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58929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6.wdp"/></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6.wdp"/></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6.wdp"/></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6.wdp"/></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6.wdp"/></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6.wdp"/></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7.wdp"/></Relationships>
</file>

<file path=ppt/slideLayouts/_rels/slideLayout1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3.jp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png"/><Relationship Id="rId2" Type="http://schemas.openxmlformats.org/officeDocument/2006/relationships/image" Target="../media/image24.jpg"/><Relationship Id="rId1" Type="http://schemas.openxmlformats.org/officeDocument/2006/relationships/slideMaster" Target="../slideMasters/slideMaster1.xml"/><Relationship Id="rId6" Type="http://schemas.microsoft.com/office/2007/relationships/hdphoto" Target="../media/hdphoto7.wdp"/><Relationship Id="rId5" Type="http://schemas.openxmlformats.org/officeDocument/2006/relationships/image" Target="../media/image17.png"/><Relationship Id="rId4"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jp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7.wdp"/></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jp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7.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4.png"/><Relationship Id="rId4" Type="http://schemas.openxmlformats.org/officeDocument/2006/relationships/image" Target="../media/image30.png"/><Relationship Id="rId9" Type="http://schemas.openxmlformats.org/officeDocument/2006/relationships/image" Target="../media/image3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10.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3.wdp"/><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 Id="rId6" Type="http://schemas.microsoft.com/office/2007/relationships/hdphoto" Target="../media/hdphoto4.wdp"/><Relationship Id="rId5" Type="http://schemas.openxmlformats.org/officeDocument/2006/relationships/image" Target="../media/image13.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5.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6.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6.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7166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872464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8690809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0907693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4321063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2278951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3602114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6367277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8624685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617512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721725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627412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7" name="Marcador de texto 12">
            <a:extLst>
              <a:ext uri="{FF2B5EF4-FFF2-40B4-BE49-F238E27FC236}">
                <a16:creationId xmlns:a16="http://schemas.microsoft.com/office/drawing/2014/main" id="{45AB99ED-6FA6-8B2D-76E0-BE62B0243A5A}"/>
              </a:ext>
            </a:extLst>
          </p:cNvPr>
          <p:cNvSpPr>
            <a:spLocks noGrp="1"/>
          </p:cNvSpPr>
          <p:nvPr>
            <p:ph type="body" sz="quarter" idx="13"/>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3" name="Rectángulo: esquinas superiores redondeadas 12">
            <a:extLst>
              <a:ext uri="{FF2B5EF4-FFF2-40B4-BE49-F238E27FC236}">
                <a16:creationId xmlns:a16="http://schemas.microsoft.com/office/drawing/2014/main" id="{03D29FB9-488E-890B-81AD-B5E1A7FE0184}"/>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CuadroTexto 13">
            <a:extLst>
              <a:ext uri="{FF2B5EF4-FFF2-40B4-BE49-F238E27FC236}">
                <a16:creationId xmlns:a16="http://schemas.microsoft.com/office/drawing/2014/main" id="{58B8D56A-D353-1D8D-21A5-0A92D91122B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5" name="Imagen 14">
            <a:extLst>
              <a:ext uri="{FF2B5EF4-FFF2-40B4-BE49-F238E27FC236}">
                <a16:creationId xmlns:a16="http://schemas.microsoft.com/office/drawing/2014/main" id="{C09A8E01-6B92-BB39-7086-C7056C3171D0}"/>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6" name="Imagen 15">
            <a:extLst>
              <a:ext uri="{FF2B5EF4-FFF2-40B4-BE49-F238E27FC236}">
                <a16:creationId xmlns:a16="http://schemas.microsoft.com/office/drawing/2014/main" id="{8D3C204F-C4DB-FCE4-19AC-E5E8B2131E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783964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4855944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7295551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7117637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3658127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06831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8983053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1599633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97314"/>
            <a:ext cx="12194413" cy="6471015"/>
          </a:xfrm>
          <a:prstGeom prst="rect">
            <a:avLst/>
          </a:prstGeom>
        </p:spPr>
      </p:pic>
      <p:sp>
        <p:nvSpPr>
          <p:cNvPr id="8" name="Rectángulo 7"/>
          <p:cNvSpPr/>
          <p:nvPr userDrawn="1"/>
        </p:nvSpPr>
        <p:spPr>
          <a:xfrm>
            <a:off x="-1934" y="314101"/>
            <a:ext cx="12192000" cy="6565428"/>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5365F3CF-51B4-D71C-9E2F-425D7D65B70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73592077-EE81-D660-4BC2-947FF653B80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9ECE9B18-D1A9-8715-C63E-CDB559823EDE}"/>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5BEA18E4-608F-6BC6-E7FE-C6AF22A7D16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0503308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72322"/>
            <a:ext cx="12194413" cy="6471015"/>
          </a:xfrm>
          <a:prstGeom prst="rect">
            <a:avLst/>
          </a:prstGeom>
        </p:spPr>
      </p:pic>
      <p:sp>
        <p:nvSpPr>
          <p:cNvPr id="8" name="Rectángulo 7"/>
          <p:cNvSpPr/>
          <p:nvPr userDrawn="1"/>
        </p:nvSpPr>
        <p:spPr>
          <a:xfrm>
            <a:off x="-1934" y="215762"/>
            <a:ext cx="12192000" cy="6642566"/>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1931263D-9FED-0A89-499B-F8B272938FA9}"/>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3F172807-BF1D-81AD-617C-8BBD6AB2BF8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82E67808-9CD4-EDB3-9C79-7951AB08003F}"/>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85778E61-BB7D-C249-C62B-FB6280BC1A7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820504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436279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_Cerrejón">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CDEED43C-EA76-43A5-A968-31F76E99CFB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3" name="Rectángulo: esquinas superiores redondeadas 2">
            <a:extLst>
              <a:ext uri="{FF2B5EF4-FFF2-40B4-BE49-F238E27FC236}">
                <a16:creationId xmlns:a16="http://schemas.microsoft.com/office/drawing/2014/main" id="{5166E97C-4384-EF1D-8595-FC6892AC3EDA}"/>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9" name="CuadroTexto 8"/>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0410204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errejon situacion">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1" name="Conector recto 10"/>
          <p:cNvCxnSpPr/>
          <p:nvPr userDrawn="1"/>
        </p:nvCxnSpPr>
        <p:spPr>
          <a:xfrm>
            <a:off x="4974336" y="1445341"/>
            <a:ext cx="0" cy="4973747"/>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CuadroTexto 11"/>
          <p:cNvSpPr txBox="1"/>
          <p:nvPr userDrawn="1"/>
        </p:nvSpPr>
        <p:spPr>
          <a:xfrm>
            <a:off x="5153981" y="1981114"/>
            <a:ext cx="5280697" cy="307777"/>
          </a:xfrm>
          <a:prstGeom prst="rect">
            <a:avLst/>
          </a:prstGeom>
          <a:noFill/>
        </p:spPr>
        <p:txBody>
          <a:bodyPr wrap="square" rtlCol="0">
            <a:spAutoFit/>
          </a:bodyPr>
          <a:lstStyle/>
          <a:p>
            <a:pPr algn="l"/>
            <a:r>
              <a:rPr lang="es-CO" sz="1400" b="1" dirty="0">
                <a:solidFill>
                  <a:schemeClr val="tx1">
                    <a:lumMod val="50000"/>
                    <a:lumOff val="50000"/>
                  </a:schemeClr>
                </a:solidFill>
                <a:latin typeface="Verdana" panose="020B0604030504040204" pitchFamily="34" charset="0"/>
                <a:ea typeface="Verdana" panose="020B0604030504040204" pitchFamily="34" charset="0"/>
              </a:rPr>
              <a:t>Condiciones meteorológicas</a:t>
            </a:r>
            <a:r>
              <a:rPr lang="es-CO" sz="1400" b="1" baseline="0" dirty="0">
                <a:solidFill>
                  <a:schemeClr val="tx1">
                    <a:lumMod val="50000"/>
                    <a:lumOff val="50000"/>
                  </a:schemeClr>
                </a:solidFill>
                <a:latin typeface="Verdana" panose="020B0604030504040204" pitchFamily="34" charset="0"/>
                <a:ea typeface="Verdana" panose="020B0604030504040204" pitchFamily="34" charset="0"/>
              </a:rPr>
              <a:t> en las últimas 4 horas</a:t>
            </a:r>
            <a:endParaRPr lang="es-MX" sz="1400" b="1"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3" name="Rectángulo 12"/>
          <p:cNvSpPr/>
          <p:nvPr userDrawn="1"/>
        </p:nvSpPr>
        <p:spPr>
          <a:xfrm>
            <a:off x="658368" y="1445341"/>
            <a:ext cx="3675888" cy="40649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CuadroTexto 1"/>
          <p:cNvSpPr txBox="1"/>
          <p:nvPr userDrawn="1"/>
        </p:nvSpPr>
        <p:spPr>
          <a:xfrm>
            <a:off x="976425" y="1445341"/>
            <a:ext cx="3023420" cy="369332"/>
          </a:xfrm>
          <a:prstGeom prst="rect">
            <a:avLst/>
          </a:prstGeom>
          <a:noFill/>
        </p:spPr>
        <p:txBody>
          <a:bodyPr wrap="square" rtlCol="0">
            <a:spAutoFit/>
          </a:bodyPr>
          <a:lstStyle/>
          <a:p>
            <a:pPr algn="ctr"/>
            <a:r>
              <a:rPr lang="es-CO" b="1" dirty="0">
                <a:solidFill>
                  <a:sysClr val="windowText" lastClr="000000"/>
                </a:solidFill>
                <a:latin typeface="Verdana" panose="020B0604030504040204" pitchFamily="34" charset="0"/>
                <a:ea typeface="Verdana" panose="020B0604030504040204" pitchFamily="34" charset="0"/>
              </a:rPr>
              <a:t>Situación Actual</a:t>
            </a:r>
            <a:endParaRPr lang="es-MX" b="1" dirty="0">
              <a:solidFill>
                <a:sysClr val="windowText" lastClr="000000"/>
              </a:solidFill>
              <a:latin typeface="Verdana" panose="020B0604030504040204" pitchFamily="34" charset="0"/>
              <a:ea typeface="Verdana" panose="020B0604030504040204" pitchFamily="34" charset="0"/>
            </a:endParaRPr>
          </a:p>
        </p:txBody>
      </p:sp>
      <p:sp>
        <p:nvSpPr>
          <p:cNvPr id="14" name="Rectángulo 13"/>
          <p:cNvSpPr/>
          <p:nvPr userDrawn="1"/>
        </p:nvSpPr>
        <p:spPr>
          <a:xfrm>
            <a:off x="6744257" y="1434128"/>
            <a:ext cx="3675888" cy="40649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CuadroTexto 9"/>
          <p:cNvSpPr txBox="1"/>
          <p:nvPr userDrawn="1"/>
        </p:nvSpPr>
        <p:spPr>
          <a:xfrm>
            <a:off x="7528907" y="1445341"/>
            <a:ext cx="2106589" cy="369332"/>
          </a:xfrm>
          <a:prstGeom prst="rect">
            <a:avLst/>
          </a:prstGeom>
          <a:noFill/>
        </p:spPr>
        <p:txBody>
          <a:bodyPr wrap="square" rtlCol="0">
            <a:spAutoFit/>
          </a:bodyPr>
          <a:lstStyle/>
          <a:p>
            <a:pPr algn="l"/>
            <a:r>
              <a:rPr lang="es-CO" b="1" dirty="0">
                <a:solidFill>
                  <a:sysClr val="windowText" lastClr="000000"/>
                </a:solidFill>
                <a:latin typeface="Verdana" panose="020B0604030504040204" pitchFamily="34" charset="0"/>
                <a:ea typeface="Verdana" panose="020B0604030504040204" pitchFamily="34" charset="0"/>
              </a:rPr>
              <a:t>Para destacar</a:t>
            </a:r>
            <a:endParaRPr lang="es-MX" b="1" dirty="0">
              <a:solidFill>
                <a:sysClr val="windowText" lastClr="000000"/>
              </a:solidFill>
              <a:latin typeface="Verdana" panose="020B0604030504040204" pitchFamily="34" charset="0"/>
              <a:ea typeface="Verdana" panose="020B0604030504040204" pitchFamily="34" charset="0"/>
            </a:endParaRPr>
          </a:p>
        </p:txBody>
      </p:sp>
      <p:cxnSp>
        <p:nvCxnSpPr>
          <p:cNvPr id="16" name="Conector recto 15"/>
          <p:cNvCxnSpPr/>
          <p:nvPr userDrawn="1"/>
        </p:nvCxnSpPr>
        <p:spPr>
          <a:xfrm>
            <a:off x="4974336" y="3611335"/>
            <a:ext cx="6711696" cy="0"/>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7" name="CuadroTexto 16"/>
          <p:cNvSpPr txBox="1"/>
          <p:nvPr userDrawn="1"/>
        </p:nvSpPr>
        <p:spPr>
          <a:xfrm>
            <a:off x="5153981" y="3738167"/>
            <a:ext cx="5280697" cy="307777"/>
          </a:xfrm>
          <a:prstGeom prst="rect">
            <a:avLst/>
          </a:prstGeom>
          <a:noFill/>
        </p:spPr>
        <p:txBody>
          <a:bodyPr wrap="square" rtlCol="0">
            <a:spAutoFit/>
          </a:bodyPr>
          <a:lstStyle/>
          <a:p>
            <a:pPr algn="l"/>
            <a:r>
              <a:rPr lang="es-CO" sz="1400" b="1" dirty="0">
                <a:solidFill>
                  <a:schemeClr val="tx1">
                    <a:lumMod val="50000"/>
                    <a:lumOff val="50000"/>
                  </a:schemeClr>
                </a:solidFill>
                <a:latin typeface="Verdana" panose="020B0604030504040204" pitchFamily="34" charset="0"/>
                <a:ea typeface="Verdana" panose="020B0604030504040204" pitchFamily="34" charset="0"/>
              </a:rPr>
              <a:t>Alertas Vigentes</a:t>
            </a:r>
            <a:endParaRPr lang="es-MX" sz="1400" b="1"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8" name="Marcador de texto 12"/>
          <p:cNvSpPr>
            <a:spLocks noGrp="1"/>
          </p:cNvSpPr>
          <p:nvPr>
            <p:ph type="body" sz="quarter" idx="10"/>
          </p:nvPr>
        </p:nvSpPr>
        <p:spPr>
          <a:xfrm>
            <a:off x="533431" y="813223"/>
            <a:ext cx="2848125" cy="376237"/>
          </a:xfrm>
        </p:spPr>
        <p:txBody>
          <a:bodyPr>
            <a:noAutofit/>
          </a:bodyPr>
          <a:lstStyle>
            <a:lvl1pPr marL="0" indent="0" algn="l">
              <a:buNone/>
              <a:defRPr sz="12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9" name="Marcador de texto 12"/>
          <p:cNvSpPr>
            <a:spLocks noGrp="1"/>
          </p:cNvSpPr>
          <p:nvPr>
            <p:ph type="body" sz="quarter" idx="11"/>
          </p:nvPr>
        </p:nvSpPr>
        <p:spPr>
          <a:xfrm>
            <a:off x="5241956" y="2429380"/>
            <a:ext cx="6444076" cy="1055124"/>
          </a:xfrm>
        </p:spPr>
        <p:txBody>
          <a:bodyPr>
            <a:noAutofit/>
          </a:bodyPr>
          <a:lstStyle>
            <a:lvl1pPr marL="0" indent="0" algn="l">
              <a:buNone/>
              <a:defRPr sz="1100" b="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0" name="Marcador de texto 12"/>
          <p:cNvSpPr>
            <a:spLocks noGrp="1"/>
          </p:cNvSpPr>
          <p:nvPr>
            <p:ph type="body" sz="quarter" idx="12"/>
          </p:nvPr>
        </p:nvSpPr>
        <p:spPr>
          <a:xfrm>
            <a:off x="5241956" y="4172774"/>
            <a:ext cx="6444076" cy="2246313"/>
          </a:xfrm>
        </p:spPr>
        <p:txBody>
          <a:bodyPr>
            <a:noAutofit/>
          </a:bodyPr>
          <a:lstStyle>
            <a:lvl1pPr marL="0" indent="0" algn="l">
              <a:buNone/>
              <a:defRPr sz="1100" b="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3" name="Imagen 2">
            <a:extLst>
              <a:ext uri="{FF2B5EF4-FFF2-40B4-BE49-F238E27FC236}">
                <a16:creationId xmlns:a16="http://schemas.microsoft.com/office/drawing/2014/main" id="{A2DD26B0-D67C-D2DB-41CB-1D53C58A61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6E479CC1-4A62-3B36-80CE-3733036C327B}"/>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56999F84-4CE1-DF47-2236-E5887E7D06EC}"/>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3722808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errejón precipitacion">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1" name="Conector recto 10"/>
          <p:cNvCxnSpPr/>
          <p:nvPr userDrawn="1"/>
        </p:nvCxnSpPr>
        <p:spPr>
          <a:xfrm>
            <a:off x="4855802" y="1445341"/>
            <a:ext cx="0" cy="4973747"/>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3" name="Rectángulo 12"/>
          <p:cNvSpPr/>
          <p:nvPr userDrawn="1"/>
        </p:nvSpPr>
        <p:spPr>
          <a:xfrm>
            <a:off x="464929" y="1445341"/>
            <a:ext cx="4117082" cy="40649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CuadroTexto 1"/>
          <p:cNvSpPr txBox="1"/>
          <p:nvPr userDrawn="1"/>
        </p:nvSpPr>
        <p:spPr>
          <a:xfrm>
            <a:off x="551717" y="1491182"/>
            <a:ext cx="3943506" cy="292388"/>
          </a:xfrm>
          <a:prstGeom prst="rect">
            <a:avLst/>
          </a:prstGeom>
          <a:noFill/>
        </p:spPr>
        <p:txBody>
          <a:bodyPr wrap="square" rtlCol="0">
            <a:spAutoFit/>
          </a:bodyPr>
          <a:lstStyle/>
          <a:p>
            <a:pPr algn="ctr"/>
            <a:r>
              <a:rPr lang="es-CO" sz="1300" b="1" dirty="0">
                <a:solidFill>
                  <a:sysClr val="windowText" lastClr="000000"/>
                </a:solidFill>
                <a:latin typeface="Verdana" panose="020B0604030504040204" pitchFamily="34" charset="0"/>
                <a:ea typeface="Verdana" panose="020B0604030504040204" pitchFamily="34" charset="0"/>
              </a:rPr>
              <a:t>Distribución espacial de la precipitación</a:t>
            </a:r>
            <a:endParaRPr lang="es-MX" sz="1300" b="1" dirty="0">
              <a:solidFill>
                <a:sysClr val="windowText" lastClr="000000"/>
              </a:solidFill>
              <a:latin typeface="Verdana" panose="020B0604030504040204" pitchFamily="34" charset="0"/>
              <a:ea typeface="Verdana" panose="020B0604030504040204" pitchFamily="34" charset="0"/>
            </a:endParaRPr>
          </a:p>
        </p:txBody>
      </p:sp>
      <p:sp>
        <p:nvSpPr>
          <p:cNvPr id="14" name="Rectángulo 13"/>
          <p:cNvSpPr/>
          <p:nvPr userDrawn="1"/>
        </p:nvSpPr>
        <p:spPr>
          <a:xfrm>
            <a:off x="5153981" y="1434128"/>
            <a:ext cx="6562680" cy="40649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CuadroTexto 9"/>
          <p:cNvSpPr txBox="1"/>
          <p:nvPr userDrawn="1"/>
        </p:nvSpPr>
        <p:spPr>
          <a:xfrm>
            <a:off x="5209872" y="1509509"/>
            <a:ext cx="6474705" cy="261610"/>
          </a:xfrm>
          <a:prstGeom prst="rect">
            <a:avLst/>
          </a:prstGeom>
          <a:noFill/>
        </p:spPr>
        <p:txBody>
          <a:bodyPr wrap="square" rtlCol="0">
            <a:spAutoFit/>
          </a:bodyPr>
          <a:lstStyle/>
          <a:p>
            <a:pPr algn="l"/>
            <a:r>
              <a:rPr lang="es-CO" sz="1100" b="1" dirty="0">
                <a:solidFill>
                  <a:sysClr val="windowText" lastClr="000000"/>
                </a:solidFill>
                <a:latin typeface="Verdana" panose="020B0604030504040204" pitchFamily="34" charset="0"/>
                <a:ea typeface="Verdana" panose="020B0604030504040204" pitchFamily="34" charset="0"/>
              </a:rPr>
              <a:t>Precipitación (Estaciones de referencia, comparación mes-década-climatología)</a:t>
            </a:r>
            <a:endParaRPr lang="es-MX" sz="1100" b="1" dirty="0">
              <a:solidFill>
                <a:sysClr val="windowText" lastClr="000000"/>
              </a:solidFill>
              <a:latin typeface="Verdana" panose="020B0604030504040204" pitchFamily="34" charset="0"/>
              <a:ea typeface="Verdana" panose="020B0604030504040204" pitchFamily="34" charset="0"/>
            </a:endParaRPr>
          </a:p>
        </p:txBody>
      </p:sp>
      <p:sp>
        <p:nvSpPr>
          <p:cNvPr id="17" name="CuadroTexto 16"/>
          <p:cNvSpPr txBox="1"/>
          <p:nvPr userDrawn="1"/>
        </p:nvSpPr>
        <p:spPr>
          <a:xfrm>
            <a:off x="5121896" y="6140360"/>
            <a:ext cx="6685093"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Las líneas punteadas de color rojo corresponden a los volúmenes de lluvia del promedio climatológico de la serie 1981 -2010. Las azules muestran el acumulado </a:t>
            </a:r>
            <a:r>
              <a:rPr kumimoji="0" lang="es-CO" sz="8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decadal</a:t>
            </a:r>
            <a:r>
              <a:rPr kumimoji="0" lang="es-CO" sz="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de precipitación. Las barras horizontales denotan las lluvia acumulada en 24 horas </a:t>
            </a:r>
          </a:p>
        </p:txBody>
      </p:sp>
      <p:sp>
        <p:nvSpPr>
          <p:cNvPr id="3" name="Marcador de texto 12">
            <a:extLst>
              <a:ext uri="{FF2B5EF4-FFF2-40B4-BE49-F238E27FC236}">
                <a16:creationId xmlns:a16="http://schemas.microsoft.com/office/drawing/2014/main" id="{05D92CCF-F799-C065-F4D4-8F62465F6CD3}"/>
              </a:ext>
            </a:extLst>
          </p:cNvPr>
          <p:cNvSpPr>
            <a:spLocks noGrp="1"/>
          </p:cNvSpPr>
          <p:nvPr>
            <p:ph type="body" sz="quarter" idx="10"/>
          </p:nvPr>
        </p:nvSpPr>
        <p:spPr>
          <a:xfrm>
            <a:off x="533431" y="813223"/>
            <a:ext cx="2848125" cy="376237"/>
          </a:xfrm>
        </p:spPr>
        <p:txBody>
          <a:bodyPr>
            <a:noAutofit/>
          </a:bodyPr>
          <a:lstStyle>
            <a:lvl1pPr marL="0" indent="0" algn="l">
              <a:buNone/>
              <a:defRPr sz="12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a:extLst>
              <a:ext uri="{FF2B5EF4-FFF2-40B4-BE49-F238E27FC236}">
                <a16:creationId xmlns:a16="http://schemas.microsoft.com/office/drawing/2014/main" id="{CAC35841-2F13-7644-5536-D2C68F6132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12" name="Rectángulo: esquinas superiores redondeadas 11">
            <a:extLst>
              <a:ext uri="{FF2B5EF4-FFF2-40B4-BE49-F238E27FC236}">
                <a16:creationId xmlns:a16="http://schemas.microsoft.com/office/drawing/2014/main" id="{B2E0BBED-4F6F-1C09-A1F0-E36352C27187}"/>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BC3E6299-DDBE-E105-9623-9DE652CF2B49}"/>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0268571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errejón Hato Nuev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 name="Marcador de texto 12">
            <a:extLst>
              <a:ext uri="{FF2B5EF4-FFF2-40B4-BE49-F238E27FC236}">
                <a16:creationId xmlns:a16="http://schemas.microsoft.com/office/drawing/2014/main" id="{DDC79146-2D55-6DFB-ED57-05782CD3AC87}"/>
              </a:ext>
            </a:extLst>
          </p:cNvPr>
          <p:cNvSpPr>
            <a:spLocks noGrp="1"/>
          </p:cNvSpPr>
          <p:nvPr>
            <p:ph type="body" sz="quarter" idx="10" hasCustomPrompt="1"/>
          </p:nvPr>
        </p:nvSpPr>
        <p:spPr>
          <a:xfrm>
            <a:off x="533431" y="813223"/>
            <a:ext cx="2848125" cy="376237"/>
          </a:xfrm>
        </p:spPr>
        <p:txBody>
          <a:bodyPr>
            <a:noAutofit/>
          </a:bodyPr>
          <a:lstStyle>
            <a:lvl1pPr marL="0" indent="0" algn="l">
              <a:buNone/>
              <a:defRPr sz="12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Comportamiento de la temperatura en Hato Nuevo</a:t>
            </a:r>
          </a:p>
        </p:txBody>
      </p:sp>
      <p:pic>
        <p:nvPicPr>
          <p:cNvPr id="3" name="Imagen 2">
            <a:extLst>
              <a:ext uri="{FF2B5EF4-FFF2-40B4-BE49-F238E27FC236}">
                <a16:creationId xmlns:a16="http://schemas.microsoft.com/office/drawing/2014/main" id="{292E4CF4-7D25-1C53-BF8B-0ADBB6073FC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62326C9C-34EF-0496-E623-6EC3F16EFE83}"/>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4AE39E15-10AB-003C-44EE-CE379F445C28}"/>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5529607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errejón Precipitación CERREJON">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10" name="Imagen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1195" y="1778294"/>
            <a:ext cx="7922063" cy="3960000"/>
          </a:xfrm>
          <a:prstGeom prst="rect">
            <a:avLst/>
          </a:prstGeom>
        </p:spPr>
      </p:pic>
      <p:sp>
        <p:nvSpPr>
          <p:cNvPr id="2" name="Marcador de texto 12">
            <a:extLst>
              <a:ext uri="{FF2B5EF4-FFF2-40B4-BE49-F238E27FC236}">
                <a16:creationId xmlns:a16="http://schemas.microsoft.com/office/drawing/2014/main" id="{9D3D55A8-DAB7-AED4-4790-E370ABDA239D}"/>
              </a:ext>
            </a:extLst>
          </p:cNvPr>
          <p:cNvSpPr>
            <a:spLocks noGrp="1"/>
          </p:cNvSpPr>
          <p:nvPr>
            <p:ph type="body" sz="quarter" idx="10" hasCustomPrompt="1"/>
          </p:nvPr>
        </p:nvSpPr>
        <p:spPr>
          <a:xfrm>
            <a:off x="533431" y="813223"/>
            <a:ext cx="2848125" cy="203659"/>
          </a:xfrm>
        </p:spPr>
        <p:txBody>
          <a:bodyPr>
            <a:noAutofit/>
          </a:bodyPr>
          <a:lstStyle>
            <a:lvl1pPr marL="0" indent="0" algn="l">
              <a:buNone/>
              <a:defRPr sz="11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Pronóstico diario de precipitación</a:t>
            </a:r>
          </a:p>
        </p:txBody>
      </p:sp>
      <p:pic>
        <p:nvPicPr>
          <p:cNvPr id="3" name="Imagen 2">
            <a:extLst>
              <a:ext uri="{FF2B5EF4-FFF2-40B4-BE49-F238E27FC236}">
                <a16:creationId xmlns:a16="http://schemas.microsoft.com/office/drawing/2014/main" id="{037AAF09-C3CF-3F57-4972-D08B52DEE26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0975EE52-435A-E532-1B13-160528A9E01E}"/>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1" name="CuadroTexto 10">
            <a:extLst>
              <a:ext uri="{FF2B5EF4-FFF2-40B4-BE49-F238E27FC236}">
                <a16:creationId xmlns:a16="http://schemas.microsoft.com/office/drawing/2014/main" id="{5A0C2E62-CA9F-668A-B752-584E0D1F9F98}"/>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2171537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errejón Precipitación PUERTO BOLIVAR">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11" name="Imagen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5539" y="1778294"/>
            <a:ext cx="7922063" cy="3960000"/>
          </a:xfrm>
          <a:prstGeom prst="rect">
            <a:avLst/>
          </a:prstGeom>
        </p:spPr>
      </p:pic>
      <p:sp>
        <p:nvSpPr>
          <p:cNvPr id="2" name="Marcador de texto 12">
            <a:extLst>
              <a:ext uri="{FF2B5EF4-FFF2-40B4-BE49-F238E27FC236}">
                <a16:creationId xmlns:a16="http://schemas.microsoft.com/office/drawing/2014/main" id="{E7CD38CA-6EC1-AD24-B335-74A71E94FCD6}"/>
              </a:ext>
            </a:extLst>
          </p:cNvPr>
          <p:cNvSpPr>
            <a:spLocks noGrp="1"/>
          </p:cNvSpPr>
          <p:nvPr>
            <p:ph type="body" sz="quarter" idx="10" hasCustomPrompt="1"/>
          </p:nvPr>
        </p:nvSpPr>
        <p:spPr>
          <a:xfrm>
            <a:off x="533431" y="813223"/>
            <a:ext cx="2848125" cy="203659"/>
          </a:xfrm>
        </p:spPr>
        <p:txBody>
          <a:bodyPr>
            <a:noAutofit/>
          </a:bodyPr>
          <a:lstStyle>
            <a:lvl1pPr marL="0" indent="0" algn="l">
              <a:buNone/>
              <a:defRPr sz="11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Pronóstico diario de precipitación</a:t>
            </a:r>
          </a:p>
        </p:txBody>
      </p:sp>
      <p:pic>
        <p:nvPicPr>
          <p:cNvPr id="3" name="Imagen 2">
            <a:extLst>
              <a:ext uri="{FF2B5EF4-FFF2-40B4-BE49-F238E27FC236}">
                <a16:creationId xmlns:a16="http://schemas.microsoft.com/office/drawing/2014/main" id="{B6E1E993-8731-94A1-0E10-870374726E0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6719CE06-8618-86C4-5406-2B421D52B402}"/>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5AE7BDCE-BE66-13AF-423A-EB893D874D2C}"/>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1835405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errejón Precipitación ZONA MARITIM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10" name="Imagen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8605" y="1782890"/>
            <a:ext cx="7922063" cy="3960000"/>
          </a:xfrm>
          <a:prstGeom prst="rect">
            <a:avLst/>
          </a:prstGeom>
        </p:spPr>
      </p:pic>
      <p:sp>
        <p:nvSpPr>
          <p:cNvPr id="2" name="Marcador de texto 12">
            <a:extLst>
              <a:ext uri="{FF2B5EF4-FFF2-40B4-BE49-F238E27FC236}">
                <a16:creationId xmlns:a16="http://schemas.microsoft.com/office/drawing/2014/main" id="{6D8285B6-09A1-B3A6-0C45-D704F9C944FF}"/>
              </a:ext>
            </a:extLst>
          </p:cNvPr>
          <p:cNvSpPr>
            <a:spLocks noGrp="1"/>
          </p:cNvSpPr>
          <p:nvPr>
            <p:ph type="body" sz="quarter" idx="10" hasCustomPrompt="1"/>
          </p:nvPr>
        </p:nvSpPr>
        <p:spPr>
          <a:xfrm>
            <a:off x="533431" y="813223"/>
            <a:ext cx="2848125" cy="203659"/>
          </a:xfrm>
        </p:spPr>
        <p:txBody>
          <a:bodyPr>
            <a:noAutofit/>
          </a:bodyPr>
          <a:lstStyle>
            <a:lvl1pPr marL="0" indent="0" algn="l">
              <a:buNone/>
              <a:defRPr sz="11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Pronóstico diario de precipitación</a:t>
            </a:r>
          </a:p>
        </p:txBody>
      </p:sp>
      <p:pic>
        <p:nvPicPr>
          <p:cNvPr id="3" name="Imagen 2">
            <a:extLst>
              <a:ext uri="{FF2B5EF4-FFF2-40B4-BE49-F238E27FC236}">
                <a16:creationId xmlns:a16="http://schemas.microsoft.com/office/drawing/2014/main" id="{F2846AF1-F387-5CDA-B86D-AD23C162D31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1FD85AEC-1CED-E240-2DD7-B472B02DFE26}"/>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1" name="CuadroTexto 10">
            <a:extLst>
              <a:ext uri="{FF2B5EF4-FFF2-40B4-BE49-F238E27FC236}">
                <a16:creationId xmlns:a16="http://schemas.microsoft.com/office/drawing/2014/main" id="{0B033F87-02E3-0823-7C9A-1E5101797FD6}"/>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2964985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errejón mapa oleaj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1" name="Conector recto 10"/>
          <p:cNvCxnSpPr/>
          <p:nvPr userDrawn="1"/>
        </p:nvCxnSpPr>
        <p:spPr>
          <a:xfrm>
            <a:off x="6096000" y="1445341"/>
            <a:ext cx="0" cy="4973747"/>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3" name="Rectángulo 12"/>
          <p:cNvSpPr/>
          <p:nvPr userDrawn="1"/>
        </p:nvSpPr>
        <p:spPr>
          <a:xfrm>
            <a:off x="464929" y="1445341"/>
            <a:ext cx="5411664" cy="40649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CuadroTexto 1"/>
          <p:cNvSpPr txBox="1"/>
          <p:nvPr userDrawn="1"/>
        </p:nvSpPr>
        <p:spPr>
          <a:xfrm>
            <a:off x="517850" y="1491182"/>
            <a:ext cx="5290285" cy="292388"/>
          </a:xfrm>
          <a:prstGeom prst="rect">
            <a:avLst/>
          </a:prstGeom>
          <a:noFill/>
        </p:spPr>
        <p:txBody>
          <a:bodyPr wrap="square" rtlCol="0">
            <a:spAutoFit/>
          </a:bodyPr>
          <a:lstStyle/>
          <a:p>
            <a:pPr algn="ctr"/>
            <a:r>
              <a:rPr lang="es-CO" sz="1300" b="1" dirty="0">
                <a:solidFill>
                  <a:sysClr val="windowText" lastClr="000000"/>
                </a:solidFill>
                <a:latin typeface="Verdana" panose="020B0604030504040204" pitchFamily="34" charset="0"/>
                <a:ea typeface="Verdana" panose="020B0604030504040204" pitchFamily="34" charset="0"/>
              </a:rPr>
              <a:t>Mapa</a:t>
            </a:r>
            <a:r>
              <a:rPr lang="es-CO" sz="1300" b="1" baseline="0" dirty="0">
                <a:solidFill>
                  <a:sysClr val="windowText" lastClr="000000"/>
                </a:solidFill>
                <a:latin typeface="Verdana" panose="020B0604030504040204" pitchFamily="34" charset="0"/>
                <a:ea typeface="Verdana" panose="020B0604030504040204" pitchFamily="34" charset="0"/>
              </a:rPr>
              <a:t> de análisis de la situación sinóptica en superficie</a:t>
            </a:r>
            <a:endParaRPr lang="es-MX" sz="1300" b="1" dirty="0">
              <a:solidFill>
                <a:sysClr val="windowText" lastClr="000000"/>
              </a:solidFill>
              <a:latin typeface="Verdana" panose="020B0604030504040204" pitchFamily="34" charset="0"/>
              <a:ea typeface="Verdana" panose="020B0604030504040204" pitchFamily="34" charset="0"/>
            </a:endParaRPr>
          </a:p>
        </p:txBody>
      </p:sp>
      <p:sp>
        <p:nvSpPr>
          <p:cNvPr id="14" name="Rectángulo 13"/>
          <p:cNvSpPr/>
          <p:nvPr userDrawn="1"/>
        </p:nvSpPr>
        <p:spPr>
          <a:xfrm>
            <a:off x="6315409" y="1434128"/>
            <a:ext cx="5401252" cy="40649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CuadroTexto 9"/>
          <p:cNvSpPr txBox="1"/>
          <p:nvPr userDrawn="1"/>
        </p:nvSpPr>
        <p:spPr>
          <a:xfrm>
            <a:off x="7652974" y="1509509"/>
            <a:ext cx="2760710" cy="261610"/>
          </a:xfrm>
          <a:prstGeom prst="rect">
            <a:avLst/>
          </a:prstGeom>
          <a:noFill/>
        </p:spPr>
        <p:txBody>
          <a:bodyPr wrap="square" rtlCol="0">
            <a:spAutoFit/>
          </a:bodyPr>
          <a:lstStyle/>
          <a:p>
            <a:pPr algn="l"/>
            <a:r>
              <a:rPr lang="es-CO" sz="1100" b="1" dirty="0">
                <a:solidFill>
                  <a:schemeClr val="bg1"/>
                </a:solidFill>
                <a:latin typeface="Verdana" panose="020B0604030504040204" pitchFamily="34" charset="0"/>
                <a:ea typeface="Verdana" panose="020B0604030504040204" pitchFamily="34" charset="0"/>
              </a:rPr>
              <a:t>Comportamiento oleaje y viento</a:t>
            </a:r>
            <a:endParaRPr lang="es-MX" sz="1100" b="1" dirty="0">
              <a:solidFill>
                <a:schemeClr val="bg1"/>
              </a:solidFill>
              <a:latin typeface="Verdana" panose="020B0604030504040204" pitchFamily="34" charset="0"/>
              <a:ea typeface="Verdana" panose="020B0604030504040204" pitchFamily="34" charset="0"/>
            </a:endParaRPr>
          </a:p>
        </p:txBody>
      </p:sp>
      <p:pic>
        <p:nvPicPr>
          <p:cNvPr id="4" name="Imagen 3">
            <a:extLst>
              <a:ext uri="{FF2B5EF4-FFF2-40B4-BE49-F238E27FC236}">
                <a16:creationId xmlns:a16="http://schemas.microsoft.com/office/drawing/2014/main" id="{9940E6C4-9C5C-BAA3-D2EA-8FA3C0E408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12" name="Rectángulo: esquinas superiores redondeadas 11">
            <a:extLst>
              <a:ext uri="{FF2B5EF4-FFF2-40B4-BE49-F238E27FC236}">
                <a16:creationId xmlns:a16="http://schemas.microsoft.com/office/drawing/2014/main" id="{636980BB-E744-7EE5-3321-AC37A8FD6C6C}"/>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946FFAD-63D7-9632-3297-31351EC3D855}"/>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1897105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errejón estado tiemp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378416" y="1319517"/>
            <a:ext cx="6321006" cy="5381922"/>
          </a:xfrm>
          <a:prstGeom prst="rect">
            <a:avLst/>
          </a:prstGeom>
        </p:spPr>
      </p:pic>
      <p:pic>
        <p:nvPicPr>
          <p:cNvPr id="15" name="Imagen 3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331852" y="1285612"/>
            <a:ext cx="432694" cy="458939"/>
          </a:xfrm>
          <a:prstGeom prst="rect">
            <a:avLst/>
          </a:prstGeom>
        </p:spPr>
      </p:pic>
      <p:sp>
        <p:nvSpPr>
          <p:cNvPr id="16" name="TextBox 102"/>
          <p:cNvSpPr txBox="1"/>
          <p:nvPr userDrawn="1"/>
        </p:nvSpPr>
        <p:spPr>
          <a:xfrm>
            <a:off x="11228240" y="1690024"/>
            <a:ext cx="639919" cy="184666"/>
          </a:xfrm>
          <a:prstGeom prst="rect">
            <a:avLst/>
          </a:prstGeom>
          <a:noFill/>
        </p:spPr>
        <p:txBody>
          <a:bodyPr wrap="non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Despejado</a:t>
            </a:r>
            <a:endPar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endParaRPr>
          </a:p>
        </p:txBody>
      </p:sp>
      <p:pic>
        <p:nvPicPr>
          <p:cNvPr id="17" name="Imagen 2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5561" y="2091051"/>
            <a:ext cx="505274" cy="466285"/>
          </a:xfrm>
          <a:prstGeom prst="rect">
            <a:avLst/>
          </a:prstGeom>
        </p:spPr>
      </p:pic>
      <p:sp>
        <p:nvSpPr>
          <p:cNvPr id="19" name="TextBox 104"/>
          <p:cNvSpPr txBox="1"/>
          <p:nvPr userDrawn="1"/>
        </p:nvSpPr>
        <p:spPr>
          <a:xfrm>
            <a:off x="11091238" y="2498058"/>
            <a:ext cx="913925" cy="276999"/>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Parcialmente</a:t>
            </a:r>
            <a:endPar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nublado</a:t>
            </a:r>
            <a:endPar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endParaRPr>
          </a:p>
        </p:txBody>
      </p:sp>
      <p:sp>
        <p:nvSpPr>
          <p:cNvPr id="20" name="TextBox 105"/>
          <p:cNvSpPr txBox="1"/>
          <p:nvPr userDrawn="1"/>
        </p:nvSpPr>
        <p:spPr>
          <a:xfrm>
            <a:off x="11091238" y="3468424"/>
            <a:ext cx="913925" cy="276999"/>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Mayormente</a:t>
            </a:r>
            <a:endPar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nublado</a:t>
            </a:r>
            <a:endPar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endParaRPr>
          </a:p>
        </p:txBody>
      </p:sp>
      <p:pic>
        <p:nvPicPr>
          <p:cNvPr id="21" name="Imagen 12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83861" y="3029567"/>
            <a:ext cx="528678" cy="448255"/>
          </a:xfrm>
          <a:prstGeom prst="rect">
            <a:avLst/>
          </a:prstGeom>
        </p:spPr>
      </p:pic>
      <p:sp>
        <p:nvSpPr>
          <p:cNvPr id="22" name="TextBox 107"/>
          <p:cNvSpPr txBox="1"/>
          <p:nvPr userDrawn="1"/>
        </p:nvSpPr>
        <p:spPr>
          <a:xfrm>
            <a:off x="11146488" y="4294786"/>
            <a:ext cx="803425" cy="276999"/>
          </a:xfrm>
          <a:prstGeom prst="rect">
            <a:avLst/>
          </a:prstGeom>
          <a:noFill/>
        </p:spPr>
        <p:txBody>
          <a:bodyPr wrap="non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Lluvias</a:t>
            </a:r>
            <a:r>
              <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 </a:t>
            </a: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ligeras</a:t>
            </a:r>
            <a:endPar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y/o </a:t>
            </a: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lloviznas</a:t>
            </a:r>
            <a:endPar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endParaRPr>
          </a:p>
        </p:txBody>
      </p:sp>
      <p:pic>
        <p:nvPicPr>
          <p:cNvPr id="23" name="Imagen 1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301271" y="4798749"/>
            <a:ext cx="493855" cy="452236"/>
          </a:xfrm>
          <a:prstGeom prst="rect">
            <a:avLst/>
          </a:prstGeom>
        </p:spPr>
      </p:pic>
      <p:pic>
        <p:nvPicPr>
          <p:cNvPr id="24" name="Imagen 11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1305147" y="5625487"/>
            <a:ext cx="486106" cy="478615"/>
          </a:xfrm>
          <a:prstGeom prst="rect">
            <a:avLst/>
          </a:prstGeom>
        </p:spPr>
      </p:pic>
      <p:sp>
        <p:nvSpPr>
          <p:cNvPr id="25" name="TextBox 110"/>
          <p:cNvSpPr txBox="1"/>
          <p:nvPr userDrawn="1"/>
        </p:nvSpPr>
        <p:spPr>
          <a:xfrm>
            <a:off x="11058321" y="6045396"/>
            <a:ext cx="979755" cy="276999"/>
          </a:xfrm>
          <a:prstGeom prst="rect">
            <a:avLst/>
          </a:prstGeom>
          <a:noFill/>
        </p:spPr>
        <p:txBody>
          <a:bodyPr wrap="non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Lluvias</a:t>
            </a:r>
            <a:r>
              <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 con </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tormenta</a:t>
            </a:r>
            <a:r>
              <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 </a:t>
            </a: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eléctrica</a:t>
            </a:r>
            <a:endPar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endParaRPr>
          </a:p>
        </p:txBody>
      </p:sp>
      <p:pic>
        <p:nvPicPr>
          <p:cNvPr id="26" name="Imagen 12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301271" y="3944243"/>
            <a:ext cx="493855" cy="452236"/>
          </a:xfrm>
          <a:prstGeom prst="rect">
            <a:avLst/>
          </a:prstGeom>
        </p:spPr>
      </p:pic>
      <p:sp>
        <p:nvSpPr>
          <p:cNvPr id="27" name="TextBox 107"/>
          <p:cNvSpPr txBox="1"/>
          <p:nvPr userDrawn="1"/>
        </p:nvSpPr>
        <p:spPr>
          <a:xfrm>
            <a:off x="11305183" y="5204599"/>
            <a:ext cx="486030" cy="184666"/>
          </a:xfrm>
          <a:prstGeom prst="rect">
            <a:avLst/>
          </a:prstGeom>
          <a:noFill/>
        </p:spPr>
        <p:txBody>
          <a:bodyPr wrap="non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Lluvias</a:t>
            </a:r>
            <a:endPar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endParaRPr>
          </a:p>
        </p:txBody>
      </p:sp>
      <p:cxnSp>
        <p:nvCxnSpPr>
          <p:cNvPr id="28" name="Conector recto 27"/>
          <p:cNvCxnSpPr/>
          <p:nvPr userDrawn="1"/>
        </p:nvCxnSpPr>
        <p:spPr>
          <a:xfrm>
            <a:off x="10949742" y="1163352"/>
            <a:ext cx="0" cy="5182126"/>
          </a:xfrm>
          <a:prstGeom prst="line">
            <a:avLst/>
          </a:prstGeom>
          <a:ln w="12700" cmpd="sng">
            <a:solidFill>
              <a:schemeClr val="accent4">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aphicFrame>
        <p:nvGraphicFramePr>
          <p:cNvPr id="12" name="Tabla 11"/>
          <p:cNvGraphicFramePr>
            <a:graphicFrameLocks noGrp="1"/>
          </p:cNvGraphicFramePr>
          <p:nvPr userDrawn="1">
            <p:extLst>
              <p:ext uri="{D42A27DB-BD31-4B8C-83A1-F6EECF244321}">
                <p14:modId xmlns:p14="http://schemas.microsoft.com/office/powerpoint/2010/main" val="3855769825"/>
              </p:ext>
            </p:extLst>
          </p:nvPr>
        </p:nvGraphicFramePr>
        <p:xfrm>
          <a:off x="7282534" y="1922626"/>
          <a:ext cx="3084095" cy="741680"/>
        </p:xfrm>
        <a:graphic>
          <a:graphicData uri="http://schemas.openxmlformats.org/drawingml/2006/table">
            <a:tbl>
              <a:tblPr firstRow="1" bandRow="1">
                <a:tableStyleId>{C4B1156A-380E-4F78-BDF5-A606A8083BF9}</a:tableStyleId>
              </a:tblPr>
              <a:tblGrid>
                <a:gridCol w="616819">
                  <a:extLst>
                    <a:ext uri="{9D8B030D-6E8A-4147-A177-3AD203B41FA5}">
                      <a16:colId xmlns:a16="http://schemas.microsoft.com/office/drawing/2014/main" val="990318631"/>
                    </a:ext>
                  </a:extLst>
                </a:gridCol>
                <a:gridCol w="616819">
                  <a:extLst>
                    <a:ext uri="{9D8B030D-6E8A-4147-A177-3AD203B41FA5}">
                      <a16:colId xmlns:a16="http://schemas.microsoft.com/office/drawing/2014/main" val="3892577929"/>
                    </a:ext>
                  </a:extLst>
                </a:gridCol>
                <a:gridCol w="616819">
                  <a:extLst>
                    <a:ext uri="{9D8B030D-6E8A-4147-A177-3AD203B41FA5}">
                      <a16:colId xmlns:a16="http://schemas.microsoft.com/office/drawing/2014/main" val="3792695044"/>
                    </a:ext>
                  </a:extLst>
                </a:gridCol>
                <a:gridCol w="616819">
                  <a:extLst>
                    <a:ext uri="{9D8B030D-6E8A-4147-A177-3AD203B41FA5}">
                      <a16:colId xmlns:a16="http://schemas.microsoft.com/office/drawing/2014/main" val="511205906"/>
                    </a:ext>
                  </a:extLst>
                </a:gridCol>
                <a:gridCol w="616819">
                  <a:extLst>
                    <a:ext uri="{9D8B030D-6E8A-4147-A177-3AD203B41FA5}">
                      <a16:colId xmlns:a16="http://schemas.microsoft.com/office/drawing/2014/main" val="246043553"/>
                    </a:ext>
                  </a:extLst>
                </a:gridCol>
              </a:tblGrid>
              <a:tr h="370840">
                <a:tc>
                  <a:txBody>
                    <a:bodyPr/>
                    <a:lstStyle/>
                    <a:p>
                      <a:r>
                        <a:rPr lang="es-CO" sz="1200" b="1" dirty="0">
                          <a:latin typeface="Verdana" panose="020B0604030504040204" pitchFamily="34" charset="0"/>
                          <a:ea typeface="Verdana" panose="020B0604030504040204" pitchFamily="34" charset="0"/>
                        </a:rPr>
                        <a:t>a.m.</a:t>
                      </a:r>
                      <a:endParaRPr lang="es-MX" sz="1200" b="1" dirty="0">
                        <a:latin typeface="Verdana" panose="020B0604030504040204" pitchFamily="34" charset="0"/>
                        <a:ea typeface="Verdana" panose="020B0604030504040204" pitchFamily="34" charset="0"/>
                      </a:endParaRPr>
                    </a:p>
                  </a:txBody>
                  <a:tcPr>
                    <a:solidFill>
                      <a:schemeClr val="accent4">
                        <a:lumMod val="60000"/>
                        <a:lumOff val="40000"/>
                      </a:schemeClr>
                    </a:solidFill>
                  </a:tcPr>
                </a:tc>
                <a:tc>
                  <a:txBody>
                    <a:bodyPr/>
                    <a:lstStyle/>
                    <a:p>
                      <a:endParaRPr lang="es-MX"/>
                    </a:p>
                  </a:txBody>
                  <a:tcPr>
                    <a:solidFill>
                      <a:schemeClr val="accent4">
                        <a:lumMod val="20000"/>
                        <a:lumOff val="80000"/>
                      </a:schemeClr>
                    </a:solidFill>
                  </a:tcPr>
                </a:tc>
                <a:tc>
                  <a:txBody>
                    <a:bodyPr/>
                    <a:lstStyle/>
                    <a:p>
                      <a:endParaRPr lang="es-MX"/>
                    </a:p>
                  </a:txBody>
                  <a:tcPr>
                    <a:solidFill>
                      <a:schemeClr val="accent4">
                        <a:lumMod val="20000"/>
                        <a:lumOff val="80000"/>
                      </a:schemeClr>
                    </a:solidFill>
                  </a:tcPr>
                </a:tc>
                <a:tc>
                  <a:txBody>
                    <a:bodyPr/>
                    <a:lstStyle/>
                    <a:p>
                      <a:endParaRPr lang="es-MX"/>
                    </a:p>
                  </a:txBody>
                  <a:tcPr>
                    <a:solidFill>
                      <a:schemeClr val="accent4">
                        <a:lumMod val="20000"/>
                        <a:lumOff val="80000"/>
                      </a:schemeClr>
                    </a:solidFill>
                  </a:tcPr>
                </a:tc>
                <a:tc>
                  <a:txBody>
                    <a:bodyPr/>
                    <a:lstStyle/>
                    <a:p>
                      <a:endParaRPr lang="es-MX"/>
                    </a:p>
                  </a:txBody>
                  <a:tcPr>
                    <a:solidFill>
                      <a:schemeClr val="accent4">
                        <a:lumMod val="20000"/>
                        <a:lumOff val="80000"/>
                      </a:schemeClr>
                    </a:solidFill>
                  </a:tcPr>
                </a:tc>
                <a:extLst>
                  <a:ext uri="{0D108BD9-81ED-4DB2-BD59-A6C34878D82A}">
                    <a16:rowId xmlns:a16="http://schemas.microsoft.com/office/drawing/2014/main" val="3316097732"/>
                  </a:ext>
                </a:extLst>
              </a:tr>
              <a:tr h="370840">
                <a:tc>
                  <a:txBody>
                    <a:bodyPr/>
                    <a:lstStyle/>
                    <a:p>
                      <a:r>
                        <a:rPr lang="es-CO" sz="1200" b="1" dirty="0">
                          <a:latin typeface="Verdana" panose="020B0604030504040204" pitchFamily="34" charset="0"/>
                          <a:ea typeface="Verdana" panose="020B0604030504040204" pitchFamily="34" charset="0"/>
                        </a:rPr>
                        <a:t>p.m.</a:t>
                      </a:r>
                      <a:endParaRPr lang="es-MX" sz="1200" b="1" dirty="0">
                        <a:latin typeface="Verdana" panose="020B0604030504040204" pitchFamily="34" charset="0"/>
                        <a:ea typeface="Verdana" panose="020B0604030504040204" pitchFamily="34" charset="0"/>
                      </a:endParaRPr>
                    </a:p>
                  </a:txBody>
                  <a:tcPr>
                    <a:solidFill>
                      <a:schemeClr val="accent4">
                        <a:lumMod val="60000"/>
                        <a:lumOff val="40000"/>
                      </a:schemeClr>
                    </a:solidFill>
                  </a:tcPr>
                </a:tc>
                <a:tc>
                  <a:txBody>
                    <a:bodyPr/>
                    <a:lstStyle/>
                    <a:p>
                      <a:endParaRPr lang="es-MX" dirty="0"/>
                    </a:p>
                  </a:txBody>
                  <a:tcPr>
                    <a:solidFill>
                      <a:schemeClr val="accent4">
                        <a:lumMod val="20000"/>
                        <a:lumOff val="80000"/>
                      </a:schemeClr>
                    </a:solidFill>
                  </a:tcPr>
                </a:tc>
                <a:tc>
                  <a:txBody>
                    <a:bodyPr/>
                    <a:lstStyle/>
                    <a:p>
                      <a:endParaRPr lang="es-MX" dirty="0"/>
                    </a:p>
                  </a:txBody>
                  <a:tcPr>
                    <a:solidFill>
                      <a:schemeClr val="accent4">
                        <a:lumMod val="20000"/>
                        <a:lumOff val="80000"/>
                      </a:schemeClr>
                    </a:solidFill>
                  </a:tcPr>
                </a:tc>
                <a:tc>
                  <a:txBody>
                    <a:bodyPr/>
                    <a:lstStyle/>
                    <a:p>
                      <a:endParaRPr lang="es-MX" dirty="0"/>
                    </a:p>
                  </a:txBody>
                  <a:tcPr>
                    <a:solidFill>
                      <a:schemeClr val="accent4">
                        <a:lumMod val="20000"/>
                        <a:lumOff val="80000"/>
                      </a:schemeClr>
                    </a:solidFill>
                  </a:tcPr>
                </a:tc>
                <a:tc>
                  <a:txBody>
                    <a:bodyPr/>
                    <a:lstStyle/>
                    <a:p>
                      <a:endParaRPr lang="es-MX" dirty="0"/>
                    </a:p>
                  </a:txBody>
                  <a:tcPr>
                    <a:solidFill>
                      <a:schemeClr val="accent4">
                        <a:lumMod val="20000"/>
                        <a:lumOff val="80000"/>
                      </a:schemeClr>
                    </a:solidFill>
                  </a:tcPr>
                </a:tc>
                <a:extLst>
                  <a:ext uri="{0D108BD9-81ED-4DB2-BD59-A6C34878D82A}">
                    <a16:rowId xmlns:a16="http://schemas.microsoft.com/office/drawing/2014/main" val="259493651"/>
                  </a:ext>
                </a:extLst>
              </a:tr>
            </a:tbl>
          </a:graphicData>
        </a:graphic>
      </p:graphicFrame>
      <p:sp>
        <p:nvSpPr>
          <p:cNvPr id="29" name="CuadroTexto 28"/>
          <p:cNvSpPr txBox="1"/>
          <p:nvPr userDrawn="1"/>
        </p:nvSpPr>
        <p:spPr>
          <a:xfrm>
            <a:off x="7282534" y="1515081"/>
            <a:ext cx="2543391" cy="338554"/>
          </a:xfrm>
          <a:prstGeom prst="rect">
            <a:avLst/>
          </a:prstGeom>
          <a:noFill/>
        </p:spPr>
        <p:txBody>
          <a:bodyPr wrap="square" rtlCol="0">
            <a:spAutoFit/>
          </a:bodyPr>
          <a:lstStyle/>
          <a:p>
            <a:r>
              <a:rPr lang="es-CO" sz="1600" b="1" dirty="0">
                <a:latin typeface="Verdana" panose="020B0604030504040204" pitchFamily="34" charset="0"/>
                <a:ea typeface="Verdana" panose="020B0604030504040204" pitchFamily="34" charset="0"/>
              </a:rPr>
              <a:t>Zona Marítima</a:t>
            </a:r>
            <a:endParaRPr lang="es-MX" sz="1600" b="1" dirty="0">
              <a:latin typeface="Verdana" panose="020B0604030504040204" pitchFamily="34" charset="0"/>
              <a:ea typeface="Verdana" panose="020B0604030504040204" pitchFamily="34" charset="0"/>
            </a:endParaRPr>
          </a:p>
        </p:txBody>
      </p:sp>
      <p:graphicFrame>
        <p:nvGraphicFramePr>
          <p:cNvPr id="30" name="Tabla 29"/>
          <p:cNvGraphicFramePr>
            <a:graphicFrameLocks noGrp="1"/>
          </p:cNvGraphicFramePr>
          <p:nvPr userDrawn="1">
            <p:extLst>
              <p:ext uri="{D42A27DB-BD31-4B8C-83A1-F6EECF244321}">
                <p14:modId xmlns:p14="http://schemas.microsoft.com/office/powerpoint/2010/main" val="774538599"/>
              </p:ext>
            </p:extLst>
          </p:nvPr>
        </p:nvGraphicFramePr>
        <p:xfrm>
          <a:off x="7282534" y="3608073"/>
          <a:ext cx="3084095" cy="741680"/>
        </p:xfrm>
        <a:graphic>
          <a:graphicData uri="http://schemas.openxmlformats.org/drawingml/2006/table">
            <a:tbl>
              <a:tblPr firstRow="1" bandRow="1">
                <a:tableStyleId>{C4B1156A-380E-4F78-BDF5-A606A8083BF9}</a:tableStyleId>
              </a:tblPr>
              <a:tblGrid>
                <a:gridCol w="616819">
                  <a:extLst>
                    <a:ext uri="{9D8B030D-6E8A-4147-A177-3AD203B41FA5}">
                      <a16:colId xmlns:a16="http://schemas.microsoft.com/office/drawing/2014/main" val="990318631"/>
                    </a:ext>
                  </a:extLst>
                </a:gridCol>
                <a:gridCol w="616819">
                  <a:extLst>
                    <a:ext uri="{9D8B030D-6E8A-4147-A177-3AD203B41FA5}">
                      <a16:colId xmlns:a16="http://schemas.microsoft.com/office/drawing/2014/main" val="3892577929"/>
                    </a:ext>
                  </a:extLst>
                </a:gridCol>
                <a:gridCol w="616819">
                  <a:extLst>
                    <a:ext uri="{9D8B030D-6E8A-4147-A177-3AD203B41FA5}">
                      <a16:colId xmlns:a16="http://schemas.microsoft.com/office/drawing/2014/main" val="3792695044"/>
                    </a:ext>
                  </a:extLst>
                </a:gridCol>
                <a:gridCol w="616819">
                  <a:extLst>
                    <a:ext uri="{9D8B030D-6E8A-4147-A177-3AD203B41FA5}">
                      <a16:colId xmlns:a16="http://schemas.microsoft.com/office/drawing/2014/main" val="511205906"/>
                    </a:ext>
                  </a:extLst>
                </a:gridCol>
                <a:gridCol w="616819">
                  <a:extLst>
                    <a:ext uri="{9D8B030D-6E8A-4147-A177-3AD203B41FA5}">
                      <a16:colId xmlns:a16="http://schemas.microsoft.com/office/drawing/2014/main" val="246043553"/>
                    </a:ext>
                  </a:extLst>
                </a:gridCol>
              </a:tblGrid>
              <a:tr h="370840">
                <a:tc>
                  <a:txBody>
                    <a:bodyPr/>
                    <a:lstStyle/>
                    <a:p>
                      <a:r>
                        <a:rPr lang="es-CO" sz="1200" b="1" dirty="0">
                          <a:latin typeface="Verdana" panose="020B0604030504040204" pitchFamily="34" charset="0"/>
                          <a:ea typeface="Verdana" panose="020B0604030504040204" pitchFamily="34" charset="0"/>
                        </a:rPr>
                        <a:t>a.m.</a:t>
                      </a:r>
                      <a:endParaRPr lang="es-MX" sz="1200" b="1" dirty="0">
                        <a:latin typeface="Verdana" panose="020B0604030504040204" pitchFamily="34" charset="0"/>
                        <a:ea typeface="Verdana" panose="020B0604030504040204" pitchFamily="34" charset="0"/>
                      </a:endParaRPr>
                    </a:p>
                  </a:txBody>
                  <a:tcPr>
                    <a:solidFill>
                      <a:schemeClr val="accent4">
                        <a:lumMod val="60000"/>
                        <a:lumOff val="40000"/>
                      </a:schemeClr>
                    </a:solidFill>
                  </a:tcPr>
                </a:tc>
                <a:tc>
                  <a:txBody>
                    <a:bodyPr/>
                    <a:lstStyle/>
                    <a:p>
                      <a:endParaRPr lang="es-MX"/>
                    </a:p>
                  </a:txBody>
                  <a:tcPr>
                    <a:solidFill>
                      <a:schemeClr val="accent4">
                        <a:lumMod val="20000"/>
                        <a:lumOff val="80000"/>
                      </a:schemeClr>
                    </a:solidFill>
                  </a:tcPr>
                </a:tc>
                <a:tc>
                  <a:txBody>
                    <a:bodyPr/>
                    <a:lstStyle/>
                    <a:p>
                      <a:endParaRPr lang="es-MX"/>
                    </a:p>
                  </a:txBody>
                  <a:tcPr>
                    <a:solidFill>
                      <a:schemeClr val="accent4">
                        <a:lumMod val="20000"/>
                        <a:lumOff val="80000"/>
                      </a:schemeClr>
                    </a:solidFill>
                  </a:tcPr>
                </a:tc>
                <a:tc>
                  <a:txBody>
                    <a:bodyPr/>
                    <a:lstStyle/>
                    <a:p>
                      <a:endParaRPr lang="es-MX"/>
                    </a:p>
                  </a:txBody>
                  <a:tcPr>
                    <a:solidFill>
                      <a:schemeClr val="accent4">
                        <a:lumMod val="20000"/>
                        <a:lumOff val="80000"/>
                      </a:schemeClr>
                    </a:solidFill>
                  </a:tcPr>
                </a:tc>
                <a:tc>
                  <a:txBody>
                    <a:bodyPr/>
                    <a:lstStyle/>
                    <a:p>
                      <a:endParaRPr lang="es-MX"/>
                    </a:p>
                  </a:txBody>
                  <a:tcPr>
                    <a:solidFill>
                      <a:schemeClr val="accent4">
                        <a:lumMod val="20000"/>
                        <a:lumOff val="80000"/>
                      </a:schemeClr>
                    </a:solidFill>
                  </a:tcPr>
                </a:tc>
                <a:extLst>
                  <a:ext uri="{0D108BD9-81ED-4DB2-BD59-A6C34878D82A}">
                    <a16:rowId xmlns:a16="http://schemas.microsoft.com/office/drawing/2014/main" val="3316097732"/>
                  </a:ext>
                </a:extLst>
              </a:tr>
              <a:tr h="370840">
                <a:tc>
                  <a:txBody>
                    <a:bodyPr/>
                    <a:lstStyle/>
                    <a:p>
                      <a:r>
                        <a:rPr lang="es-CO" sz="1200" b="1" dirty="0">
                          <a:latin typeface="Verdana" panose="020B0604030504040204" pitchFamily="34" charset="0"/>
                          <a:ea typeface="Verdana" panose="020B0604030504040204" pitchFamily="34" charset="0"/>
                        </a:rPr>
                        <a:t>p.m.</a:t>
                      </a:r>
                      <a:endParaRPr lang="es-MX" sz="1200" b="1" dirty="0">
                        <a:latin typeface="Verdana" panose="020B0604030504040204" pitchFamily="34" charset="0"/>
                        <a:ea typeface="Verdana" panose="020B0604030504040204" pitchFamily="34" charset="0"/>
                      </a:endParaRPr>
                    </a:p>
                  </a:txBody>
                  <a:tcPr>
                    <a:solidFill>
                      <a:schemeClr val="accent4">
                        <a:lumMod val="60000"/>
                        <a:lumOff val="40000"/>
                      </a:schemeClr>
                    </a:solidFill>
                  </a:tcPr>
                </a:tc>
                <a:tc>
                  <a:txBody>
                    <a:bodyPr/>
                    <a:lstStyle/>
                    <a:p>
                      <a:endParaRPr lang="es-MX" dirty="0"/>
                    </a:p>
                  </a:txBody>
                  <a:tcPr>
                    <a:solidFill>
                      <a:schemeClr val="accent4">
                        <a:lumMod val="20000"/>
                        <a:lumOff val="80000"/>
                      </a:schemeClr>
                    </a:solidFill>
                  </a:tcPr>
                </a:tc>
                <a:tc>
                  <a:txBody>
                    <a:bodyPr/>
                    <a:lstStyle/>
                    <a:p>
                      <a:endParaRPr lang="es-MX" dirty="0"/>
                    </a:p>
                  </a:txBody>
                  <a:tcPr>
                    <a:solidFill>
                      <a:schemeClr val="accent4">
                        <a:lumMod val="20000"/>
                        <a:lumOff val="80000"/>
                      </a:schemeClr>
                    </a:solidFill>
                  </a:tcPr>
                </a:tc>
                <a:tc>
                  <a:txBody>
                    <a:bodyPr/>
                    <a:lstStyle/>
                    <a:p>
                      <a:endParaRPr lang="es-MX" dirty="0"/>
                    </a:p>
                  </a:txBody>
                  <a:tcPr>
                    <a:solidFill>
                      <a:schemeClr val="accent4">
                        <a:lumMod val="20000"/>
                        <a:lumOff val="80000"/>
                      </a:schemeClr>
                    </a:solidFill>
                  </a:tcPr>
                </a:tc>
                <a:tc>
                  <a:txBody>
                    <a:bodyPr/>
                    <a:lstStyle/>
                    <a:p>
                      <a:endParaRPr lang="es-MX" dirty="0"/>
                    </a:p>
                  </a:txBody>
                  <a:tcPr>
                    <a:solidFill>
                      <a:schemeClr val="accent4">
                        <a:lumMod val="20000"/>
                        <a:lumOff val="80000"/>
                      </a:schemeClr>
                    </a:solidFill>
                  </a:tcPr>
                </a:tc>
                <a:extLst>
                  <a:ext uri="{0D108BD9-81ED-4DB2-BD59-A6C34878D82A}">
                    <a16:rowId xmlns:a16="http://schemas.microsoft.com/office/drawing/2014/main" val="259493651"/>
                  </a:ext>
                </a:extLst>
              </a:tr>
            </a:tbl>
          </a:graphicData>
        </a:graphic>
      </p:graphicFrame>
      <p:sp>
        <p:nvSpPr>
          <p:cNvPr id="31" name="CuadroTexto 30"/>
          <p:cNvSpPr txBox="1"/>
          <p:nvPr userDrawn="1"/>
        </p:nvSpPr>
        <p:spPr>
          <a:xfrm>
            <a:off x="7282534" y="3200528"/>
            <a:ext cx="2543391" cy="338554"/>
          </a:xfrm>
          <a:prstGeom prst="rect">
            <a:avLst/>
          </a:prstGeom>
          <a:noFill/>
        </p:spPr>
        <p:txBody>
          <a:bodyPr wrap="square" rtlCol="0">
            <a:spAutoFit/>
          </a:bodyPr>
          <a:lstStyle/>
          <a:p>
            <a:r>
              <a:rPr lang="es-CO" sz="1600" b="1" dirty="0">
                <a:latin typeface="Verdana" panose="020B0604030504040204" pitchFamily="34" charset="0"/>
                <a:ea typeface="Verdana" panose="020B0604030504040204" pitchFamily="34" charset="0"/>
              </a:rPr>
              <a:t>Puerto Bolívar</a:t>
            </a:r>
            <a:endParaRPr lang="es-MX" sz="1600" b="1" dirty="0">
              <a:latin typeface="Verdana" panose="020B0604030504040204" pitchFamily="34" charset="0"/>
              <a:ea typeface="Verdana" panose="020B0604030504040204" pitchFamily="34" charset="0"/>
            </a:endParaRPr>
          </a:p>
        </p:txBody>
      </p:sp>
      <p:graphicFrame>
        <p:nvGraphicFramePr>
          <p:cNvPr id="32" name="Tabla 31"/>
          <p:cNvGraphicFramePr>
            <a:graphicFrameLocks noGrp="1"/>
          </p:cNvGraphicFramePr>
          <p:nvPr userDrawn="1">
            <p:extLst>
              <p:ext uri="{D42A27DB-BD31-4B8C-83A1-F6EECF244321}">
                <p14:modId xmlns:p14="http://schemas.microsoft.com/office/powerpoint/2010/main" val="774538599"/>
              </p:ext>
            </p:extLst>
          </p:nvPr>
        </p:nvGraphicFramePr>
        <p:xfrm>
          <a:off x="7282534" y="5265098"/>
          <a:ext cx="3084095" cy="741680"/>
        </p:xfrm>
        <a:graphic>
          <a:graphicData uri="http://schemas.openxmlformats.org/drawingml/2006/table">
            <a:tbl>
              <a:tblPr firstRow="1" bandRow="1">
                <a:tableStyleId>{C4B1156A-380E-4F78-BDF5-A606A8083BF9}</a:tableStyleId>
              </a:tblPr>
              <a:tblGrid>
                <a:gridCol w="616819">
                  <a:extLst>
                    <a:ext uri="{9D8B030D-6E8A-4147-A177-3AD203B41FA5}">
                      <a16:colId xmlns:a16="http://schemas.microsoft.com/office/drawing/2014/main" val="990318631"/>
                    </a:ext>
                  </a:extLst>
                </a:gridCol>
                <a:gridCol w="616819">
                  <a:extLst>
                    <a:ext uri="{9D8B030D-6E8A-4147-A177-3AD203B41FA5}">
                      <a16:colId xmlns:a16="http://schemas.microsoft.com/office/drawing/2014/main" val="3892577929"/>
                    </a:ext>
                  </a:extLst>
                </a:gridCol>
                <a:gridCol w="616819">
                  <a:extLst>
                    <a:ext uri="{9D8B030D-6E8A-4147-A177-3AD203B41FA5}">
                      <a16:colId xmlns:a16="http://schemas.microsoft.com/office/drawing/2014/main" val="3792695044"/>
                    </a:ext>
                  </a:extLst>
                </a:gridCol>
                <a:gridCol w="616819">
                  <a:extLst>
                    <a:ext uri="{9D8B030D-6E8A-4147-A177-3AD203B41FA5}">
                      <a16:colId xmlns:a16="http://schemas.microsoft.com/office/drawing/2014/main" val="511205906"/>
                    </a:ext>
                  </a:extLst>
                </a:gridCol>
                <a:gridCol w="616819">
                  <a:extLst>
                    <a:ext uri="{9D8B030D-6E8A-4147-A177-3AD203B41FA5}">
                      <a16:colId xmlns:a16="http://schemas.microsoft.com/office/drawing/2014/main" val="246043553"/>
                    </a:ext>
                  </a:extLst>
                </a:gridCol>
              </a:tblGrid>
              <a:tr h="370840">
                <a:tc>
                  <a:txBody>
                    <a:bodyPr/>
                    <a:lstStyle/>
                    <a:p>
                      <a:r>
                        <a:rPr lang="es-CO" sz="1200" b="1" dirty="0">
                          <a:latin typeface="Verdana" panose="020B0604030504040204" pitchFamily="34" charset="0"/>
                          <a:ea typeface="Verdana" panose="020B0604030504040204" pitchFamily="34" charset="0"/>
                        </a:rPr>
                        <a:t>a.m.</a:t>
                      </a:r>
                      <a:endParaRPr lang="es-MX" sz="1200" b="1" dirty="0">
                        <a:latin typeface="Verdana" panose="020B0604030504040204" pitchFamily="34" charset="0"/>
                        <a:ea typeface="Verdana" panose="020B0604030504040204" pitchFamily="34" charset="0"/>
                      </a:endParaRPr>
                    </a:p>
                  </a:txBody>
                  <a:tcPr>
                    <a:solidFill>
                      <a:schemeClr val="accent4">
                        <a:lumMod val="60000"/>
                        <a:lumOff val="40000"/>
                      </a:schemeClr>
                    </a:solidFill>
                  </a:tcPr>
                </a:tc>
                <a:tc>
                  <a:txBody>
                    <a:bodyPr/>
                    <a:lstStyle/>
                    <a:p>
                      <a:endParaRPr lang="es-MX"/>
                    </a:p>
                  </a:txBody>
                  <a:tcPr>
                    <a:solidFill>
                      <a:schemeClr val="accent4">
                        <a:lumMod val="20000"/>
                        <a:lumOff val="80000"/>
                      </a:schemeClr>
                    </a:solidFill>
                  </a:tcPr>
                </a:tc>
                <a:tc>
                  <a:txBody>
                    <a:bodyPr/>
                    <a:lstStyle/>
                    <a:p>
                      <a:endParaRPr lang="es-MX"/>
                    </a:p>
                  </a:txBody>
                  <a:tcPr>
                    <a:solidFill>
                      <a:schemeClr val="accent4">
                        <a:lumMod val="20000"/>
                        <a:lumOff val="80000"/>
                      </a:schemeClr>
                    </a:solidFill>
                  </a:tcPr>
                </a:tc>
                <a:tc>
                  <a:txBody>
                    <a:bodyPr/>
                    <a:lstStyle/>
                    <a:p>
                      <a:endParaRPr lang="es-MX"/>
                    </a:p>
                  </a:txBody>
                  <a:tcPr>
                    <a:solidFill>
                      <a:schemeClr val="accent4">
                        <a:lumMod val="20000"/>
                        <a:lumOff val="80000"/>
                      </a:schemeClr>
                    </a:solidFill>
                  </a:tcPr>
                </a:tc>
                <a:tc>
                  <a:txBody>
                    <a:bodyPr/>
                    <a:lstStyle/>
                    <a:p>
                      <a:endParaRPr lang="es-MX"/>
                    </a:p>
                  </a:txBody>
                  <a:tcPr>
                    <a:solidFill>
                      <a:schemeClr val="accent4">
                        <a:lumMod val="20000"/>
                        <a:lumOff val="80000"/>
                      </a:schemeClr>
                    </a:solidFill>
                  </a:tcPr>
                </a:tc>
                <a:extLst>
                  <a:ext uri="{0D108BD9-81ED-4DB2-BD59-A6C34878D82A}">
                    <a16:rowId xmlns:a16="http://schemas.microsoft.com/office/drawing/2014/main" val="3316097732"/>
                  </a:ext>
                </a:extLst>
              </a:tr>
              <a:tr h="370840">
                <a:tc>
                  <a:txBody>
                    <a:bodyPr/>
                    <a:lstStyle/>
                    <a:p>
                      <a:r>
                        <a:rPr lang="es-CO" sz="1200" b="1" dirty="0">
                          <a:latin typeface="Verdana" panose="020B0604030504040204" pitchFamily="34" charset="0"/>
                          <a:ea typeface="Verdana" panose="020B0604030504040204" pitchFamily="34" charset="0"/>
                        </a:rPr>
                        <a:t>p.m.</a:t>
                      </a:r>
                      <a:endParaRPr lang="es-MX" sz="1200" b="1" dirty="0">
                        <a:latin typeface="Verdana" panose="020B0604030504040204" pitchFamily="34" charset="0"/>
                        <a:ea typeface="Verdana" panose="020B0604030504040204" pitchFamily="34" charset="0"/>
                      </a:endParaRPr>
                    </a:p>
                  </a:txBody>
                  <a:tcPr>
                    <a:solidFill>
                      <a:schemeClr val="accent4">
                        <a:lumMod val="60000"/>
                        <a:lumOff val="40000"/>
                      </a:schemeClr>
                    </a:solidFill>
                  </a:tcPr>
                </a:tc>
                <a:tc>
                  <a:txBody>
                    <a:bodyPr/>
                    <a:lstStyle/>
                    <a:p>
                      <a:endParaRPr lang="es-MX" dirty="0"/>
                    </a:p>
                  </a:txBody>
                  <a:tcPr>
                    <a:solidFill>
                      <a:schemeClr val="accent4">
                        <a:lumMod val="20000"/>
                        <a:lumOff val="80000"/>
                      </a:schemeClr>
                    </a:solidFill>
                  </a:tcPr>
                </a:tc>
                <a:tc>
                  <a:txBody>
                    <a:bodyPr/>
                    <a:lstStyle/>
                    <a:p>
                      <a:endParaRPr lang="es-MX" dirty="0"/>
                    </a:p>
                  </a:txBody>
                  <a:tcPr>
                    <a:solidFill>
                      <a:schemeClr val="accent4">
                        <a:lumMod val="20000"/>
                        <a:lumOff val="80000"/>
                      </a:schemeClr>
                    </a:solidFill>
                  </a:tcPr>
                </a:tc>
                <a:tc>
                  <a:txBody>
                    <a:bodyPr/>
                    <a:lstStyle/>
                    <a:p>
                      <a:endParaRPr lang="es-MX" dirty="0"/>
                    </a:p>
                  </a:txBody>
                  <a:tcPr>
                    <a:solidFill>
                      <a:schemeClr val="accent4">
                        <a:lumMod val="20000"/>
                        <a:lumOff val="80000"/>
                      </a:schemeClr>
                    </a:solidFill>
                  </a:tcPr>
                </a:tc>
                <a:tc>
                  <a:txBody>
                    <a:bodyPr/>
                    <a:lstStyle/>
                    <a:p>
                      <a:endParaRPr lang="es-MX" dirty="0"/>
                    </a:p>
                  </a:txBody>
                  <a:tcPr>
                    <a:solidFill>
                      <a:schemeClr val="accent4">
                        <a:lumMod val="20000"/>
                        <a:lumOff val="80000"/>
                      </a:schemeClr>
                    </a:solidFill>
                  </a:tcPr>
                </a:tc>
                <a:extLst>
                  <a:ext uri="{0D108BD9-81ED-4DB2-BD59-A6C34878D82A}">
                    <a16:rowId xmlns:a16="http://schemas.microsoft.com/office/drawing/2014/main" val="259493651"/>
                  </a:ext>
                </a:extLst>
              </a:tr>
            </a:tbl>
          </a:graphicData>
        </a:graphic>
      </p:graphicFrame>
      <p:sp>
        <p:nvSpPr>
          <p:cNvPr id="33" name="CuadroTexto 32"/>
          <p:cNvSpPr txBox="1"/>
          <p:nvPr userDrawn="1"/>
        </p:nvSpPr>
        <p:spPr>
          <a:xfrm>
            <a:off x="7282534" y="4857553"/>
            <a:ext cx="2543391" cy="338554"/>
          </a:xfrm>
          <a:prstGeom prst="rect">
            <a:avLst/>
          </a:prstGeom>
          <a:noFill/>
        </p:spPr>
        <p:txBody>
          <a:bodyPr wrap="square" rtlCol="0">
            <a:spAutoFit/>
          </a:bodyPr>
          <a:lstStyle/>
          <a:p>
            <a:r>
              <a:rPr lang="es-CO" sz="1600" b="1" dirty="0">
                <a:latin typeface="Verdana" panose="020B0604030504040204" pitchFamily="34" charset="0"/>
                <a:ea typeface="Verdana" panose="020B0604030504040204" pitchFamily="34" charset="0"/>
              </a:rPr>
              <a:t>Cerrejón</a:t>
            </a:r>
            <a:endParaRPr lang="es-MX" sz="1600" b="1" dirty="0">
              <a:latin typeface="Verdana" panose="020B0604030504040204" pitchFamily="34" charset="0"/>
              <a:ea typeface="Verdana" panose="020B0604030504040204" pitchFamily="34" charset="0"/>
            </a:endParaRPr>
          </a:p>
        </p:txBody>
      </p:sp>
      <p:sp>
        <p:nvSpPr>
          <p:cNvPr id="2" name="Marcador de texto 12">
            <a:extLst>
              <a:ext uri="{FF2B5EF4-FFF2-40B4-BE49-F238E27FC236}">
                <a16:creationId xmlns:a16="http://schemas.microsoft.com/office/drawing/2014/main" id="{922490D9-18A4-F549-160A-F475ED895D0F}"/>
              </a:ext>
            </a:extLst>
          </p:cNvPr>
          <p:cNvSpPr>
            <a:spLocks noGrp="1"/>
          </p:cNvSpPr>
          <p:nvPr>
            <p:ph type="body" sz="quarter" idx="10"/>
          </p:nvPr>
        </p:nvSpPr>
        <p:spPr>
          <a:xfrm>
            <a:off x="533431" y="813223"/>
            <a:ext cx="2848125" cy="376237"/>
          </a:xfrm>
        </p:spPr>
        <p:txBody>
          <a:bodyPr>
            <a:noAutofit/>
          </a:bodyPr>
          <a:lstStyle>
            <a:lvl1pPr marL="0" indent="0" algn="l">
              <a:buNone/>
              <a:defRPr sz="12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a:extLst>
              <a:ext uri="{FF2B5EF4-FFF2-40B4-BE49-F238E27FC236}">
                <a16:creationId xmlns:a16="http://schemas.microsoft.com/office/drawing/2014/main" id="{DB2AFF86-7277-3F4C-2269-B2FF2B7E86B9}"/>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10" name="Rectángulo: esquinas superiores redondeadas 9">
            <a:extLst>
              <a:ext uri="{FF2B5EF4-FFF2-40B4-BE49-F238E27FC236}">
                <a16:creationId xmlns:a16="http://schemas.microsoft.com/office/drawing/2014/main" id="{41F454F1-E935-34F0-234C-13BA74DEA413}"/>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1" name="CuadroTexto 10">
            <a:extLst>
              <a:ext uri="{FF2B5EF4-FFF2-40B4-BE49-F238E27FC236}">
                <a16:creationId xmlns:a16="http://schemas.microsoft.com/office/drawing/2014/main" id="{7232BDC3-F428-F51A-3617-416B71B62D23}"/>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9457571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errejón Alerta Hidrologic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 name="CuadroTexto 1"/>
          <p:cNvSpPr txBox="1"/>
          <p:nvPr userDrawn="1"/>
        </p:nvSpPr>
        <p:spPr>
          <a:xfrm>
            <a:off x="514526" y="806337"/>
            <a:ext cx="2867030" cy="338554"/>
          </a:xfrm>
          <a:prstGeom prst="rect">
            <a:avLst/>
          </a:prstGeom>
          <a:solidFill>
            <a:schemeClr val="bg1"/>
          </a:solidFill>
        </p:spPr>
        <p:txBody>
          <a:bodyPr wrap="square" rtlCol="0">
            <a:spAutoFit/>
          </a:bodyPr>
          <a:lstStyle/>
          <a:p>
            <a:pPr algn="l"/>
            <a:r>
              <a:rPr lang="es-CO" sz="1600" b="1" dirty="0">
                <a:solidFill>
                  <a:srgbClr val="0070C0"/>
                </a:solidFill>
                <a:latin typeface="Verdana" panose="020B0604030504040204" pitchFamily="34" charset="0"/>
                <a:ea typeface="Verdana" panose="020B0604030504040204" pitchFamily="34" charset="0"/>
              </a:rPr>
              <a:t>Alertas Hidrológicas</a:t>
            </a:r>
            <a:endParaRPr lang="es-MX" sz="1600" b="1" dirty="0">
              <a:solidFill>
                <a:srgbClr val="0070C0"/>
              </a:solidFill>
              <a:latin typeface="Verdana" panose="020B0604030504040204" pitchFamily="34" charset="0"/>
              <a:ea typeface="Verdana" panose="020B0604030504040204" pitchFamily="34" charset="0"/>
            </a:endParaRPr>
          </a:p>
        </p:txBody>
      </p:sp>
      <p:pic>
        <p:nvPicPr>
          <p:cNvPr id="4" name="Imagen 3">
            <a:extLst>
              <a:ext uri="{FF2B5EF4-FFF2-40B4-BE49-F238E27FC236}">
                <a16:creationId xmlns:a16="http://schemas.microsoft.com/office/drawing/2014/main" id="{533D7312-07EB-C76E-A289-84D299AF8B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10" name="Rectángulo: esquinas superiores redondeadas 9">
            <a:extLst>
              <a:ext uri="{FF2B5EF4-FFF2-40B4-BE49-F238E27FC236}">
                <a16:creationId xmlns:a16="http://schemas.microsoft.com/office/drawing/2014/main" id="{BC8F69AB-5F31-0F8E-2B90-F65D594677C0}"/>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1" name="CuadroTexto 10">
            <a:extLst>
              <a:ext uri="{FF2B5EF4-FFF2-40B4-BE49-F238E27FC236}">
                <a16:creationId xmlns:a16="http://schemas.microsoft.com/office/drawing/2014/main" id="{2651B017-838D-17AB-2D86-C606C587EEB0}"/>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96987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8428149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errejón Alerta incendio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 name="CuadroTexto 1"/>
          <p:cNvSpPr txBox="1"/>
          <p:nvPr userDrawn="1"/>
        </p:nvSpPr>
        <p:spPr>
          <a:xfrm>
            <a:off x="514525" y="787344"/>
            <a:ext cx="3079743" cy="461665"/>
          </a:xfrm>
          <a:prstGeom prst="rect">
            <a:avLst/>
          </a:prstGeom>
          <a:noFill/>
        </p:spPr>
        <p:txBody>
          <a:bodyPr wrap="square" rtlCol="0">
            <a:spAutoFit/>
          </a:bodyPr>
          <a:lstStyle/>
          <a:p>
            <a:pPr algn="l"/>
            <a:r>
              <a:rPr lang="es-CO" sz="1200" b="1" dirty="0">
                <a:solidFill>
                  <a:srgbClr val="ED0802"/>
                </a:solidFill>
                <a:latin typeface="Verdana" panose="020B0604030504040204" pitchFamily="34" charset="0"/>
                <a:ea typeface="Verdana" panose="020B0604030504040204" pitchFamily="34" charset="0"/>
              </a:rPr>
              <a:t>Alertas por amenaza</a:t>
            </a:r>
            <a:r>
              <a:rPr lang="es-CO" sz="1200" b="1" baseline="0" dirty="0">
                <a:solidFill>
                  <a:srgbClr val="ED0802"/>
                </a:solidFill>
                <a:latin typeface="Verdana" panose="020B0604030504040204" pitchFamily="34" charset="0"/>
                <a:ea typeface="Verdana" panose="020B0604030504040204" pitchFamily="34" charset="0"/>
              </a:rPr>
              <a:t> de incendios de la cobertura vegetal</a:t>
            </a:r>
            <a:endParaRPr lang="es-MX" sz="1200" b="1" dirty="0">
              <a:solidFill>
                <a:srgbClr val="ED0802"/>
              </a:solidFill>
              <a:latin typeface="Verdana" panose="020B0604030504040204" pitchFamily="34" charset="0"/>
              <a:ea typeface="Verdana" panose="020B0604030504040204" pitchFamily="34" charset="0"/>
            </a:endParaRPr>
          </a:p>
        </p:txBody>
      </p:sp>
      <p:pic>
        <p:nvPicPr>
          <p:cNvPr id="3" name="Imagen 2">
            <a:extLst>
              <a:ext uri="{FF2B5EF4-FFF2-40B4-BE49-F238E27FC236}">
                <a16:creationId xmlns:a16="http://schemas.microsoft.com/office/drawing/2014/main" id="{5D2A471E-327A-2FEA-8AC4-51FA1BCC2CC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6E2B5BDC-9A66-5A8F-95F7-53A86CDCAC75}"/>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4359BF00-93C6-104F-496D-AA43C33F06FC}"/>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6154401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errejón alerta deslizamient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 name="CuadroTexto 1"/>
          <p:cNvSpPr txBox="1"/>
          <p:nvPr userDrawn="1"/>
        </p:nvSpPr>
        <p:spPr>
          <a:xfrm>
            <a:off x="514526" y="787344"/>
            <a:ext cx="2478840" cy="523220"/>
          </a:xfrm>
          <a:prstGeom prst="rect">
            <a:avLst/>
          </a:prstGeom>
          <a:noFill/>
        </p:spPr>
        <p:txBody>
          <a:bodyPr wrap="square" rtlCol="0">
            <a:spAutoFit/>
          </a:bodyPr>
          <a:lstStyle/>
          <a:p>
            <a:pPr algn="l"/>
            <a:r>
              <a:rPr lang="es-CO" sz="1400" b="1" dirty="0">
                <a:solidFill>
                  <a:srgbClr val="563A12"/>
                </a:solidFill>
                <a:latin typeface="Verdana" panose="020B0604030504040204" pitchFamily="34" charset="0"/>
                <a:ea typeface="Verdana" panose="020B0604030504040204" pitchFamily="34" charset="0"/>
              </a:rPr>
              <a:t>Alertas por amenaza</a:t>
            </a:r>
            <a:r>
              <a:rPr lang="es-CO" sz="1400" b="1" baseline="0" dirty="0">
                <a:solidFill>
                  <a:srgbClr val="563A12"/>
                </a:solidFill>
                <a:latin typeface="Verdana" panose="020B0604030504040204" pitchFamily="34" charset="0"/>
                <a:ea typeface="Verdana" panose="020B0604030504040204" pitchFamily="34" charset="0"/>
              </a:rPr>
              <a:t> de deslizamiento</a:t>
            </a:r>
            <a:endParaRPr lang="es-MX" sz="1400" b="1" dirty="0">
              <a:solidFill>
                <a:srgbClr val="563A12"/>
              </a:solidFill>
              <a:latin typeface="Verdana" panose="020B0604030504040204" pitchFamily="34" charset="0"/>
              <a:ea typeface="Verdana" panose="020B0604030504040204" pitchFamily="34" charset="0"/>
            </a:endParaRPr>
          </a:p>
        </p:txBody>
      </p:sp>
      <p:pic>
        <p:nvPicPr>
          <p:cNvPr id="3" name="Imagen 2">
            <a:extLst>
              <a:ext uri="{FF2B5EF4-FFF2-40B4-BE49-F238E27FC236}">
                <a16:creationId xmlns:a16="http://schemas.microsoft.com/office/drawing/2014/main" id="{DD77088B-ADB9-A149-7D68-BA8EC4202BE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6E43E3DE-2268-405F-1E87-D7405250E58D}"/>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1" name="CuadroTexto 10">
            <a:extLst>
              <a:ext uri="{FF2B5EF4-FFF2-40B4-BE49-F238E27FC236}">
                <a16:creationId xmlns:a16="http://schemas.microsoft.com/office/drawing/2014/main" id="{C1C0905A-CA4E-34E0-0E12-FEB030D8C6D5}"/>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7797086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errejón alerta meteomarin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 name="CuadroTexto 1"/>
          <p:cNvSpPr txBox="1"/>
          <p:nvPr userDrawn="1"/>
        </p:nvSpPr>
        <p:spPr>
          <a:xfrm>
            <a:off x="514525" y="814630"/>
            <a:ext cx="2565340" cy="307777"/>
          </a:xfrm>
          <a:prstGeom prst="rect">
            <a:avLst/>
          </a:prstGeom>
          <a:noFill/>
        </p:spPr>
        <p:txBody>
          <a:bodyPr wrap="square" rtlCol="0">
            <a:spAutoFit/>
          </a:bodyPr>
          <a:lstStyle/>
          <a:p>
            <a:pPr algn="l"/>
            <a:r>
              <a:rPr lang="es-CO" sz="1400" b="1" dirty="0">
                <a:solidFill>
                  <a:srgbClr val="004070"/>
                </a:solidFill>
                <a:latin typeface="Verdana" panose="020B0604030504040204" pitchFamily="34" charset="0"/>
                <a:ea typeface="Verdana" panose="020B0604030504040204" pitchFamily="34" charset="0"/>
              </a:rPr>
              <a:t>Alertas Meteomarinas</a:t>
            </a:r>
            <a:endParaRPr lang="es-MX" sz="1400" b="1" dirty="0">
              <a:solidFill>
                <a:srgbClr val="004070"/>
              </a:solidFill>
              <a:latin typeface="Verdana" panose="020B0604030504040204" pitchFamily="34" charset="0"/>
              <a:ea typeface="Verdana" panose="020B0604030504040204" pitchFamily="34" charset="0"/>
            </a:endParaRPr>
          </a:p>
        </p:txBody>
      </p:sp>
      <p:pic>
        <p:nvPicPr>
          <p:cNvPr id="3" name="Imagen 2">
            <a:extLst>
              <a:ext uri="{FF2B5EF4-FFF2-40B4-BE49-F238E27FC236}">
                <a16:creationId xmlns:a16="http://schemas.microsoft.com/office/drawing/2014/main" id="{18AFD55E-1204-F1F9-C8B2-17426075CDA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B99D92E0-0AC3-8F36-16C9-7DDB393A4C8A}"/>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E324354B-C680-CC30-5BD4-7E52417AFC58}"/>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0963803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Cerrejón">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Rectángulo: esquinas superiores redondeadas 3">
            <a:extLst>
              <a:ext uri="{FF2B5EF4-FFF2-40B4-BE49-F238E27FC236}">
                <a16:creationId xmlns:a16="http://schemas.microsoft.com/office/drawing/2014/main" id="{6E6A9EAE-E7D3-A7DB-54FF-EE0CC213D888}"/>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8B549F7D-E9EB-9AC3-A45C-E82E28C0A1FD}"/>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E5963691-013E-C831-CC9D-367E8220566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144426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227452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4213917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805299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777521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211399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theme" Target="../theme/theme2.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3086374247"/>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730"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674" r:id="rId16"/>
    <p:sldLayoutId id="2147483675" r:id="rId17"/>
    <p:sldLayoutId id="2147483676" r:id="rId18"/>
    <p:sldLayoutId id="2147483677" r:id="rId19"/>
    <p:sldLayoutId id="2147483710" r:id="rId20"/>
    <p:sldLayoutId id="2147483723" r:id="rId21"/>
    <p:sldLayoutId id="2147483724" r:id="rId22"/>
    <p:sldLayoutId id="2147483725" r:id="rId23"/>
    <p:sldLayoutId id="2147483726" r:id="rId24"/>
    <p:sldLayoutId id="2147483727" r:id="rId25"/>
    <p:sldLayoutId id="2147483728" r:id="rId26"/>
    <p:sldLayoutId id="2147483729" r:id="rId27"/>
    <p:sldLayoutId id="2147483721" r:id="rId28"/>
    <p:sldLayoutId id="2147483722"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B6242B-E25B-46E0-80E2-968C01D3C142}" type="datetimeFigureOut">
              <a:rPr lang="es-MX" smtClean="0"/>
              <a:t>01/05/2025</a:t>
            </a:fld>
            <a:endParaRPr lang="es-MX"/>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C15A7D-551E-4BDC-992F-33AC8C07A465}" type="slidenum">
              <a:rPr lang="es-MX" smtClean="0"/>
              <a:t>‹Nº›</a:t>
            </a:fld>
            <a:endParaRPr lang="es-MX"/>
          </a:p>
        </p:txBody>
      </p:sp>
    </p:spTree>
    <p:extLst>
      <p:ext uri="{BB962C8B-B14F-4D97-AF65-F5344CB8AC3E}">
        <p14:creationId xmlns:p14="http://schemas.microsoft.com/office/powerpoint/2010/main" val="3212044421"/>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69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8.xml"/><Relationship Id="rId5" Type="http://schemas.openxmlformats.org/officeDocument/2006/relationships/image" Target="../media/image39.png"/><Relationship Id="rId4" Type="http://schemas.openxmlformats.org/officeDocument/2006/relationships/image" Target="../media/image38.png"/></Relationships>
</file>

<file path=ppt/slides/_rels/slide10.xml.rels><?xml version="1.0" encoding="UTF-8" standalone="yes"?>
<Relationships xmlns="http://schemas.openxmlformats.org/package/2006/relationships"><Relationship Id="rId3" Type="http://schemas.openxmlformats.org/officeDocument/2006/relationships/image" Target="file:///O:\Mi%20unidad\OSPA\01.%20Tematicas\04.%20Incendios\01.%20Productos\postmodelo_icv\temporales\iamazonia.jpg" TargetMode="External"/><Relationship Id="rId7" Type="http://schemas.openxmlformats.org/officeDocument/2006/relationships/image" Target="../media/image49.png"/><Relationship Id="rId2" Type="http://schemas.openxmlformats.org/officeDocument/2006/relationships/image" Target="../media/image55.jpeg"/><Relationship Id="rId1" Type="http://schemas.openxmlformats.org/officeDocument/2006/relationships/slideLayout" Target="../slideLayouts/slideLayout20.xml"/><Relationship Id="rId6" Type="http://schemas.openxmlformats.org/officeDocument/2006/relationships/image" Target="../media/image48.png"/><Relationship Id="rId5" Type="http://schemas.openxmlformats.org/officeDocument/2006/relationships/image" Target="../media/image52.png"/><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file:///O:\Mi%20unidad\OSPA\01.%20Tematicas\04.%20Incendios\01.%20Productos\modelo_icv\temporales\amenaza_icv.jpg" TargetMode="External"/><Relationship Id="rId2" Type="http://schemas.openxmlformats.org/officeDocument/2006/relationships/image" Target="../media/image40.jpe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file:///O:\Mi%20unidad\OSPA\01.%20Tematicas\04.%20Incendios\01.%20Productos\seguimiento\salidas\Incendios.jpg" TargetMode="External"/><Relationship Id="rId2" Type="http://schemas.openxmlformats.org/officeDocument/2006/relationships/image" Target="../media/image41.jpe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8" Type="http://schemas.openxmlformats.org/officeDocument/2006/relationships/image" Target="file:///O:\Mi%20unidad\OSPA\01.%20Tematicas\04.%20Incendios\01.%20Productos\postmodelo_icv\temporales\orange_icv.jpg" TargetMode="External"/><Relationship Id="rId3" Type="http://schemas.openxmlformats.org/officeDocument/2006/relationships/image" Target="../media/image42.jpeg"/><Relationship Id="rId7" Type="http://schemas.openxmlformats.org/officeDocument/2006/relationships/image" Target="../media/image44.jpeg"/><Relationship Id="rId12" Type="http://schemas.openxmlformats.org/officeDocument/2006/relationships/image" Target="file:///O:\Mi%20unidad\OSPA\01.%20Tematicas\04.%20Incendios\01.%20Productos\postmodelo_icv\temporales\red_icv.jpg" TargetMode="External"/><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image" Target="file:///O:\Mi%20unidad\OSPA\01.%20Tematicas\04.%20Incendios\01.%20Productos\postmodelo_icv\temporales\icolombia.jpg" TargetMode="External"/><Relationship Id="rId11" Type="http://schemas.openxmlformats.org/officeDocument/2006/relationships/image" Target="../media/image46.jpeg"/><Relationship Id="rId5" Type="http://schemas.openxmlformats.org/officeDocument/2006/relationships/image" Target="../media/image43.jpeg"/><Relationship Id="rId10" Type="http://schemas.openxmlformats.org/officeDocument/2006/relationships/image" Target="file:///O:\Mi%20unidad\OSPA\01.%20Tematicas\04.%20Incendios\01.%20Productos\postmodelo_icv\temporales\yellow_icv.jpg" TargetMode="External"/><Relationship Id="rId4" Type="http://schemas.openxmlformats.org/officeDocument/2006/relationships/image" Target="file:///O:\Mi%20unidad\OSPA\01.%20Tematicas\04.%20Incendios\01.%20Productos\postmodelo_icv\temporales\torta_regiones_icv.jpg" TargetMode="External"/><Relationship Id="rId9" Type="http://schemas.openxmlformats.org/officeDocument/2006/relationships/image" Target="../media/image45.jpeg"/></Relationships>
</file>

<file path=ppt/slides/_rels/slide5.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file:///O:\Mi%20unidad\OSPA\01.%20Tematicas\04.%20Incendios\01.%20Productos\postmodelo_icv\temporales\torta_regiones_icv.jpg" TargetMode="External"/><Relationship Id="rId7" Type="http://schemas.openxmlformats.org/officeDocument/2006/relationships/image" Target="file:///O:\Mi%20unidad\OSPA\01.%20Tematicas\04.%20Incendios\01.%20Productos\postmodelo_icv\temporales\orange_icv.jpg" TargetMode="External"/><Relationship Id="rId2" Type="http://schemas.openxmlformats.org/officeDocument/2006/relationships/image" Target="../media/image42.jpeg"/><Relationship Id="rId1" Type="http://schemas.openxmlformats.org/officeDocument/2006/relationships/slideLayout" Target="../slideLayouts/slideLayout20.xml"/><Relationship Id="rId6" Type="http://schemas.openxmlformats.org/officeDocument/2006/relationships/image" Target="../media/image44.jpeg"/><Relationship Id="rId11" Type="http://schemas.openxmlformats.org/officeDocument/2006/relationships/image" Target="file:///O:\Mi%20unidad\OSPA\01.%20Tematicas\04.%20Incendios\01.%20Productos\postmodelo_icv\temporales\red_icv.jpg" TargetMode="External"/><Relationship Id="rId5" Type="http://schemas.openxmlformats.org/officeDocument/2006/relationships/image" Target="file:///O:\Mi%20unidad\OSPA\01.%20Tematicas\04.%20Incendios\01.%20Productos\postmodelo_icv\temporales\icolombia.jpg" TargetMode="External"/><Relationship Id="rId10" Type="http://schemas.openxmlformats.org/officeDocument/2006/relationships/image" Target="../media/image46.jpeg"/><Relationship Id="rId4" Type="http://schemas.openxmlformats.org/officeDocument/2006/relationships/image" Target="../media/image43.jpeg"/><Relationship Id="rId9" Type="http://schemas.openxmlformats.org/officeDocument/2006/relationships/image" Target="file:///O:\Mi%20unidad\OSPA\01.%20Tematicas\04.%20Incendios\01.%20Productos\postmodelo_icv\temporales\yellow_icv.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file:///O:\Mi%20unidad\OSPA\01.%20Tematicas\04.%20Incendios\01.%20Productos\postmodelo_icv\temporales\icaribe.jpg" TargetMode="External"/><Relationship Id="rId2" Type="http://schemas.openxmlformats.org/officeDocument/2006/relationships/image" Target="../media/image47.jpeg"/><Relationship Id="rId1" Type="http://schemas.openxmlformats.org/officeDocument/2006/relationships/slideLayout" Target="../slideLayouts/slideLayout20.xml"/><Relationship Id="rId5" Type="http://schemas.openxmlformats.org/officeDocument/2006/relationships/image" Target="../media/image49.png"/><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3" Type="http://schemas.openxmlformats.org/officeDocument/2006/relationships/image" Target="file:///O:\Mi%20unidad\OSPA\01.%20Tematicas\04.%20Incendios\01.%20Productos\postmodelo_icv\temporales\iandina.jpg" TargetMode="External"/><Relationship Id="rId7" Type="http://schemas.openxmlformats.org/officeDocument/2006/relationships/image" Target="../media/image52.png"/><Relationship Id="rId2" Type="http://schemas.openxmlformats.org/officeDocument/2006/relationships/image" Target="../media/image50.jpeg"/><Relationship Id="rId1" Type="http://schemas.openxmlformats.org/officeDocument/2006/relationships/slideLayout" Target="../slideLayouts/slideLayout20.xml"/><Relationship Id="rId6" Type="http://schemas.openxmlformats.org/officeDocument/2006/relationships/image" Target="../media/image48.png"/><Relationship Id="rId5" Type="http://schemas.openxmlformats.org/officeDocument/2006/relationships/image" Target="../media/image49.png"/><Relationship Id="rId4" Type="http://schemas.openxmlformats.org/officeDocument/2006/relationships/image" Target="../media/image51.png"/></Relationships>
</file>

<file path=ppt/slides/_rels/slide8.xml.rels><?xml version="1.0" encoding="UTF-8" standalone="yes"?>
<Relationships xmlns="http://schemas.openxmlformats.org/package/2006/relationships"><Relationship Id="rId3" Type="http://schemas.openxmlformats.org/officeDocument/2006/relationships/image" Target="file:///O:\Mi%20unidad\OSPA\01.%20Tematicas\04.%20Incendios\01.%20Productos\postmodelo_icv\temporales\ipacifico.jpg" TargetMode="External"/><Relationship Id="rId7" Type="http://schemas.openxmlformats.org/officeDocument/2006/relationships/image" Target="../media/image48.png"/><Relationship Id="rId2" Type="http://schemas.openxmlformats.org/officeDocument/2006/relationships/image" Target="../media/image53.jpeg"/><Relationship Id="rId1" Type="http://schemas.openxmlformats.org/officeDocument/2006/relationships/slideLayout" Target="../slideLayouts/slideLayout20.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image" Target="file:///O:\Mi%20unidad\OSPA\01.%20Tematicas\04.%20Incendios\01.%20Productos\postmodelo_icv\temporales\iorinoquia.jpg" TargetMode="External"/><Relationship Id="rId7" Type="http://schemas.openxmlformats.org/officeDocument/2006/relationships/image" Target="../media/image52.png"/><Relationship Id="rId2" Type="http://schemas.openxmlformats.org/officeDocument/2006/relationships/image" Target="../media/image54.jpeg"/><Relationship Id="rId1" Type="http://schemas.openxmlformats.org/officeDocument/2006/relationships/slideLayout" Target="../slideLayouts/slideLayout20.xml"/><Relationship Id="rId6" Type="http://schemas.openxmlformats.org/officeDocument/2006/relationships/image" Target="../media/image51.png"/><Relationship Id="rId5" Type="http://schemas.openxmlformats.org/officeDocument/2006/relationships/image" Target="../media/image48.png"/><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814135" y="1982944"/>
            <a:ext cx="2775284" cy="54437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a:p>
        </p:txBody>
      </p:sp>
      <p:sp>
        <p:nvSpPr>
          <p:cNvPr id="7" name="CuadroTexto 6"/>
          <p:cNvSpPr txBox="1"/>
          <p:nvPr/>
        </p:nvSpPr>
        <p:spPr>
          <a:xfrm>
            <a:off x="990598" y="1486580"/>
            <a:ext cx="2422357" cy="400110"/>
          </a:xfrm>
          <a:prstGeom prst="rect">
            <a:avLst/>
          </a:prstGeom>
          <a:noFill/>
        </p:spPr>
        <p:txBody>
          <a:bodyPr wrap="square" rtlCol="0">
            <a:spAutoFit/>
          </a:bodyPr>
          <a:lstStyle/>
          <a:p>
            <a:pPr algn="ctr"/>
            <a:r>
              <a:rPr lang="es-CO" sz="2000" b="1" dirty="0">
                <a:solidFill>
                  <a:srgbClr val="C00000"/>
                </a:solidFill>
                <a:latin typeface="Verdana" panose="020B0604030504040204" pitchFamily="34" charset="0"/>
                <a:ea typeface="Verdana" panose="020B0604030504040204" pitchFamily="34" charset="0"/>
              </a:rPr>
              <a:t>Boletín No.</a:t>
            </a:r>
            <a:endParaRPr lang="es-MX" sz="2000" b="1" dirty="0">
              <a:solidFill>
                <a:srgbClr val="C00000"/>
              </a:solidFill>
              <a:latin typeface="Verdana" panose="020B0604030504040204" pitchFamily="34" charset="0"/>
              <a:ea typeface="Verdana" panose="020B0604030504040204" pitchFamily="34" charset="0"/>
            </a:endParaRPr>
          </a:p>
        </p:txBody>
      </p:sp>
      <p:sp>
        <p:nvSpPr>
          <p:cNvPr id="8" name="CuadroTexto 7"/>
          <p:cNvSpPr txBox="1"/>
          <p:nvPr/>
        </p:nvSpPr>
        <p:spPr>
          <a:xfrm>
            <a:off x="990598" y="2024033"/>
            <a:ext cx="2422357" cy="461665"/>
          </a:xfrm>
          <a:prstGeom prst="rect">
            <a:avLst/>
          </a:prstGeom>
          <a:noFill/>
        </p:spPr>
        <p:txBody>
          <a:bodyPr wrap="square" rtlCol="0">
            <a:spAutoFit/>
          </a:bodyPr>
          <a:lstStyle/>
          <a:p>
            <a:pPr algn="ctr"/>
            <a:r>
              <a:rPr lang="es-MX" sz="2400" b="1" dirty="0">
                <a:solidFill>
                  <a:schemeClr val="bg1"/>
                </a:solidFill>
                <a:latin typeface="Verdana" panose="020B0604030504040204" pitchFamily="34" charset="0"/>
                <a:ea typeface="Verdana" panose="020B0604030504040204" pitchFamily="34" charset="0"/>
              </a:rPr>
              <a:t>121</a:t>
            </a:r>
          </a:p>
        </p:txBody>
      </p:sp>
      <p:sp>
        <p:nvSpPr>
          <p:cNvPr id="10" name="Google Shape;482;p1"/>
          <p:cNvSpPr/>
          <p:nvPr/>
        </p:nvSpPr>
        <p:spPr>
          <a:xfrm>
            <a:off x="4560717" y="1416848"/>
            <a:ext cx="1216025" cy="523875"/>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a:buClr>
                <a:srgbClr val="000000"/>
              </a:buClr>
              <a:buSzPts val="1800"/>
            </a:pPr>
            <a:endParaRPr>
              <a:solidFill>
                <a:srgbClr val="000000"/>
              </a:solidFill>
              <a:latin typeface="Calibri"/>
              <a:ea typeface="Calibri"/>
              <a:cs typeface="Calibri"/>
              <a:sym typeface="Calibri"/>
            </a:endParaRPr>
          </a:p>
        </p:txBody>
      </p:sp>
      <p:sp>
        <p:nvSpPr>
          <p:cNvPr id="11" name="Google Shape;485;p1"/>
          <p:cNvSpPr/>
          <p:nvPr/>
        </p:nvSpPr>
        <p:spPr>
          <a:xfrm>
            <a:off x="5995236" y="1313661"/>
            <a:ext cx="0" cy="746125"/>
          </a:xfrm>
          <a:custGeom>
            <a:avLst/>
            <a:gdLst/>
            <a:ahLst/>
            <a:cxnLst/>
            <a:rect l="l" t="t"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p:spPr>
        <p:txBody>
          <a:bodyPr spcFirstLastPara="1" wrap="square" lIns="0" tIns="0" rIns="0" bIns="0" anchor="t"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2" name="CuadroTexto 11"/>
          <p:cNvSpPr txBox="1"/>
          <p:nvPr/>
        </p:nvSpPr>
        <p:spPr>
          <a:xfrm>
            <a:off x="6171701" y="1313660"/>
            <a:ext cx="5491913" cy="830997"/>
          </a:xfrm>
          <a:prstGeom prst="rect">
            <a:avLst/>
          </a:prstGeom>
          <a:noFill/>
        </p:spPr>
        <p:txBody>
          <a:bodyPr wrap="square" rtlCol="0">
            <a:spAutoFit/>
          </a:bodyPr>
          <a:lstStyle/>
          <a:p>
            <a:pPr lvl="0" algn="just"/>
            <a:r>
              <a:rPr lang="es-MX" sz="800" b="1" dirty="0">
                <a:solidFill>
                  <a:srgbClr val="E1233F"/>
                </a:solidFill>
                <a:latin typeface="Verdana" panose="020B0604030504040204" pitchFamily="34" charset="0"/>
                <a:ea typeface="Verdana" panose="020B0604030504040204" pitchFamily="34" charset="0"/>
                <a:cs typeface="Arial Narrow"/>
                <a:sym typeface="Arial Narrow"/>
              </a:rPr>
              <a:t>PARA TOMAR ACCIÓN </a:t>
            </a:r>
            <a:r>
              <a:rPr lang="es-MX" sz="800" dirty="0">
                <a:solidFill>
                  <a:srgbClr val="171616"/>
                </a:solidFill>
                <a:latin typeface="Verdana" panose="020B0604030504040204" pitchFamily="34" charset="0"/>
                <a:ea typeface="Verdana" panose="020B0604030504040204" pitchFamily="34" charset="0"/>
                <a:cs typeface="Arial Narrow"/>
                <a:sym typeface="Arial Narrow"/>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t>
            </a:r>
            <a:r>
              <a:rPr lang="es-MX" sz="800" dirty="0" err="1">
                <a:solidFill>
                  <a:srgbClr val="171616"/>
                </a:solidFill>
                <a:latin typeface="Verdana" panose="020B0604030504040204" pitchFamily="34" charset="0"/>
                <a:ea typeface="Verdana" panose="020B0604030504040204" pitchFamily="34" charset="0"/>
                <a:cs typeface="Arial Narrow"/>
                <a:sym typeface="Arial Narrow"/>
              </a:rPr>
              <a:t>activ</a:t>
            </a:r>
            <a:r>
              <a:rPr lang="es-MX" sz="800" dirty="0">
                <a:solidFill>
                  <a:srgbClr val="171616"/>
                </a:solidFill>
                <a:latin typeface="Verdana" panose="020B0604030504040204" pitchFamily="34" charset="0"/>
                <a:ea typeface="Verdana" panose="020B0604030504040204" pitchFamily="34" charset="0"/>
                <a:cs typeface="Arial Narrow"/>
                <a:sym typeface="Arial Narrow"/>
              </a:rPr>
              <a:t> </a:t>
            </a:r>
            <a:r>
              <a:rPr lang="es-MX" sz="800" dirty="0" err="1">
                <a:solidFill>
                  <a:srgbClr val="171616"/>
                </a:solidFill>
                <a:latin typeface="Verdana" panose="020B0604030504040204" pitchFamily="34" charset="0"/>
                <a:ea typeface="Verdana" panose="020B0604030504040204" pitchFamily="34" charset="0"/>
                <a:cs typeface="Arial Narrow"/>
                <a:sym typeface="Arial Narrow"/>
              </a:rPr>
              <a:t>idades</a:t>
            </a:r>
            <a:r>
              <a:rPr lang="es-MX" sz="800" dirty="0">
                <a:solidFill>
                  <a:srgbClr val="171616"/>
                </a:solidFill>
                <a:latin typeface="Verdana" panose="020B0604030504040204" pitchFamily="34" charset="0"/>
                <a:ea typeface="Verdana" panose="020B0604030504040204" pitchFamily="34" charset="0"/>
                <a:cs typeface="Arial Narrow"/>
                <a:sym typeface="Arial Narrow"/>
              </a:rPr>
              <a:t> cotidianas.</a:t>
            </a:r>
            <a:endParaRPr lang="es-MX" sz="800" dirty="0">
              <a:solidFill>
                <a:srgbClr val="000000"/>
              </a:solidFill>
              <a:latin typeface="Verdana" panose="020B0604030504040204" pitchFamily="34" charset="0"/>
              <a:ea typeface="Verdana" panose="020B0604030504040204" pitchFamily="34" charset="0"/>
              <a:cs typeface="Arial"/>
              <a:sym typeface="Arial"/>
            </a:endParaRPr>
          </a:p>
        </p:txBody>
      </p:sp>
      <p:sp>
        <p:nvSpPr>
          <p:cNvPr id="13" name="Google Shape;483;p1"/>
          <p:cNvSpPr/>
          <p:nvPr/>
        </p:nvSpPr>
        <p:spPr>
          <a:xfrm>
            <a:off x="4560717" y="2202816"/>
            <a:ext cx="1216025" cy="509587"/>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a:buClr>
                <a:srgbClr val="000000"/>
              </a:buClr>
              <a:buSzPts val="1800"/>
            </a:pPr>
            <a:endParaRPr>
              <a:solidFill>
                <a:srgbClr val="000000"/>
              </a:solidFill>
              <a:latin typeface="Calibri"/>
              <a:ea typeface="Calibri"/>
              <a:cs typeface="Calibri"/>
              <a:sym typeface="Calibri"/>
            </a:endParaRPr>
          </a:p>
        </p:txBody>
      </p:sp>
      <p:sp>
        <p:nvSpPr>
          <p:cNvPr id="14" name="Google Shape;486;p1"/>
          <p:cNvSpPr/>
          <p:nvPr/>
        </p:nvSpPr>
        <p:spPr>
          <a:xfrm flipH="1">
            <a:off x="5949518" y="2231284"/>
            <a:ext cx="45719" cy="481119"/>
          </a:xfrm>
          <a:custGeom>
            <a:avLst/>
            <a:gdLst/>
            <a:ahLst/>
            <a:cxnLst/>
            <a:rect l="l" t="t"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p:spPr>
        <p:txBody>
          <a:bodyPr spcFirstLastPara="1" wrap="square" lIns="0" tIns="0" rIns="0" bIns="0" anchor="t"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5" name="CuadroTexto 14"/>
          <p:cNvSpPr txBox="1"/>
          <p:nvPr/>
        </p:nvSpPr>
        <p:spPr>
          <a:xfrm>
            <a:off x="6171701" y="2164341"/>
            <a:ext cx="5491913" cy="584775"/>
          </a:xfrm>
          <a:prstGeom prst="rect">
            <a:avLst/>
          </a:prstGeom>
          <a:noFill/>
        </p:spPr>
        <p:txBody>
          <a:bodyPr wrap="square" rtlCol="0">
            <a:spAutoFit/>
          </a:bodyPr>
          <a:lstStyle/>
          <a:p>
            <a:pPr marL="12700" algn="just">
              <a:buClr>
                <a:srgbClr val="000000"/>
              </a:buClr>
              <a:buSzPts val="900"/>
            </a:pPr>
            <a:r>
              <a:rPr lang="es-MX" sz="800" b="1" dirty="0">
                <a:solidFill>
                  <a:srgbClr val="FE793F"/>
                </a:solidFill>
                <a:latin typeface="Verdana" panose="020B0604030504040204" pitchFamily="34" charset="0"/>
                <a:ea typeface="Verdana" panose="020B0604030504040204" pitchFamily="34" charset="0"/>
                <a:cs typeface="Arial Narrow"/>
                <a:sym typeface="Arial Narrow"/>
              </a:rPr>
              <a:t>PARA PREPARARSE </a:t>
            </a:r>
            <a:r>
              <a:rPr lang="es-MX" sz="800" dirty="0">
                <a:solidFill>
                  <a:srgbClr val="171616"/>
                </a:solidFill>
                <a:latin typeface="Verdana" panose="020B0604030504040204" pitchFamily="34" charset="0"/>
                <a:ea typeface="Verdana" panose="020B0604030504040204" pitchFamily="34" charset="0"/>
                <a:cs typeface="Arial Narrow"/>
                <a:sym typeface="Arial Narrow"/>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lang="es-MX" sz="800" dirty="0">
              <a:solidFill>
                <a:srgbClr val="000000"/>
              </a:solidFill>
              <a:latin typeface="Verdana" panose="020B0604030504040204" pitchFamily="34" charset="0"/>
              <a:ea typeface="Verdana" panose="020B0604030504040204" pitchFamily="34" charset="0"/>
              <a:cs typeface="Arial Narrow"/>
              <a:sym typeface="Arial Narrow"/>
            </a:endParaRPr>
          </a:p>
        </p:txBody>
      </p:sp>
      <p:sp>
        <p:nvSpPr>
          <p:cNvPr id="16" name="Google Shape;484;p1"/>
          <p:cNvSpPr/>
          <p:nvPr/>
        </p:nvSpPr>
        <p:spPr>
          <a:xfrm>
            <a:off x="4560717" y="2882023"/>
            <a:ext cx="1216025" cy="504825"/>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a:buClr>
                <a:srgbClr val="000000"/>
              </a:buClr>
              <a:buSzPts val="1800"/>
            </a:pPr>
            <a:endParaRPr>
              <a:solidFill>
                <a:srgbClr val="000000"/>
              </a:solidFill>
              <a:latin typeface="Calibri"/>
              <a:ea typeface="Calibri"/>
              <a:cs typeface="Calibri"/>
              <a:sym typeface="Calibri"/>
            </a:endParaRPr>
          </a:p>
        </p:txBody>
      </p:sp>
      <p:sp>
        <p:nvSpPr>
          <p:cNvPr id="17" name="Google Shape;487;p1"/>
          <p:cNvSpPr/>
          <p:nvPr/>
        </p:nvSpPr>
        <p:spPr>
          <a:xfrm>
            <a:off x="5972377" y="2893136"/>
            <a:ext cx="0" cy="473075"/>
          </a:xfrm>
          <a:custGeom>
            <a:avLst/>
            <a:gdLst/>
            <a:ahLst/>
            <a:cxnLst/>
            <a:rect l="l" t="t"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p:spPr>
        <p:txBody>
          <a:bodyPr spcFirstLastPara="1" wrap="square" lIns="0" tIns="0" rIns="0" bIns="0" anchor="t"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8" name="CuadroTexto 17"/>
          <p:cNvSpPr txBox="1"/>
          <p:nvPr/>
        </p:nvSpPr>
        <p:spPr>
          <a:xfrm>
            <a:off x="6171701" y="2842308"/>
            <a:ext cx="5491913" cy="584775"/>
          </a:xfrm>
          <a:prstGeom prst="rect">
            <a:avLst/>
          </a:prstGeom>
          <a:noFill/>
        </p:spPr>
        <p:txBody>
          <a:bodyPr wrap="square" rtlCol="0">
            <a:spAutoFit/>
          </a:bodyPr>
          <a:lstStyle/>
          <a:p>
            <a:pPr marL="12700" algn="just">
              <a:buClr>
                <a:srgbClr val="000000"/>
              </a:buClr>
              <a:buSzPts val="900"/>
            </a:pPr>
            <a:r>
              <a:rPr lang="es-CO" sz="800" b="1" dirty="0">
                <a:solidFill>
                  <a:srgbClr val="FEBB3F"/>
                </a:solidFill>
                <a:latin typeface="Verdana" panose="020B0604030504040204" pitchFamily="34" charset="0"/>
                <a:ea typeface="Verdana" panose="020B0604030504040204" pitchFamily="34" charset="0"/>
                <a:cs typeface="Arial Narrow"/>
                <a:sym typeface="Arial Narrow"/>
              </a:rPr>
              <a:t>PARA  INFORMARSE  </a:t>
            </a:r>
            <a:r>
              <a:rPr lang="es-CO" sz="800" dirty="0">
                <a:solidFill>
                  <a:srgbClr val="171616"/>
                </a:solidFill>
                <a:latin typeface="Verdana" panose="020B0604030504040204" pitchFamily="34" charset="0"/>
                <a:ea typeface="Verdana" panose="020B0604030504040204" pitchFamily="34" charset="0"/>
                <a:cs typeface="Arial Narrow"/>
                <a:sym typeface="Arial Narrow"/>
              </a:rPr>
              <a:t>Es  un  mensaje  oficial  por  el  cual  se  difunde  información.  Por  lo  regular  se  refiere a eventos observados o registrados y puede contener algunos elementos de pronóstico a manera de orientación. Por sus características pretéritas y futuras difiere del aviso y de la alerta, y por lo general no está encaminado a alertar sino a informar</a:t>
            </a:r>
            <a:endParaRPr lang="es-MX" sz="800" dirty="0">
              <a:solidFill>
                <a:srgbClr val="000000"/>
              </a:solidFill>
              <a:latin typeface="Verdana" panose="020B0604030504040204" pitchFamily="34" charset="0"/>
              <a:ea typeface="Verdana" panose="020B0604030504040204" pitchFamily="34" charset="0"/>
              <a:cs typeface="Arial Narrow"/>
              <a:sym typeface="Arial Narrow"/>
            </a:endParaRPr>
          </a:p>
        </p:txBody>
      </p:sp>
      <p:sp>
        <p:nvSpPr>
          <p:cNvPr id="19" name="Google Shape;488;p1"/>
          <p:cNvSpPr/>
          <p:nvPr/>
        </p:nvSpPr>
        <p:spPr>
          <a:xfrm>
            <a:off x="5972377" y="3515958"/>
            <a:ext cx="0" cy="279400"/>
          </a:xfrm>
          <a:custGeom>
            <a:avLst/>
            <a:gdLst/>
            <a:ahLst/>
            <a:cxnLst/>
            <a:rect l="l" t="t" r="r" b="b"/>
            <a:pathLst>
              <a:path w="120000" h="280035" extrusionOk="0">
                <a:moveTo>
                  <a:pt x="0" y="0"/>
                </a:moveTo>
                <a:lnTo>
                  <a:pt x="0" y="279797"/>
                </a:lnTo>
              </a:path>
            </a:pathLst>
          </a:custGeom>
          <a:noFill/>
          <a:ln w="28950" cap="flat" cmpd="sng">
            <a:solidFill>
              <a:srgbClr val="92D050"/>
            </a:solidFill>
            <a:prstDash val="solid"/>
            <a:round/>
            <a:headEnd type="none" w="sm" len="sm"/>
            <a:tailEnd type="none" w="sm" len="sm"/>
          </a:ln>
        </p:spPr>
        <p:txBody>
          <a:bodyPr spcFirstLastPara="1" wrap="square" lIns="0" tIns="0" rIns="0" bIns="0" anchor="t"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20" name="CuadroTexto 19"/>
          <p:cNvSpPr txBox="1"/>
          <p:nvPr/>
        </p:nvSpPr>
        <p:spPr>
          <a:xfrm>
            <a:off x="6171701" y="3472503"/>
            <a:ext cx="5491913" cy="338554"/>
          </a:xfrm>
          <a:prstGeom prst="rect">
            <a:avLst/>
          </a:prstGeom>
          <a:noFill/>
        </p:spPr>
        <p:txBody>
          <a:bodyPr wrap="square" rtlCol="0">
            <a:spAutoFit/>
          </a:bodyPr>
          <a:lstStyle/>
          <a:p>
            <a:pPr marL="12700" algn="just">
              <a:buClr>
                <a:srgbClr val="000000"/>
              </a:buClr>
              <a:buSzPts val="900"/>
            </a:pPr>
            <a:r>
              <a:rPr lang="es-MX" sz="800" b="1" dirty="0">
                <a:solidFill>
                  <a:srgbClr val="92D050"/>
                </a:solidFill>
                <a:latin typeface="Verdana" panose="020B0604030504040204" pitchFamily="34" charset="0"/>
                <a:ea typeface="Verdana" panose="020B0604030504040204" pitchFamily="34" charset="0"/>
                <a:cs typeface="Arial Narrow"/>
                <a:sym typeface="Arial Narrow"/>
              </a:rPr>
              <a:t>CONDICIONES NORMALES </a:t>
            </a:r>
            <a:r>
              <a:rPr lang="es-MX" sz="800" dirty="0">
                <a:solidFill>
                  <a:srgbClr val="171616"/>
                </a:solidFill>
                <a:latin typeface="Verdana" panose="020B0604030504040204" pitchFamily="34" charset="0"/>
                <a:ea typeface="Verdana" panose="020B0604030504040204" pitchFamily="34" charset="0"/>
                <a:cs typeface="Arial Narrow"/>
                <a:sym typeface="Arial Narrow"/>
              </a:rPr>
              <a:t>La información que se suministra se encuentra dentro de los rangos normales.</a:t>
            </a:r>
            <a:endParaRPr lang="es-MX" sz="800" dirty="0">
              <a:solidFill>
                <a:srgbClr val="000000"/>
              </a:solidFill>
              <a:latin typeface="Verdana" panose="020B0604030504040204" pitchFamily="34" charset="0"/>
              <a:ea typeface="Verdana" panose="020B0604030504040204" pitchFamily="34" charset="0"/>
              <a:cs typeface="Arial Narrow"/>
              <a:sym typeface="Arial Narrow"/>
            </a:endParaRPr>
          </a:p>
        </p:txBody>
      </p:sp>
      <p:cxnSp>
        <p:nvCxnSpPr>
          <p:cNvPr id="23" name="Conector recto 22"/>
          <p:cNvCxnSpPr/>
          <p:nvPr/>
        </p:nvCxnSpPr>
        <p:spPr>
          <a:xfrm>
            <a:off x="4283815" y="1132114"/>
            <a:ext cx="0" cy="285453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2" name="Marcador de contenido 3"/>
          <p:cNvSpPr txBox="1">
            <a:spLocks/>
          </p:cNvSpPr>
          <p:nvPr/>
        </p:nvSpPr>
        <p:spPr>
          <a:xfrm>
            <a:off x="398672" y="2939305"/>
            <a:ext cx="3978398" cy="5331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lvl="0" indent="0">
              <a:lnSpc>
                <a:spcPct val="100000"/>
              </a:lnSpc>
              <a:spcBef>
                <a:spcPts val="0"/>
              </a:spcBef>
              <a:buSzPts val="1050"/>
              <a:buNone/>
            </a:pPr>
            <a:r>
              <a:rPr lang="es-MX" sz="1100" b="1" dirty="0">
                <a:solidFill>
                  <a:srgbClr val="800000"/>
                </a:solidFill>
                <a:ea typeface="Calibri"/>
                <a:cs typeface="Calibri"/>
                <a:sym typeface="Calibri"/>
              </a:rPr>
              <a:t>Actualización:  </a:t>
            </a:r>
            <a:fld id="{529C7154-DBE3-4556-8084-9F45BB11AB4B}" type="datetime4">
              <a:rPr lang="es-MX" sz="1100" b="1" smtClean="0">
                <a:solidFill>
                  <a:srgbClr val="800000"/>
                </a:solidFill>
                <a:ea typeface="Calibri"/>
                <a:cs typeface="Calibri"/>
                <a:sym typeface="Calibri"/>
              </a:rPr>
              <a:pPr marL="12700" lvl="0" indent="0">
                <a:lnSpc>
                  <a:spcPct val="100000"/>
                </a:lnSpc>
                <a:spcBef>
                  <a:spcPts val="0"/>
                </a:spcBef>
                <a:buSzPts val="1050"/>
                <a:buNone/>
              </a:pPr>
              <a:t>1 de mayo de 2025</a:t>
            </a:fld>
            <a:r>
              <a:rPr lang="es-MX" sz="1100" b="1" dirty="0">
                <a:solidFill>
                  <a:srgbClr val="800000"/>
                </a:solidFill>
                <a:ea typeface="Calibri"/>
                <a:cs typeface="Calibri"/>
                <a:sym typeface="Calibri"/>
              </a:rPr>
              <a:t> – 12:00 HLC.</a:t>
            </a:r>
            <a:endParaRPr lang="es-MX" sz="1100" dirty="0">
              <a:solidFill>
                <a:schemeClr val="dk1"/>
              </a:solidFill>
              <a:ea typeface="Calibri"/>
              <a:cs typeface="Calibri"/>
              <a:sym typeface="Calibri"/>
            </a:endParaRPr>
          </a:p>
          <a:p>
            <a:pPr marL="12700" lvl="0" indent="0">
              <a:lnSpc>
                <a:spcPct val="100000"/>
              </a:lnSpc>
              <a:spcBef>
                <a:spcPts val="0"/>
              </a:spcBef>
              <a:buSzPts val="1050"/>
              <a:buNone/>
            </a:pPr>
            <a:r>
              <a:rPr lang="es-MX" sz="1100" b="1" dirty="0">
                <a:solidFill>
                  <a:srgbClr val="800000"/>
                </a:solidFill>
                <a:ea typeface="Calibri"/>
                <a:cs typeface="Calibri"/>
                <a:sym typeface="Calibri"/>
              </a:rPr>
              <a:t>Alertas vigentes hasta: 2 de mayo de 2025 – 12:00 HLC.</a:t>
            </a:r>
            <a:endParaRPr lang="es-MX" sz="1100" dirty="0">
              <a:solidFill>
                <a:schemeClr val="dk1"/>
              </a:solidFill>
              <a:ea typeface="Calibri"/>
              <a:cs typeface="Calibri"/>
              <a:sym typeface="Calibri"/>
            </a:endParaRPr>
          </a:p>
        </p:txBody>
      </p:sp>
      <p:pic>
        <p:nvPicPr>
          <p:cNvPr id="21" name="Google Shape;194;p2" descr="Recurso 39.png"/>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0166" y="3520213"/>
            <a:ext cx="1237126" cy="347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04240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463;p8"/>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347909" y="978408"/>
            <a:ext cx="4745299" cy="5440680"/>
          </a:xfrm>
          <a:prstGeom prst="rect">
            <a:avLst/>
          </a:prstGeom>
          <a:noFill/>
          <a:ln>
            <a:noFill/>
          </a:ln>
        </p:spPr>
      </p:pic>
      <p:sp>
        <p:nvSpPr>
          <p:cNvPr id="2" name="Marcador de texto 3">
            <a:extLst>
              <a:ext uri="{FF2B5EF4-FFF2-40B4-BE49-F238E27FC236}">
                <a16:creationId xmlns:a16="http://schemas.microsoft.com/office/drawing/2014/main" id="{2C8DCA78-3F02-9F55-074D-D9458EEBEFC8}"/>
              </a:ext>
            </a:extLst>
          </p:cNvPr>
          <p:cNvSpPr txBox="1">
            <a:spLocks/>
          </p:cNvSpPr>
          <p:nvPr/>
        </p:nvSpPr>
        <p:spPr>
          <a:xfrm>
            <a:off x="5754563" y="321364"/>
            <a:ext cx="3251413" cy="376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CO" sz="20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rPr>
              <a:t>REGIÓN AMAZONIA</a:t>
            </a:r>
            <a:endParaRPr kumimoji="0" lang="es-MX" sz="20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endParaRPr>
          </a:p>
        </p:txBody>
      </p:sp>
      <p:pic>
        <p:nvPicPr>
          <p:cNvPr id="5" name="Google Shape;406;p4" descr="Recurso 25.png">
            <a:extLst>
              <a:ext uri="{FF2B5EF4-FFF2-40B4-BE49-F238E27FC236}">
                <a16:creationId xmlns:a16="http://schemas.microsoft.com/office/drawing/2014/main" id="{25872F5A-D4C1-5F22-C5F8-F1BEE3ACD787}"/>
              </a:ext>
            </a:extLst>
          </p:cNvPr>
          <p:cNvPicPr preferRelativeResize="0"/>
          <p:nvPr/>
        </p:nvPicPr>
        <p:blipFill rotWithShape="1">
          <a:blip r:embed="rId4">
            <a:alphaModFix/>
          </a:blip>
          <a:srcRect/>
          <a:stretch/>
        </p:blipFill>
        <p:spPr>
          <a:xfrm>
            <a:off x="13069654" y="3090736"/>
            <a:ext cx="457200" cy="446694"/>
          </a:xfrm>
          <a:prstGeom prst="rect">
            <a:avLst/>
          </a:prstGeom>
          <a:noFill/>
          <a:ln>
            <a:noFill/>
          </a:ln>
        </p:spPr>
      </p:pic>
      <p:pic>
        <p:nvPicPr>
          <p:cNvPr id="8" name="Google Shape;407;p4">
            <a:extLst>
              <a:ext uri="{FF2B5EF4-FFF2-40B4-BE49-F238E27FC236}">
                <a16:creationId xmlns:a16="http://schemas.microsoft.com/office/drawing/2014/main" id="{18BB746F-58AB-BDE3-2A5C-85E5C35C5474}"/>
              </a:ext>
            </a:extLst>
          </p:cNvPr>
          <p:cNvPicPr preferRelativeResize="0"/>
          <p:nvPr/>
        </p:nvPicPr>
        <p:blipFill rotWithShape="1">
          <a:blip r:embed="rId5">
            <a:alphaModFix/>
          </a:blip>
          <a:srcRect/>
          <a:stretch/>
        </p:blipFill>
        <p:spPr>
          <a:xfrm>
            <a:off x="13972501" y="3824620"/>
            <a:ext cx="457200" cy="445047"/>
          </a:xfrm>
          <a:prstGeom prst="rect">
            <a:avLst/>
          </a:prstGeom>
          <a:noFill/>
          <a:ln>
            <a:noFill/>
          </a:ln>
        </p:spPr>
      </p:pic>
      <p:pic>
        <p:nvPicPr>
          <p:cNvPr id="11" name="Google Shape;407;p4">
            <a:extLst>
              <a:ext uri="{FF2B5EF4-FFF2-40B4-BE49-F238E27FC236}">
                <a16:creationId xmlns:a16="http://schemas.microsoft.com/office/drawing/2014/main" id="{2E604D80-5B04-81B7-3739-429D88947005}"/>
              </a:ext>
            </a:extLst>
          </p:cNvPr>
          <p:cNvPicPr preferRelativeResize="0"/>
          <p:nvPr/>
        </p:nvPicPr>
        <p:blipFill rotWithShape="1">
          <a:blip r:embed="rId5">
            <a:alphaModFix/>
          </a:blip>
          <a:srcRect/>
          <a:stretch/>
        </p:blipFill>
        <p:spPr>
          <a:xfrm>
            <a:off x="12974799" y="2524433"/>
            <a:ext cx="457200" cy="445047"/>
          </a:xfrm>
          <a:prstGeom prst="rect">
            <a:avLst/>
          </a:prstGeom>
          <a:noFill/>
          <a:ln>
            <a:noFill/>
          </a:ln>
        </p:spPr>
      </p:pic>
      <p:pic>
        <p:nvPicPr>
          <p:cNvPr id="7" name="Google Shape;406;p4" descr="Recurso 25.png">
            <a:extLst>
              <a:ext uri="{FF2B5EF4-FFF2-40B4-BE49-F238E27FC236}">
                <a16:creationId xmlns:a16="http://schemas.microsoft.com/office/drawing/2014/main" id="{2B948634-4471-6079-D183-663DBAC61952}"/>
              </a:ext>
            </a:extLst>
          </p:cNvPr>
          <p:cNvPicPr preferRelativeResize="0"/>
          <p:nvPr/>
        </p:nvPicPr>
        <p:blipFill rotWithShape="1">
          <a:blip r:embed="rId4">
            <a:alphaModFix/>
          </a:blip>
          <a:srcRect/>
          <a:stretch/>
        </p:blipFill>
        <p:spPr>
          <a:xfrm>
            <a:off x="13203399" y="4335127"/>
            <a:ext cx="457200" cy="446694"/>
          </a:xfrm>
          <a:prstGeom prst="rect">
            <a:avLst/>
          </a:prstGeom>
          <a:noFill/>
          <a:ln>
            <a:noFill/>
          </a:ln>
        </p:spPr>
      </p:pic>
      <p:pic>
        <p:nvPicPr>
          <p:cNvPr id="10" name="Google Shape;407;p4">
            <a:extLst>
              <a:ext uri="{FF2B5EF4-FFF2-40B4-BE49-F238E27FC236}">
                <a16:creationId xmlns:a16="http://schemas.microsoft.com/office/drawing/2014/main" id="{AA9A4FED-62DC-ABF2-B078-992649DDBEDB}"/>
              </a:ext>
            </a:extLst>
          </p:cNvPr>
          <p:cNvPicPr preferRelativeResize="0"/>
          <p:nvPr/>
        </p:nvPicPr>
        <p:blipFill rotWithShape="1">
          <a:blip r:embed="rId5">
            <a:alphaModFix/>
          </a:blip>
          <a:srcRect/>
          <a:stretch/>
        </p:blipFill>
        <p:spPr>
          <a:xfrm>
            <a:off x="13069654" y="1847992"/>
            <a:ext cx="451143" cy="445047"/>
          </a:xfrm>
          <a:prstGeom prst="rect">
            <a:avLst/>
          </a:prstGeom>
          <a:noFill/>
          <a:ln>
            <a:noFill/>
          </a:ln>
        </p:spPr>
      </p:pic>
      <p:graphicFrame>
        <p:nvGraphicFramePr>
          <p:cNvPr id="13" name="Google Shape;397;p4">
            <a:extLst>
              <a:ext uri="{FF2B5EF4-FFF2-40B4-BE49-F238E27FC236}">
                <a16:creationId xmlns:a16="http://schemas.microsoft.com/office/drawing/2014/main" id="{5743DE2F-47E2-0577-2DD9-0A49F6A26097}"/>
              </a:ext>
            </a:extLst>
          </p:cNvPr>
          <p:cNvGraphicFramePr/>
          <p:nvPr/>
        </p:nvGraphicFramePr>
        <p:xfrm>
          <a:off x="15487142" y="2524433"/>
          <a:ext cx="6212324" cy="1086577"/>
        </p:xfrm>
        <a:graphic>
          <a:graphicData uri="http://schemas.openxmlformats.org/drawingml/2006/table">
            <a:tbl>
              <a:tblPr>
                <a:noFill/>
              </a:tblPr>
              <a:tblGrid>
                <a:gridCol w="820462">
                  <a:extLst>
                    <a:ext uri="{9D8B030D-6E8A-4147-A177-3AD203B41FA5}">
                      <a16:colId xmlns:a16="http://schemas.microsoft.com/office/drawing/2014/main" val="20000"/>
                    </a:ext>
                  </a:extLst>
                </a:gridCol>
                <a:gridCol w="5391862">
                  <a:extLst>
                    <a:ext uri="{9D8B030D-6E8A-4147-A177-3AD203B41FA5}">
                      <a16:colId xmlns:a16="http://schemas.microsoft.com/office/drawing/2014/main" val="20001"/>
                    </a:ext>
                  </a:extLst>
                </a:gridCol>
              </a:tblGrid>
              <a:tr h="396000">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00" b="1" u="none" strike="noStrike" cap="none" dirty="0">
                        <a:solidFill>
                          <a:schemeClr val="lt1"/>
                        </a:solidFill>
                        <a:latin typeface="Verdana" panose="020B0604030504040204" pitchFamily="34" charset="0"/>
                        <a:ea typeface="Verdana" panose="020B0604030504040204" pitchFamily="34" charset="0"/>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690337">
                <a:tc>
                  <a:txBody>
                    <a:bodyPr/>
                    <a:lstStyle/>
                    <a:p>
                      <a:pPr marL="0" marR="0" lvl="0" indent="0" algn="ctr" rtl="0">
                        <a:lnSpc>
                          <a:spcPct val="107000"/>
                        </a:lnSpc>
                        <a:spcBef>
                          <a:spcPts val="0"/>
                        </a:spcBef>
                        <a:spcAft>
                          <a:spcPts val="0"/>
                        </a:spcAft>
                        <a:buClr>
                          <a:srgbClr val="000000"/>
                        </a:buClr>
                        <a:buSzPts val="1100"/>
                        <a:buFont typeface="Arial"/>
                        <a:buNone/>
                      </a:pPr>
                      <a:endParaRPr sz="9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CAQUETÁ : Solano.</a:t>
                      </a: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64114083"/>
                  </a:ext>
                </a:extLst>
              </a:tr>
            </a:tbl>
          </a:graphicData>
        </a:graphic>
      </p:graphicFrame>
      <p:pic>
        <p:nvPicPr>
          <p:cNvPr id="14" name="Google Shape;400;p4">
            <a:extLst>
              <a:ext uri="{FF2B5EF4-FFF2-40B4-BE49-F238E27FC236}">
                <a16:creationId xmlns:a16="http://schemas.microsoft.com/office/drawing/2014/main" id="{AB3594A1-0A8D-6801-6DB3-E7C0B3559069}"/>
              </a:ext>
            </a:extLst>
          </p:cNvPr>
          <p:cNvPicPr preferRelativeResize="0"/>
          <p:nvPr/>
        </p:nvPicPr>
        <p:blipFill rotWithShape="1">
          <a:blip r:embed="rId6">
            <a:alphaModFix/>
          </a:blip>
          <a:srcRect/>
          <a:stretch/>
        </p:blipFill>
        <p:spPr>
          <a:xfrm>
            <a:off x="17973055" y="3611010"/>
            <a:ext cx="457200" cy="446694"/>
          </a:xfrm>
          <a:prstGeom prst="rect">
            <a:avLst/>
          </a:prstGeom>
          <a:noFill/>
          <a:ln>
            <a:noFill/>
          </a:ln>
        </p:spPr>
      </p:pic>
      <p:graphicFrame>
        <p:nvGraphicFramePr>
          <p:cNvPr id="12" name="Google Shape;397;p4">
            <a:extLst>
              <a:ext uri="{FF2B5EF4-FFF2-40B4-BE49-F238E27FC236}">
                <a16:creationId xmlns:a16="http://schemas.microsoft.com/office/drawing/2014/main" id="{16EC3CBB-37A1-704D-1902-4DDF3F1E7821}"/>
              </a:ext>
            </a:extLst>
          </p:cNvPr>
          <p:cNvGraphicFramePr/>
          <p:nvPr/>
        </p:nvGraphicFramePr>
        <p:xfrm>
          <a:off x="12861438" y="3658686"/>
          <a:ext cx="5731866" cy="1016773"/>
        </p:xfrm>
        <a:graphic>
          <a:graphicData uri="http://schemas.openxmlformats.org/drawingml/2006/table">
            <a:tbl>
              <a:tblPr>
                <a:noFill/>
              </a:tblPr>
              <a:tblGrid>
                <a:gridCol w="757008">
                  <a:extLst>
                    <a:ext uri="{9D8B030D-6E8A-4147-A177-3AD203B41FA5}">
                      <a16:colId xmlns:a16="http://schemas.microsoft.com/office/drawing/2014/main" val="20000"/>
                    </a:ext>
                  </a:extLst>
                </a:gridCol>
                <a:gridCol w="4974858">
                  <a:extLst>
                    <a:ext uri="{9D8B030D-6E8A-4147-A177-3AD203B41FA5}">
                      <a16:colId xmlns:a16="http://schemas.microsoft.com/office/drawing/2014/main" val="20001"/>
                    </a:ext>
                  </a:extLst>
                </a:gridCol>
              </a:tblGrid>
              <a:tr h="398824">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00" b="1" u="none" strike="noStrike" cap="none" dirty="0">
                        <a:solidFill>
                          <a:schemeClr val="lt1"/>
                        </a:solidFill>
                        <a:latin typeface="Verdana" panose="020B0604030504040204" pitchFamily="34" charset="0"/>
                        <a:ea typeface="Verdana" panose="020B0604030504040204" pitchFamily="34" charset="0"/>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617949">
                <a:tc>
                  <a:txBody>
                    <a:bodyPr/>
                    <a:lstStyle/>
                    <a:p>
                      <a:pPr marL="0" marR="0" lvl="0" indent="0" algn="ctr" rtl="0">
                        <a:lnSpc>
                          <a:spcPct val="107000"/>
                        </a:lnSpc>
                        <a:spcBef>
                          <a:spcPts val="0"/>
                        </a:spcBef>
                        <a:spcAft>
                          <a:spcPts val="0"/>
                        </a:spcAft>
                        <a:buClr>
                          <a:srgbClr val="000000"/>
                        </a:buClr>
                        <a:buSzPts val="1100"/>
                        <a:buFont typeface="Arial"/>
                        <a:buNone/>
                      </a:pPr>
                      <a:endParaRPr sz="9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CAQUETÁ : Valparaíso.</a:t>
                      </a: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4635028"/>
                  </a:ext>
                </a:extLst>
              </a:tr>
            </a:tbl>
          </a:graphicData>
        </a:graphic>
      </p:graphicFrame>
      <p:pic>
        <p:nvPicPr>
          <p:cNvPr id="15" name="Google Shape;400;p4">
            <a:extLst>
              <a:ext uri="{FF2B5EF4-FFF2-40B4-BE49-F238E27FC236}">
                <a16:creationId xmlns:a16="http://schemas.microsoft.com/office/drawing/2014/main" id="{9ACD1383-6B4E-A7C1-CC03-39EB93B26022}"/>
              </a:ext>
            </a:extLst>
          </p:cNvPr>
          <p:cNvPicPr preferRelativeResize="0"/>
          <p:nvPr/>
        </p:nvPicPr>
        <p:blipFill rotWithShape="1">
          <a:blip r:embed="rId6">
            <a:alphaModFix/>
          </a:blip>
          <a:srcRect/>
          <a:stretch/>
        </p:blipFill>
        <p:spPr>
          <a:xfrm>
            <a:off x="13153510" y="1395330"/>
            <a:ext cx="457200" cy="446694"/>
          </a:xfrm>
          <a:prstGeom prst="rect">
            <a:avLst/>
          </a:prstGeom>
          <a:noFill/>
          <a:ln>
            <a:noFill/>
          </a:ln>
        </p:spPr>
      </p:pic>
      <p:pic>
        <p:nvPicPr>
          <p:cNvPr id="4" name="Google Shape;204;p4">
            <a:extLst>
              <a:ext uri="{FF2B5EF4-FFF2-40B4-BE49-F238E27FC236}">
                <a16:creationId xmlns:a16="http://schemas.microsoft.com/office/drawing/2014/main" id="{0C7F76EB-9CB5-58B8-4844-098A22A5BD16}"/>
              </a:ext>
            </a:extLst>
          </p:cNvPr>
          <p:cNvPicPr preferRelativeResize="0"/>
          <p:nvPr/>
        </p:nvPicPr>
        <p:blipFill rotWithShape="1">
          <a:blip r:embed="rId7">
            <a:alphaModFix/>
          </a:blip>
          <a:srcRect/>
          <a:stretch/>
        </p:blipFill>
        <p:spPr>
          <a:xfrm>
            <a:off x="12678980" y="121902"/>
            <a:ext cx="4343194" cy="1266590"/>
          </a:xfrm>
          <a:prstGeom prst="rect">
            <a:avLst/>
          </a:prstGeom>
          <a:noFill/>
          <a:ln>
            <a:noFill/>
          </a:ln>
        </p:spPr>
      </p:pic>
      <p:pic>
        <p:nvPicPr>
          <p:cNvPr id="16" name="Google Shape;204;p4">
            <a:extLst>
              <a:ext uri="{FF2B5EF4-FFF2-40B4-BE49-F238E27FC236}">
                <a16:creationId xmlns:a16="http://schemas.microsoft.com/office/drawing/2014/main" id="{D42BD12F-CD0A-A56A-A136-A5D111A6D0FB}"/>
              </a:ext>
            </a:extLst>
          </p:cNvPr>
          <p:cNvPicPr preferRelativeResize="0"/>
          <p:nvPr/>
        </p:nvPicPr>
        <p:blipFill rotWithShape="1">
          <a:blip r:embed="rId7">
            <a:alphaModFix/>
          </a:blip>
          <a:srcRect/>
          <a:stretch/>
        </p:blipFill>
        <p:spPr>
          <a:xfrm>
            <a:off x="6127726" y="2795705"/>
            <a:ext cx="4343194" cy="1266590"/>
          </a:xfrm>
          <a:prstGeom prst="rect">
            <a:avLst/>
          </a:prstGeom>
          <a:noFill/>
          <a:ln>
            <a:noFill/>
          </a:ln>
        </p:spPr>
      </p:pic>
    </p:spTree>
    <p:extLst>
      <p:ext uri="{BB962C8B-B14F-4D97-AF65-F5344CB8AC3E}">
        <p14:creationId xmlns:p14="http://schemas.microsoft.com/office/powerpoint/2010/main" val="20774822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Google Shape;477;p9"/>
          <p:cNvGraphicFramePr/>
          <p:nvPr>
            <p:extLst>
              <p:ext uri="{D42A27DB-BD31-4B8C-83A1-F6EECF244321}">
                <p14:modId xmlns:p14="http://schemas.microsoft.com/office/powerpoint/2010/main" val="3663341677"/>
              </p:ext>
            </p:extLst>
          </p:nvPr>
        </p:nvGraphicFramePr>
        <p:xfrm>
          <a:off x="4758476" y="1497013"/>
          <a:ext cx="6465900" cy="4858445"/>
        </p:xfrm>
        <a:graphic>
          <a:graphicData uri="http://schemas.openxmlformats.org/drawingml/2006/table">
            <a:tbl>
              <a:tblPr firstRow="1" bandRow="1">
                <a:noFill/>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b="1" u="none" strike="noStrike" cap="none" dirty="0">
                          <a:solidFill>
                            <a:schemeClr val="bg1"/>
                          </a:solidFill>
                          <a:latin typeface="Verdana" panose="020B0604030504040204" pitchFamily="34" charset="0"/>
                          <a:ea typeface="Verdana" panose="020B0604030504040204" pitchFamily="34" charset="0"/>
                          <a:cs typeface="Arial Narrow"/>
                          <a:sym typeface="Arial Narrow"/>
                        </a:rPr>
                        <a:t>DEFINICIONES</a:t>
                      </a:r>
                      <a:endParaRPr sz="1400" b="1" u="none" strike="noStrike" cap="none" dirty="0">
                        <a:solidFill>
                          <a:schemeClr val="bg1"/>
                        </a:solidFill>
                        <a:latin typeface="Verdana" panose="020B0604030504040204" pitchFamily="34" charset="0"/>
                        <a:ea typeface="Verdana" panose="020B0604030504040204" pitchFamily="34" charset="0"/>
                      </a:endParaRPr>
                    </a:p>
                  </a:txBody>
                  <a:tcPr marL="91450" marR="91450" marT="45725" marB="45725"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b="1" u="none" strike="noStrike" cap="none" dirty="0">
                          <a:solidFill>
                            <a:schemeClr val="bg1"/>
                          </a:solidFill>
                          <a:latin typeface="Verdana" panose="020B0604030504040204" pitchFamily="34" charset="0"/>
                          <a:ea typeface="Verdana" panose="020B0604030504040204" pitchFamily="34" charset="0"/>
                          <a:cs typeface="Arial Narrow"/>
                          <a:sym typeface="Arial Narrow"/>
                        </a:rPr>
                        <a:t>RECOMENDACIONES</a:t>
                      </a:r>
                      <a:endParaRPr sz="1400" b="1" u="none" strike="noStrike" cap="none" dirty="0">
                        <a:solidFill>
                          <a:schemeClr val="bg1"/>
                        </a:solidFill>
                        <a:latin typeface="Verdana" panose="020B0604030504040204" pitchFamily="34" charset="0"/>
                        <a:ea typeface="Verdana" panose="020B0604030504040204" pitchFamily="34" charset="0"/>
                      </a:endParaRPr>
                    </a:p>
                  </a:txBody>
                  <a:tcPr marL="91450" marR="91450" marT="45725" marB="45725"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panose="020B0604030504040204" pitchFamily="34" charset="0"/>
                          <a:ea typeface="Verdana" panose="020B0604030504040204" pitchFamily="34" charset="0"/>
                          <a:cs typeface="Arial Narrow"/>
                          <a:sym typeface="Arial Narrow"/>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dirty="0">
                        <a:latin typeface="Verdana" panose="020B0604030504040204" pitchFamily="34" charset="0"/>
                        <a:ea typeface="Verdana" panose="020B0604030504040204" pitchFamily="34" charset="0"/>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panose="020B0604030504040204" pitchFamily="34" charset="0"/>
                        <a:ea typeface="Verdana" panose="020B0604030504040204" pitchFamily="34" charset="0"/>
                        <a:cs typeface="Arial Narrow"/>
                        <a:sym typeface="Arial Narrow"/>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panose="020B0604030504040204" pitchFamily="34" charset="0"/>
                          <a:ea typeface="Verdana" panose="020B0604030504040204" pitchFamily="34" charset="0"/>
                          <a:cs typeface="Arial Narrow"/>
                          <a:sym typeface="Arial Narrow"/>
                        </a:rPr>
                        <a:t>Conato (Incendio): Fuego de origen natural o antrópico que afecta o destruye una extensión inferior a 5.000 m2, de cualquier tipo de cobertura vegetal, ya sea en zona urbana o rural.</a:t>
                      </a:r>
                      <a:endParaRPr sz="900" u="none" strike="noStrike" cap="none" dirty="0">
                        <a:latin typeface="Verdana" panose="020B0604030504040204" pitchFamily="34" charset="0"/>
                        <a:ea typeface="Verdana" panose="020B0604030504040204" pitchFamily="34" charset="0"/>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panose="020B0604030504040204" pitchFamily="34" charset="0"/>
                        <a:ea typeface="Verdana" panose="020B0604030504040204" pitchFamily="34" charset="0"/>
                        <a:cs typeface="Arial Narrow"/>
                        <a:sym typeface="Arial Narrow"/>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panose="020B0604030504040204" pitchFamily="34" charset="0"/>
                          <a:ea typeface="Verdana" panose="020B0604030504040204" pitchFamily="34" charset="0"/>
                          <a:cs typeface="Arial Narrow"/>
                          <a:sym typeface="Arial Narrow"/>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dirty="0">
                        <a:latin typeface="Verdana" panose="020B0604030504040204" pitchFamily="34" charset="0"/>
                        <a:ea typeface="Verdana" panose="020B0604030504040204" pitchFamily="34" charset="0"/>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panose="020B0604030504040204" pitchFamily="34" charset="0"/>
                        <a:ea typeface="Verdana" panose="020B0604030504040204" pitchFamily="34" charset="0"/>
                        <a:cs typeface="Arial Narrow"/>
                        <a:sym typeface="Arial Narrow"/>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panose="020B0604030504040204" pitchFamily="34" charset="0"/>
                          <a:ea typeface="Verdana" panose="020B0604030504040204" pitchFamily="34" charset="0"/>
                          <a:cs typeface="Arial Narrow"/>
                          <a:sym typeface="Arial Narrow"/>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a:t>
                      </a:r>
                      <a:r>
                        <a:rPr lang="es-MX" sz="900" u="none" strike="noStrike" cap="none" dirty="0" err="1">
                          <a:latin typeface="Verdana" panose="020B0604030504040204" pitchFamily="34" charset="0"/>
                          <a:ea typeface="Verdana" panose="020B0604030504040204" pitchFamily="34" charset="0"/>
                          <a:cs typeface="Arial Narrow"/>
                          <a:sym typeface="Arial Narrow"/>
                        </a:rPr>
                        <a:t>Conaf</a:t>
                      </a:r>
                      <a:r>
                        <a:rPr lang="es-MX" sz="900" u="none" strike="noStrike" cap="none" dirty="0">
                          <a:latin typeface="Verdana" panose="020B0604030504040204" pitchFamily="34" charset="0"/>
                          <a:ea typeface="Verdana" panose="020B0604030504040204" pitchFamily="34" charset="0"/>
                          <a:cs typeface="Arial Narrow"/>
                          <a:sym typeface="Arial Narrow"/>
                        </a:rPr>
                        <a:t>, 2019)</a:t>
                      </a:r>
                      <a:endParaRPr sz="900" u="none" strike="noStrike" cap="none" dirty="0">
                        <a:latin typeface="Verdana" panose="020B0604030504040204" pitchFamily="34" charset="0"/>
                        <a:ea typeface="Verdana" panose="020B0604030504040204" pitchFamily="34" charset="0"/>
                      </a:endParaRPr>
                    </a:p>
                  </a:txBody>
                  <a:tcPr marL="91450" marR="91450" marT="45725" marB="45725">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dirty="0">
                        <a:latin typeface="Verdana" panose="020B0604030504040204" pitchFamily="34" charset="0"/>
                        <a:ea typeface="Verdana" panose="020B0604030504040204" pitchFamily="34" charset="0"/>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dirty="0">
                        <a:latin typeface="Verdana" panose="020B0604030504040204" pitchFamily="34" charset="0"/>
                        <a:ea typeface="Verdana" panose="020B0604030504040204" pitchFamily="34" charset="0"/>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A los sistemas regionales y locales de bomberos  disponer de los elementos necesarios para la atención oportuna de eventos de incendio de la cobertura vegetal</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725" marB="45725">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10" name="Google Shape;478;p9" descr="fire-PG9XATW.jpg"/>
          <p:cNvPicPr preferRelativeResize="0"/>
          <p:nvPr/>
        </p:nvPicPr>
        <p:blipFill rotWithShape="1">
          <a:blip r:embed="rId3">
            <a:alphaModFix/>
          </a:blip>
          <a:srcRect/>
          <a:stretch/>
        </p:blipFill>
        <p:spPr>
          <a:xfrm>
            <a:off x="610151" y="1497013"/>
            <a:ext cx="3629340" cy="4858445"/>
          </a:xfrm>
          <a:prstGeom prst="rect">
            <a:avLst/>
          </a:prstGeom>
          <a:noFill/>
          <a:ln>
            <a:noFill/>
          </a:ln>
        </p:spPr>
      </p:pic>
      <p:sp>
        <p:nvSpPr>
          <p:cNvPr id="2" name="Marcador de texto 3">
            <a:extLst>
              <a:ext uri="{FF2B5EF4-FFF2-40B4-BE49-F238E27FC236}">
                <a16:creationId xmlns:a16="http://schemas.microsoft.com/office/drawing/2014/main" id="{902381D9-9594-B0FA-13BC-496313577139}"/>
              </a:ext>
            </a:extLst>
          </p:cNvPr>
          <p:cNvSpPr txBox="1">
            <a:spLocks/>
          </p:cNvSpPr>
          <p:nvPr/>
        </p:nvSpPr>
        <p:spPr>
          <a:xfrm>
            <a:off x="828879" y="884715"/>
            <a:ext cx="5804834" cy="3833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CO" sz="2000" b="1" dirty="0">
                <a:solidFill>
                  <a:srgbClr val="C00000"/>
                </a:solidFill>
                <a:latin typeface="Verdana" panose="020B0604030504040204" pitchFamily="34" charset="0"/>
                <a:ea typeface="Verdana" panose="020B0604030504040204" pitchFamily="34" charset="0"/>
              </a:rPr>
              <a:t>DEFINICIONES Y RECOMENDACIONES</a:t>
            </a:r>
            <a:endParaRPr lang="es-MX" sz="2000" b="1" dirty="0">
              <a:solidFill>
                <a:srgbClr val="C00000"/>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55254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25"/>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86" name="Google Shape;486;p25"/>
          <p:cNvSpPr txBox="1"/>
          <p:nvPr/>
        </p:nvSpPr>
        <p:spPr>
          <a:xfrm>
            <a:off x="817160" y="1429408"/>
            <a:ext cx="7153647"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Ghisliane Echeverry Prieto | Directora General</a:t>
            </a: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CO" sz="1200" b="1"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rPr>
              <a:t>MY. Diana Carolina Rueda Dimate</a:t>
            </a:r>
            <a:r>
              <a:rPr lang="es-MX" sz="1200" b="1" i="0" u="none" strike="noStrike" cap="none" dirty="0">
                <a:solidFill>
                  <a:srgbClr val="7F7F7F"/>
                </a:solidFill>
                <a:latin typeface="Verdana"/>
                <a:ea typeface="Verdana"/>
                <a:cs typeface="Verdana"/>
                <a:sym typeface="Verdana"/>
              </a:rPr>
              <a:t>| Jefe 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Calibri"/>
              <a:buNone/>
            </a:pP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Elaboró:</a:t>
            </a:r>
            <a:endParaRPr lang="es-CO"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7F7F7F"/>
              </a:buClr>
              <a:buSzPts val="1400"/>
              <a:buFont typeface="Arial"/>
              <a:buNone/>
            </a:pPr>
            <a:r>
              <a:rPr lang="es-ES" sz="1200" dirty="0">
                <a:solidFill>
                  <a:srgbClr val="7F7F7F"/>
                </a:solidFill>
                <a:latin typeface="Verdana"/>
                <a:ea typeface="Verdana"/>
                <a:cs typeface="Verdana"/>
                <a:sym typeface="Verdana"/>
              </a:rPr>
              <a:t>Carolina Valencia Monroy </a:t>
            </a:r>
            <a:r>
              <a:rPr lang="es-CO" sz="1200" b="0" i="0" u="none" strike="noStrike" cap="none" dirty="0">
                <a:solidFill>
                  <a:srgbClr val="7F7F7F"/>
                </a:solidFill>
                <a:latin typeface="Verdana"/>
                <a:ea typeface="Verdana"/>
                <a:cs typeface="Verdana"/>
                <a:sym typeface="Verdana"/>
              </a:rPr>
              <a:t>(Profesional de turno).</a:t>
            </a:r>
          </a:p>
          <a:p>
            <a:pPr marL="0" marR="0" lvl="0" indent="0" algn="l" rtl="0">
              <a:lnSpc>
                <a:spcPct val="100000"/>
              </a:lnSpc>
              <a:spcBef>
                <a:spcPts val="0"/>
              </a:spcBef>
              <a:spcAft>
                <a:spcPts val="0"/>
              </a:spcAft>
              <a:buClr>
                <a:srgbClr val="FFFFFF"/>
              </a:buClr>
              <a:buSzPts val="1400"/>
              <a:buFont typeface="Arial"/>
              <a:buNone/>
            </a:pP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1" i="0" u="none" strike="noStrike" cap="none" dirty="0">
                <a:solidFill>
                  <a:srgbClr val="7F7F7F"/>
                </a:solidFill>
                <a:latin typeface="Verdana"/>
                <a:ea typeface="Verdana"/>
                <a:cs typeface="Verdana"/>
                <a:sym typeface="Verdana"/>
              </a:rPr>
              <a:t>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0" i="0" u="none" strike="noStrike" cap="none" dirty="0">
                <a:solidFill>
                  <a:srgbClr val="7F7F7F"/>
                </a:solidFill>
                <a:latin typeface="Verdana"/>
                <a:ea typeface="Verdana"/>
                <a:cs typeface="Verdana"/>
                <a:sym typeface="Verdana"/>
              </a:rPr>
              <a:t>http://www.ideam.gov.co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Correos electrónicos</a:t>
            </a:r>
            <a:r>
              <a:rPr lang="es-MX" sz="1200" b="0" i="0" u="none" strike="noStrike" cap="none" dirty="0">
                <a:solidFill>
                  <a:srgbClr val="7F7F7F"/>
                </a:solidFill>
                <a:latin typeface="Verdana"/>
                <a:ea typeface="Verdana"/>
                <a:cs typeface="Verdana"/>
                <a:sym typeface="Verdana"/>
              </a:rPr>
              <a:t>: servicio@ideam.gov.co, alertas@ideam.gov.co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Calle 25D N° 96B - 70, piso 3. Bogotá, D.C.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Teléfono: 3075625 ext. 1334 -1336.</a:t>
            </a:r>
            <a:endParaRPr sz="1200" b="0" i="0" u="none" strike="noStrike" cap="none" dirty="0">
              <a:solidFill>
                <a:srgbClr val="7F7F7F"/>
              </a:solidFill>
              <a:latin typeface="Verdana"/>
              <a:ea typeface="Verdana"/>
              <a:cs typeface="Verdana"/>
              <a:sym typeface="Verdana"/>
            </a:endParaRPr>
          </a:p>
        </p:txBody>
      </p:sp>
      <p:sp>
        <p:nvSpPr>
          <p:cNvPr id="487" name="Google Shape;487;p25"/>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s-MX" sz="1400" b="1" i="0" u="none" strike="noStrike" cap="none" dirty="0">
                <a:solidFill>
                  <a:srgbClr val="C00000"/>
                </a:solidFill>
                <a:latin typeface="Verdana"/>
                <a:ea typeface="Verdana"/>
                <a:cs typeface="Verdana"/>
                <a:sym typeface="Verdana"/>
              </a:rPr>
              <a:t>VISITA NUESTRAS REDES SOCIALES</a:t>
            </a:r>
            <a:endParaRPr sz="1100" b="1" i="0" u="none" strike="noStrike" cap="none" dirty="0">
              <a:solidFill>
                <a:srgbClr val="C00000"/>
              </a:solidFill>
              <a:latin typeface="Verdana"/>
              <a:ea typeface="Verdana"/>
              <a:cs typeface="Verdana"/>
              <a:sym typeface="Verdana"/>
            </a:endParaRPr>
          </a:p>
        </p:txBody>
      </p:sp>
      <p:grpSp>
        <p:nvGrpSpPr>
          <p:cNvPr id="488" name="Google Shape;488;p25"/>
          <p:cNvGrpSpPr/>
          <p:nvPr/>
        </p:nvGrpSpPr>
        <p:grpSpPr>
          <a:xfrm>
            <a:off x="8760760" y="2132261"/>
            <a:ext cx="2092771" cy="2404039"/>
            <a:chOff x="8855817" y="2561633"/>
            <a:chExt cx="1843914" cy="2118168"/>
          </a:xfrm>
        </p:grpSpPr>
        <p:pic>
          <p:nvPicPr>
            <p:cNvPr id="489" name="Google Shape;489;p25"/>
            <p:cNvPicPr preferRelativeResize="0"/>
            <p:nvPr/>
          </p:nvPicPr>
          <p:blipFill rotWithShape="1">
            <a:blip r:embed="rId3">
              <a:alphaModFix/>
            </a:blip>
            <a:srcRect/>
            <a:stretch/>
          </p:blipFill>
          <p:spPr>
            <a:xfrm>
              <a:off x="8855817" y="4349526"/>
              <a:ext cx="330275" cy="330275"/>
            </a:xfrm>
            <a:prstGeom prst="rect">
              <a:avLst/>
            </a:prstGeom>
            <a:noFill/>
            <a:ln>
              <a:noFill/>
            </a:ln>
          </p:spPr>
        </p:pic>
        <p:pic>
          <p:nvPicPr>
            <p:cNvPr id="490" name="Google Shape;490;p25"/>
            <p:cNvPicPr preferRelativeResize="0"/>
            <p:nvPr/>
          </p:nvPicPr>
          <p:blipFill rotWithShape="1">
            <a:blip r:embed="rId4">
              <a:alphaModFix/>
            </a:blip>
            <a:srcRect/>
            <a:stretch/>
          </p:blipFill>
          <p:spPr>
            <a:xfrm>
              <a:off x="8855817" y="3746544"/>
              <a:ext cx="330275" cy="330275"/>
            </a:xfrm>
            <a:prstGeom prst="rect">
              <a:avLst/>
            </a:prstGeom>
            <a:noFill/>
            <a:ln>
              <a:noFill/>
            </a:ln>
          </p:spPr>
        </p:pic>
        <p:pic>
          <p:nvPicPr>
            <p:cNvPr id="491" name="Google Shape;491;p25"/>
            <p:cNvPicPr preferRelativeResize="0"/>
            <p:nvPr/>
          </p:nvPicPr>
          <p:blipFill rotWithShape="1">
            <a:blip r:embed="rId5">
              <a:alphaModFix/>
            </a:blip>
            <a:srcRect/>
            <a:stretch/>
          </p:blipFill>
          <p:spPr>
            <a:xfrm>
              <a:off x="8855817" y="3177616"/>
              <a:ext cx="330275" cy="317572"/>
            </a:xfrm>
            <a:prstGeom prst="rect">
              <a:avLst/>
            </a:prstGeom>
            <a:noFill/>
            <a:ln>
              <a:noFill/>
            </a:ln>
          </p:spPr>
        </p:pic>
        <p:pic>
          <p:nvPicPr>
            <p:cNvPr id="492" name="Google Shape;492;p25"/>
            <p:cNvPicPr preferRelativeResize="0"/>
            <p:nvPr/>
          </p:nvPicPr>
          <p:blipFill rotWithShape="1">
            <a:blip r:embed="rId6">
              <a:alphaModFix/>
            </a:blip>
            <a:srcRect/>
            <a:stretch/>
          </p:blipFill>
          <p:spPr>
            <a:xfrm>
              <a:off x="8855817" y="2561633"/>
              <a:ext cx="330275" cy="330275"/>
            </a:xfrm>
            <a:prstGeom prst="rect">
              <a:avLst/>
            </a:prstGeom>
            <a:noFill/>
            <a:ln>
              <a:noFill/>
            </a:ln>
          </p:spPr>
        </p:pic>
        <p:sp>
          <p:nvSpPr>
            <p:cNvPr id="493" name="Google Shape;493;p25"/>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InstitutoIDEAM</a:t>
              </a:r>
              <a:endParaRPr sz="1200" b="0" i="0" u="none" strike="noStrike" cap="none">
                <a:solidFill>
                  <a:srgbClr val="7F7F7F"/>
                </a:solidFill>
                <a:latin typeface="Verdana"/>
                <a:ea typeface="Verdana"/>
                <a:cs typeface="Verdana"/>
                <a:sym typeface="Verdana"/>
              </a:endParaRPr>
            </a:p>
          </p:txBody>
        </p:sp>
        <p:sp>
          <p:nvSpPr>
            <p:cNvPr id="494" name="Google Shape;494;p25"/>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495" name="Google Shape;495;p25"/>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496" name="Google Shape;496;p25"/>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Ideam.Instituto</a:t>
              </a:r>
              <a:endParaRPr sz="1200" b="0" i="0" u="none" strike="noStrike" cap="none">
                <a:solidFill>
                  <a:srgbClr val="7F7F7F"/>
                </a:solidFill>
                <a:latin typeface="Verdana"/>
                <a:ea typeface="Verdana"/>
                <a:cs typeface="Verdana"/>
                <a:sym typeface="Verdana"/>
              </a:endParaRPr>
            </a:p>
          </p:txBody>
        </p:sp>
      </p:grpSp>
    </p:spTree>
    <p:extLst>
      <p:ext uri="{BB962C8B-B14F-4D97-AF65-F5344CB8AC3E}">
        <p14:creationId xmlns:p14="http://schemas.microsoft.com/office/powerpoint/2010/main" val="206304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75;p2"/>
          <p:cNvSpPr txBox="1"/>
          <p:nvPr/>
        </p:nvSpPr>
        <p:spPr>
          <a:xfrm>
            <a:off x="2955885" y="1177875"/>
            <a:ext cx="194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441F"/>
              </a:buClr>
              <a:buSzPts val="2400"/>
              <a:buFont typeface="Arial"/>
              <a:buNone/>
            </a:pPr>
            <a:r>
              <a:rPr lang="es-MX" sz="2400" b="1" i="0" u="none" strike="noStrike" cap="none" dirty="0">
                <a:solidFill>
                  <a:srgbClr val="C00000"/>
                </a:solidFill>
                <a:latin typeface="Verdana" panose="020B0604030504040204" pitchFamily="34" charset="0"/>
                <a:ea typeface="Verdana" panose="020B0604030504040204" pitchFamily="34" charset="0"/>
                <a:cs typeface="Arial Black"/>
                <a:sym typeface="Arial Black"/>
              </a:rPr>
              <a:t>RESUMEN</a:t>
            </a:r>
            <a:endParaRPr sz="1400" b="1" i="0" u="none" strike="noStrike" cap="none" dirty="0">
              <a:solidFill>
                <a:srgbClr val="C00000"/>
              </a:solidFill>
              <a:latin typeface="Verdana" panose="020B0604030504040204" pitchFamily="34" charset="0"/>
              <a:ea typeface="Verdana" panose="020B0604030504040204" pitchFamily="34" charset="0"/>
              <a:cs typeface="Arial Black"/>
              <a:sym typeface="Arial Black"/>
            </a:endParaRPr>
          </a:p>
        </p:txBody>
      </p:sp>
      <p:sp>
        <p:nvSpPr>
          <p:cNvPr id="9" name="Rectángulo redondeado 8"/>
          <p:cNvSpPr/>
          <p:nvPr/>
        </p:nvSpPr>
        <p:spPr>
          <a:xfrm>
            <a:off x="7842142" y="1084183"/>
            <a:ext cx="3828082" cy="5440605"/>
          </a:xfrm>
          <a:prstGeom prst="roundRect">
            <a:avLst>
              <a:gd name="adj" fmla="val 614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CuadroTexto 9"/>
          <p:cNvSpPr txBox="1"/>
          <p:nvPr/>
        </p:nvSpPr>
        <p:spPr>
          <a:xfrm>
            <a:off x="8090116" y="1177875"/>
            <a:ext cx="3328298" cy="430887"/>
          </a:xfrm>
          <a:prstGeom prst="rect">
            <a:avLst/>
          </a:prstGeom>
          <a:noFill/>
        </p:spPr>
        <p:txBody>
          <a:bodyPr wrap="square" rtlCol="0">
            <a:spAutoFit/>
          </a:bodyPr>
          <a:lstStyle/>
          <a:p>
            <a:pPr algn="ctr"/>
            <a:r>
              <a:rPr lang="es-MX" sz="1100" b="1" kern="0" dirty="0">
                <a:solidFill>
                  <a:srgbClr val="C00000"/>
                </a:solidFill>
                <a:latin typeface="Verdana" panose="020B0604030504040204" pitchFamily="34" charset="0"/>
                <a:ea typeface="Verdana" panose="020B0604030504040204" pitchFamily="34" charset="0"/>
                <a:cs typeface="Arial Black"/>
                <a:sym typeface="Arial Black"/>
              </a:rPr>
              <a:t>Mapa de Pronóstico de la Amenaza por </a:t>
            </a:r>
            <a:r>
              <a:rPr lang="es-MX" sz="1100" b="1" kern="0" dirty="0">
                <a:solidFill>
                  <a:srgbClr val="C00000"/>
                </a:solidFill>
                <a:latin typeface="Arial Black"/>
                <a:ea typeface="Arial Black"/>
                <a:cs typeface="Arial Black"/>
                <a:sym typeface="Arial Black"/>
              </a:rPr>
              <a:t>Incendios de la Cobertura Vegetal</a:t>
            </a:r>
          </a:p>
        </p:txBody>
      </p:sp>
      <p:pic>
        <p:nvPicPr>
          <p:cNvPr id="2" name="Google Shape;119;p16">
            <a:extLst>
              <a:ext uri="{FF2B5EF4-FFF2-40B4-BE49-F238E27FC236}">
                <a16:creationId xmlns:a16="http://schemas.microsoft.com/office/drawing/2014/main" id="{FF7FF218-3FAF-1EE4-3C23-7F8E4CDAB401}"/>
              </a:ext>
            </a:extLst>
          </p:cNvPr>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8149156" y="1608767"/>
            <a:ext cx="3269245" cy="4623196"/>
          </a:xfrm>
          <a:prstGeom prst="rect">
            <a:avLst/>
          </a:prstGeom>
          <a:noFill/>
          <a:ln>
            <a:noFill/>
          </a:ln>
        </p:spPr>
      </p:pic>
      <p:sp>
        <p:nvSpPr>
          <p:cNvPr id="3" name="Google Shape;374;p2">
            <a:extLst>
              <a:ext uri="{FF2B5EF4-FFF2-40B4-BE49-F238E27FC236}">
                <a16:creationId xmlns:a16="http://schemas.microsoft.com/office/drawing/2014/main" id="{E33A7EFE-AC62-3BA5-BE6F-D8E98100CD9D}"/>
              </a:ext>
            </a:extLst>
          </p:cNvPr>
          <p:cNvSpPr txBox="1"/>
          <p:nvPr/>
        </p:nvSpPr>
        <p:spPr>
          <a:xfrm>
            <a:off x="521776" y="1793148"/>
            <a:ext cx="6816719" cy="1077178"/>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Arial Narrow"/>
                <a:sym typeface="Arial Narrow"/>
              </a:rPr>
              <a:t>Debido a la precipitación y temperatura máxima que se han dado en los últimos días, se presentan condiciones de: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MX" sz="1600" b="1" i="0" u="none" strike="noStrike" kern="1200" cap="none" spc="0" normalizeH="0" baseline="0" noProof="0" dirty="0">
              <a:ln>
                <a:noFill/>
              </a:ln>
              <a:solidFill>
                <a:srgbClr val="ED7D31"/>
              </a:solidFill>
              <a:effectLst>
                <a:outerShdw blurRad="38100" dist="38100" dir="2700000" algn="tl">
                  <a:srgbClr val="000000">
                    <a:alpha val="43137"/>
                  </a:srgbClr>
                </a:outerShdw>
              </a:effectLst>
              <a:uLnTx/>
              <a:uFillTx/>
              <a:latin typeface="Verdana"/>
              <a:ea typeface="Verdana"/>
              <a:cs typeface="+mn-cs"/>
              <a:sym typeface="Verdana"/>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Verdana"/>
                <a:ea typeface="Verdana"/>
                <a:cs typeface="+mn-cs"/>
                <a:sym typeface="Verdana"/>
              </a:rPr>
              <a:t>Alerta Baja:</a:t>
            </a:r>
            <a:r>
              <a:rPr kumimoji="0" lang="es-MX" sz="16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Verdana"/>
                <a:ea typeface="Verdana"/>
                <a:cs typeface="+mn-cs"/>
                <a:sym typeface="Verdana"/>
              </a:rPr>
              <a:t> </a:t>
            </a:r>
            <a:r>
              <a:rPr kumimoji="0" lang="es-ES" sz="1600" b="0" i="0" u="none" strike="noStrike" kern="1200" cap="none" spc="0" normalizeH="0" baseline="0" noProof="0" dirty="0">
                <a:ln>
                  <a:noFill/>
                </a:ln>
                <a:solidFill>
                  <a:srgbClr val="7F7F7F"/>
                </a:solidFill>
                <a:effectLst/>
                <a:uLnTx/>
                <a:uFillTx/>
                <a:latin typeface="Verdana"/>
                <a:ea typeface="Verdana"/>
                <a:cs typeface="Verdana"/>
                <a:sym typeface="Verdana"/>
              </a:rPr>
              <a:t>En un municipio </a:t>
            </a:r>
            <a:r>
              <a:rPr lang="es-ES" sz="1600" dirty="0">
                <a:solidFill>
                  <a:srgbClr val="7F7F7F"/>
                </a:solidFill>
                <a:latin typeface="Verdana"/>
                <a:ea typeface="Verdana"/>
                <a:cs typeface="Verdana"/>
                <a:sym typeface="Verdana"/>
              </a:rPr>
              <a:t>del departamento de Bolívar.</a:t>
            </a:r>
            <a:endParaRPr kumimoji="0" lang="it-IT" sz="1600" b="0" i="0" u="none" strike="noStrike" kern="1200" cap="none" spc="0" normalizeH="0" baseline="0" noProof="0" dirty="0">
              <a:ln>
                <a:noFill/>
              </a:ln>
              <a:solidFill>
                <a:srgbClr val="7F7F7F"/>
              </a:solidFill>
              <a:effectLst/>
              <a:uLnTx/>
              <a:uFillTx/>
              <a:latin typeface="Verdana"/>
              <a:ea typeface="Verdana"/>
              <a:cs typeface="Verdana"/>
              <a:sym typeface="Verdana"/>
            </a:endParaRPr>
          </a:p>
        </p:txBody>
      </p:sp>
    </p:spTree>
    <p:extLst>
      <p:ext uri="{BB962C8B-B14F-4D97-AF65-F5344CB8AC3E}">
        <p14:creationId xmlns:p14="http://schemas.microsoft.com/office/powerpoint/2010/main" val="1081584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7;p16">
            <a:extLst>
              <a:ext uri="{FF2B5EF4-FFF2-40B4-BE49-F238E27FC236}">
                <a16:creationId xmlns:a16="http://schemas.microsoft.com/office/drawing/2014/main" id="{DB5DB074-381E-9E66-D342-31EB27C056DF}"/>
              </a:ext>
            </a:extLst>
          </p:cNvPr>
          <p:cNvSpPr/>
          <p:nvPr/>
        </p:nvSpPr>
        <p:spPr>
          <a:xfrm>
            <a:off x="996120" y="918041"/>
            <a:ext cx="10199759" cy="5174850"/>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 name="Google Shape;118;p16">
            <a:extLst>
              <a:ext uri="{FF2B5EF4-FFF2-40B4-BE49-F238E27FC236}">
                <a16:creationId xmlns:a16="http://schemas.microsoft.com/office/drawing/2014/main" id="{7A63C6DF-72DC-4DD7-5338-DB313DD35171}"/>
              </a:ext>
            </a:extLst>
          </p:cNvPr>
          <p:cNvSpPr txBox="1"/>
          <p:nvPr/>
        </p:nvSpPr>
        <p:spPr>
          <a:xfrm>
            <a:off x="1142570" y="910691"/>
            <a:ext cx="9906855"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400" b="1" i="0" u="none" strike="noStrike" cap="none" dirty="0">
                <a:solidFill>
                  <a:srgbClr val="C00000"/>
                </a:solidFill>
                <a:latin typeface="Verdana" panose="020B0604030504040204" pitchFamily="34" charset="0"/>
                <a:ea typeface="Verdana" panose="020B0604030504040204" pitchFamily="34" charset="0"/>
                <a:cs typeface="Verdana"/>
                <a:sym typeface="Verdana"/>
              </a:rPr>
              <a:t>Gráfica de seguimiento de alertas por pronóstico de la amenaza de </a:t>
            </a:r>
            <a:r>
              <a:rPr lang="es-MX" sz="1400" b="1" i="0" u="none" strike="noStrike" cap="none" dirty="0">
                <a:solidFill>
                  <a:srgbClr val="C00000"/>
                </a:solidFill>
                <a:latin typeface="Verdana" panose="020B0604030504040204" pitchFamily="34" charset="0"/>
                <a:ea typeface="Verdana" panose="020B0604030504040204" pitchFamily="34" charset="0"/>
                <a:cs typeface="Arial Black"/>
                <a:sym typeface="Arial Black"/>
              </a:rPr>
              <a:t>incendios de la cobertura vegetal para Colombia durante los ú</a:t>
            </a:r>
            <a:r>
              <a:rPr lang="es-MX" sz="1400" b="1" dirty="0">
                <a:solidFill>
                  <a:srgbClr val="C00000"/>
                </a:solidFill>
                <a:latin typeface="Verdana" panose="020B0604030504040204" pitchFamily="34" charset="0"/>
                <a:ea typeface="Verdana" panose="020B0604030504040204" pitchFamily="34" charset="0"/>
                <a:cs typeface="Arial Black"/>
                <a:sym typeface="Arial Black"/>
              </a:rPr>
              <a:t>ltimos 30 días</a:t>
            </a:r>
            <a:endParaRPr sz="1400" b="1" i="0" u="none" strike="noStrike" cap="none" dirty="0">
              <a:solidFill>
                <a:srgbClr val="C00000"/>
              </a:solidFill>
              <a:latin typeface="Verdana" panose="020B0604030504040204" pitchFamily="34" charset="0"/>
              <a:ea typeface="Verdana" panose="020B0604030504040204" pitchFamily="34" charset="0"/>
              <a:cs typeface="Arial Black"/>
              <a:sym typeface="Arial Black"/>
            </a:endParaRPr>
          </a:p>
        </p:txBody>
      </p:sp>
      <p:pic>
        <p:nvPicPr>
          <p:cNvPr id="10" name="Imagen 9">
            <a:extLst>
              <a:ext uri="{FF2B5EF4-FFF2-40B4-BE49-F238E27FC236}">
                <a16:creationId xmlns:a16="http://schemas.microsoft.com/office/drawing/2014/main" id="{120EF119-7C37-223C-7124-50684C9E07CF}"/>
              </a:ext>
            </a:extLst>
          </p:cNvPr>
          <p:cNvPicPr>
            <a:picLocks noChangeAspect="1"/>
          </p:cNvPicPr>
          <p:nvPr/>
        </p:nvPicPr>
        <p:blipFill>
          <a:blip r:embed="rId2" r:link="rId3">
            <a:extLst>
              <a:ext uri="{28A0092B-C50C-407E-A947-70E740481C1C}">
                <a14:useLocalDpi xmlns:a14="http://schemas.microsoft.com/office/drawing/2010/main" val="0"/>
              </a:ext>
            </a:extLst>
          </a:blip>
          <a:srcRect/>
          <a:stretch>
            <a:fillRect/>
          </a:stretch>
        </p:blipFill>
        <p:spPr>
          <a:xfrm>
            <a:off x="1487776" y="1507401"/>
            <a:ext cx="9368441" cy="4511959"/>
          </a:xfrm>
          <a:prstGeom prst="rect">
            <a:avLst/>
          </a:prstGeom>
        </p:spPr>
      </p:pic>
      <p:sp>
        <p:nvSpPr>
          <p:cNvPr id="11" name="CuadroTexto 10">
            <a:extLst>
              <a:ext uri="{FF2B5EF4-FFF2-40B4-BE49-F238E27FC236}">
                <a16:creationId xmlns:a16="http://schemas.microsoft.com/office/drawing/2014/main" id="{486A67DA-FA58-DE92-45E3-5ED4D7D4A4A5}"/>
              </a:ext>
            </a:extLst>
          </p:cNvPr>
          <p:cNvSpPr txBox="1"/>
          <p:nvPr/>
        </p:nvSpPr>
        <p:spPr>
          <a:xfrm>
            <a:off x="996119" y="6185142"/>
            <a:ext cx="10199759" cy="492443"/>
          </a:xfrm>
          <a:prstGeom prst="rect">
            <a:avLst/>
          </a:prstGeom>
          <a:noFill/>
        </p:spPr>
        <p:txBody>
          <a:bodyPr wrap="square" rtlCol="0">
            <a:spAutoFit/>
          </a:bodyPr>
          <a:lstStyle/>
          <a:p>
            <a:pPr algn="just"/>
            <a:r>
              <a:rPr lang="es-ES" sz="900" dirty="0"/>
              <a:t>El eje horizontal presenta la fecha de evaluación de las alertas, el eje vertical izquierdo el </a:t>
            </a:r>
            <a:r>
              <a:rPr lang="es-ES" sz="900"/>
              <a:t>porcentaje de </a:t>
            </a:r>
            <a:r>
              <a:rPr lang="es-ES" sz="900" dirty="0"/>
              <a:t>municipios* en alerta y el eje vertical derecho el número total de éstos; categorizando las alertas en una barra apilada según su nivel de amenaza: alta (rojo), moderada (naranja) y baja (amarillo).</a:t>
            </a:r>
          </a:p>
          <a:p>
            <a:pPr algn="just"/>
            <a:r>
              <a:rPr lang="es-ES" sz="800" i="1" dirty="0"/>
              <a:t>* Municipios oficiales registrados por el DANE representado el 100% (1121 municipios) a la fecha.</a:t>
            </a:r>
          </a:p>
        </p:txBody>
      </p:sp>
    </p:spTree>
    <p:extLst>
      <p:ext uri="{BB962C8B-B14F-4D97-AF65-F5344CB8AC3E}">
        <p14:creationId xmlns:p14="http://schemas.microsoft.com/office/powerpoint/2010/main" val="3051591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85;p3"/>
          <p:cNvPicPr preferRelativeResize="0"/>
          <p:nvPr/>
        </p:nvPicPr>
        <p:blipFill>
          <a:blip r:embed="rId3" r:link="rId4">
            <a:extLst>
              <a:ext uri="{28A0092B-C50C-407E-A947-70E740481C1C}">
                <a14:useLocalDpi xmlns:a14="http://schemas.microsoft.com/office/drawing/2010/main" val="0"/>
              </a:ext>
            </a:extLst>
          </a:blip>
          <a:srcRect/>
          <a:stretch>
            <a:fillRect/>
          </a:stretch>
        </p:blipFill>
        <p:spPr>
          <a:xfrm>
            <a:off x="4299034" y="1787240"/>
            <a:ext cx="2885063" cy="3140448"/>
          </a:xfrm>
          <a:prstGeom prst="rect">
            <a:avLst/>
          </a:prstGeom>
          <a:noFill/>
          <a:ln>
            <a:noFill/>
          </a:ln>
        </p:spPr>
      </p:pic>
      <p:sp>
        <p:nvSpPr>
          <p:cNvPr id="4" name="Marcador de texto 3"/>
          <p:cNvSpPr>
            <a:spLocks noGrp="1"/>
          </p:cNvSpPr>
          <p:nvPr>
            <p:ph type="body" sz="quarter" idx="4294967295"/>
          </p:nvPr>
        </p:nvSpPr>
        <p:spPr>
          <a:xfrm>
            <a:off x="886395" y="769938"/>
            <a:ext cx="4708525" cy="376237"/>
          </a:xfrm>
        </p:spPr>
        <p:txBody>
          <a:bodyPr>
            <a:normAutofit/>
          </a:bodyPr>
          <a:lstStyle/>
          <a:p>
            <a:pPr marL="0" indent="0">
              <a:buNone/>
            </a:pPr>
            <a:r>
              <a:rPr lang="es-CO" sz="1200" b="1" dirty="0">
                <a:solidFill>
                  <a:srgbClr val="C00000"/>
                </a:solidFill>
                <a:latin typeface="Verdana" panose="020B0604030504040204" pitchFamily="34" charset="0"/>
                <a:ea typeface="Verdana" panose="020B0604030504040204" pitchFamily="34" charset="0"/>
              </a:rPr>
              <a:t>Actualización: 01 </a:t>
            </a:r>
            <a:r>
              <a:rPr lang="es-ES" sz="1200" b="1" dirty="0">
                <a:solidFill>
                  <a:srgbClr val="C00000"/>
                </a:solidFill>
                <a:latin typeface="Verdana" panose="020B0604030504040204" pitchFamily="34" charset="0"/>
                <a:ea typeface="Verdana" panose="020B0604030504040204" pitchFamily="34" charset="0"/>
              </a:rPr>
              <a:t>de mayo de 2025</a:t>
            </a:r>
            <a:r>
              <a:rPr lang="es-CO" sz="1200" b="1" dirty="0">
                <a:solidFill>
                  <a:srgbClr val="C00000"/>
                </a:solidFill>
                <a:latin typeface="Verdana" panose="020B0604030504040204" pitchFamily="34" charset="0"/>
                <a:ea typeface="Verdana" panose="020B0604030504040204" pitchFamily="34" charset="0"/>
              </a:rPr>
              <a:t> | 12:00 HLC</a:t>
            </a:r>
            <a:endParaRPr lang="es-MX" sz="1200" b="1" dirty="0">
              <a:solidFill>
                <a:srgbClr val="C00000"/>
              </a:solidFill>
              <a:latin typeface="Verdana" panose="020B0604030504040204" pitchFamily="34" charset="0"/>
              <a:ea typeface="Verdana" panose="020B0604030504040204" pitchFamily="34" charset="0"/>
            </a:endParaRPr>
          </a:p>
        </p:txBody>
      </p:sp>
      <p:pic>
        <p:nvPicPr>
          <p:cNvPr id="6" name="Google Shape;387;p3"/>
          <p:cNvPicPr preferRelativeResize="0"/>
          <p:nvPr/>
        </p:nvPicPr>
        <p:blipFill>
          <a:blip r:embed="rId5" r:link="rId6">
            <a:extLst>
              <a:ext uri="{28A0092B-C50C-407E-A947-70E740481C1C}">
                <a14:useLocalDpi xmlns:a14="http://schemas.microsoft.com/office/drawing/2010/main" val="0"/>
              </a:ext>
            </a:extLst>
          </a:blip>
          <a:srcRect/>
          <a:stretch>
            <a:fillRect/>
          </a:stretch>
        </p:blipFill>
        <p:spPr>
          <a:xfrm>
            <a:off x="590551" y="1146175"/>
            <a:ext cx="3834661" cy="5422776"/>
          </a:xfrm>
          <a:prstGeom prst="rect">
            <a:avLst/>
          </a:prstGeom>
          <a:noFill/>
          <a:ln>
            <a:noFill/>
          </a:ln>
        </p:spPr>
      </p:pic>
      <p:pic>
        <p:nvPicPr>
          <p:cNvPr id="10" name="Google Shape;388;p3">
            <a:extLst>
              <a:ext uri="{FF2B5EF4-FFF2-40B4-BE49-F238E27FC236}">
                <a16:creationId xmlns:a16="http://schemas.microsoft.com/office/drawing/2014/main" id="{75BDC8A7-3836-3D6E-FE15-DEDBFF698317}"/>
              </a:ext>
            </a:extLst>
          </p:cNvPr>
          <p:cNvPicPr preferRelativeResize="0">
            <a:picLocks/>
          </p:cNvPicPr>
          <p:nvPr/>
        </p:nvPicPr>
        <p:blipFill>
          <a:blip r:embed="rId7" r:link="rId8">
            <a:extLst>
              <a:ext uri="{28A0092B-C50C-407E-A947-70E740481C1C}">
                <a14:useLocalDpi xmlns:a14="http://schemas.microsoft.com/office/drawing/2010/main" val="0"/>
              </a:ext>
            </a:extLst>
          </a:blip>
          <a:srcRect/>
          <a:stretch>
            <a:fillRect/>
          </a:stretch>
        </p:blipFill>
        <p:spPr>
          <a:xfrm>
            <a:off x="8387769" y="2414276"/>
            <a:ext cx="1535794" cy="628203"/>
          </a:xfrm>
          <a:prstGeom prst="rect">
            <a:avLst/>
          </a:prstGeom>
          <a:noFill/>
          <a:ln>
            <a:noFill/>
          </a:ln>
        </p:spPr>
      </p:pic>
      <p:pic>
        <p:nvPicPr>
          <p:cNvPr id="7" name="Google Shape;390;p3">
            <a:extLst>
              <a:ext uri="{FF2B5EF4-FFF2-40B4-BE49-F238E27FC236}">
                <a16:creationId xmlns:a16="http://schemas.microsoft.com/office/drawing/2014/main" id="{47F0C896-CE41-F2CD-1369-09DDF297132E}"/>
              </a:ext>
            </a:extLst>
          </p:cNvPr>
          <p:cNvPicPr preferRelativeResize="0">
            <a:picLocks/>
          </p:cNvPicPr>
          <p:nvPr/>
        </p:nvPicPr>
        <p:blipFill>
          <a:blip r:embed="rId9" r:link="rId10">
            <a:extLst>
              <a:ext uri="{28A0092B-C50C-407E-A947-70E740481C1C}">
                <a14:useLocalDpi xmlns:a14="http://schemas.microsoft.com/office/drawing/2010/main" val="0"/>
              </a:ext>
            </a:extLst>
          </a:blip>
          <a:srcRect/>
          <a:stretch>
            <a:fillRect/>
          </a:stretch>
        </p:blipFill>
        <p:spPr>
          <a:xfrm>
            <a:off x="10056462" y="2414276"/>
            <a:ext cx="1672235" cy="705442"/>
          </a:xfrm>
          <a:prstGeom prst="rect">
            <a:avLst/>
          </a:prstGeom>
          <a:noFill/>
          <a:ln>
            <a:noFill/>
          </a:ln>
        </p:spPr>
      </p:pic>
      <p:pic>
        <p:nvPicPr>
          <p:cNvPr id="2" name="Google Shape;389;p3">
            <a:extLst>
              <a:ext uri="{FF2B5EF4-FFF2-40B4-BE49-F238E27FC236}">
                <a16:creationId xmlns:a16="http://schemas.microsoft.com/office/drawing/2014/main" id="{B18C34EB-DA86-95BD-4098-072570D6EC61}"/>
              </a:ext>
            </a:extLst>
          </p:cNvPr>
          <p:cNvPicPr preferRelativeResize="0">
            <a:picLocks/>
          </p:cNvPicPr>
          <p:nvPr/>
        </p:nvPicPr>
        <p:blipFill>
          <a:blip r:embed="rId11" r:link="rId12">
            <a:extLst>
              <a:ext uri="{28A0092B-C50C-407E-A947-70E740481C1C}">
                <a14:useLocalDpi xmlns:a14="http://schemas.microsoft.com/office/drawing/2010/main" val="0"/>
              </a:ext>
            </a:extLst>
          </a:blip>
          <a:srcRect/>
          <a:stretch>
            <a:fillRect/>
          </a:stretch>
        </p:blipFill>
        <p:spPr>
          <a:xfrm>
            <a:off x="6851976" y="2414276"/>
            <a:ext cx="1535793" cy="628203"/>
          </a:xfrm>
          <a:prstGeom prst="rect">
            <a:avLst/>
          </a:prstGeom>
          <a:noFill/>
          <a:ln>
            <a:noFill/>
          </a:ln>
        </p:spPr>
      </p:pic>
    </p:spTree>
    <p:extLst>
      <p:ext uri="{BB962C8B-B14F-4D97-AF65-F5344CB8AC3E}">
        <p14:creationId xmlns:p14="http://schemas.microsoft.com/office/powerpoint/2010/main" val="31916943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Marcador de texto 3"/>
          <p:cNvSpPr>
            <a:spLocks noGrp="1"/>
          </p:cNvSpPr>
          <p:nvPr>
            <p:ph type="body" sz="quarter" idx="4294967295"/>
          </p:nvPr>
        </p:nvSpPr>
        <p:spPr>
          <a:xfrm>
            <a:off x="886395" y="769938"/>
            <a:ext cx="4708525" cy="376237"/>
          </a:xfrm>
        </p:spPr>
        <p:txBody>
          <a:bodyPr/>
          <a:lstStyle/>
          <a:p>
            <a:pPr marL="0" indent="0">
              <a:buNone/>
            </a:pPr>
            <a:r>
              <a:rPr lang="es-CO" sz="1200" b="1" dirty="0">
                <a:solidFill>
                  <a:srgbClr val="C00000"/>
                </a:solidFill>
                <a:latin typeface="Verdana" panose="020B0604030504040204" pitchFamily="34" charset="0"/>
                <a:ea typeface="Verdana" panose="020B0604030504040204" pitchFamily="34" charset="0"/>
              </a:rPr>
              <a:t>Actualización: </a:t>
            </a:r>
            <a:fld id="{E98C7728-101C-4E35-B8D5-7590733E1D1D}" type="datetime4">
              <a:rPr lang="es-CO" sz="1200" b="1" smtClean="0">
                <a:solidFill>
                  <a:srgbClr val="C00000"/>
                </a:solidFill>
                <a:latin typeface="Verdana" panose="020B0604030504040204" pitchFamily="34" charset="0"/>
                <a:ea typeface="Verdana" panose="020B0604030504040204" pitchFamily="34" charset="0"/>
              </a:rPr>
              <a:t>1 de mayo de 2025</a:t>
            </a:fld>
            <a:endParaRPr lang="es-MX" sz="1200" b="1" dirty="0">
              <a:solidFill>
                <a:srgbClr val="C00000"/>
              </a:solidFill>
              <a:latin typeface="Verdana" panose="020B0604030504040204" pitchFamily="34" charset="0"/>
              <a:ea typeface="Verdana" panose="020B0604030504040204" pitchFamily="34" charset="0"/>
            </a:endParaRPr>
          </a:p>
        </p:txBody>
      </p:sp>
      <p:pic>
        <p:nvPicPr>
          <p:cNvPr id="10" name="Google Shape;385;p3">
            <a:extLst>
              <a:ext uri="{FF2B5EF4-FFF2-40B4-BE49-F238E27FC236}">
                <a16:creationId xmlns:a16="http://schemas.microsoft.com/office/drawing/2014/main" id="{CBEDB5FD-665A-D8D1-E725-469336C23D75}"/>
              </a:ext>
            </a:extLst>
          </p:cNvPr>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4299034" y="1787240"/>
            <a:ext cx="2885063" cy="3140448"/>
          </a:xfrm>
          <a:prstGeom prst="rect">
            <a:avLst/>
          </a:prstGeom>
          <a:noFill/>
          <a:ln>
            <a:noFill/>
          </a:ln>
        </p:spPr>
      </p:pic>
      <p:pic>
        <p:nvPicPr>
          <p:cNvPr id="11" name="Google Shape;387;p3">
            <a:extLst>
              <a:ext uri="{FF2B5EF4-FFF2-40B4-BE49-F238E27FC236}">
                <a16:creationId xmlns:a16="http://schemas.microsoft.com/office/drawing/2014/main" id="{3F666E3A-AEE7-C8DC-185D-663D3A8C50B9}"/>
              </a:ext>
            </a:extLst>
          </p:cNvPr>
          <p:cNvPicPr preferRelativeResize="0"/>
          <p:nvPr/>
        </p:nvPicPr>
        <p:blipFill>
          <a:blip r:embed="rId4" r:link="rId5">
            <a:extLst>
              <a:ext uri="{28A0092B-C50C-407E-A947-70E740481C1C}">
                <a14:useLocalDpi xmlns:a14="http://schemas.microsoft.com/office/drawing/2010/main" val="0"/>
              </a:ext>
            </a:extLst>
          </a:blip>
          <a:srcRect/>
          <a:stretch>
            <a:fillRect/>
          </a:stretch>
        </p:blipFill>
        <p:spPr>
          <a:xfrm>
            <a:off x="590551" y="1146175"/>
            <a:ext cx="3834661" cy="5422776"/>
          </a:xfrm>
          <a:prstGeom prst="rect">
            <a:avLst/>
          </a:prstGeom>
          <a:noFill/>
          <a:ln>
            <a:noFill/>
          </a:ln>
        </p:spPr>
      </p:pic>
      <p:pic>
        <p:nvPicPr>
          <p:cNvPr id="6" name="Google Shape;388;p3">
            <a:extLst>
              <a:ext uri="{FF2B5EF4-FFF2-40B4-BE49-F238E27FC236}">
                <a16:creationId xmlns:a16="http://schemas.microsoft.com/office/drawing/2014/main" id="{FD9E07D3-4741-726C-FC17-5A26CD48A41A}"/>
              </a:ext>
            </a:extLst>
          </p:cNvPr>
          <p:cNvPicPr preferRelativeResize="0">
            <a:picLocks/>
          </p:cNvPicPr>
          <p:nvPr/>
        </p:nvPicPr>
        <p:blipFill>
          <a:blip r:embed="rId6" r:link="rId7">
            <a:extLst>
              <a:ext uri="{28A0092B-C50C-407E-A947-70E740481C1C}">
                <a14:useLocalDpi xmlns:a14="http://schemas.microsoft.com/office/drawing/2010/main" val="0"/>
              </a:ext>
            </a:extLst>
          </a:blip>
          <a:srcRect/>
          <a:stretch>
            <a:fillRect/>
          </a:stretch>
        </p:blipFill>
        <p:spPr>
          <a:xfrm>
            <a:off x="8781427" y="2414276"/>
            <a:ext cx="1535794" cy="628203"/>
          </a:xfrm>
          <a:prstGeom prst="rect">
            <a:avLst/>
          </a:prstGeom>
          <a:noFill/>
          <a:ln>
            <a:noFill/>
          </a:ln>
        </p:spPr>
      </p:pic>
      <p:pic>
        <p:nvPicPr>
          <p:cNvPr id="7" name="Google Shape;390;p3">
            <a:extLst>
              <a:ext uri="{FF2B5EF4-FFF2-40B4-BE49-F238E27FC236}">
                <a16:creationId xmlns:a16="http://schemas.microsoft.com/office/drawing/2014/main" id="{534692B0-167B-A366-BF29-64A2922FD5BD}"/>
              </a:ext>
            </a:extLst>
          </p:cNvPr>
          <p:cNvPicPr preferRelativeResize="0">
            <a:picLocks/>
          </p:cNvPicPr>
          <p:nvPr/>
        </p:nvPicPr>
        <p:blipFill>
          <a:blip r:embed="rId8" r:link="rId9">
            <a:extLst>
              <a:ext uri="{28A0092B-C50C-407E-A947-70E740481C1C}">
                <a14:useLocalDpi xmlns:a14="http://schemas.microsoft.com/office/drawing/2010/main" val="0"/>
              </a:ext>
            </a:extLst>
          </a:blip>
          <a:srcRect/>
          <a:stretch>
            <a:fillRect/>
          </a:stretch>
        </p:blipFill>
        <p:spPr>
          <a:xfrm>
            <a:off x="10378758" y="2342561"/>
            <a:ext cx="1672235" cy="777158"/>
          </a:xfrm>
          <a:prstGeom prst="rect">
            <a:avLst/>
          </a:prstGeom>
          <a:noFill/>
          <a:ln>
            <a:noFill/>
          </a:ln>
        </p:spPr>
      </p:pic>
      <p:pic>
        <p:nvPicPr>
          <p:cNvPr id="8" name="Google Shape;389;p3">
            <a:extLst>
              <a:ext uri="{FF2B5EF4-FFF2-40B4-BE49-F238E27FC236}">
                <a16:creationId xmlns:a16="http://schemas.microsoft.com/office/drawing/2014/main" id="{0A20D066-B25E-73BA-679B-B480E0E363EF}"/>
              </a:ext>
            </a:extLst>
          </p:cNvPr>
          <p:cNvPicPr preferRelativeResize="0">
            <a:picLocks/>
          </p:cNvPicPr>
          <p:nvPr/>
        </p:nvPicPr>
        <p:blipFill>
          <a:blip r:embed="rId10" r:link="rId11">
            <a:extLst>
              <a:ext uri="{28A0092B-C50C-407E-A947-70E740481C1C}">
                <a14:useLocalDpi xmlns:a14="http://schemas.microsoft.com/office/drawing/2010/main" val="0"/>
              </a:ext>
            </a:extLst>
          </a:blip>
          <a:srcRect/>
          <a:stretch>
            <a:fillRect/>
          </a:stretch>
        </p:blipFill>
        <p:spPr>
          <a:xfrm>
            <a:off x="7184097" y="2414276"/>
            <a:ext cx="1535793" cy="628203"/>
          </a:xfrm>
          <a:prstGeom prst="rect">
            <a:avLst/>
          </a:prstGeom>
          <a:noFill/>
          <a:ln>
            <a:noFill/>
          </a:ln>
        </p:spPr>
      </p:pic>
    </p:spTree>
    <p:extLst>
      <p:ext uri="{BB962C8B-B14F-4D97-AF65-F5344CB8AC3E}">
        <p14:creationId xmlns:p14="http://schemas.microsoft.com/office/powerpoint/2010/main" val="8137714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p:cNvSpPr>
            <a:spLocks noGrp="1"/>
          </p:cNvSpPr>
          <p:nvPr>
            <p:ph type="body" sz="quarter" idx="4294967295"/>
          </p:nvPr>
        </p:nvSpPr>
        <p:spPr>
          <a:xfrm>
            <a:off x="5754564" y="321364"/>
            <a:ext cx="2667688" cy="376237"/>
          </a:xfrm>
        </p:spPr>
        <p:txBody>
          <a:bodyPr>
            <a:normAutofit/>
          </a:bodyPr>
          <a:lstStyle/>
          <a:p>
            <a:pPr marL="0" indent="0">
              <a:buNone/>
            </a:pPr>
            <a:r>
              <a:rPr lang="es-CO" sz="2000" b="1" dirty="0">
                <a:solidFill>
                  <a:srgbClr val="C00000"/>
                </a:solidFill>
                <a:latin typeface="Verdana" panose="020B0604030504040204" pitchFamily="34" charset="0"/>
                <a:ea typeface="Verdana" panose="020B0604030504040204" pitchFamily="34" charset="0"/>
              </a:rPr>
              <a:t>REGIÓN CARIBE</a:t>
            </a:r>
            <a:endParaRPr lang="es-MX" sz="2000" b="1" dirty="0">
              <a:solidFill>
                <a:srgbClr val="C00000"/>
              </a:solidFill>
              <a:latin typeface="Verdana" panose="020B0604030504040204" pitchFamily="34" charset="0"/>
              <a:ea typeface="Verdana" panose="020B0604030504040204" pitchFamily="34" charset="0"/>
            </a:endParaRPr>
          </a:p>
        </p:txBody>
      </p:sp>
      <p:pic>
        <p:nvPicPr>
          <p:cNvPr id="14" name="Google Shape;399;p4"/>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307872" y="898592"/>
            <a:ext cx="4629888" cy="5686256"/>
          </a:xfrm>
          <a:prstGeom prst="rect">
            <a:avLst/>
          </a:prstGeom>
          <a:noFill/>
          <a:ln>
            <a:noFill/>
          </a:ln>
        </p:spPr>
      </p:pic>
      <p:pic>
        <p:nvPicPr>
          <p:cNvPr id="15" name="Google Shape;400;p4"/>
          <p:cNvPicPr preferRelativeResize="0"/>
          <p:nvPr/>
        </p:nvPicPr>
        <p:blipFill rotWithShape="1">
          <a:blip r:embed="rId4">
            <a:alphaModFix/>
          </a:blip>
          <a:srcRect/>
          <a:stretch/>
        </p:blipFill>
        <p:spPr>
          <a:xfrm>
            <a:off x="16306594" y="3533304"/>
            <a:ext cx="457200" cy="446694"/>
          </a:xfrm>
          <a:prstGeom prst="rect">
            <a:avLst/>
          </a:prstGeom>
          <a:noFill/>
          <a:ln>
            <a:noFill/>
          </a:ln>
        </p:spPr>
      </p:pic>
      <p:pic>
        <p:nvPicPr>
          <p:cNvPr id="2" name="Google Shape;204;p4">
            <a:extLst>
              <a:ext uri="{FF2B5EF4-FFF2-40B4-BE49-F238E27FC236}">
                <a16:creationId xmlns:a16="http://schemas.microsoft.com/office/drawing/2014/main" id="{1FB0382C-63F7-1018-6294-B7F54E8A7F5B}"/>
              </a:ext>
            </a:extLst>
          </p:cNvPr>
          <p:cNvPicPr preferRelativeResize="0"/>
          <p:nvPr/>
        </p:nvPicPr>
        <p:blipFill rotWithShape="1">
          <a:blip r:embed="rId5">
            <a:alphaModFix/>
          </a:blip>
          <a:srcRect/>
          <a:stretch/>
        </p:blipFill>
        <p:spPr>
          <a:xfrm>
            <a:off x="17500600" y="5211101"/>
            <a:ext cx="4343194" cy="1184948"/>
          </a:xfrm>
          <a:prstGeom prst="rect">
            <a:avLst/>
          </a:prstGeom>
          <a:noFill/>
          <a:ln>
            <a:noFill/>
          </a:ln>
        </p:spPr>
      </p:pic>
      <p:pic>
        <p:nvPicPr>
          <p:cNvPr id="5" name="Google Shape;204;p4">
            <a:extLst>
              <a:ext uri="{FF2B5EF4-FFF2-40B4-BE49-F238E27FC236}">
                <a16:creationId xmlns:a16="http://schemas.microsoft.com/office/drawing/2014/main" id="{1ECE3981-8A74-3F42-8A05-439559878514}"/>
              </a:ext>
            </a:extLst>
          </p:cNvPr>
          <p:cNvPicPr preferRelativeResize="0"/>
          <p:nvPr/>
        </p:nvPicPr>
        <p:blipFill rotWithShape="1">
          <a:blip r:embed="rId5">
            <a:alphaModFix/>
          </a:blip>
          <a:srcRect/>
          <a:stretch/>
        </p:blipFill>
        <p:spPr>
          <a:xfrm>
            <a:off x="12192000" y="7613943"/>
            <a:ext cx="4343194" cy="1266590"/>
          </a:xfrm>
          <a:prstGeom prst="rect">
            <a:avLst/>
          </a:prstGeom>
          <a:noFill/>
          <a:ln>
            <a:noFill/>
          </a:ln>
        </p:spPr>
      </p:pic>
      <p:graphicFrame>
        <p:nvGraphicFramePr>
          <p:cNvPr id="7" name="Google Shape;397;p4">
            <a:extLst>
              <a:ext uri="{FF2B5EF4-FFF2-40B4-BE49-F238E27FC236}">
                <a16:creationId xmlns:a16="http://schemas.microsoft.com/office/drawing/2014/main" id="{0AE0F1F6-5B57-39A0-6160-E27C8572EA89}"/>
              </a:ext>
            </a:extLst>
          </p:cNvPr>
          <p:cNvGraphicFramePr/>
          <p:nvPr>
            <p:extLst>
              <p:ext uri="{D42A27DB-BD31-4B8C-83A1-F6EECF244321}">
                <p14:modId xmlns:p14="http://schemas.microsoft.com/office/powerpoint/2010/main" val="2375945709"/>
              </p:ext>
            </p:extLst>
          </p:nvPr>
        </p:nvGraphicFramePr>
        <p:xfrm>
          <a:off x="5543788" y="2870884"/>
          <a:ext cx="6212324" cy="1116232"/>
        </p:xfrm>
        <a:graphic>
          <a:graphicData uri="http://schemas.openxmlformats.org/drawingml/2006/table">
            <a:tbl>
              <a:tblPr>
                <a:noFill/>
              </a:tblPr>
              <a:tblGrid>
                <a:gridCol w="820462">
                  <a:extLst>
                    <a:ext uri="{9D8B030D-6E8A-4147-A177-3AD203B41FA5}">
                      <a16:colId xmlns:a16="http://schemas.microsoft.com/office/drawing/2014/main" val="20000"/>
                    </a:ext>
                  </a:extLst>
                </a:gridCol>
                <a:gridCol w="5391862">
                  <a:extLst>
                    <a:ext uri="{9D8B030D-6E8A-4147-A177-3AD203B41FA5}">
                      <a16:colId xmlns:a16="http://schemas.microsoft.com/office/drawing/2014/main" val="20001"/>
                    </a:ext>
                  </a:extLst>
                </a:gridCol>
              </a:tblGrid>
              <a:tr h="468232">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00" b="1" u="none" strike="noStrike" cap="none" dirty="0">
                        <a:solidFill>
                          <a:schemeClr val="lt1"/>
                        </a:solidFill>
                        <a:latin typeface="Verdana" panose="020B0604030504040204" pitchFamily="34" charset="0"/>
                        <a:ea typeface="Verdana" panose="020B0604030504040204" pitchFamily="34" charset="0"/>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648000">
                <a:tc>
                  <a:txBody>
                    <a:bodyPr/>
                    <a:lstStyle/>
                    <a:p>
                      <a:pPr marL="0" marR="0" lvl="0" indent="0" algn="ctr" rtl="0">
                        <a:lnSpc>
                          <a:spcPct val="107000"/>
                        </a:lnSpc>
                        <a:spcBef>
                          <a:spcPts val="0"/>
                        </a:spcBef>
                        <a:spcAft>
                          <a:spcPts val="0"/>
                        </a:spcAft>
                        <a:buClr>
                          <a:srgbClr val="000000"/>
                        </a:buClr>
                        <a:buSzPts val="1100"/>
                        <a:buFont typeface="Arial"/>
                        <a:buNone/>
                      </a:pPr>
                      <a:endParaRPr sz="9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just" defTabSz="914400" rtl="0" eaLnBrk="1" fontAlgn="b" latinLnBrk="0" hangingPunct="1"/>
                      <a:r>
                        <a:rPr lang="es-ES" sz="1000" b="0" i="0" u="none" strike="noStrike" kern="1200" baseline="0" dirty="0">
                          <a:solidFill>
                            <a:srgbClr val="000000"/>
                          </a:solidFill>
                          <a:effectLst/>
                          <a:latin typeface="Verdana" panose="020B0604030504040204" pitchFamily="34" charset="0"/>
                          <a:ea typeface="Verdana" panose="020B0604030504040204" pitchFamily="34" charset="0"/>
                          <a:cs typeface="+mn-cs"/>
                        </a:rPr>
                        <a:t>BOLÍVAR : Arjona.</a:t>
                      </a: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4194857"/>
                  </a:ext>
                </a:extLst>
              </a:tr>
            </a:tbl>
          </a:graphicData>
        </a:graphic>
      </p:graphicFrame>
      <p:pic>
        <p:nvPicPr>
          <p:cNvPr id="11" name="Google Shape;400;p4">
            <a:extLst>
              <a:ext uri="{FF2B5EF4-FFF2-40B4-BE49-F238E27FC236}">
                <a16:creationId xmlns:a16="http://schemas.microsoft.com/office/drawing/2014/main" id="{3F3111D7-E89C-098B-9379-52075A04B991}"/>
              </a:ext>
            </a:extLst>
          </p:cNvPr>
          <p:cNvPicPr preferRelativeResize="0"/>
          <p:nvPr/>
        </p:nvPicPr>
        <p:blipFill rotWithShape="1">
          <a:blip r:embed="rId4">
            <a:alphaModFix/>
          </a:blip>
          <a:srcRect/>
          <a:stretch/>
        </p:blipFill>
        <p:spPr>
          <a:xfrm>
            <a:off x="5754564" y="3429000"/>
            <a:ext cx="457200" cy="446694"/>
          </a:xfrm>
          <a:prstGeom prst="rect">
            <a:avLst/>
          </a:prstGeom>
          <a:noFill/>
          <a:ln>
            <a:noFill/>
          </a:ln>
        </p:spPr>
      </p:pic>
      <p:graphicFrame>
        <p:nvGraphicFramePr>
          <p:cNvPr id="6" name="Google Shape;397;p4">
            <a:extLst>
              <a:ext uri="{FF2B5EF4-FFF2-40B4-BE49-F238E27FC236}">
                <a16:creationId xmlns:a16="http://schemas.microsoft.com/office/drawing/2014/main" id="{769B4476-544E-8D22-9319-4099369E3792}"/>
              </a:ext>
            </a:extLst>
          </p:cNvPr>
          <p:cNvGraphicFramePr/>
          <p:nvPr/>
        </p:nvGraphicFramePr>
        <p:xfrm>
          <a:off x="12538948" y="4328985"/>
          <a:ext cx="6212324" cy="1764232"/>
        </p:xfrm>
        <a:graphic>
          <a:graphicData uri="http://schemas.openxmlformats.org/drawingml/2006/table">
            <a:tbl>
              <a:tblPr>
                <a:noFill/>
              </a:tblPr>
              <a:tblGrid>
                <a:gridCol w="820462">
                  <a:extLst>
                    <a:ext uri="{9D8B030D-6E8A-4147-A177-3AD203B41FA5}">
                      <a16:colId xmlns:a16="http://schemas.microsoft.com/office/drawing/2014/main" val="20000"/>
                    </a:ext>
                  </a:extLst>
                </a:gridCol>
                <a:gridCol w="5391862">
                  <a:extLst>
                    <a:ext uri="{9D8B030D-6E8A-4147-A177-3AD203B41FA5}">
                      <a16:colId xmlns:a16="http://schemas.microsoft.com/office/drawing/2014/main" val="20001"/>
                    </a:ext>
                  </a:extLst>
                </a:gridCol>
              </a:tblGrid>
              <a:tr h="468232">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00" b="1" u="none" strike="noStrike" cap="none" dirty="0">
                        <a:solidFill>
                          <a:schemeClr val="lt1"/>
                        </a:solidFill>
                        <a:latin typeface="Verdana" panose="020B0604030504040204" pitchFamily="34" charset="0"/>
                        <a:ea typeface="Verdana" panose="020B0604030504040204" pitchFamily="34" charset="0"/>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648000">
                <a:tc>
                  <a:txBody>
                    <a:bodyPr/>
                    <a:lstStyle/>
                    <a:p>
                      <a:pPr marL="0" marR="0" lvl="0" indent="0" algn="just" defTabSz="914400" rtl="0" eaLnBrk="1" fontAlgn="b" latinLnBrk="0" hangingPunct="1">
                        <a:lnSpc>
                          <a:spcPct val="107000"/>
                        </a:lnSpc>
                        <a:spcBef>
                          <a:spcPts val="0"/>
                        </a:spcBef>
                        <a:spcAft>
                          <a:spcPts val="0"/>
                        </a:spcAft>
                        <a:buClr>
                          <a:srgbClr val="000000"/>
                        </a:buClr>
                        <a:buSzPts val="1100"/>
                        <a:buFont typeface="Arial"/>
                        <a:buNone/>
                      </a:pPr>
                      <a:endParaRPr sz="1000" b="0" i="0" u="none" strike="noStrike" kern="1200" baseline="0" dirty="0">
                        <a:solidFill>
                          <a:srgbClr val="000000"/>
                        </a:solidFill>
                        <a:effectLst/>
                        <a:latin typeface="Verdana" panose="020B0604030504040204" pitchFamily="34" charset="0"/>
                        <a:ea typeface="Verdana" panose="020B0604030504040204" pitchFamily="34" charset="0"/>
                        <a:cs typeface="+mn-cs"/>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tc>
                  <a:txBody>
                    <a:bodyPr/>
                    <a:lstStyle/>
                    <a:p>
                      <a:pPr marL="87313" indent="0" algn="just" defTabSz="914400" rtl="0" eaLnBrk="1" fontAlgn="b" latinLnBrk="0" hangingPunct="1">
                        <a:tabLst>
                          <a:tab pos="87313" algn="l"/>
                        </a:tabLst>
                      </a:pPr>
                      <a:r>
                        <a:rPr lang="es-CO" sz="1000" b="0" i="0" u="none" strike="noStrike" kern="1200" baseline="0" dirty="0">
                          <a:solidFill>
                            <a:srgbClr val="000000"/>
                          </a:solidFill>
                          <a:effectLst/>
                          <a:latin typeface="Verdana" panose="020B0604030504040204" pitchFamily="34" charset="0"/>
                          <a:ea typeface="Verdana" panose="020B0604030504040204" pitchFamily="34" charset="0"/>
                          <a:cs typeface="+mn-cs"/>
                        </a:rPr>
                        <a:t>MAGDALENA : Santa Marta.</a:t>
                      </a:r>
                    </a:p>
                  </a:txBody>
                  <a:tcPr marL="9525" marR="9525" marT="9525" marB="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95809863"/>
                  </a:ext>
                </a:extLst>
              </a:tr>
              <a:tr h="648000">
                <a:tc>
                  <a:txBody>
                    <a:bodyPr/>
                    <a:lstStyle/>
                    <a:p>
                      <a:pPr marL="0" marR="0" lvl="0" indent="0" algn="ctr" rtl="0">
                        <a:lnSpc>
                          <a:spcPct val="107000"/>
                        </a:lnSpc>
                        <a:spcBef>
                          <a:spcPts val="0"/>
                        </a:spcBef>
                        <a:spcAft>
                          <a:spcPts val="0"/>
                        </a:spcAft>
                        <a:buClr>
                          <a:srgbClr val="000000"/>
                        </a:buClr>
                        <a:buSzPts val="1100"/>
                        <a:buFont typeface="Arial"/>
                        <a:buNone/>
                      </a:pPr>
                      <a:endParaRPr sz="9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solidFill>
                        <a:srgbClr val="E1233F"/>
                      </a:solid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just" defTabSz="914400" rtl="0" eaLnBrk="1" fontAlgn="b" latinLnBrk="0" hangingPunct="1"/>
                      <a:r>
                        <a:rPr lang="it-IT" sz="1000" b="0" i="0" u="none" strike="noStrike" kern="1200" baseline="0" dirty="0">
                          <a:solidFill>
                            <a:srgbClr val="000000"/>
                          </a:solidFill>
                          <a:effectLst/>
                          <a:latin typeface="Verdana" panose="020B0604030504040204" pitchFamily="34" charset="0"/>
                          <a:ea typeface="Verdana" panose="020B0604030504040204" pitchFamily="34" charset="0"/>
                          <a:cs typeface="+mn-cs"/>
                        </a:rPr>
                        <a:t>ATLÁNTICO : Manatí.</a:t>
                      </a:r>
                    </a:p>
                    <a:p>
                      <a:pPr marL="0" algn="just" defTabSz="914400" rtl="0" eaLnBrk="1" fontAlgn="b" latinLnBrk="0" hangingPunct="1"/>
                      <a:r>
                        <a:rPr lang="it-IT" sz="1000" b="0" i="0" u="none" strike="noStrike" kern="1200" baseline="0" dirty="0">
                          <a:solidFill>
                            <a:srgbClr val="000000"/>
                          </a:solidFill>
                          <a:effectLst/>
                          <a:latin typeface="Verdana" panose="020B0604030504040204" pitchFamily="34" charset="0"/>
                          <a:ea typeface="Verdana" panose="020B0604030504040204" pitchFamily="34" charset="0"/>
                          <a:cs typeface="+mn-cs"/>
                        </a:rPr>
                        <a:t>LA GUAJIRA : Urumita.</a:t>
                      </a:r>
                      <a:endParaRPr lang="es-ES" sz="1000" b="0" i="0" u="none" strike="noStrike" kern="1200" baseline="0" dirty="0">
                        <a:solidFill>
                          <a:srgbClr val="000000"/>
                        </a:solidFill>
                        <a:effectLst/>
                        <a:latin typeface="Verdana" panose="020B0604030504040204" pitchFamily="34" charset="0"/>
                        <a:ea typeface="Verdana" panose="020B0604030504040204" pitchFamily="34" charset="0"/>
                        <a:cs typeface="+mn-cs"/>
                      </a:endParaRP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solidFill>
                        <a:srgbClr val="E1233F"/>
                      </a:solid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4194857"/>
                  </a:ext>
                </a:extLst>
              </a:tr>
            </a:tbl>
          </a:graphicData>
        </a:graphic>
      </p:graphicFrame>
    </p:spTree>
    <p:extLst>
      <p:ext uri="{BB962C8B-B14F-4D97-AF65-F5344CB8AC3E}">
        <p14:creationId xmlns:p14="http://schemas.microsoft.com/office/powerpoint/2010/main" val="22838243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9E701-7420-721B-9769-B87779358241}"/>
            </a:ext>
          </a:extLst>
        </p:cNvPr>
        <p:cNvGrpSpPr/>
        <p:nvPr/>
      </p:nvGrpSpPr>
      <p:grpSpPr>
        <a:xfrm>
          <a:off x="0" y="0"/>
          <a:ext cx="0" cy="0"/>
          <a:chOff x="0" y="0"/>
          <a:chExt cx="0" cy="0"/>
        </a:xfrm>
      </p:grpSpPr>
      <p:pic>
        <p:nvPicPr>
          <p:cNvPr id="8" name="Google Shape;417;p5">
            <a:extLst>
              <a:ext uri="{FF2B5EF4-FFF2-40B4-BE49-F238E27FC236}">
                <a16:creationId xmlns:a16="http://schemas.microsoft.com/office/drawing/2014/main" id="{A18EAFF5-D701-4064-5072-6CEF731D10B6}"/>
              </a:ext>
            </a:extLst>
          </p:cNvPr>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381024" y="898592"/>
            <a:ext cx="4465296" cy="5686256"/>
          </a:xfrm>
          <a:prstGeom prst="rect">
            <a:avLst/>
          </a:prstGeom>
          <a:noFill/>
          <a:ln>
            <a:noFill/>
          </a:ln>
        </p:spPr>
      </p:pic>
      <p:pic>
        <p:nvPicPr>
          <p:cNvPr id="11" name="Google Shape;406;p4" descr="Recurso 25.png">
            <a:extLst>
              <a:ext uri="{FF2B5EF4-FFF2-40B4-BE49-F238E27FC236}">
                <a16:creationId xmlns:a16="http://schemas.microsoft.com/office/drawing/2014/main" id="{27480E6A-0DE8-8296-F689-96863AEA8324}"/>
              </a:ext>
            </a:extLst>
          </p:cNvPr>
          <p:cNvPicPr preferRelativeResize="0"/>
          <p:nvPr/>
        </p:nvPicPr>
        <p:blipFill rotWithShape="1">
          <a:blip r:embed="rId4">
            <a:alphaModFix/>
          </a:blip>
          <a:srcRect/>
          <a:stretch/>
        </p:blipFill>
        <p:spPr>
          <a:xfrm>
            <a:off x="14261093" y="4433318"/>
            <a:ext cx="457200" cy="446400"/>
          </a:xfrm>
          <a:prstGeom prst="rect">
            <a:avLst/>
          </a:prstGeom>
          <a:noFill/>
          <a:ln>
            <a:noFill/>
          </a:ln>
        </p:spPr>
      </p:pic>
      <p:sp>
        <p:nvSpPr>
          <p:cNvPr id="2" name="Marcador de texto 3">
            <a:extLst>
              <a:ext uri="{FF2B5EF4-FFF2-40B4-BE49-F238E27FC236}">
                <a16:creationId xmlns:a16="http://schemas.microsoft.com/office/drawing/2014/main" id="{13A90B85-012E-6296-075B-C1AE9099AAAC}"/>
              </a:ext>
            </a:extLst>
          </p:cNvPr>
          <p:cNvSpPr txBox="1">
            <a:spLocks/>
          </p:cNvSpPr>
          <p:nvPr/>
        </p:nvSpPr>
        <p:spPr>
          <a:xfrm>
            <a:off x="5754564" y="321364"/>
            <a:ext cx="2667688" cy="376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CO" sz="20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rPr>
              <a:t>REGIÓN ANDINA</a:t>
            </a:r>
            <a:endParaRPr kumimoji="0" lang="es-MX" sz="20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endParaRPr>
          </a:p>
        </p:txBody>
      </p:sp>
      <p:pic>
        <p:nvPicPr>
          <p:cNvPr id="9" name="Google Shape;204;p4">
            <a:extLst>
              <a:ext uri="{FF2B5EF4-FFF2-40B4-BE49-F238E27FC236}">
                <a16:creationId xmlns:a16="http://schemas.microsoft.com/office/drawing/2014/main" id="{F2382F75-ED63-7FA8-475B-2731A80C0F7E}"/>
              </a:ext>
            </a:extLst>
          </p:cNvPr>
          <p:cNvPicPr preferRelativeResize="0"/>
          <p:nvPr/>
        </p:nvPicPr>
        <p:blipFill rotWithShape="1">
          <a:blip r:embed="rId5">
            <a:alphaModFix/>
          </a:blip>
          <a:srcRect/>
          <a:stretch/>
        </p:blipFill>
        <p:spPr>
          <a:xfrm>
            <a:off x="5661034" y="2833260"/>
            <a:ext cx="4343194" cy="1266590"/>
          </a:xfrm>
          <a:prstGeom prst="rect">
            <a:avLst/>
          </a:prstGeom>
          <a:noFill/>
          <a:ln>
            <a:noFill/>
          </a:ln>
        </p:spPr>
      </p:pic>
      <p:pic>
        <p:nvPicPr>
          <p:cNvPr id="7" name="Google Shape;400;p4">
            <a:extLst>
              <a:ext uri="{FF2B5EF4-FFF2-40B4-BE49-F238E27FC236}">
                <a16:creationId xmlns:a16="http://schemas.microsoft.com/office/drawing/2014/main" id="{997731BA-72F7-CB94-BB58-5482D9803B49}"/>
              </a:ext>
            </a:extLst>
          </p:cNvPr>
          <p:cNvPicPr preferRelativeResize="0"/>
          <p:nvPr/>
        </p:nvPicPr>
        <p:blipFill rotWithShape="1">
          <a:blip r:embed="rId6">
            <a:alphaModFix/>
          </a:blip>
          <a:srcRect/>
          <a:stretch/>
        </p:blipFill>
        <p:spPr>
          <a:xfrm>
            <a:off x="14449184" y="5265869"/>
            <a:ext cx="475075" cy="446694"/>
          </a:xfrm>
          <a:prstGeom prst="rect">
            <a:avLst/>
          </a:prstGeom>
          <a:noFill/>
          <a:ln>
            <a:noFill/>
          </a:ln>
        </p:spPr>
      </p:pic>
      <p:graphicFrame>
        <p:nvGraphicFramePr>
          <p:cNvPr id="5" name="Google Shape;397;p4">
            <a:extLst>
              <a:ext uri="{FF2B5EF4-FFF2-40B4-BE49-F238E27FC236}">
                <a16:creationId xmlns:a16="http://schemas.microsoft.com/office/drawing/2014/main" id="{E079DE67-5553-C729-11B1-85006370B602}"/>
              </a:ext>
            </a:extLst>
          </p:cNvPr>
          <p:cNvGraphicFramePr/>
          <p:nvPr/>
        </p:nvGraphicFramePr>
        <p:xfrm>
          <a:off x="14194978" y="5576594"/>
          <a:ext cx="6212324" cy="1044240"/>
        </p:xfrm>
        <a:graphic>
          <a:graphicData uri="http://schemas.openxmlformats.org/drawingml/2006/table">
            <a:tbl>
              <a:tblPr>
                <a:noFill/>
              </a:tblPr>
              <a:tblGrid>
                <a:gridCol w="820462">
                  <a:extLst>
                    <a:ext uri="{9D8B030D-6E8A-4147-A177-3AD203B41FA5}">
                      <a16:colId xmlns:a16="http://schemas.microsoft.com/office/drawing/2014/main" val="20000"/>
                    </a:ext>
                  </a:extLst>
                </a:gridCol>
                <a:gridCol w="5391862">
                  <a:extLst>
                    <a:ext uri="{9D8B030D-6E8A-4147-A177-3AD203B41FA5}">
                      <a16:colId xmlns:a16="http://schemas.microsoft.com/office/drawing/2014/main" val="20001"/>
                    </a:ext>
                  </a:extLst>
                </a:gridCol>
              </a:tblGrid>
              <a:tr h="396000">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00" b="1" u="none" strike="noStrike" cap="none" dirty="0">
                        <a:solidFill>
                          <a:schemeClr val="lt1"/>
                        </a:solidFill>
                        <a:latin typeface="Verdana" panose="020B0604030504040204" pitchFamily="34" charset="0"/>
                        <a:ea typeface="Verdana" panose="020B0604030504040204" pitchFamily="34" charset="0"/>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648000">
                <a:tc>
                  <a:txBody>
                    <a:bodyPr/>
                    <a:lstStyle/>
                    <a:p>
                      <a:pPr marL="0" marR="0" lvl="0" indent="0" algn="ctr" rtl="0">
                        <a:lnSpc>
                          <a:spcPct val="107000"/>
                        </a:lnSpc>
                        <a:spcBef>
                          <a:spcPts val="0"/>
                        </a:spcBef>
                        <a:spcAft>
                          <a:spcPts val="0"/>
                        </a:spcAft>
                        <a:buClr>
                          <a:srgbClr val="000000"/>
                        </a:buClr>
                        <a:buSzPts val="1100"/>
                        <a:buFont typeface="Arial"/>
                        <a:buNone/>
                      </a:pPr>
                      <a:endParaRPr sz="9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HUILA : </a:t>
                      </a:r>
                      <a:r>
                        <a:rPr lang="es-ES" sz="1000" b="0" i="0" u="none" strike="noStrike" kern="1200" baseline="0" dirty="0" err="1">
                          <a:solidFill>
                            <a:srgbClr val="000000"/>
                          </a:solidFill>
                          <a:effectLst/>
                          <a:latin typeface="Verdana" panose="020B0604030504040204" pitchFamily="34" charset="0"/>
                          <a:ea typeface="Verdana" panose="020B0604030504040204" pitchFamily="34" charset="0"/>
                        </a:rPr>
                        <a:t>Villavieja</a:t>
                      </a:r>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a:t>
                      </a: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38696221"/>
                  </a:ext>
                </a:extLst>
              </a:tr>
            </a:tbl>
          </a:graphicData>
        </a:graphic>
      </p:graphicFrame>
      <p:pic>
        <p:nvPicPr>
          <p:cNvPr id="13" name="Google Shape;400;p4">
            <a:extLst>
              <a:ext uri="{FF2B5EF4-FFF2-40B4-BE49-F238E27FC236}">
                <a16:creationId xmlns:a16="http://schemas.microsoft.com/office/drawing/2014/main" id="{E0D1B528-1036-29F5-1B1A-800EE605FF96}"/>
              </a:ext>
            </a:extLst>
          </p:cNvPr>
          <p:cNvPicPr preferRelativeResize="0"/>
          <p:nvPr/>
        </p:nvPicPr>
        <p:blipFill rotWithShape="1">
          <a:blip r:embed="rId6">
            <a:alphaModFix/>
          </a:blip>
          <a:srcRect/>
          <a:stretch/>
        </p:blipFill>
        <p:spPr>
          <a:xfrm>
            <a:off x="14360608" y="6060894"/>
            <a:ext cx="457200" cy="446694"/>
          </a:xfrm>
          <a:prstGeom prst="rect">
            <a:avLst/>
          </a:prstGeom>
          <a:noFill/>
          <a:ln>
            <a:noFill/>
          </a:ln>
        </p:spPr>
      </p:pic>
      <p:pic>
        <p:nvPicPr>
          <p:cNvPr id="14" name="Google Shape;406;p4" descr="Recurso 25.png">
            <a:extLst>
              <a:ext uri="{FF2B5EF4-FFF2-40B4-BE49-F238E27FC236}">
                <a16:creationId xmlns:a16="http://schemas.microsoft.com/office/drawing/2014/main" id="{01D25718-E964-C98E-95CB-D305725310ED}"/>
              </a:ext>
            </a:extLst>
          </p:cNvPr>
          <p:cNvPicPr preferRelativeResize="0"/>
          <p:nvPr/>
        </p:nvPicPr>
        <p:blipFill rotWithShape="1">
          <a:blip r:embed="rId4">
            <a:alphaModFix/>
          </a:blip>
          <a:srcRect/>
          <a:stretch/>
        </p:blipFill>
        <p:spPr>
          <a:xfrm>
            <a:off x="13120191" y="1977988"/>
            <a:ext cx="457200" cy="446694"/>
          </a:xfrm>
          <a:prstGeom prst="rect">
            <a:avLst/>
          </a:prstGeom>
          <a:noFill/>
          <a:ln>
            <a:noFill/>
          </a:ln>
        </p:spPr>
      </p:pic>
      <p:pic>
        <p:nvPicPr>
          <p:cNvPr id="6" name="Google Shape;407;p4">
            <a:extLst>
              <a:ext uri="{FF2B5EF4-FFF2-40B4-BE49-F238E27FC236}">
                <a16:creationId xmlns:a16="http://schemas.microsoft.com/office/drawing/2014/main" id="{AF4AF13C-7425-1C12-078E-959F922041CA}"/>
              </a:ext>
            </a:extLst>
          </p:cNvPr>
          <p:cNvPicPr preferRelativeResize="0"/>
          <p:nvPr/>
        </p:nvPicPr>
        <p:blipFill rotWithShape="1">
          <a:blip r:embed="rId7">
            <a:alphaModFix/>
          </a:blip>
          <a:srcRect/>
          <a:stretch/>
        </p:blipFill>
        <p:spPr>
          <a:xfrm>
            <a:off x="12871781" y="3036621"/>
            <a:ext cx="451143" cy="445047"/>
          </a:xfrm>
          <a:prstGeom prst="rect">
            <a:avLst/>
          </a:prstGeom>
          <a:noFill/>
          <a:ln>
            <a:noFill/>
          </a:ln>
        </p:spPr>
      </p:pic>
      <p:graphicFrame>
        <p:nvGraphicFramePr>
          <p:cNvPr id="12" name="Google Shape;397;p4">
            <a:extLst>
              <a:ext uri="{FF2B5EF4-FFF2-40B4-BE49-F238E27FC236}">
                <a16:creationId xmlns:a16="http://schemas.microsoft.com/office/drawing/2014/main" id="{0F5E483B-70A5-4216-14FB-8655EBAE8CDC}"/>
              </a:ext>
            </a:extLst>
          </p:cNvPr>
          <p:cNvGraphicFramePr/>
          <p:nvPr/>
        </p:nvGraphicFramePr>
        <p:xfrm>
          <a:off x="12983650" y="4125938"/>
          <a:ext cx="5731866" cy="1634722"/>
        </p:xfrm>
        <a:graphic>
          <a:graphicData uri="http://schemas.openxmlformats.org/drawingml/2006/table">
            <a:tbl>
              <a:tblPr>
                <a:noFill/>
              </a:tblPr>
              <a:tblGrid>
                <a:gridCol w="757008">
                  <a:extLst>
                    <a:ext uri="{9D8B030D-6E8A-4147-A177-3AD203B41FA5}">
                      <a16:colId xmlns:a16="http://schemas.microsoft.com/office/drawing/2014/main" val="20000"/>
                    </a:ext>
                  </a:extLst>
                </a:gridCol>
                <a:gridCol w="4974858">
                  <a:extLst>
                    <a:ext uri="{9D8B030D-6E8A-4147-A177-3AD203B41FA5}">
                      <a16:colId xmlns:a16="http://schemas.microsoft.com/office/drawing/2014/main" val="20001"/>
                    </a:ext>
                  </a:extLst>
                </a:gridCol>
              </a:tblGrid>
              <a:tr h="398824">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00" b="1" u="none" strike="noStrike" cap="none" dirty="0">
                        <a:solidFill>
                          <a:schemeClr val="lt1"/>
                        </a:solidFill>
                        <a:latin typeface="Verdana" panose="020B0604030504040204" pitchFamily="34" charset="0"/>
                        <a:ea typeface="Verdana" panose="020B0604030504040204" pitchFamily="34" charset="0"/>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617949">
                <a:tc>
                  <a:txBody>
                    <a:bodyPr/>
                    <a:lstStyle/>
                    <a:p>
                      <a:pPr marL="0" marR="0" lvl="0" indent="0" algn="ctr" rtl="0">
                        <a:lnSpc>
                          <a:spcPct val="107000"/>
                        </a:lnSpc>
                        <a:spcBef>
                          <a:spcPts val="0"/>
                        </a:spcBef>
                        <a:spcAft>
                          <a:spcPts val="0"/>
                        </a:spcAft>
                        <a:buClr>
                          <a:srgbClr val="000000"/>
                        </a:buClr>
                        <a:buSzPts val="1100"/>
                        <a:buFont typeface="Arial"/>
                        <a:buNone/>
                      </a:pPr>
                      <a:endParaRPr sz="9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HUILA : Pitalito.</a:t>
                      </a: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97123519"/>
                  </a:ext>
                </a:extLst>
              </a:tr>
              <a:tr h="617949">
                <a:tc>
                  <a:txBody>
                    <a:bodyPr/>
                    <a:lstStyle/>
                    <a:p>
                      <a:pPr marL="0" marR="0" lvl="0" indent="0" algn="ctr" rtl="0">
                        <a:lnSpc>
                          <a:spcPct val="107000"/>
                        </a:lnSpc>
                        <a:spcBef>
                          <a:spcPts val="0"/>
                        </a:spcBef>
                        <a:spcAft>
                          <a:spcPts val="0"/>
                        </a:spcAft>
                        <a:buClr>
                          <a:srgbClr val="000000"/>
                        </a:buClr>
                        <a:buSzPts val="1100"/>
                        <a:buFont typeface="Arial"/>
                        <a:buNone/>
                      </a:pPr>
                      <a:endParaRPr sz="9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solidFill>
                        <a:srgbClr val="E1233F"/>
                      </a:solid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TOLIMA : Ambalema.</a:t>
                      </a: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solidFill>
                        <a:srgbClr val="E1233F"/>
                      </a:solid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4635028"/>
                  </a:ext>
                </a:extLst>
              </a:tr>
            </a:tbl>
          </a:graphicData>
        </a:graphic>
      </p:graphicFrame>
      <p:graphicFrame>
        <p:nvGraphicFramePr>
          <p:cNvPr id="3" name="Google Shape;397;p4">
            <a:extLst>
              <a:ext uri="{FF2B5EF4-FFF2-40B4-BE49-F238E27FC236}">
                <a16:creationId xmlns:a16="http://schemas.microsoft.com/office/drawing/2014/main" id="{9F58A921-E4CB-AC70-B7CF-EFCC65D4C804}"/>
              </a:ext>
            </a:extLst>
          </p:cNvPr>
          <p:cNvGraphicFramePr/>
          <p:nvPr/>
        </p:nvGraphicFramePr>
        <p:xfrm>
          <a:off x="12752662" y="2510836"/>
          <a:ext cx="6212324" cy="1116232"/>
        </p:xfrm>
        <a:graphic>
          <a:graphicData uri="http://schemas.openxmlformats.org/drawingml/2006/table">
            <a:tbl>
              <a:tblPr>
                <a:noFill/>
              </a:tblPr>
              <a:tblGrid>
                <a:gridCol w="820462">
                  <a:extLst>
                    <a:ext uri="{9D8B030D-6E8A-4147-A177-3AD203B41FA5}">
                      <a16:colId xmlns:a16="http://schemas.microsoft.com/office/drawing/2014/main" val="20000"/>
                    </a:ext>
                  </a:extLst>
                </a:gridCol>
                <a:gridCol w="5391862">
                  <a:extLst>
                    <a:ext uri="{9D8B030D-6E8A-4147-A177-3AD203B41FA5}">
                      <a16:colId xmlns:a16="http://schemas.microsoft.com/office/drawing/2014/main" val="20001"/>
                    </a:ext>
                  </a:extLst>
                </a:gridCol>
              </a:tblGrid>
              <a:tr h="468232">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00" b="1" u="none" strike="noStrike" cap="none" dirty="0">
                        <a:solidFill>
                          <a:schemeClr val="lt1"/>
                        </a:solidFill>
                        <a:latin typeface="Verdana" panose="020B0604030504040204" pitchFamily="34" charset="0"/>
                        <a:ea typeface="Verdana" panose="020B0604030504040204" pitchFamily="34" charset="0"/>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648000">
                <a:tc>
                  <a:txBody>
                    <a:bodyPr/>
                    <a:lstStyle/>
                    <a:p>
                      <a:pPr marL="0" marR="0" lvl="0" indent="0" algn="ctr" rtl="0">
                        <a:lnSpc>
                          <a:spcPct val="107000"/>
                        </a:lnSpc>
                        <a:spcBef>
                          <a:spcPts val="0"/>
                        </a:spcBef>
                        <a:spcAft>
                          <a:spcPts val="0"/>
                        </a:spcAft>
                        <a:buClr>
                          <a:srgbClr val="000000"/>
                        </a:buClr>
                        <a:buSzPts val="1100"/>
                        <a:buFont typeface="Arial"/>
                        <a:buNone/>
                      </a:pPr>
                      <a:endParaRPr sz="9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just" defTabSz="914400" rtl="0" eaLnBrk="1" fontAlgn="b" latinLnBrk="0" hangingPunct="1"/>
                      <a:r>
                        <a:rPr lang="it-IT" sz="1000" b="0" i="0" u="none" strike="noStrike" kern="1200" baseline="0" dirty="0">
                          <a:solidFill>
                            <a:srgbClr val="000000"/>
                          </a:solidFill>
                          <a:effectLst/>
                          <a:latin typeface="Verdana" panose="020B0604030504040204" pitchFamily="34" charset="0"/>
                          <a:ea typeface="Verdana" panose="020B0604030504040204" pitchFamily="34" charset="0"/>
                          <a:cs typeface="+mn-cs"/>
                        </a:rPr>
                        <a:t>CUNDINAMARCA : Jerusalén.</a:t>
                      </a:r>
                    </a:p>
                    <a:p>
                      <a:pPr marL="0" algn="just" defTabSz="914400" rtl="0" eaLnBrk="1" fontAlgn="b" latinLnBrk="0" hangingPunct="1"/>
                      <a:r>
                        <a:rPr lang="it-IT" sz="1000" b="0" i="0" u="none" strike="noStrike" kern="1200" baseline="0" dirty="0">
                          <a:solidFill>
                            <a:srgbClr val="000000"/>
                          </a:solidFill>
                          <a:effectLst/>
                          <a:latin typeface="Verdana" panose="020B0604030504040204" pitchFamily="34" charset="0"/>
                          <a:ea typeface="Verdana" panose="020B0604030504040204" pitchFamily="34" charset="0"/>
                          <a:cs typeface="+mn-cs"/>
                        </a:rPr>
                        <a:t>TOLIMA : Ambalema</a:t>
                      </a:r>
                      <a:endParaRPr lang="es-ES" sz="1000" b="0" i="0" u="none" strike="noStrike" kern="1200" baseline="0" dirty="0">
                        <a:solidFill>
                          <a:srgbClr val="000000"/>
                        </a:solidFill>
                        <a:effectLst/>
                        <a:latin typeface="Verdana" panose="020B0604030504040204" pitchFamily="34" charset="0"/>
                        <a:ea typeface="Verdana" panose="020B0604030504040204" pitchFamily="34" charset="0"/>
                        <a:cs typeface="+mn-cs"/>
                      </a:endParaRP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4194857"/>
                  </a:ext>
                </a:extLst>
              </a:tr>
            </a:tbl>
          </a:graphicData>
        </a:graphic>
      </p:graphicFrame>
      <p:pic>
        <p:nvPicPr>
          <p:cNvPr id="4" name="Google Shape;400;p4">
            <a:extLst>
              <a:ext uri="{FF2B5EF4-FFF2-40B4-BE49-F238E27FC236}">
                <a16:creationId xmlns:a16="http://schemas.microsoft.com/office/drawing/2014/main" id="{280C9E9A-678C-5FEE-C424-2B4F63033CCC}"/>
              </a:ext>
            </a:extLst>
          </p:cNvPr>
          <p:cNvPicPr preferRelativeResize="0"/>
          <p:nvPr/>
        </p:nvPicPr>
        <p:blipFill rotWithShape="1">
          <a:blip r:embed="rId6">
            <a:alphaModFix/>
          </a:blip>
          <a:srcRect/>
          <a:stretch/>
        </p:blipFill>
        <p:spPr>
          <a:xfrm>
            <a:off x="13206963" y="6100079"/>
            <a:ext cx="457200" cy="446694"/>
          </a:xfrm>
          <a:prstGeom prst="rect">
            <a:avLst/>
          </a:prstGeom>
          <a:noFill/>
          <a:ln>
            <a:noFill/>
          </a:ln>
        </p:spPr>
      </p:pic>
      <p:graphicFrame>
        <p:nvGraphicFramePr>
          <p:cNvPr id="10" name="Google Shape;397;p4">
            <a:extLst>
              <a:ext uri="{FF2B5EF4-FFF2-40B4-BE49-F238E27FC236}">
                <a16:creationId xmlns:a16="http://schemas.microsoft.com/office/drawing/2014/main" id="{171E7D3F-E022-A333-6B24-D8A99DFDE8EA}"/>
              </a:ext>
            </a:extLst>
          </p:cNvPr>
          <p:cNvGraphicFramePr/>
          <p:nvPr>
            <p:extLst>
              <p:ext uri="{D42A27DB-BD31-4B8C-83A1-F6EECF244321}">
                <p14:modId xmlns:p14="http://schemas.microsoft.com/office/powerpoint/2010/main" val="1161593407"/>
              </p:ext>
            </p:extLst>
          </p:nvPr>
        </p:nvGraphicFramePr>
        <p:xfrm>
          <a:off x="12503192" y="-133837"/>
          <a:ext cx="6212324" cy="1116232"/>
        </p:xfrm>
        <a:graphic>
          <a:graphicData uri="http://schemas.openxmlformats.org/drawingml/2006/table">
            <a:tbl>
              <a:tblPr>
                <a:noFill/>
              </a:tblPr>
              <a:tblGrid>
                <a:gridCol w="820462">
                  <a:extLst>
                    <a:ext uri="{9D8B030D-6E8A-4147-A177-3AD203B41FA5}">
                      <a16:colId xmlns:a16="http://schemas.microsoft.com/office/drawing/2014/main" val="20000"/>
                    </a:ext>
                  </a:extLst>
                </a:gridCol>
                <a:gridCol w="5391862">
                  <a:extLst>
                    <a:ext uri="{9D8B030D-6E8A-4147-A177-3AD203B41FA5}">
                      <a16:colId xmlns:a16="http://schemas.microsoft.com/office/drawing/2014/main" val="20001"/>
                    </a:ext>
                  </a:extLst>
                </a:gridCol>
              </a:tblGrid>
              <a:tr h="468232">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00" b="1" u="none" strike="noStrike" cap="none" dirty="0">
                        <a:solidFill>
                          <a:schemeClr val="lt1"/>
                        </a:solidFill>
                        <a:latin typeface="Verdana" panose="020B0604030504040204" pitchFamily="34" charset="0"/>
                        <a:ea typeface="Verdana" panose="020B0604030504040204" pitchFamily="34" charset="0"/>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648000">
                <a:tc>
                  <a:txBody>
                    <a:bodyPr/>
                    <a:lstStyle/>
                    <a:p>
                      <a:pPr marL="0" marR="0" lvl="0" indent="0" algn="ctr" rtl="0">
                        <a:lnSpc>
                          <a:spcPct val="107000"/>
                        </a:lnSpc>
                        <a:spcBef>
                          <a:spcPts val="0"/>
                        </a:spcBef>
                        <a:spcAft>
                          <a:spcPts val="0"/>
                        </a:spcAft>
                        <a:buClr>
                          <a:srgbClr val="000000"/>
                        </a:buClr>
                        <a:buSzPts val="1100"/>
                        <a:buFont typeface="Arial"/>
                        <a:buNone/>
                      </a:pPr>
                      <a:endParaRPr sz="9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just" defTabSz="914400" rtl="0" eaLnBrk="1" fontAlgn="b" latinLnBrk="0" hangingPunct="1"/>
                      <a:r>
                        <a:rPr lang="it-IT" sz="1000" b="0" i="0" u="none" strike="noStrike" kern="1200" baseline="0" dirty="0">
                          <a:solidFill>
                            <a:srgbClr val="000000"/>
                          </a:solidFill>
                          <a:effectLst/>
                          <a:latin typeface="Verdana" panose="020B0604030504040204" pitchFamily="34" charset="0"/>
                          <a:ea typeface="Verdana" panose="020B0604030504040204" pitchFamily="34" charset="0"/>
                          <a:cs typeface="+mn-cs"/>
                        </a:rPr>
                        <a:t>CUNDINAMARCA : Jerusalén.</a:t>
                      </a:r>
                      <a:endParaRPr lang="es-ES" sz="1000" b="0" i="0" u="none" strike="noStrike" kern="1200" baseline="0" dirty="0">
                        <a:solidFill>
                          <a:srgbClr val="000000"/>
                        </a:solidFill>
                        <a:effectLst/>
                        <a:latin typeface="Verdana" panose="020B0604030504040204" pitchFamily="34" charset="0"/>
                        <a:ea typeface="Verdana" panose="020B0604030504040204" pitchFamily="34" charset="0"/>
                        <a:cs typeface="+mn-cs"/>
                      </a:endParaRP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4194857"/>
                  </a:ext>
                </a:extLst>
              </a:tr>
            </a:tbl>
          </a:graphicData>
        </a:graphic>
      </p:graphicFrame>
      <p:pic>
        <p:nvPicPr>
          <p:cNvPr id="15" name="Google Shape;400;p4">
            <a:extLst>
              <a:ext uri="{FF2B5EF4-FFF2-40B4-BE49-F238E27FC236}">
                <a16:creationId xmlns:a16="http://schemas.microsoft.com/office/drawing/2014/main" id="{651C77D4-6FF2-A683-1A36-BB143597047A}"/>
              </a:ext>
            </a:extLst>
          </p:cNvPr>
          <p:cNvPicPr preferRelativeResize="0"/>
          <p:nvPr/>
        </p:nvPicPr>
        <p:blipFill rotWithShape="1">
          <a:blip r:embed="rId6">
            <a:alphaModFix/>
          </a:blip>
          <a:srcRect/>
          <a:stretch/>
        </p:blipFill>
        <p:spPr>
          <a:xfrm>
            <a:off x="12640152" y="3653156"/>
            <a:ext cx="457200" cy="446694"/>
          </a:xfrm>
          <a:prstGeom prst="rect">
            <a:avLst/>
          </a:prstGeom>
          <a:noFill/>
          <a:ln>
            <a:noFill/>
          </a:ln>
        </p:spPr>
      </p:pic>
    </p:spTree>
    <p:extLst>
      <p:ext uri="{BB962C8B-B14F-4D97-AF65-F5344CB8AC3E}">
        <p14:creationId xmlns:p14="http://schemas.microsoft.com/office/powerpoint/2010/main" val="2318180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434;p6"/>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740664" y="898593"/>
            <a:ext cx="4096512" cy="5611936"/>
          </a:xfrm>
          <a:prstGeom prst="rect">
            <a:avLst/>
          </a:prstGeom>
          <a:noFill/>
          <a:ln>
            <a:noFill/>
          </a:ln>
        </p:spPr>
      </p:pic>
      <p:graphicFrame>
        <p:nvGraphicFramePr>
          <p:cNvPr id="10" name="Google Shape;397;p4">
            <a:extLst>
              <a:ext uri="{FF2B5EF4-FFF2-40B4-BE49-F238E27FC236}">
                <a16:creationId xmlns:a16="http://schemas.microsoft.com/office/drawing/2014/main" id="{05235174-3F4E-56F3-8019-793ABB1B88A1}"/>
              </a:ext>
            </a:extLst>
          </p:cNvPr>
          <p:cNvGraphicFramePr/>
          <p:nvPr/>
        </p:nvGraphicFramePr>
        <p:xfrm>
          <a:off x="13153206" y="1767127"/>
          <a:ext cx="6212324" cy="1127760"/>
        </p:xfrm>
        <a:graphic>
          <a:graphicData uri="http://schemas.openxmlformats.org/drawingml/2006/table">
            <a:tbl>
              <a:tblPr>
                <a:noFill/>
              </a:tblPr>
              <a:tblGrid>
                <a:gridCol w="820462">
                  <a:extLst>
                    <a:ext uri="{9D8B030D-6E8A-4147-A177-3AD203B41FA5}">
                      <a16:colId xmlns:a16="http://schemas.microsoft.com/office/drawing/2014/main" val="20000"/>
                    </a:ext>
                  </a:extLst>
                </a:gridCol>
                <a:gridCol w="5391862">
                  <a:extLst>
                    <a:ext uri="{9D8B030D-6E8A-4147-A177-3AD203B41FA5}">
                      <a16:colId xmlns:a16="http://schemas.microsoft.com/office/drawing/2014/main" val="20001"/>
                    </a:ext>
                  </a:extLst>
                </a:gridCol>
              </a:tblGrid>
              <a:tr h="396000">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00" b="1" u="none" strike="noStrike" cap="none" dirty="0">
                        <a:solidFill>
                          <a:schemeClr val="lt1"/>
                        </a:solidFill>
                        <a:latin typeface="Verdana" panose="020B0604030504040204" pitchFamily="34" charset="0"/>
                        <a:ea typeface="Verdana" panose="020B0604030504040204" pitchFamily="34" charset="0"/>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690337">
                <a:tc>
                  <a:txBody>
                    <a:bodyPr/>
                    <a:lstStyle/>
                    <a:p>
                      <a:pPr marL="0" marR="0" lvl="0" indent="0" algn="ctr" rtl="0">
                        <a:lnSpc>
                          <a:spcPct val="107000"/>
                        </a:lnSpc>
                        <a:spcBef>
                          <a:spcPts val="0"/>
                        </a:spcBef>
                        <a:spcAft>
                          <a:spcPts val="0"/>
                        </a:spcAft>
                        <a:buClr>
                          <a:srgbClr val="000000"/>
                        </a:buClr>
                        <a:buSzPts val="1100"/>
                        <a:buFont typeface="Arial"/>
                        <a:buNone/>
                      </a:pPr>
                      <a:endParaRPr sz="9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CAUCA : Bolívar.</a:t>
                      </a:r>
                    </a:p>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NARIÑO : Leiva.</a:t>
                      </a:r>
                    </a:p>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VALLE DEL CAUCA : Yumbo.</a:t>
                      </a: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64114083"/>
                  </a:ext>
                </a:extLst>
              </a:tr>
            </a:tbl>
          </a:graphicData>
        </a:graphic>
      </p:graphicFrame>
      <p:sp>
        <p:nvSpPr>
          <p:cNvPr id="2" name="Marcador de texto 3">
            <a:extLst>
              <a:ext uri="{FF2B5EF4-FFF2-40B4-BE49-F238E27FC236}">
                <a16:creationId xmlns:a16="http://schemas.microsoft.com/office/drawing/2014/main" id="{EFCAF995-3D40-5874-5F61-39811C2D8D70}"/>
              </a:ext>
            </a:extLst>
          </p:cNvPr>
          <p:cNvSpPr txBox="1">
            <a:spLocks/>
          </p:cNvSpPr>
          <p:nvPr/>
        </p:nvSpPr>
        <p:spPr>
          <a:xfrm>
            <a:off x="5754563" y="321364"/>
            <a:ext cx="2820093" cy="376237"/>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CO" sz="20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rPr>
              <a:t>REGIÓN PACÍFICO</a:t>
            </a:r>
            <a:endParaRPr kumimoji="0" lang="es-MX" sz="20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endParaRPr>
          </a:p>
        </p:txBody>
      </p:sp>
      <p:pic>
        <p:nvPicPr>
          <p:cNvPr id="3" name="Google Shape;204;p4">
            <a:extLst>
              <a:ext uri="{FF2B5EF4-FFF2-40B4-BE49-F238E27FC236}">
                <a16:creationId xmlns:a16="http://schemas.microsoft.com/office/drawing/2014/main" id="{4F05A20F-6C29-B70A-2FAC-A76BF8431E91}"/>
              </a:ext>
            </a:extLst>
          </p:cNvPr>
          <p:cNvPicPr preferRelativeResize="0"/>
          <p:nvPr/>
        </p:nvPicPr>
        <p:blipFill rotWithShape="1">
          <a:blip r:embed="rId4">
            <a:alphaModFix/>
          </a:blip>
          <a:srcRect/>
          <a:stretch/>
        </p:blipFill>
        <p:spPr>
          <a:xfrm>
            <a:off x="14740467" y="4337612"/>
            <a:ext cx="4343194" cy="1266590"/>
          </a:xfrm>
          <a:prstGeom prst="rect">
            <a:avLst/>
          </a:prstGeom>
          <a:noFill/>
          <a:ln>
            <a:noFill/>
          </a:ln>
        </p:spPr>
      </p:pic>
      <p:pic>
        <p:nvPicPr>
          <p:cNvPr id="6" name="Google Shape;406;p4" descr="Recurso 25.png">
            <a:extLst>
              <a:ext uri="{FF2B5EF4-FFF2-40B4-BE49-F238E27FC236}">
                <a16:creationId xmlns:a16="http://schemas.microsoft.com/office/drawing/2014/main" id="{DCE020CB-A313-4253-EDF0-20FDA0BAB00B}"/>
              </a:ext>
            </a:extLst>
          </p:cNvPr>
          <p:cNvPicPr preferRelativeResize="0"/>
          <p:nvPr/>
        </p:nvPicPr>
        <p:blipFill rotWithShape="1">
          <a:blip r:embed="rId5">
            <a:alphaModFix/>
          </a:blip>
          <a:srcRect/>
          <a:stretch/>
        </p:blipFill>
        <p:spPr>
          <a:xfrm>
            <a:off x="12499612" y="4375342"/>
            <a:ext cx="457200" cy="446694"/>
          </a:xfrm>
          <a:prstGeom prst="rect">
            <a:avLst/>
          </a:prstGeom>
          <a:noFill/>
          <a:ln>
            <a:noFill/>
          </a:ln>
        </p:spPr>
      </p:pic>
      <p:pic>
        <p:nvPicPr>
          <p:cNvPr id="5" name="Google Shape;407;p4">
            <a:extLst>
              <a:ext uri="{FF2B5EF4-FFF2-40B4-BE49-F238E27FC236}">
                <a16:creationId xmlns:a16="http://schemas.microsoft.com/office/drawing/2014/main" id="{5FE5F9D0-CE4B-990E-1426-C8C6CEBBDB71}"/>
              </a:ext>
            </a:extLst>
          </p:cNvPr>
          <p:cNvPicPr preferRelativeResize="0"/>
          <p:nvPr/>
        </p:nvPicPr>
        <p:blipFill rotWithShape="1">
          <a:blip r:embed="rId6">
            <a:alphaModFix/>
          </a:blip>
          <a:srcRect/>
          <a:stretch/>
        </p:blipFill>
        <p:spPr>
          <a:xfrm>
            <a:off x="12274040" y="3152550"/>
            <a:ext cx="451143" cy="445047"/>
          </a:xfrm>
          <a:prstGeom prst="rect">
            <a:avLst/>
          </a:prstGeom>
          <a:noFill/>
          <a:ln>
            <a:noFill/>
          </a:ln>
        </p:spPr>
      </p:pic>
      <p:pic>
        <p:nvPicPr>
          <p:cNvPr id="8" name="Google Shape;400;p4">
            <a:extLst>
              <a:ext uri="{FF2B5EF4-FFF2-40B4-BE49-F238E27FC236}">
                <a16:creationId xmlns:a16="http://schemas.microsoft.com/office/drawing/2014/main" id="{6B728FAF-8311-9E6D-3D70-E3B9BA3E0371}"/>
              </a:ext>
            </a:extLst>
          </p:cNvPr>
          <p:cNvPicPr preferRelativeResize="0"/>
          <p:nvPr/>
        </p:nvPicPr>
        <p:blipFill rotWithShape="1">
          <a:blip r:embed="rId7">
            <a:alphaModFix/>
          </a:blip>
          <a:srcRect/>
          <a:stretch/>
        </p:blipFill>
        <p:spPr>
          <a:xfrm>
            <a:off x="14511867" y="4405918"/>
            <a:ext cx="457200" cy="446694"/>
          </a:xfrm>
          <a:prstGeom prst="rect">
            <a:avLst/>
          </a:prstGeom>
          <a:noFill/>
          <a:ln>
            <a:noFill/>
          </a:ln>
        </p:spPr>
      </p:pic>
      <p:pic>
        <p:nvPicPr>
          <p:cNvPr id="7" name="Google Shape;204;p4">
            <a:extLst>
              <a:ext uri="{FF2B5EF4-FFF2-40B4-BE49-F238E27FC236}">
                <a16:creationId xmlns:a16="http://schemas.microsoft.com/office/drawing/2014/main" id="{D6C6824C-FF27-F714-9BA3-D44535B9519E}"/>
              </a:ext>
            </a:extLst>
          </p:cNvPr>
          <p:cNvPicPr preferRelativeResize="0"/>
          <p:nvPr/>
        </p:nvPicPr>
        <p:blipFill rotWithShape="1">
          <a:blip r:embed="rId4">
            <a:alphaModFix/>
          </a:blip>
          <a:srcRect/>
          <a:stretch/>
        </p:blipFill>
        <p:spPr>
          <a:xfrm>
            <a:off x="6127726" y="2795705"/>
            <a:ext cx="4343194" cy="1266590"/>
          </a:xfrm>
          <a:prstGeom prst="rect">
            <a:avLst/>
          </a:prstGeom>
          <a:noFill/>
          <a:ln>
            <a:noFill/>
          </a:ln>
        </p:spPr>
      </p:pic>
    </p:spTree>
    <p:extLst>
      <p:ext uri="{BB962C8B-B14F-4D97-AF65-F5344CB8AC3E}">
        <p14:creationId xmlns:p14="http://schemas.microsoft.com/office/powerpoint/2010/main" val="41028682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450;p7"/>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320477" y="969264"/>
            <a:ext cx="4532854" cy="5548267"/>
          </a:xfrm>
          <a:prstGeom prst="rect">
            <a:avLst/>
          </a:prstGeom>
          <a:noFill/>
          <a:ln>
            <a:noFill/>
          </a:ln>
        </p:spPr>
      </p:pic>
      <p:sp>
        <p:nvSpPr>
          <p:cNvPr id="2" name="Marcador de texto 3">
            <a:extLst>
              <a:ext uri="{FF2B5EF4-FFF2-40B4-BE49-F238E27FC236}">
                <a16:creationId xmlns:a16="http://schemas.microsoft.com/office/drawing/2014/main" id="{A25F4589-4303-1530-7066-5F56062A4B90}"/>
              </a:ext>
            </a:extLst>
          </p:cNvPr>
          <p:cNvSpPr txBox="1">
            <a:spLocks/>
          </p:cNvSpPr>
          <p:nvPr/>
        </p:nvSpPr>
        <p:spPr>
          <a:xfrm>
            <a:off x="5754564" y="321364"/>
            <a:ext cx="2975368" cy="376237"/>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CO" sz="20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rPr>
              <a:t>REGIÓN ORINOQUÍA</a:t>
            </a:r>
            <a:endParaRPr kumimoji="0" lang="es-MX" sz="20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endParaRPr>
          </a:p>
        </p:txBody>
      </p:sp>
      <p:pic>
        <p:nvPicPr>
          <p:cNvPr id="12" name="Google Shape;204;p4">
            <a:extLst>
              <a:ext uri="{FF2B5EF4-FFF2-40B4-BE49-F238E27FC236}">
                <a16:creationId xmlns:a16="http://schemas.microsoft.com/office/drawing/2014/main" id="{257F64AE-C783-11CF-8882-830D0189A22B}"/>
              </a:ext>
            </a:extLst>
          </p:cNvPr>
          <p:cNvPicPr preferRelativeResize="0"/>
          <p:nvPr/>
        </p:nvPicPr>
        <p:blipFill rotWithShape="1">
          <a:blip r:embed="rId4">
            <a:alphaModFix/>
          </a:blip>
          <a:srcRect/>
          <a:stretch/>
        </p:blipFill>
        <p:spPr>
          <a:xfrm>
            <a:off x="16070799" y="5317309"/>
            <a:ext cx="4343194" cy="1266590"/>
          </a:xfrm>
          <a:prstGeom prst="rect">
            <a:avLst/>
          </a:prstGeom>
          <a:noFill/>
          <a:ln>
            <a:noFill/>
          </a:ln>
        </p:spPr>
      </p:pic>
      <p:pic>
        <p:nvPicPr>
          <p:cNvPr id="17" name="Google Shape;400;p4">
            <a:extLst>
              <a:ext uri="{FF2B5EF4-FFF2-40B4-BE49-F238E27FC236}">
                <a16:creationId xmlns:a16="http://schemas.microsoft.com/office/drawing/2014/main" id="{178AEB74-174C-9A31-752B-D23A2C4D1A4F}"/>
              </a:ext>
            </a:extLst>
          </p:cNvPr>
          <p:cNvPicPr preferRelativeResize="0"/>
          <p:nvPr/>
        </p:nvPicPr>
        <p:blipFill rotWithShape="1">
          <a:blip r:embed="rId5">
            <a:alphaModFix/>
          </a:blip>
          <a:srcRect/>
          <a:stretch/>
        </p:blipFill>
        <p:spPr>
          <a:xfrm>
            <a:off x="15092828" y="4870615"/>
            <a:ext cx="457200" cy="446694"/>
          </a:xfrm>
          <a:prstGeom prst="rect">
            <a:avLst/>
          </a:prstGeom>
          <a:noFill/>
          <a:ln>
            <a:noFill/>
          </a:ln>
        </p:spPr>
      </p:pic>
      <p:pic>
        <p:nvPicPr>
          <p:cNvPr id="18" name="Google Shape;406;p4" descr="Recurso 25.png">
            <a:extLst>
              <a:ext uri="{FF2B5EF4-FFF2-40B4-BE49-F238E27FC236}">
                <a16:creationId xmlns:a16="http://schemas.microsoft.com/office/drawing/2014/main" id="{17575992-B647-4565-96D3-FD48088AD52C}"/>
              </a:ext>
            </a:extLst>
          </p:cNvPr>
          <p:cNvPicPr preferRelativeResize="0"/>
          <p:nvPr/>
        </p:nvPicPr>
        <p:blipFill rotWithShape="1">
          <a:blip r:embed="rId6">
            <a:alphaModFix/>
          </a:blip>
          <a:srcRect/>
          <a:stretch/>
        </p:blipFill>
        <p:spPr>
          <a:xfrm>
            <a:off x="14620388" y="3728296"/>
            <a:ext cx="457200" cy="446694"/>
          </a:xfrm>
          <a:prstGeom prst="rect">
            <a:avLst/>
          </a:prstGeom>
          <a:noFill/>
          <a:ln>
            <a:noFill/>
          </a:ln>
        </p:spPr>
      </p:pic>
      <p:pic>
        <p:nvPicPr>
          <p:cNvPr id="14" name="Google Shape;407;p4"/>
          <p:cNvPicPr preferRelativeResize="0"/>
          <p:nvPr/>
        </p:nvPicPr>
        <p:blipFill rotWithShape="1">
          <a:blip r:embed="rId7">
            <a:alphaModFix/>
          </a:blip>
          <a:srcRect/>
          <a:stretch/>
        </p:blipFill>
        <p:spPr>
          <a:xfrm>
            <a:off x="13375383" y="2462269"/>
            <a:ext cx="451143" cy="445047"/>
          </a:xfrm>
          <a:prstGeom prst="rect">
            <a:avLst/>
          </a:prstGeom>
          <a:noFill/>
          <a:ln>
            <a:noFill/>
          </a:ln>
        </p:spPr>
      </p:pic>
      <p:graphicFrame>
        <p:nvGraphicFramePr>
          <p:cNvPr id="5" name="Google Shape;397;p4">
            <a:extLst>
              <a:ext uri="{FF2B5EF4-FFF2-40B4-BE49-F238E27FC236}">
                <a16:creationId xmlns:a16="http://schemas.microsoft.com/office/drawing/2014/main" id="{EA7FB66F-5E67-C25D-2FE5-E2226C17B50E}"/>
              </a:ext>
            </a:extLst>
          </p:cNvPr>
          <p:cNvGraphicFramePr/>
          <p:nvPr>
            <p:extLst>
              <p:ext uri="{D42A27DB-BD31-4B8C-83A1-F6EECF244321}">
                <p14:modId xmlns:p14="http://schemas.microsoft.com/office/powerpoint/2010/main" val="8207312"/>
              </p:ext>
            </p:extLst>
          </p:nvPr>
        </p:nvGraphicFramePr>
        <p:xfrm>
          <a:off x="13276239" y="5133791"/>
          <a:ext cx="6212324" cy="1086577"/>
        </p:xfrm>
        <a:graphic>
          <a:graphicData uri="http://schemas.openxmlformats.org/drawingml/2006/table">
            <a:tbl>
              <a:tblPr>
                <a:noFill/>
              </a:tblPr>
              <a:tblGrid>
                <a:gridCol w="820462">
                  <a:extLst>
                    <a:ext uri="{9D8B030D-6E8A-4147-A177-3AD203B41FA5}">
                      <a16:colId xmlns:a16="http://schemas.microsoft.com/office/drawing/2014/main" val="20000"/>
                    </a:ext>
                  </a:extLst>
                </a:gridCol>
                <a:gridCol w="5391862">
                  <a:extLst>
                    <a:ext uri="{9D8B030D-6E8A-4147-A177-3AD203B41FA5}">
                      <a16:colId xmlns:a16="http://schemas.microsoft.com/office/drawing/2014/main" val="20001"/>
                    </a:ext>
                  </a:extLst>
                </a:gridCol>
              </a:tblGrid>
              <a:tr h="396000">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00" b="1" u="none" strike="noStrike" cap="none" dirty="0">
                        <a:solidFill>
                          <a:schemeClr val="lt1"/>
                        </a:solidFill>
                        <a:latin typeface="Verdana" panose="020B0604030504040204" pitchFamily="34" charset="0"/>
                        <a:ea typeface="Verdana" panose="020B0604030504040204" pitchFamily="34" charset="0"/>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690337">
                <a:tc>
                  <a:txBody>
                    <a:bodyPr/>
                    <a:lstStyle/>
                    <a:p>
                      <a:pPr marL="0" marR="0" lvl="0" indent="0" algn="ctr" rtl="0">
                        <a:lnSpc>
                          <a:spcPct val="107000"/>
                        </a:lnSpc>
                        <a:spcBef>
                          <a:spcPts val="0"/>
                        </a:spcBef>
                        <a:spcAft>
                          <a:spcPts val="0"/>
                        </a:spcAft>
                        <a:buClr>
                          <a:srgbClr val="000000"/>
                        </a:buClr>
                        <a:buSzPts val="1100"/>
                        <a:buFont typeface="Arial"/>
                        <a:buNone/>
                      </a:pPr>
                      <a:endParaRPr sz="9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CASANARE : Trinidad.</a:t>
                      </a: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64114083"/>
                  </a:ext>
                </a:extLst>
              </a:tr>
            </a:tbl>
          </a:graphicData>
        </a:graphic>
      </p:graphicFrame>
      <p:pic>
        <p:nvPicPr>
          <p:cNvPr id="9" name="Google Shape;400;p4">
            <a:extLst>
              <a:ext uri="{FF2B5EF4-FFF2-40B4-BE49-F238E27FC236}">
                <a16:creationId xmlns:a16="http://schemas.microsoft.com/office/drawing/2014/main" id="{CFE5B4C2-2F69-1C1A-0B70-EED0B7C9383A}"/>
              </a:ext>
            </a:extLst>
          </p:cNvPr>
          <p:cNvPicPr preferRelativeResize="0"/>
          <p:nvPr/>
        </p:nvPicPr>
        <p:blipFill rotWithShape="1">
          <a:blip r:embed="rId5">
            <a:alphaModFix/>
          </a:blip>
          <a:srcRect/>
          <a:stretch/>
        </p:blipFill>
        <p:spPr>
          <a:xfrm>
            <a:off x="13549032" y="5676754"/>
            <a:ext cx="457200" cy="446694"/>
          </a:xfrm>
          <a:prstGeom prst="rect">
            <a:avLst/>
          </a:prstGeom>
          <a:noFill/>
          <a:ln>
            <a:noFill/>
          </a:ln>
        </p:spPr>
      </p:pic>
      <p:pic>
        <p:nvPicPr>
          <p:cNvPr id="3" name="Google Shape;204;p4">
            <a:extLst>
              <a:ext uri="{FF2B5EF4-FFF2-40B4-BE49-F238E27FC236}">
                <a16:creationId xmlns:a16="http://schemas.microsoft.com/office/drawing/2014/main" id="{329F7653-8E7C-F512-0E38-C07C5AA036EA}"/>
              </a:ext>
            </a:extLst>
          </p:cNvPr>
          <p:cNvPicPr preferRelativeResize="0"/>
          <p:nvPr/>
        </p:nvPicPr>
        <p:blipFill rotWithShape="1">
          <a:blip r:embed="rId4">
            <a:alphaModFix/>
          </a:blip>
          <a:srcRect/>
          <a:stretch/>
        </p:blipFill>
        <p:spPr>
          <a:xfrm>
            <a:off x="5825585" y="2795705"/>
            <a:ext cx="4343194" cy="1266590"/>
          </a:xfrm>
          <a:prstGeom prst="rect">
            <a:avLst/>
          </a:prstGeom>
          <a:noFill/>
          <a:ln>
            <a:noFill/>
          </a:ln>
        </p:spPr>
      </p:pic>
    </p:spTree>
    <p:extLst>
      <p:ext uri="{BB962C8B-B14F-4D97-AF65-F5344CB8AC3E}">
        <p14:creationId xmlns:p14="http://schemas.microsoft.com/office/powerpoint/2010/main" val="325850724"/>
      </p:ext>
    </p:extLst>
  </p:cSld>
  <p:clrMapOvr>
    <a:masterClrMapping/>
  </p:clrMapOvr>
</p:sld>
</file>

<file path=ppt/theme/theme1.xml><?xml version="1.0" encoding="utf-8"?>
<a:theme xmlns:a="http://schemas.openxmlformats.org/drawingml/2006/main" name="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seño Cerrejo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20196</TotalTime>
  <Words>1054</Words>
  <Application>Microsoft Office PowerPoint</Application>
  <PresentationFormat>Panorámica</PresentationFormat>
  <Paragraphs>92</Paragraphs>
  <Slides>12</Slides>
  <Notes>3</Notes>
  <HiddenSlides>1</HiddenSlides>
  <MMClips>0</MMClips>
  <ScaleCrop>false</ScaleCrop>
  <HeadingPairs>
    <vt:vector size="6" baseType="variant">
      <vt:variant>
        <vt:lpstr>Fuentes usadas</vt:lpstr>
      </vt:variant>
      <vt:variant>
        <vt:i4>7</vt:i4>
      </vt:variant>
      <vt:variant>
        <vt:lpstr>Tema</vt:lpstr>
      </vt:variant>
      <vt:variant>
        <vt:i4>2</vt:i4>
      </vt:variant>
      <vt:variant>
        <vt:lpstr>Títulos de diapositiva</vt:lpstr>
      </vt:variant>
      <vt:variant>
        <vt:i4>12</vt:i4>
      </vt:variant>
    </vt:vector>
  </HeadingPairs>
  <TitlesOfParts>
    <vt:vector size="21" baseType="lpstr">
      <vt:lpstr>Arial</vt:lpstr>
      <vt:lpstr>Arial Black</vt:lpstr>
      <vt:lpstr>Arial Narrow</vt:lpstr>
      <vt:lpstr>Calibri</vt:lpstr>
      <vt:lpstr>Calibri Light</vt:lpstr>
      <vt:lpstr>Helvetica</vt:lpstr>
      <vt:lpstr>Verdana</vt:lpstr>
      <vt:lpstr>Diseño OSPA</vt:lpstr>
      <vt:lpstr>Diseño Cerrejon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Luisa Rodrìguez Arias</dc:creator>
  <cp:lastModifiedBy>Servicio Operacional De Pronósticos Y Alertas - Ospa</cp:lastModifiedBy>
  <cp:revision>1571</cp:revision>
  <dcterms:created xsi:type="dcterms:W3CDTF">2023-05-19T19:31:54Z</dcterms:created>
  <dcterms:modified xsi:type="dcterms:W3CDTF">2025-05-01T16:01:22Z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2024-06-11T19:56:26Z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de2fffed-60b8-42b2-a465-00fee1de04ba</vt:lpwstr>
  </property>
  <property fmtid="{D5CDD505-2E9C-101B-9397-08002B2CF9AE}" pid="7" name="MSIP_Label_defa4170-0d19-0005-0004-bc88714345d2_ActionId">
    <vt:lpwstr>196c6643-7610-4215-8e60-fe808d18baa5</vt:lpwstr>
  </property>
  <property fmtid="{D5CDD505-2E9C-101B-9397-08002B2CF9AE}" pid="8" name="MSIP_Label_defa4170-0d19-0005-0004-bc88714345d2_ContentBits">
    <vt:lpwstr>0</vt:lpwstr>
  </property>
</Properties>
</file>