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5" r:id="rId2"/>
    <p:sldMasterId id="2147483752" r:id="rId3"/>
    <p:sldMasterId id="2147483768" r:id="rId4"/>
  </p:sldMasterIdLst>
  <p:sldIdLst>
    <p:sldId id="256" r:id="rId5"/>
    <p:sldId id="266" r:id="rId6"/>
    <p:sldId id="257" r:id="rId7"/>
    <p:sldId id="294" r:id="rId8"/>
    <p:sldId id="275" r:id="rId9"/>
    <p:sldId id="319" r:id="rId10"/>
    <p:sldId id="320" r:id="rId11"/>
    <p:sldId id="321" r:id="rId12"/>
    <p:sldId id="259" r:id="rId13"/>
    <p:sldId id="309" r:id="rId14"/>
    <p:sldId id="339" r:id="rId15"/>
    <p:sldId id="328" r:id="rId16"/>
    <p:sldId id="326" r:id="rId17"/>
    <p:sldId id="342" r:id="rId18"/>
    <p:sldId id="340" r:id="rId19"/>
    <p:sldId id="295" r:id="rId20"/>
    <p:sldId id="288" r:id="rId21"/>
  </p:sldIdLst>
  <p:sldSz cx="6480175" cy="8388350"/>
  <p:notesSz cx="7010400" cy="9296400"/>
  <p:defaultTextStyle>
    <a:defPPr>
      <a:defRPr lang="es-CO"/>
    </a:defPPr>
    <a:lvl1pPr marL="0" algn="l" defTabSz="875355" rtl="0" eaLnBrk="1" latinLnBrk="0" hangingPunct="1">
      <a:defRPr sz="1723" kern="1200">
        <a:solidFill>
          <a:schemeClr val="tx1"/>
        </a:solidFill>
        <a:latin typeface="+mn-lt"/>
        <a:ea typeface="+mn-ea"/>
        <a:cs typeface="+mn-cs"/>
      </a:defRPr>
    </a:lvl1pPr>
    <a:lvl2pPr marL="437678" algn="l" defTabSz="875355" rtl="0" eaLnBrk="1" latinLnBrk="0" hangingPunct="1">
      <a:defRPr sz="1723" kern="1200">
        <a:solidFill>
          <a:schemeClr val="tx1"/>
        </a:solidFill>
        <a:latin typeface="+mn-lt"/>
        <a:ea typeface="+mn-ea"/>
        <a:cs typeface="+mn-cs"/>
      </a:defRPr>
    </a:lvl2pPr>
    <a:lvl3pPr marL="875355" algn="l" defTabSz="875355" rtl="0" eaLnBrk="1" latinLnBrk="0" hangingPunct="1">
      <a:defRPr sz="1723" kern="1200">
        <a:solidFill>
          <a:schemeClr val="tx1"/>
        </a:solidFill>
        <a:latin typeface="+mn-lt"/>
        <a:ea typeface="+mn-ea"/>
        <a:cs typeface="+mn-cs"/>
      </a:defRPr>
    </a:lvl3pPr>
    <a:lvl4pPr marL="1313033" algn="l" defTabSz="875355" rtl="0" eaLnBrk="1" latinLnBrk="0" hangingPunct="1">
      <a:defRPr sz="1723" kern="1200">
        <a:solidFill>
          <a:schemeClr val="tx1"/>
        </a:solidFill>
        <a:latin typeface="+mn-lt"/>
        <a:ea typeface="+mn-ea"/>
        <a:cs typeface="+mn-cs"/>
      </a:defRPr>
    </a:lvl4pPr>
    <a:lvl5pPr marL="1750710" algn="l" defTabSz="875355" rtl="0" eaLnBrk="1" latinLnBrk="0" hangingPunct="1">
      <a:defRPr sz="1723" kern="1200">
        <a:solidFill>
          <a:schemeClr val="tx1"/>
        </a:solidFill>
        <a:latin typeface="+mn-lt"/>
        <a:ea typeface="+mn-ea"/>
        <a:cs typeface="+mn-cs"/>
      </a:defRPr>
    </a:lvl5pPr>
    <a:lvl6pPr marL="2188388" algn="l" defTabSz="875355" rtl="0" eaLnBrk="1" latinLnBrk="0" hangingPunct="1">
      <a:defRPr sz="1723" kern="1200">
        <a:solidFill>
          <a:schemeClr val="tx1"/>
        </a:solidFill>
        <a:latin typeface="+mn-lt"/>
        <a:ea typeface="+mn-ea"/>
        <a:cs typeface="+mn-cs"/>
      </a:defRPr>
    </a:lvl6pPr>
    <a:lvl7pPr marL="2626065" algn="l" defTabSz="875355" rtl="0" eaLnBrk="1" latinLnBrk="0" hangingPunct="1">
      <a:defRPr sz="1723" kern="1200">
        <a:solidFill>
          <a:schemeClr val="tx1"/>
        </a:solidFill>
        <a:latin typeface="+mn-lt"/>
        <a:ea typeface="+mn-ea"/>
        <a:cs typeface="+mn-cs"/>
      </a:defRPr>
    </a:lvl7pPr>
    <a:lvl8pPr marL="3063743" algn="l" defTabSz="875355" rtl="0" eaLnBrk="1" latinLnBrk="0" hangingPunct="1">
      <a:defRPr sz="1723" kern="1200">
        <a:solidFill>
          <a:schemeClr val="tx1"/>
        </a:solidFill>
        <a:latin typeface="+mn-lt"/>
        <a:ea typeface="+mn-ea"/>
        <a:cs typeface="+mn-cs"/>
      </a:defRPr>
    </a:lvl8pPr>
    <a:lvl9pPr marL="3501420" algn="l" defTabSz="875355" rtl="0" eaLnBrk="1" latinLnBrk="0" hangingPunct="1">
      <a:defRPr sz="1723" kern="1200">
        <a:solidFill>
          <a:schemeClr val="tx1"/>
        </a:solidFill>
        <a:latin typeface="+mn-lt"/>
        <a:ea typeface="+mn-ea"/>
        <a:cs typeface="+mn-cs"/>
      </a:defRPr>
    </a:lvl9pPr>
  </p:defaultTextStyle>
  <p:extLst>
    <p:ext uri="{EFAFB233-063F-42B5-8137-9DF3F51BA10A}">
      <p15:sldGuideLst xmlns:p15="http://schemas.microsoft.com/office/powerpoint/2012/main">
        <p15:guide id="2" pos="2154" userDrawn="1">
          <p15:clr>
            <a:srgbClr val="A4A3A4"/>
          </p15:clr>
        </p15:guide>
        <p15:guide id="3" pos="284" userDrawn="1">
          <p15:clr>
            <a:srgbClr val="A4A3A4"/>
          </p15:clr>
        </p15:guide>
        <p15:guide id="4" orient="horz" pos="26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53C"/>
    <a:srgbClr val="FFA800"/>
    <a:srgbClr val="996600"/>
    <a:srgbClr val="AC290F"/>
    <a:srgbClr val="006EB6"/>
    <a:srgbClr val="007CE0"/>
    <a:srgbClr val="6FBFEC"/>
    <a:srgbClr val="0000FF"/>
    <a:srgbClr val="E56B2B"/>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autoAdjust="0"/>
    <p:restoredTop sz="96305" autoAdjust="0"/>
  </p:normalViewPr>
  <p:slideViewPr>
    <p:cSldViewPr>
      <p:cViewPr varScale="1">
        <p:scale>
          <a:sx n="86" d="100"/>
          <a:sy n="86" d="100"/>
        </p:scale>
        <p:origin x="1584" y="102"/>
      </p:cViewPr>
      <p:guideLst>
        <p:guide pos="2154"/>
        <p:guide pos="284"/>
        <p:guide orient="horz" pos="2642"/>
      </p:guideLst>
    </p:cSldViewPr>
  </p:slideViewPr>
  <p:notesTextViewPr>
    <p:cViewPr>
      <p:scale>
        <a:sx n="1" d="1"/>
        <a:sy n="1" d="1"/>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17.jpg"/><Relationship Id="rId1" Type="http://schemas.openxmlformats.org/officeDocument/2006/relationships/slideMaster" Target="../slideMasters/slideMaster2.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twitter.com/IDEAMColombia" TargetMode="External"/><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hyperlink" Target="http://www.facebook.com/ideam.instituto" TargetMode="Externa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hyperlink" Target="http://www.youtube.com/user/Instituto" TargetMode="External"/><Relationship Id="rId4" Type="http://schemas.openxmlformats.org/officeDocument/2006/relationships/image" Target="../media/image19.png"/><Relationship Id="rId9"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6.jpg"/><Relationship Id="rId1" Type="http://schemas.openxmlformats.org/officeDocument/2006/relationships/slideMaster" Target="../slideMasters/slideMaster3.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hyperlink" Target="https://www.youtube.com/watch?v=TTulFIbY5I8&amp;list=PLouP7beVf8Wmu_B-5ZCnE8uQ8vUBjVpZ8" TargetMode="Externa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twitter.com/IDEAMColombia" TargetMode="Externa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6.jpg"/><Relationship Id="rId1" Type="http://schemas.openxmlformats.org/officeDocument/2006/relationships/slideMaster" Target="../slideMasters/slideMaster4.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institucional.ideam.gov.co/jsp/1189" TargetMode="External"/><Relationship Id="rId3" Type="http://schemas.openxmlformats.org/officeDocument/2006/relationships/image" Target="../media/image7.png"/><Relationship Id="rId7" Type="http://schemas.openxmlformats.org/officeDocument/2006/relationships/hyperlink" Target="http://institucional.ideam.gov.co/jsp/759" TargetMode="External"/><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hyperlink" Target="http://institucional.ideam.gov.co/jsp/2709" TargetMode="External"/><Relationship Id="rId5" Type="http://schemas.openxmlformats.org/officeDocument/2006/relationships/hyperlink" Target="http://institucional.ideam.gov.co/jsp/2708" TargetMode="Externa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9680694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9706626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8173216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865226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1975805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5664929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Imagen con título">
    <p:spTree>
      <p:nvGrpSpPr>
        <p:cNvPr id="1" name=""/>
        <p:cNvGrpSpPr/>
        <p:nvPr/>
      </p:nvGrpSpPr>
      <p:grpSpPr>
        <a:xfrm>
          <a:off x="0" y="0"/>
          <a:ext cx="0" cy="0"/>
          <a:chOff x="0" y="0"/>
          <a:chExt cx="0" cy="0"/>
        </a:xfrm>
      </p:grpSpPr>
      <p:sp>
        <p:nvSpPr>
          <p:cNvPr id="14" name="Rectángulo 13"/>
          <p:cNvSpPr/>
          <p:nvPr userDrawn="1"/>
        </p:nvSpPr>
        <p:spPr>
          <a:xfrm>
            <a:off x="0" y="0"/>
            <a:ext cx="6480175" cy="838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 y="-35825"/>
            <a:ext cx="6509590" cy="8424175"/>
          </a:xfrm>
          <a:prstGeom prst="rect">
            <a:avLst/>
          </a:prstGeom>
        </p:spPr>
      </p:pic>
    </p:spTree>
    <p:extLst>
      <p:ext uri="{BB962C8B-B14F-4D97-AF65-F5344CB8AC3E}">
        <p14:creationId xmlns:p14="http://schemas.microsoft.com/office/powerpoint/2010/main" val="5816769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0151399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020446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11272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922661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04546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25465784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3" name="Grupo 2"/>
          <p:cNvGrpSpPr/>
          <p:nvPr userDrawn="1"/>
        </p:nvGrpSpPr>
        <p:grpSpPr>
          <a:xfrm>
            <a:off x="65661" y="6158382"/>
            <a:ext cx="6324426" cy="2535793"/>
            <a:chOff x="101449" y="6129175"/>
            <a:chExt cx="6264830" cy="2511898"/>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449" y="6129175"/>
              <a:ext cx="6264830" cy="2511898"/>
            </a:xfrm>
            <a:prstGeom prst="rect">
              <a:avLst/>
            </a:prstGeom>
            <a:effectLst>
              <a:glow>
                <a:schemeClr val="accent1"/>
              </a:glow>
            </a:effectLst>
          </p:spPr>
        </p:pic>
        <p:sp>
          <p:nvSpPr>
            <p:cNvPr id="5" name="CuadroTexto 4"/>
            <p:cNvSpPr txBox="1"/>
            <p:nvPr/>
          </p:nvSpPr>
          <p:spPr>
            <a:xfrm>
              <a:off x="521077" y="6579175"/>
              <a:ext cx="5443865" cy="348813"/>
            </a:xfrm>
            <a:prstGeom prst="rect">
              <a:avLst/>
            </a:prstGeom>
            <a:noFill/>
          </p:spPr>
          <p:txBody>
            <a:bodyPr wrap="square" rtlCol="0">
              <a:spAutoFit/>
            </a:bodyPr>
            <a:lstStyle/>
            <a:p>
              <a:pPr algn="ctr">
                <a:lnSpc>
                  <a:spcPts val="1958"/>
                </a:lnSpc>
              </a:pPr>
              <a:r>
                <a:rPr lang="es-CO" sz="2048" b="1" dirty="0">
                  <a:solidFill>
                    <a:srgbClr val="14314C"/>
                  </a:solidFill>
                </a:rPr>
                <a:t>ALERTAS VIGENTES E INFORMACIÓN ADICIONAL</a:t>
              </a:r>
            </a:p>
          </p:txBody>
        </p:sp>
        <p:sp>
          <p:nvSpPr>
            <p:cNvPr id="6" name="CuadroTexto 5"/>
            <p:cNvSpPr txBox="1"/>
            <p:nvPr/>
          </p:nvSpPr>
          <p:spPr>
            <a:xfrm>
              <a:off x="539463" y="6909943"/>
              <a:ext cx="5438821" cy="1045844"/>
            </a:xfrm>
            <a:prstGeom prst="rect">
              <a:avLst/>
            </a:prstGeom>
            <a:noFill/>
          </p:spPr>
          <p:txBody>
            <a:bodyPr wrap="square" rtlCol="0">
              <a:spAutoFit/>
            </a:bodyPr>
            <a:lstStyle/>
            <a:p>
              <a:r>
                <a:rPr lang="es-CO" sz="890" dirty="0">
                  <a:solidFill>
                    <a:prstClr val="black"/>
                  </a:solidFill>
                  <a:latin typeface="Arial Narrow" panose="020B0606020202030204" pitchFamily="34" charset="0"/>
                </a:rPr>
                <a:t>Para mayor información sobre el pronóstico del estado del tiempo, informes técnicos diarios, comunicados especiales, mapas diarios de temperaturas máximas y mínimas e información diaria de precipitación se sugiere consultar los siguientes enlaces:</a:t>
              </a:r>
            </a:p>
            <a:p>
              <a:r>
                <a:rPr lang="es-CO" sz="890" dirty="0">
                  <a:solidFill>
                    <a:prstClr val="black"/>
                  </a:solidFill>
                  <a:latin typeface="Arial Narrow" panose="020B0606020202030204" pitchFamily="34" charset="0"/>
                </a:rPr>
                <a:t> </a:t>
              </a: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5"/>
                </a:rPr>
                <a:t>MAPA DIARIO DE TEMPERATURA MÁXIMA.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6"/>
                </a:rPr>
                <a:t>MAPA DIARIO DE TEMPERATURA MÍNIMA.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7"/>
                </a:rPr>
                <a:t>INFORMACIÓN DIARIA DE PRECIPITACIÓN Y TEMPERATURA DE LOS PRINCIPALES AEROPUERTOS DEL PAÍS.</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8"/>
                </a:rPr>
                <a:t>MOSAICO MAPAS DE PRECIPITACIÓN DIARIA EN MILÍMETROS.</a:t>
              </a:r>
              <a:endParaRPr lang="es-CO" sz="890" dirty="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17833736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70073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834219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369859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025949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6794526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805956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52499433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4" name="Rectángulo 3"/>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5" name="CuadroTexto 4"/>
          <p:cNvSpPr txBox="1"/>
          <p:nvPr userDrawn="1"/>
        </p:nvSpPr>
        <p:spPr>
          <a:xfrm>
            <a:off x="1035087" y="1539175"/>
            <a:ext cx="5085000" cy="4016484"/>
          </a:xfrm>
          <a:prstGeom prst="rect">
            <a:avLst/>
          </a:prstGeom>
          <a:noFill/>
        </p:spPr>
        <p:txBody>
          <a:bodyPr wrap="square" rtlCol="0">
            <a:spAutoFit/>
          </a:bodyPr>
          <a:lstStyle/>
          <a:p>
            <a:pPr algn="just"/>
            <a:r>
              <a:rPr lang="es-CO" sz="1100" b="1" dirty="0">
                <a:solidFill>
                  <a:srgbClr val="C00000"/>
                </a:solidFill>
                <a:latin typeface="Arial Narrow" panose="020B0606020202030204" pitchFamily="34" charset="0"/>
              </a:rPr>
              <a:t>ALERTA ROJA. PARA TOMAR ACCIÓN</a:t>
            </a:r>
            <a:r>
              <a:rPr lang="es-ES" sz="1100" dirty="0">
                <a:solidFill>
                  <a:srgbClr val="C00000"/>
                </a:solidFill>
                <a:latin typeface="Arial Narrow" panose="020B0606020202030204" pitchFamily="34" charset="0"/>
              </a:rPr>
              <a:t>  </a:t>
            </a:r>
            <a:r>
              <a:rPr lang="es-ES" sz="1100" dirty="0">
                <a:solidFill>
                  <a:prstClr val="black"/>
                </a:solidFill>
                <a:latin typeface="Arial Narrow" panose="020B0606020202030204" pitchFamily="34" charset="0"/>
              </a:rPr>
              <a:t>Advierte a los sistemas de prevención y atención de desastres sobre la amenaza que puede ocasionar un fenómeno con efectos adversos sobre la población, el cual requiere la atención inmediata por parte de la población y de los cuerpos de atención y socorro. Se emite una alerta sólo cuando la identificación de un evento extraordinario </a:t>
            </a:r>
            <a:r>
              <a:rPr lang="es-CO" sz="1100" dirty="0">
                <a:solidFill>
                  <a:prstClr val="black"/>
                </a:solidFill>
                <a:latin typeface="Arial Narrow" panose="020B0606020202030204" pitchFamily="34" charset="0"/>
              </a:rPr>
              <a:t>indique la probabilidad de amenaza inminente y cuando la gravedad del fenómeno implique la movilización de personas y equipos, interrumpiendo el normal desarrollo de sus actividades cotidianas.</a:t>
            </a:r>
          </a:p>
          <a:p>
            <a:pPr algn="just"/>
            <a:endParaRPr lang="es-CO" sz="800" dirty="0" smtClean="0">
              <a:solidFill>
                <a:srgbClr val="ED7D31"/>
              </a:solidFill>
              <a:latin typeface="Arial Narrow" panose="020B0606020202030204" pitchFamily="34" charset="0"/>
            </a:endParaRPr>
          </a:p>
          <a:p>
            <a:pPr algn="just"/>
            <a:endParaRPr lang="es-CO" sz="800" dirty="0" smtClean="0">
              <a:solidFill>
                <a:srgbClr val="ED7D31"/>
              </a:solidFill>
              <a:latin typeface="Arial Narrow" panose="020B0606020202030204" pitchFamily="34" charset="0"/>
            </a:endParaRPr>
          </a:p>
          <a:p>
            <a:pPr algn="just"/>
            <a:endParaRPr lang="es-CO" sz="800" dirty="0">
              <a:solidFill>
                <a:srgbClr val="ED7D31"/>
              </a:solidFill>
              <a:latin typeface="Arial Narrow" panose="020B0606020202030204" pitchFamily="34" charset="0"/>
            </a:endParaRPr>
          </a:p>
          <a:p>
            <a:pPr algn="just"/>
            <a:r>
              <a:rPr lang="es-ES" sz="1100" b="1" dirty="0">
                <a:solidFill>
                  <a:srgbClr val="ED7D31"/>
                </a:solidFill>
                <a:latin typeface="Arial Narrow" panose="020B0606020202030204" pitchFamily="34" charset="0"/>
              </a:rPr>
              <a:t>ALERTA NARANJA. PARA PREPARARSE  </a:t>
            </a:r>
            <a:r>
              <a:rPr lang="es-ES" sz="1100" dirty="0">
                <a:solidFill>
                  <a:prstClr val="black"/>
                </a:solidFill>
                <a:latin typeface="Arial Narrow" panose="020B0606020202030204" pitchFamily="34" charset="0"/>
              </a:rPr>
              <a:t>Indica la presencia de un fenómeno. No implica amenaza inmediata y como tanto es catalogado como un mensaje para informarse y prepararse. El aviso implica vigilancia continua ya que las condiciones son propicias para el desarrollo de un fenómeno, sin que se requiera permanecer alerta.</a:t>
            </a:r>
            <a:endParaRPr lang="es-CO" sz="1100" dirty="0">
              <a:solidFill>
                <a:prstClr val="black"/>
              </a:solidFill>
              <a:latin typeface="Arial Narrow" panose="020B0606020202030204" pitchFamily="34" charset="0"/>
            </a:endParaRPr>
          </a:p>
          <a:p>
            <a:pPr algn="just"/>
            <a:endParaRPr lang="es-CO" sz="800" dirty="0" smtClean="0">
              <a:solidFill>
                <a:srgbClr val="FFC000"/>
              </a:solidFill>
              <a:latin typeface="Arial Narrow" panose="020B0606020202030204" pitchFamily="34" charset="0"/>
            </a:endParaRPr>
          </a:p>
          <a:p>
            <a:pPr algn="just"/>
            <a:r>
              <a:rPr lang="es-CO" sz="800" dirty="0">
                <a:solidFill>
                  <a:srgbClr val="FFC000"/>
                </a:solidFill>
                <a:latin typeface="Arial Narrow" panose="020B0606020202030204" pitchFamily="34" charset="0"/>
              </a:rPr>
              <a:t> </a:t>
            </a:r>
            <a:endParaRPr lang="es-CO" sz="800" dirty="0" smtClean="0">
              <a:solidFill>
                <a:srgbClr val="FFC000"/>
              </a:solidFill>
              <a:latin typeface="Arial Narrow" panose="020B0606020202030204" pitchFamily="34" charset="0"/>
            </a:endParaRPr>
          </a:p>
          <a:p>
            <a:pPr algn="just"/>
            <a:endParaRPr lang="es-CO" sz="800" dirty="0">
              <a:solidFill>
                <a:srgbClr val="FFC000"/>
              </a:solidFill>
              <a:latin typeface="Arial Narrow" panose="020B0606020202030204" pitchFamily="34" charset="0"/>
            </a:endParaRPr>
          </a:p>
          <a:p>
            <a:pPr algn="just"/>
            <a:r>
              <a:rPr lang="es-ES" sz="1100" b="1" dirty="0">
                <a:solidFill>
                  <a:srgbClr val="FFC000"/>
                </a:solidFill>
                <a:latin typeface="Arial Narrow" panose="020B0606020202030204" pitchFamily="34" charset="0"/>
              </a:rPr>
              <a:t>ALERTA AMARILLA. PARA INFORMARSE</a:t>
            </a:r>
            <a:r>
              <a:rPr lang="es-ES" sz="1100" dirty="0">
                <a:solidFill>
                  <a:srgbClr val="FFC000"/>
                </a:solidFill>
                <a:latin typeface="Arial Narrow" panose="020B0606020202030204" pitchFamily="34" charset="0"/>
              </a:rPr>
              <a:t> </a:t>
            </a:r>
            <a:r>
              <a:rPr lang="es-ES" sz="1100" dirty="0">
                <a:solidFill>
                  <a:prstClr val="black"/>
                </a:solidFill>
                <a:latin typeface="Arial Narrow" panose="020B0606020202030204" pitchFamily="34" charset="0"/>
              </a:rPr>
              <a:t>Es un mensaje oficial por el cual se difunde información. Por lo regular se refiere a eventos observados, reportados o registrados y puede contener algunos elementos de pronóstico a manera de orientación. Por sus características pretéritas y futuras difiere del aviso y de la alerta, y por lo general no está encaminado a alertar sino a informar.</a:t>
            </a:r>
            <a:endParaRPr lang="es-CO" sz="1100" dirty="0">
              <a:solidFill>
                <a:prstClr val="black"/>
              </a:solidFill>
              <a:latin typeface="Arial Narrow" panose="020B0606020202030204" pitchFamily="34" charset="0"/>
            </a:endParaRPr>
          </a:p>
          <a:p>
            <a:pPr algn="just"/>
            <a:r>
              <a:rPr lang="es-ES" sz="800" dirty="0">
                <a:solidFill>
                  <a:prstClr val="black"/>
                </a:solidFill>
                <a:latin typeface="Arial Narrow" panose="020B0606020202030204" pitchFamily="34" charset="0"/>
              </a:rPr>
              <a:t> </a:t>
            </a:r>
            <a:endParaRPr lang="es-CO" sz="800" dirty="0">
              <a:solidFill>
                <a:prstClr val="black"/>
              </a:solidFill>
              <a:latin typeface="Arial Narrow" panose="020B0606020202030204" pitchFamily="34" charset="0"/>
            </a:endParaRPr>
          </a:p>
          <a:p>
            <a:pPr algn="just"/>
            <a:r>
              <a:rPr lang="es-ES" sz="1100" b="1" dirty="0">
                <a:solidFill>
                  <a:srgbClr val="00B050"/>
                </a:solidFill>
                <a:latin typeface="Arial Narrow" panose="020B0606020202030204" pitchFamily="34" charset="0"/>
              </a:rPr>
              <a:t>CONDICIONES NORMALES </a:t>
            </a:r>
            <a:r>
              <a:rPr lang="es-ES" sz="1100" dirty="0">
                <a:solidFill>
                  <a:prstClr val="black"/>
                </a:solidFill>
                <a:latin typeface="Arial Narrow" panose="020B0606020202030204" pitchFamily="34" charset="0"/>
              </a:rPr>
              <a:t>Indica que no existe ninguna clase de alerta para la región o zona mencionada.</a:t>
            </a:r>
            <a:endParaRPr lang="es-CO" sz="1100" dirty="0">
              <a:solidFill>
                <a:prstClr val="black"/>
              </a:solidFill>
              <a:latin typeface="Arial Narrow" panose="020B0606020202030204" pitchFamily="34" charset="0"/>
            </a:endParaRPr>
          </a:p>
        </p:txBody>
      </p:sp>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47" y="1494175"/>
            <a:ext cx="907200" cy="1008646"/>
          </a:xfrm>
          <a:prstGeom prst="rect">
            <a:avLst/>
          </a:prstGeom>
        </p:spPr>
      </p:pic>
      <p:pic>
        <p:nvPicPr>
          <p:cNvPr id="7" name="Imagen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398" y="2979175"/>
            <a:ext cx="907200" cy="1008646"/>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9206" y="4015641"/>
            <a:ext cx="905881" cy="1007180"/>
          </a:xfrm>
          <a:prstGeom prst="rect">
            <a:avLst/>
          </a:prstGeom>
        </p:spPr>
      </p:pic>
      <p:pic>
        <p:nvPicPr>
          <p:cNvPr id="10" name="Imagen 9">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75087" y="7794185"/>
            <a:ext cx="369396" cy="441826"/>
          </a:xfrm>
          <a:prstGeom prst="rect">
            <a:avLst/>
          </a:prstGeom>
        </p:spPr>
      </p:pic>
      <p:pic>
        <p:nvPicPr>
          <p:cNvPr id="11" name="Imagen 10">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097255" y="7794181"/>
            <a:ext cx="369396" cy="441826"/>
          </a:xfrm>
          <a:prstGeom prst="rect">
            <a:avLst/>
          </a:prstGeom>
        </p:spPr>
      </p:pic>
      <p:pic>
        <p:nvPicPr>
          <p:cNvPr id="12" name="Imagen 11">
            <a:hlinkClick r:id="rId10"/>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90087" y="7794175"/>
            <a:ext cx="369396" cy="441826"/>
          </a:xfrm>
          <a:prstGeom prst="rect">
            <a:avLst/>
          </a:prstGeom>
        </p:spPr>
      </p:pic>
      <p:graphicFrame>
        <p:nvGraphicFramePr>
          <p:cNvPr id="13" name="Tabla 12"/>
          <p:cNvGraphicFramePr>
            <a:graphicFrameLocks noGrp="1"/>
          </p:cNvGraphicFramePr>
          <p:nvPr userDrawn="1">
            <p:extLst/>
          </p:nvPr>
        </p:nvGraphicFramePr>
        <p:xfrm>
          <a:off x="225087" y="447241"/>
          <a:ext cx="6030001" cy="911934"/>
        </p:xfrm>
        <a:graphic>
          <a:graphicData uri="http://schemas.openxmlformats.org/drawingml/2006/table">
            <a:tbl>
              <a:tblPr firstRow="1" bandRow="1">
                <a:tableStyleId>{9D7B26C5-4107-4FEC-AEDC-1716B250A1EF}</a:tableStyleId>
              </a:tblPr>
              <a:tblGrid>
                <a:gridCol w="2148570"/>
                <a:gridCol w="2381648"/>
                <a:gridCol w="1499783"/>
              </a:tblGrid>
              <a:tr h="203364">
                <a:tc>
                  <a:txBody>
                    <a:bodyPr/>
                    <a:lstStyle/>
                    <a:p>
                      <a:pPr algn="l"/>
                      <a:r>
                        <a:rPr kumimoji="0" lang="es-ES" sz="700" b="1" i="0" u="none" strike="noStrike" kern="1200" cap="none" spc="0" normalizeH="0" baseline="0" noProof="0" dirty="0" err="1" smtClean="0">
                          <a:ln>
                            <a:noFill/>
                          </a:ln>
                          <a:solidFill>
                            <a:prstClr val="black"/>
                          </a:solidFill>
                          <a:effectLst/>
                          <a:uLnTx/>
                          <a:uFillTx/>
                          <a:latin typeface="Arial Narrow" panose="020B0606020202030204" pitchFamily="34" charset="0"/>
                        </a:rPr>
                        <a:t>ºC</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 grados Celsius </a:t>
                      </a:r>
                      <a:endParaRPr lang="es-CO" sz="700" b="0" dirty="0">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m: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metros </a:t>
                      </a:r>
                      <a:endParaRPr lang="es-CO" sz="700" b="0" dirty="0">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s-ES" sz="700" b="1" dirty="0" smtClean="0">
                          <a:solidFill>
                            <a:prstClr val="black"/>
                          </a:solidFill>
                          <a:latin typeface="Arial Narrow" panose="020B0606020202030204" pitchFamily="34" charset="0"/>
                        </a:rPr>
                        <a:t>mm: </a:t>
                      </a:r>
                      <a:r>
                        <a:rPr lang="es-ES" sz="700" b="0" dirty="0" smtClean="0">
                          <a:solidFill>
                            <a:prstClr val="black"/>
                          </a:solidFill>
                          <a:latin typeface="Arial Narrow" panose="020B0606020202030204" pitchFamily="34" charset="0"/>
                        </a:rPr>
                        <a:t>milímetros</a:t>
                      </a:r>
                      <a:endParaRPr lang="es-CO" sz="700" b="0" dirty="0">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03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msnm: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metros sobre nivel del mar</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Km/h: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kilómetros por hora</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smtClean="0">
                          <a:ln>
                            <a:noFill/>
                          </a:ln>
                          <a:solidFill>
                            <a:prstClr val="black"/>
                          </a:solidFill>
                          <a:effectLst/>
                          <a:uLnTx/>
                          <a:uFillTx/>
                          <a:latin typeface="Arial Narrow" panose="020B0606020202030204" pitchFamily="34" charset="0"/>
                        </a:rPr>
                        <a:t>HLC</a:t>
                      </a: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hora local colombiana</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505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00" b="1" i="0" u="none" strike="noStrike" kern="1200" cap="none" spc="0" normalizeH="0" baseline="0" noProof="0" dirty="0" err="1" smtClean="0">
                          <a:ln>
                            <a:noFill/>
                          </a:ln>
                          <a:solidFill>
                            <a:prstClr val="black"/>
                          </a:solidFill>
                          <a:effectLst/>
                          <a:uLnTx/>
                          <a:uFillTx/>
                          <a:latin typeface="Arial Narrow" panose="020B0606020202030204" pitchFamily="34" charset="0"/>
                        </a:rPr>
                        <a:t>GOES</a:t>
                      </a:r>
                      <a:r>
                        <a:rPr kumimoji="0" lang="es-CO" sz="700" b="1" i="0" u="none" strike="noStrike" kern="1200" cap="none" spc="0" normalizeH="0" baseline="0" noProof="0" dirty="0" smtClean="0">
                          <a:ln>
                            <a:noFill/>
                          </a:ln>
                          <a:solidFill>
                            <a:prstClr val="black"/>
                          </a:solidFill>
                          <a:effectLst/>
                          <a:uLnTx/>
                          <a:uFillTx/>
                          <a:latin typeface="Arial Narrow" panose="020B0606020202030204" pitchFamily="34" charset="0"/>
                        </a:rPr>
                        <a:t>:  </a:t>
                      </a:r>
                      <a:r>
                        <a:rPr kumimoji="0" lang="en-US" sz="700" b="0" i="0" u="none" strike="noStrike" kern="1200" cap="none" spc="0" normalizeH="0" baseline="0" noProof="0" dirty="0" smtClean="0">
                          <a:ln>
                            <a:noFill/>
                          </a:ln>
                          <a:solidFill>
                            <a:prstClr val="black"/>
                          </a:solidFill>
                          <a:effectLst/>
                          <a:uLnTx/>
                          <a:uFillTx/>
                          <a:latin typeface="Arial Narrow" panose="020B0606020202030204" pitchFamily="34" charset="0"/>
                        </a:rPr>
                        <a:t>Geostationary  Operational  Environmental Satellites</a:t>
                      </a:r>
                      <a:r>
                        <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rPr>
                        <a:t> (Satélite Geoestacionario Operacional Ambiental).</a:t>
                      </a: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GOES-13</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 es el designado </a:t>
                      </a:r>
                      <a:r>
                        <a:rPr kumimoji="0" lang="es-ES" sz="700" b="0" i="0" u="none" strike="noStrike" kern="1200" cap="none" spc="0" normalizeH="0" baseline="0" noProof="0" dirty="0" err="1" smtClean="0">
                          <a:ln>
                            <a:noFill/>
                          </a:ln>
                          <a:solidFill>
                            <a:prstClr val="black"/>
                          </a:solidFill>
                          <a:effectLst/>
                          <a:uLnTx/>
                          <a:uFillTx/>
                          <a:latin typeface="Arial Narrow" panose="020B0606020202030204" pitchFamily="34" charset="0"/>
                        </a:rPr>
                        <a:t>GOES</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-Este, localizado en  75° W  sobre el ecuador geográfico.</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smtClean="0">
                          <a:ln>
                            <a:noFill/>
                          </a:ln>
                          <a:solidFill>
                            <a:prstClr val="black"/>
                          </a:solidFill>
                          <a:effectLst/>
                          <a:uLnTx/>
                          <a:uFillTx/>
                          <a:latin typeface="Arial Narrow" panose="020B0606020202030204" pitchFamily="34" charset="0"/>
                        </a:rPr>
                        <a:t>PNN</a:t>
                      </a: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Parque Nacional Natural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smtClean="0">
                          <a:ln>
                            <a:noFill/>
                          </a:ln>
                          <a:solidFill>
                            <a:prstClr val="black"/>
                          </a:solidFill>
                          <a:effectLst/>
                          <a:uLnTx/>
                          <a:uFillTx/>
                          <a:latin typeface="Arial Narrow" panose="020B0606020202030204" pitchFamily="34" charset="0"/>
                        </a:rPr>
                        <a:t>SFF</a:t>
                      </a:r>
                      <a:r>
                        <a:rPr kumimoji="0" lang="es-ES" sz="700" b="1" i="0" u="none" strike="noStrike" kern="1200" cap="none" spc="0" normalizeH="0" baseline="0" noProof="0" dirty="0" smtClean="0">
                          <a:ln>
                            <a:noFill/>
                          </a:ln>
                          <a:solidFill>
                            <a:prstClr val="black"/>
                          </a:solidFill>
                          <a:effectLst/>
                          <a:uLnTx/>
                          <a:uFillTx/>
                          <a:latin typeface="Arial Narrow" panose="020B0606020202030204" pitchFamily="34" charset="0"/>
                        </a:rPr>
                        <a:t>: </a:t>
                      </a:r>
                      <a:r>
                        <a:rPr kumimoji="0" lang="es-ES" sz="700" b="0" i="0" u="none" strike="noStrike" kern="1200" cap="none" spc="0" normalizeH="0" baseline="0" noProof="0" dirty="0" smtClean="0">
                          <a:ln>
                            <a:noFill/>
                          </a:ln>
                          <a:solidFill>
                            <a:prstClr val="black"/>
                          </a:solidFill>
                          <a:effectLst/>
                          <a:uLnTx/>
                          <a:uFillTx/>
                          <a:latin typeface="Arial Narrow" panose="020B0606020202030204" pitchFamily="34" charset="0"/>
                        </a:rPr>
                        <a:t>Santuario de Fauna y Flora</a:t>
                      </a:r>
                      <a:endParaRPr kumimoji="0" lang="es-CO" sz="700" b="0" i="0" u="none" strike="noStrike" kern="1200" cap="none" spc="0" normalizeH="0" baseline="0" noProof="0" dirty="0" smtClean="0">
                        <a:ln>
                          <a:noFill/>
                        </a:ln>
                        <a:solidFill>
                          <a:prstClr val="black"/>
                        </a:solidFill>
                        <a:effectLst/>
                        <a:uLnTx/>
                        <a:uFillTx/>
                        <a:latin typeface="Arial Narrow" panose="020B0606020202030204" pitchFamily="34" charset="0"/>
                      </a:endParaRPr>
                    </a:p>
                  </a:txBody>
                  <a:tcPr marL="91043" marR="91043" marT="45521" marB="455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1395624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471148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4149351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400602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21" y="504175"/>
            <a:ext cx="2861504" cy="989999"/>
          </a:xfrm>
          <a:prstGeom prst="rect">
            <a:avLst/>
          </a:prstGeom>
        </p:spPr>
      </p:pic>
    </p:spTree>
    <p:extLst>
      <p:ext uri="{BB962C8B-B14F-4D97-AF65-F5344CB8AC3E}">
        <p14:creationId xmlns:p14="http://schemas.microsoft.com/office/powerpoint/2010/main" val="642670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040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268982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8" name="Grupo 7"/>
          <p:cNvGrpSpPr/>
          <p:nvPr userDrawn="1"/>
        </p:nvGrpSpPr>
        <p:grpSpPr>
          <a:xfrm>
            <a:off x="-134912" y="6939175"/>
            <a:ext cx="6750000" cy="1451789"/>
            <a:chOff x="-2231026" y="6547824"/>
            <a:chExt cx="8971064" cy="1929495"/>
          </a:xfrm>
        </p:grpSpPr>
        <p:pic>
          <p:nvPicPr>
            <p:cNvPr id="9" name="Imagen 8"/>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b="18592"/>
            <a:stretch/>
          </p:blipFill>
          <p:spPr>
            <a:xfrm>
              <a:off x="-2231026" y="6547824"/>
              <a:ext cx="8971064" cy="1929495"/>
            </a:xfrm>
            <a:prstGeom prst="rect">
              <a:avLst/>
            </a:prstGeom>
            <a:effectLst>
              <a:glow>
                <a:schemeClr val="accent1"/>
              </a:glow>
            </a:effectLst>
          </p:spPr>
        </p:pic>
        <p:sp>
          <p:nvSpPr>
            <p:cNvPr id="10" name="CuadroTexto 9"/>
            <p:cNvSpPr txBox="1"/>
            <p:nvPr/>
          </p:nvSpPr>
          <p:spPr>
            <a:xfrm>
              <a:off x="-1513344" y="6801921"/>
              <a:ext cx="7478284" cy="463589"/>
            </a:xfrm>
            <a:prstGeom prst="rect">
              <a:avLst/>
            </a:prstGeom>
            <a:noFill/>
          </p:spPr>
          <p:txBody>
            <a:bodyPr wrap="square" rtlCol="0">
              <a:spAutoFit/>
            </a:bodyPr>
            <a:lstStyle/>
            <a:p>
              <a:pPr algn="ctr">
                <a:lnSpc>
                  <a:spcPts val="1958"/>
                </a:lnSpc>
              </a:pPr>
              <a:r>
                <a:rPr lang="es-CO" sz="1200" b="1" dirty="0">
                  <a:solidFill>
                    <a:srgbClr val="14314C"/>
                  </a:solidFill>
                  <a:latin typeface="ArialNarrow"/>
                </a:rPr>
                <a:t>ALERTAS VIGENTES E INFORMACIÓN ADICIONAL</a:t>
              </a:r>
            </a:p>
          </p:txBody>
        </p:sp>
      </p:grpSp>
      <p:sp>
        <p:nvSpPr>
          <p:cNvPr id="11" name="CuadroTexto 10"/>
          <p:cNvSpPr txBox="1"/>
          <p:nvPr userDrawn="1"/>
        </p:nvSpPr>
        <p:spPr>
          <a:xfrm>
            <a:off x="225087" y="7410621"/>
            <a:ext cx="6075000" cy="338554"/>
          </a:xfrm>
          <a:prstGeom prst="rect">
            <a:avLst/>
          </a:prstGeom>
          <a:noFill/>
        </p:spPr>
        <p:txBody>
          <a:bodyPr wrap="square" rtlCol="0">
            <a:spAutoFit/>
          </a:bodyPr>
          <a:lstStyle/>
          <a:p>
            <a:r>
              <a:rPr lang="es-CO" sz="800" dirty="0">
                <a:solidFill>
                  <a:prstClr val="black"/>
                </a:solidFill>
                <a:latin typeface="Arial Narrow" panose="020B0606020202030204" pitchFamily="34" charset="0"/>
              </a:rPr>
              <a:t>Para mayor información sobre el pronóstico del estado del tiempo, informes técnicos diarios, comunicados especiales, mapas diarios de temperaturas máximas y mínimas e información diaria de precipitación se sugiere consultar los siguientes enlaces</a:t>
            </a:r>
            <a:r>
              <a:rPr lang="es-CO" sz="800" dirty="0" smtClean="0">
                <a:solidFill>
                  <a:prstClr val="black"/>
                </a:solidFill>
                <a:latin typeface="Arial Narrow" panose="020B0606020202030204" pitchFamily="34" charset="0"/>
              </a:rPr>
              <a:t>:</a:t>
            </a:r>
            <a:endParaRPr lang="es-CO" sz="800" dirty="0">
              <a:solidFill>
                <a:prstClr val="black"/>
              </a:solidFill>
              <a:latin typeface="Arial Narrow" panose="020B0606020202030204" pitchFamily="34" charset="0"/>
            </a:endParaRPr>
          </a:p>
        </p:txBody>
      </p:sp>
      <p:sp>
        <p:nvSpPr>
          <p:cNvPr id="12" name="CuadroTexto 11"/>
          <p:cNvSpPr txBox="1"/>
          <p:nvPr userDrawn="1"/>
        </p:nvSpPr>
        <p:spPr>
          <a:xfrm>
            <a:off x="360087" y="7749400"/>
            <a:ext cx="5850000" cy="584775"/>
          </a:xfrm>
          <a:prstGeom prst="rect">
            <a:avLst/>
          </a:prstGeom>
          <a:noFill/>
        </p:spPr>
        <p:txBody>
          <a:bodyPr wrap="square" rtlCol="0">
            <a:spAutoFit/>
          </a:bodyPr>
          <a:lstStyle/>
          <a:p>
            <a:pPr marL="152618" indent="-152618">
              <a:buFont typeface="Wingdings" panose="05000000000000000000" pitchFamily="2" charset="2"/>
              <a:buChar char="§"/>
            </a:pPr>
            <a:r>
              <a:rPr lang="es-CO" sz="800" dirty="0" smtClean="0">
                <a:solidFill>
                  <a:prstClr val="black"/>
                </a:solidFill>
                <a:latin typeface="Arial Narrow" panose="020B0606020202030204" pitchFamily="34" charset="0"/>
                <a:hlinkClick r:id="rId5"/>
              </a:rPr>
              <a:t>MAPA </a:t>
            </a:r>
            <a:r>
              <a:rPr lang="es-CO" sz="800" dirty="0">
                <a:solidFill>
                  <a:prstClr val="black"/>
                </a:solidFill>
                <a:latin typeface="Arial Narrow" panose="020B0606020202030204" pitchFamily="34" charset="0"/>
                <a:hlinkClick r:id="rId5"/>
              </a:rPr>
              <a:t>DIARIO DE TEMPERATURA MÁXIMA.</a:t>
            </a:r>
            <a:endParaRPr lang="es-CO" sz="80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00" dirty="0">
                <a:solidFill>
                  <a:prstClr val="black"/>
                </a:solidFill>
                <a:latin typeface="Arial Narrow" panose="020B0606020202030204" pitchFamily="34" charset="0"/>
                <a:hlinkClick r:id="rId6"/>
              </a:rPr>
              <a:t>MAPA DIARIO DE TEMPERATURA MÍNIMA.</a:t>
            </a:r>
            <a:endParaRPr lang="es-CO" sz="80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00" dirty="0">
                <a:solidFill>
                  <a:prstClr val="black"/>
                </a:solidFill>
                <a:latin typeface="Arial Narrow" panose="020B0606020202030204" pitchFamily="34" charset="0"/>
                <a:hlinkClick r:id="rId7"/>
              </a:rPr>
              <a:t>INFORMACIÓN DIARIA DE PRECIPITACIÓN Y TEMPERATURA DE LOS PRINCIPALES AEROPUERTOS DEL PAÍS.</a:t>
            </a:r>
            <a:endParaRPr lang="es-CO" sz="80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00" dirty="0">
                <a:solidFill>
                  <a:prstClr val="black"/>
                </a:solidFill>
                <a:latin typeface="Arial Narrow" panose="020B0606020202030204" pitchFamily="34" charset="0"/>
                <a:hlinkClick r:id="rId8"/>
              </a:rPr>
              <a:t>MOSAICO MAPAS DE PRECIPITACIÓN DIARIA EN MILÍMETROS.</a:t>
            </a:r>
            <a:endParaRPr lang="es-CO" sz="800" dirty="0">
              <a:solidFill>
                <a:prstClr val="black"/>
              </a:solidFill>
              <a:latin typeface="Arial Narrow" panose="020B0606020202030204" pitchFamily="34" charset="0"/>
            </a:endParaRPr>
          </a:p>
        </p:txBody>
      </p:sp>
      <p:sp>
        <p:nvSpPr>
          <p:cNvPr id="13" name="Rectángulo 12"/>
          <p:cNvSpPr/>
          <p:nvPr userDrawn="1"/>
        </p:nvSpPr>
        <p:spPr>
          <a:xfrm>
            <a:off x="135087" y="5994175"/>
            <a:ext cx="3015000" cy="630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spTree>
    <p:extLst>
      <p:ext uri="{BB962C8B-B14F-4D97-AF65-F5344CB8AC3E}">
        <p14:creationId xmlns:p14="http://schemas.microsoft.com/office/powerpoint/2010/main" val="321195626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324186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3048591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80624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164543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93036920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83086334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52813631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24135028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18727599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Imagen con título">
    <p:spTree>
      <p:nvGrpSpPr>
        <p:cNvPr id="1" name=""/>
        <p:cNvGrpSpPr/>
        <p:nvPr/>
      </p:nvGrpSpPr>
      <p:grpSpPr>
        <a:xfrm>
          <a:off x="0" y="0"/>
          <a:ext cx="0" cy="0"/>
          <a:chOff x="0" y="0"/>
          <a:chExt cx="0" cy="0"/>
        </a:xfrm>
      </p:grpSpPr>
      <p:sp>
        <p:nvSpPr>
          <p:cNvPr id="14" name="Rectángulo 13"/>
          <p:cNvSpPr/>
          <p:nvPr userDrawn="1"/>
        </p:nvSpPr>
        <p:spPr>
          <a:xfrm>
            <a:off x="0" y="0"/>
            <a:ext cx="6480175" cy="838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 y="-35825"/>
            <a:ext cx="6509590" cy="8424175"/>
          </a:xfrm>
          <a:prstGeom prst="rect">
            <a:avLst/>
          </a:prstGeom>
        </p:spPr>
      </p:pic>
    </p:spTree>
    <p:extLst>
      <p:ext uri="{BB962C8B-B14F-4D97-AF65-F5344CB8AC3E}">
        <p14:creationId xmlns:p14="http://schemas.microsoft.com/office/powerpoint/2010/main" val="185357893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Rectángulo 1">
            <a:hlinkClick r:id="rId2"/>
          </p:cNvPr>
          <p:cNvSpPr/>
          <p:nvPr userDrawn="1"/>
        </p:nvSpPr>
        <p:spPr>
          <a:xfrm>
            <a:off x="0" y="7299175"/>
            <a:ext cx="6480175" cy="1089175"/>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79768157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906229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6006285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28740720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32289320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
        <p:nvSpPr>
          <p:cNvPr id="5" name="Rectángulo 4">
            <a:hlinkClick r:id="rId3"/>
          </p:cNvPr>
          <p:cNvSpPr/>
          <p:nvPr userDrawn="1"/>
        </p:nvSpPr>
        <p:spPr>
          <a:xfrm>
            <a:off x="0" y="324175"/>
            <a:ext cx="6480175" cy="765000"/>
          </a:xfrm>
          <a:prstGeom prst="rect">
            <a:avLst/>
          </a:prstGeom>
          <a:solidFill>
            <a:srgbClr val="FFFFFF">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73423564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3" name="Grupo 2"/>
          <p:cNvGrpSpPr/>
          <p:nvPr userDrawn="1"/>
        </p:nvGrpSpPr>
        <p:grpSpPr>
          <a:xfrm>
            <a:off x="65661" y="6158382"/>
            <a:ext cx="6324426" cy="2535793"/>
            <a:chOff x="101449" y="6129175"/>
            <a:chExt cx="6264830" cy="2511898"/>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449" y="6129175"/>
              <a:ext cx="6264830" cy="2511898"/>
            </a:xfrm>
            <a:prstGeom prst="rect">
              <a:avLst/>
            </a:prstGeom>
            <a:effectLst>
              <a:glow>
                <a:schemeClr val="accent1"/>
              </a:glow>
            </a:effectLst>
          </p:spPr>
        </p:pic>
        <p:sp>
          <p:nvSpPr>
            <p:cNvPr id="5" name="CuadroTexto 4"/>
            <p:cNvSpPr txBox="1"/>
            <p:nvPr/>
          </p:nvSpPr>
          <p:spPr>
            <a:xfrm>
              <a:off x="521077" y="6579175"/>
              <a:ext cx="5443865" cy="348813"/>
            </a:xfrm>
            <a:prstGeom prst="rect">
              <a:avLst/>
            </a:prstGeom>
            <a:noFill/>
          </p:spPr>
          <p:txBody>
            <a:bodyPr wrap="square" rtlCol="0">
              <a:spAutoFit/>
            </a:bodyPr>
            <a:lstStyle/>
            <a:p>
              <a:pPr algn="ctr">
                <a:lnSpc>
                  <a:spcPts val="1958"/>
                </a:lnSpc>
              </a:pPr>
              <a:r>
                <a:rPr lang="es-CO" sz="2048" b="1" dirty="0">
                  <a:solidFill>
                    <a:srgbClr val="14314C"/>
                  </a:solidFill>
                </a:rPr>
                <a:t>ALERTAS VIGENTES E INFORMACIÓN ADICIONAL</a:t>
              </a:r>
            </a:p>
          </p:txBody>
        </p:sp>
        <p:sp>
          <p:nvSpPr>
            <p:cNvPr id="6" name="CuadroTexto 5"/>
            <p:cNvSpPr txBox="1"/>
            <p:nvPr/>
          </p:nvSpPr>
          <p:spPr>
            <a:xfrm>
              <a:off x="539463" y="6909943"/>
              <a:ext cx="5438821" cy="1045844"/>
            </a:xfrm>
            <a:prstGeom prst="rect">
              <a:avLst/>
            </a:prstGeom>
            <a:noFill/>
          </p:spPr>
          <p:txBody>
            <a:bodyPr wrap="square" rtlCol="0">
              <a:spAutoFit/>
            </a:bodyPr>
            <a:lstStyle/>
            <a:p>
              <a:r>
                <a:rPr lang="es-CO" sz="890" dirty="0">
                  <a:solidFill>
                    <a:prstClr val="black"/>
                  </a:solidFill>
                  <a:latin typeface="Arial Narrow" panose="020B0606020202030204" pitchFamily="34" charset="0"/>
                </a:rPr>
                <a:t>Para mayor información sobre el pronóstico del estado del tiempo, informes técnicos diarios, comunicados especiales, mapas diarios de temperaturas máximas y mínimas e información diaria de precipitación se sugiere consultar los siguientes enlaces:</a:t>
              </a:r>
            </a:p>
            <a:p>
              <a:r>
                <a:rPr lang="es-CO" sz="890" dirty="0">
                  <a:solidFill>
                    <a:prstClr val="black"/>
                  </a:solidFill>
                  <a:latin typeface="Arial Narrow" panose="020B0606020202030204" pitchFamily="34" charset="0"/>
                </a:rPr>
                <a:t> </a:t>
              </a: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5"/>
                </a:rPr>
                <a:t>MAPA DIARIO DE TEMPERATURA MÁXIMA.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6"/>
                </a:rPr>
                <a:t>MAPA DIARIO DE TEMPERATURA MÍNIMA.</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7"/>
                </a:rPr>
                <a:t>INFORMACIÓN DIARIA DE PRECIPITACIÓN Y TEMPERATURA DE LOS PRINCIPALES AEROPUERTOS DEL PAÍS.</a:t>
              </a:r>
              <a:endParaRPr lang="es-CO" sz="890" dirty="0">
                <a:solidFill>
                  <a:prstClr val="black"/>
                </a:solidFill>
                <a:latin typeface="Arial Narrow" panose="020B0606020202030204" pitchFamily="34" charset="0"/>
              </a:endParaRPr>
            </a:p>
            <a:p>
              <a:pPr marL="152618" indent="-152618">
                <a:buFont typeface="Wingdings" panose="05000000000000000000" pitchFamily="2" charset="2"/>
                <a:buChar char="§"/>
              </a:pPr>
              <a:r>
                <a:rPr lang="es-CO" sz="890" dirty="0">
                  <a:solidFill>
                    <a:prstClr val="black"/>
                  </a:solidFill>
                  <a:latin typeface="Arial Narrow" panose="020B0606020202030204" pitchFamily="34" charset="0"/>
                  <a:hlinkClick r:id="rId8"/>
                </a:rPr>
                <a:t>MOSAICO MAPAS DE PRECIPITACIÓN DIARIA EN MILÍMETROS.</a:t>
              </a:r>
              <a:endParaRPr lang="es-CO" sz="890" dirty="0">
                <a:solidFill>
                  <a:prstClr val="black"/>
                </a:solidFill>
                <a:latin typeface="Arial Narrow" panose="020B0606020202030204" pitchFamily="34" charset="0"/>
              </a:endParaRPr>
            </a:p>
          </p:txBody>
        </p:sp>
      </p:grpSp>
    </p:spTree>
    <p:extLst>
      <p:ext uri="{BB962C8B-B14F-4D97-AF65-F5344CB8AC3E}">
        <p14:creationId xmlns:p14="http://schemas.microsoft.com/office/powerpoint/2010/main" val="173571808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741538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637978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0016575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05782017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64907459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74151412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480175" cy="8141634"/>
          </a:xfrm>
          <a:prstGeom prst="rect">
            <a:avLst/>
          </a:prstGeom>
        </p:spPr>
      </p:pic>
      <p:sp>
        <p:nvSpPr>
          <p:cNvPr id="2" name="Rectángulo 1"/>
          <p:cNvSpPr/>
          <p:nvPr userDrawn="1"/>
        </p:nvSpPr>
        <p:spPr>
          <a:xfrm>
            <a:off x="5250" y="7578350"/>
            <a:ext cx="6474926" cy="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Tree>
    <p:extLst>
      <p:ext uri="{BB962C8B-B14F-4D97-AF65-F5344CB8AC3E}">
        <p14:creationId xmlns:p14="http://schemas.microsoft.com/office/powerpoint/2010/main" val="181278658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87834073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Imagen con título">
    <p:spTree>
      <p:nvGrpSpPr>
        <p:cNvPr id="1" name=""/>
        <p:cNvGrpSpPr/>
        <p:nvPr/>
      </p:nvGrpSpPr>
      <p:grpSpPr>
        <a:xfrm>
          <a:off x="0" y="0"/>
          <a:ext cx="0" cy="0"/>
          <a:chOff x="0" y="0"/>
          <a:chExt cx="0" cy="0"/>
        </a:xfrm>
      </p:grpSpPr>
      <p:sp>
        <p:nvSpPr>
          <p:cNvPr id="14" name="Rectángulo 13"/>
          <p:cNvSpPr/>
          <p:nvPr userDrawn="1"/>
        </p:nvSpPr>
        <p:spPr>
          <a:xfrm>
            <a:off x="0" y="0"/>
            <a:ext cx="6480175" cy="838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 y="-35825"/>
            <a:ext cx="6509590" cy="8424175"/>
          </a:xfrm>
          <a:prstGeom prst="rect">
            <a:avLst/>
          </a:prstGeom>
        </p:spPr>
      </p:pic>
    </p:spTree>
    <p:extLst>
      <p:ext uri="{BB962C8B-B14F-4D97-AF65-F5344CB8AC3E}">
        <p14:creationId xmlns:p14="http://schemas.microsoft.com/office/powerpoint/2010/main" val="23506515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grpSp>
        <p:nvGrpSpPr>
          <p:cNvPr id="3" name="Grupo 2"/>
          <p:cNvGrpSpPr/>
          <p:nvPr userDrawn="1"/>
        </p:nvGrpSpPr>
        <p:grpSpPr>
          <a:xfrm>
            <a:off x="65661" y="6158382"/>
            <a:ext cx="6324426" cy="2535793"/>
            <a:chOff x="101449" y="6129175"/>
            <a:chExt cx="6264830" cy="2511898"/>
          </a:xfrm>
        </p:grpSpPr>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01449" y="6129175"/>
              <a:ext cx="6264830" cy="2511898"/>
            </a:xfrm>
            <a:prstGeom prst="rect">
              <a:avLst/>
            </a:prstGeom>
            <a:effectLst>
              <a:glow>
                <a:schemeClr val="accent1"/>
              </a:glow>
            </a:effectLst>
          </p:spPr>
        </p:pic>
        <p:sp>
          <p:nvSpPr>
            <p:cNvPr id="5" name="CuadroTexto 4"/>
            <p:cNvSpPr txBox="1"/>
            <p:nvPr/>
          </p:nvSpPr>
          <p:spPr>
            <a:xfrm>
              <a:off x="521077" y="6579175"/>
              <a:ext cx="5443865" cy="348813"/>
            </a:xfrm>
            <a:prstGeom prst="rect">
              <a:avLst/>
            </a:prstGeom>
            <a:noFill/>
          </p:spPr>
          <p:txBody>
            <a:bodyPr wrap="square" rtlCol="0">
              <a:spAutoFit/>
            </a:bodyPr>
            <a:lstStyle/>
            <a:p>
              <a:pPr algn="ctr">
                <a:lnSpc>
                  <a:spcPts val="1958"/>
                </a:lnSpc>
              </a:pPr>
              <a:r>
                <a:rPr lang="es-CO" sz="2048" b="1" dirty="0">
                  <a:solidFill>
                    <a:srgbClr val="14314C"/>
                  </a:solidFill>
                </a:rPr>
                <a:t>ALERTAS VIGENTES E INFORMACIÓN ADICIONAL</a:t>
              </a:r>
            </a:p>
          </p:txBody>
        </p:sp>
        <p:sp>
          <p:nvSpPr>
            <p:cNvPr id="6" name="CuadroTexto 5"/>
            <p:cNvSpPr txBox="1"/>
            <p:nvPr/>
          </p:nvSpPr>
          <p:spPr>
            <a:xfrm>
              <a:off x="539463" y="6909943"/>
              <a:ext cx="5438821" cy="1045844"/>
            </a:xfrm>
            <a:prstGeom prst="rect">
              <a:avLst/>
            </a:prstGeom>
            <a:noFill/>
          </p:spPr>
          <p:txBody>
            <a:bodyPr wrap="square" rtlCol="0">
              <a:spAutoFit/>
            </a:bodyPr>
            <a:lstStyle/>
            <a:p>
              <a:r>
                <a:rPr lang="es-CO" sz="890" dirty="0">
                  <a:latin typeface="Arial Narrow" panose="020B0606020202030204" pitchFamily="34" charset="0"/>
                </a:rPr>
                <a:t>Para mayor información sobre el pronóstico del estado del tiempo, informes técnicos diarios, comunicados especiales, mapas diarios de temperaturas máximas y mínimas e información diaria de precipitación se sugiere consultar los siguientes enlaces:</a:t>
              </a:r>
            </a:p>
            <a:p>
              <a:r>
                <a:rPr lang="es-CO" sz="890" dirty="0">
                  <a:latin typeface="Arial Narrow" panose="020B0606020202030204" pitchFamily="34" charset="0"/>
                </a:rPr>
                <a:t> </a:t>
              </a:r>
            </a:p>
            <a:p>
              <a:pPr marL="152618" indent="-152618">
                <a:buFont typeface="Wingdings" panose="05000000000000000000" pitchFamily="2" charset="2"/>
                <a:buChar char="§"/>
              </a:pPr>
              <a:r>
                <a:rPr lang="es-CO" sz="890" dirty="0">
                  <a:latin typeface="Arial Narrow" panose="020B0606020202030204" pitchFamily="34" charset="0"/>
                  <a:hlinkClick r:id="rId5"/>
                </a:rPr>
                <a:t>MAPA DIARIO DE TEMPERATURA MÁXIMA.</a:t>
              </a:r>
              <a:endParaRPr lang="es-CO" sz="890" dirty="0">
                <a:latin typeface="Arial Narrow" panose="020B0606020202030204" pitchFamily="34" charset="0"/>
              </a:endParaRPr>
            </a:p>
            <a:p>
              <a:pPr marL="152618" indent="-152618">
                <a:buFont typeface="Wingdings" panose="05000000000000000000" pitchFamily="2" charset="2"/>
                <a:buChar char="§"/>
              </a:pPr>
              <a:r>
                <a:rPr lang="es-CO" sz="890" dirty="0">
                  <a:latin typeface="Arial Narrow" panose="020B0606020202030204" pitchFamily="34" charset="0"/>
                  <a:hlinkClick r:id="rId6"/>
                </a:rPr>
                <a:t>MAPA DIARIO DE TEMPERATURA MÍNIMA.</a:t>
              </a:r>
              <a:endParaRPr lang="es-CO" sz="890" dirty="0">
                <a:latin typeface="Arial Narrow" panose="020B0606020202030204" pitchFamily="34" charset="0"/>
              </a:endParaRPr>
            </a:p>
            <a:p>
              <a:pPr marL="152618" indent="-152618">
                <a:buFont typeface="Wingdings" panose="05000000000000000000" pitchFamily="2" charset="2"/>
                <a:buChar char="§"/>
              </a:pPr>
              <a:r>
                <a:rPr lang="es-CO" sz="890" dirty="0">
                  <a:latin typeface="Arial Narrow" panose="020B0606020202030204" pitchFamily="34" charset="0"/>
                  <a:hlinkClick r:id="rId7"/>
                </a:rPr>
                <a:t>INFORMACIÓN DIARIA DE PRECIPITACIÓN Y TEMPERATURA DE LOS PRINCIPALES AEROPUERTOS DEL PAÍS.</a:t>
              </a:r>
              <a:endParaRPr lang="es-CO" sz="890" dirty="0">
                <a:latin typeface="Arial Narrow" panose="020B0606020202030204" pitchFamily="34" charset="0"/>
              </a:endParaRPr>
            </a:p>
            <a:p>
              <a:pPr marL="152618" indent="-152618">
                <a:buFont typeface="Wingdings" panose="05000000000000000000" pitchFamily="2" charset="2"/>
                <a:buChar char="§"/>
              </a:pPr>
              <a:r>
                <a:rPr lang="es-CO" sz="890" dirty="0">
                  <a:latin typeface="Arial Narrow" panose="020B0606020202030204" pitchFamily="34" charset="0"/>
                  <a:hlinkClick r:id="rId8"/>
                </a:rPr>
                <a:t>MOSAICO MAPAS DE PRECIPITACIÓN DIARIA EN MILÍMETROS.</a:t>
              </a:r>
              <a:endParaRPr lang="es-CO" sz="890" dirty="0">
                <a:latin typeface="Arial Narrow" panose="020B0606020202030204" pitchFamily="34" charset="0"/>
              </a:endParaRPr>
            </a:p>
          </p:txBody>
        </p:sp>
      </p:grpSp>
    </p:spTree>
    <p:extLst>
      <p:ext uri="{BB962C8B-B14F-4D97-AF65-F5344CB8AC3E}">
        <p14:creationId xmlns:p14="http://schemas.microsoft.com/office/powerpoint/2010/main" val="2947945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58036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81600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0490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jp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jp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jpg"/><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1673545033"/>
      </p:ext>
    </p:extLst>
  </p:cSld>
  <p:clrMap bg1="lt1" tx1="dk1" bg2="lt2" tx2="dk2" accent1="accent1" accent2="accent2" accent3="accent3" accent4="accent4" accent5="accent5" accent6="accent6" hlink="hlink" folHlink="folHlink"/>
  <p:sldLayoutIdLst>
    <p:sldLayoutId id="2147483727" r:id="rId1"/>
    <p:sldLayoutId id="2147483715" r:id="rId2"/>
    <p:sldLayoutId id="2147483728" r:id="rId3"/>
    <p:sldLayoutId id="2147483716" r:id="rId4"/>
    <p:sldLayoutId id="2147483733" r:id="rId5"/>
    <p:sldLayoutId id="2147483717" r:id="rId6"/>
    <p:sldLayoutId id="2147483718" r:id="rId7"/>
    <p:sldLayoutId id="2147483731" r:id="rId8"/>
    <p:sldLayoutId id="2147483719" r:id="rId9"/>
    <p:sldLayoutId id="2147483720" r:id="rId10"/>
    <p:sldLayoutId id="2147483732" r:id="rId11"/>
    <p:sldLayoutId id="2147483729" r:id="rId12"/>
    <p:sldLayoutId id="2147483726" r:id="rId13"/>
    <p:sldLayoutId id="2147483734" r:id="rId14"/>
    <p:sldLayoutId id="2147483751" r:id="rId15"/>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2040749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50" r:id="rId14"/>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413733328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120"/>
            <a:ext cx="6480175" cy="8386109"/>
          </a:xfrm>
          <a:prstGeom prst="rect">
            <a:avLst/>
          </a:prstGeom>
        </p:spPr>
      </p:pic>
    </p:spTree>
    <p:extLst>
      <p:ext uri="{BB962C8B-B14F-4D97-AF65-F5344CB8AC3E}">
        <p14:creationId xmlns:p14="http://schemas.microsoft.com/office/powerpoint/2010/main" val="2023805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xStyles>
    <p:titleStyle>
      <a:lvl1pPr algn="l" defTabSz="648035" rtl="0" eaLnBrk="1" latinLnBrk="0" hangingPunct="1">
        <a:lnSpc>
          <a:spcPct val="90000"/>
        </a:lnSpc>
        <a:spcBef>
          <a:spcPct val="0"/>
        </a:spcBef>
        <a:buNone/>
        <a:defRPr sz="3118" kern="1200">
          <a:solidFill>
            <a:schemeClr val="tx1"/>
          </a:solidFill>
          <a:latin typeface="+mj-lt"/>
          <a:ea typeface="+mj-ea"/>
          <a:cs typeface="+mj-cs"/>
        </a:defRPr>
      </a:lvl1pPr>
    </p:titleStyle>
    <p:bodyStyle>
      <a:lvl1pPr marL="162009" indent="-162009" algn="l" defTabSz="648035" rtl="0" eaLnBrk="1" latinLnBrk="0" hangingPunct="1">
        <a:lnSpc>
          <a:spcPct val="90000"/>
        </a:lnSpc>
        <a:spcBef>
          <a:spcPts val="709"/>
        </a:spcBef>
        <a:buFont typeface="Arial" panose="020B0604020202020204" pitchFamily="34" charset="0"/>
        <a:buChar char="•"/>
        <a:defRPr sz="1984" kern="1200">
          <a:solidFill>
            <a:schemeClr val="tx1"/>
          </a:solidFill>
          <a:latin typeface="+mn-lt"/>
          <a:ea typeface="+mn-ea"/>
          <a:cs typeface="+mn-cs"/>
        </a:defRPr>
      </a:lvl1pPr>
      <a:lvl2pPr marL="486026" indent="-162009" algn="l" defTabSz="648035" rtl="0" eaLnBrk="1" latinLnBrk="0" hangingPunct="1">
        <a:lnSpc>
          <a:spcPct val="90000"/>
        </a:lnSpc>
        <a:spcBef>
          <a:spcPts val="354"/>
        </a:spcBef>
        <a:buFont typeface="Arial" panose="020B0604020202020204" pitchFamily="34" charset="0"/>
        <a:buChar char="•"/>
        <a:defRPr sz="1701" kern="1200">
          <a:solidFill>
            <a:schemeClr val="tx1"/>
          </a:solidFill>
          <a:latin typeface="+mn-lt"/>
          <a:ea typeface="+mn-ea"/>
          <a:cs typeface="+mn-cs"/>
        </a:defRPr>
      </a:lvl2pPr>
      <a:lvl3pPr marL="810044" indent="-162009" algn="l" defTabSz="648035" rtl="0" eaLnBrk="1" latinLnBrk="0" hangingPunct="1">
        <a:lnSpc>
          <a:spcPct val="90000"/>
        </a:lnSpc>
        <a:spcBef>
          <a:spcPts val="354"/>
        </a:spcBef>
        <a:buFont typeface="Arial" panose="020B0604020202020204" pitchFamily="34" charset="0"/>
        <a:buChar char="•"/>
        <a:defRPr sz="1417" kern="1200">
          <a:solidFill>
            <a:schemeClr val="tx1"/>
          </a:solidFill>
          <a:latin typeface="+mn-lt"/>
          <a:ea typeface="+mn-ea"/>
          <a:cs typeface="+mn-cs"/>
        </a:defRPr>
      </a:lvl3pPr>
      <a:lvl4pPr marL="113406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4pPr>
      <a:lvl5pPr marL="1458079"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5pPr>
      <a:lvl6pPr marL="1782097"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6pPr>
      <a:lvl7pPr marL="2106115"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7pPr>
      <a:lvl8pPr marL="2430132"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8pPr>
      <a:lvl9pPr marL="2754150" indent="-162009" algn="l" defTabSz="648035" rtl="0" eaLnBrk="1" latinLnBrk="0" hangingPunct="1">
        <a:lnSpc>
          <a:spcPct val="90000"/>
        </a:lnSpc>
        <a:spcBef>
          <a:spcPts val="354"/>
        </a:spcBef>
        <a:buFont typeface="Arial" panose="020B0604020202020204" pitchFamily="34" charset="0"/>
        <a:buChar char="•"/>
        <a:defRPr sz="1276" kern="1200">
          <a:solidFill>
            <a:schemeClr val="tx1"/>
          </a:solidFill>
          <a:latin typeface="+mn-lt"/>
          <a:ea typeface="+mn-ea"/>
          <a:cs typeface="+mn-cs"/>
        </a:defRPr>
      </a:lvl9pPr>
    </p:bodyStyle>
    <p:otherStyle>
      <a:defPPr>
        <a:defRPr lang="en-US"/>
      </a:defPPr>
      <a:lvl1pPr marL="0" algn="l" defTabSz="648035" rtl="0" eaLnBrk="1" latinLnBrk="0" hangingPunct="1">
        <a:defRPr sz="1276" kern="1200">
          <a:solidFill>
            <a:schemeClr val="tx1"/>
          </a:solidFill>
          <a:latin typeface="+mn-lt"/>
          <a:ea typeface="+mn-ea"/>
          <a:cs typeface="+mn-cs"/>
        </a:defRPr>
      </a:lvl1pPr>
      <a:lvl2pPr marL="324018" algn="l" defTabSz="648035" rtl="0" eaLnBrk="1" latinLnBrk="0" hangingPunct="1">
        <a:defRPr sz="1276" kern="1200">
          <a:solidFill>
            <a:schemeClr val="tx1"/>
          </a:solidFill>
          <a:latin typeface="+mn-lt"/>
          <a:ea typeface="+mn-ea"/>
          <a:cs typeface="+mn-cs"/>
        </a:defRPr>
      </a:lvl2pPr>
      <a:lvl3pPr marL="648035" algn="l" defTabSz="648035" rtl="0" eaLnBrk="1" latinLnBrk="0" hangingPunct="1">
        <a:defRPr sz="1276" kern="1200">
          <a:solidFill>
            <a:schemeClr val="tx1"/>
          </a:solidFill>
          <a:latin typeface="+mn-lt"/>
          <a:ea typeface="+mn-ea"/>
          <a:cs typeface="+mn-cs"/>
        </a:defRPr>
      </a:lvl3pPr>
      <a:lvl4pPr marL="972053" algn="l" defTabSz="648035" rtl="0" eaLnBrk="1" latinLnBrk="0" hangingPunct="1">
        <a:defRPr sz="1276" kern="1200">
          <a:solidFill>
            <a:schemeClr val="tx1"/>
          </a:solidFill>
          <a:latin typeface="+mn-lt"/>
          <a:ea typeface="+mn-ea"/>
          <a:cs typeface="+mn-cs"/>
        </a:defRPr>
      </a:lvl4pPr>
      <a:lvl5pPr marL="1296071" algn="l" defTabSz="648035" rtl="0" eaLnBrk="1" latinLnBrk="0" hangingPunct="1">
        <a:defRPr sz="1276" kern="1200">
          <a:solidFill>
            <a:schemeClr val="tx1"/>
          </a:solidFill>
          <a:latin typeface="+mn-lt"/>
          <a:ea typeface="+mn-ea"/>
          <a:cs typeface="+mn-cs"/>
        </a:defRPr>
      </a:lvl5pPr>
      <a:lvl6pPr marL="1620088" algn="l" defTabSz="648035" rtl="0" eaLnBrk="1" latinLnBrk="0" hangingPunct="1">
        <a:defRPr sz="1276" kern="1200">
          <a:solidFill>
            <a:schemeClr val="tx1"/>
          </a:solidFill>
          <a:latin typeface="+mn-lt"/>
          <a:ea typeface="+mn-ea"/>
          <a:cs typeface="+mn-cs"/>
        </a:defRPr>
      </a:lvl6pPr>
      <a:lvl7pPr marL="1944106" algn="l" defTabSz="648035" rtl="0" eaLnBrk="1" latinLnBrk="0" hangingPunct="1">
        <a:defRPr sz="1276" kern="1200">
          <a:solidFill>
            <a:schemeClr val="tx1"/>
          </a:solidFill>
          <a:latin typeface="+mn-lt"/>
          <a:ea typeface="+mn-ea"/>
          <a:cs typeface="+mn-cs"/>
        </a:defRPr>
      </a:lvl7pPr>
      <a:lvl8pPr marL="2268123" algn="l" defTabSz="648035" rtl="0" eaLnBrk="1" latinLnBrk="0" hangingPunct="1">
        <a:defRPr sz="1276" kern="1200">
          <a:solidFill>
            <a:schemeClr val="tx1"/>
          </a:solidFill>
          <a:latin typeface="+mn-lt"/>
          <a:ea typeface="+mn-ea"/>
          <a:cs typeface="+mn-cs"/>
        </a:defRPr>
      </a:lvl8pPr>
      <a:lvl9pPr marL="2592141" algn="l" defTabSz="648035" rtl="0" eaLnBrk="1" latinLnBrk="0" hangingPunct="1">
        <a:defRPr sz="1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SIGPI/Tablas/PROBABILIDAD%20PARA%20EL%2030%20DE%20DICIEMBRE%20DE%202016-D5.xls#Alertas!E169"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alertas@ideam.gov.co" TargetMode="External"/><Relationship Id="rId2" Type="http://schemas.openxmlformats.org/officeDocument/2006/relationships/hyperlink" Target="mailto:servicio@ideam.gov.co"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ido.xm.com.co/ido/SitePages/hidrologia.aspx?q=reservas" TargetMode="Externa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036968" y="504175"/>
            <a:ext cx="853119" cy="571823"/>
          </a:xfrm>
          <a:prstGeom prst="rect">
            <a:avLst/>
          </a:prstGeom>
          <a:noFill/>
        </p:spPr>
        <p:txBody>
          <a:bodyPr wrap="none" rtlCol="0">
            <a:spAutoFit/>
          </a:bodyPr>
          <a:lstStyle/>
          <a:p>
            <a:pPr algn="r"/>
            <a:r>
              <a:rPr lang="es-CO" sz="3116" b="1" dirty="0" smtClean="0">
                <a:solidFill>
                  <a:schemeClr val="bg1"/>
                </a:solidFill>
                <a:latin typeface="Arial" panose="020B0604020202020204" pitchFamily="34" charset="0"/>
                <a:cs typeface="Arial" panose="020B0604020202020204" pitchFamily="34" charset="0"/>
              </a:rPr>
              <a:t>366</a:t>
            </a:r>
            <a:endParaRPr lang="es-CO" sz="3116" b="1" dirty="0">
              <a:solidFill>
                <a:schemeClr val="bg1"/>
              </a:solidFill>
              <a:latin typeface="Arial" panose="020B0604020202020204" pitchFamily="34" charset="0"/>
              <a:cs typeface="Arial" panose="020B0604020202020204" pitchFamily="34" charset="0"/>
            </a:endParaRPr>
          </a:p>
        </p:txBody>
      </p:sp>
      <p:sp>
        <p:nvSpPr>
          <p:cNvPr id="8" name="CuadroTexto 7"/>
          <p:cNvSpPr txBox="1"/>
          <p:nvPr/>
        </p:nvSpPr>
        <p:spPr>
          <a:xfrm>
            <a:off x="2475087" y="2594957"/>
            <a:ext cx="4005088" cy="276999"/>
          </a:xfrm>
          <a:prstGeom prst="rect">
            <a:avLst/>
          </a:prstGeom>
          <a:noFill/>
        </p:spPr>
        <p:txBody>
          <a:bodyPr wrap="square" rtlCol="0">
            <a:spAutoFit/>
          </a:bodyPr>
          <a:lstStyle/>
          <a:p>
            <a:pPr algn="ctr"/>
            <a:r>
              <a:rPr lang="es-CO" sz="1200" dirty="0" smtClean="0">
                <a:solidFill>
                  <a:schemeClr val="tx1">
                    <a:lumMod val="75000"/>
                    <a:lumOff val="25000"/>
                  </a:schemeClr>
                </a:solidFill>
                <a:latin typeface="Arial Narrow" panose="020B0606020202030204" pitchFamily="34" charset="0"/>
                <a:cs typeface="Arial" panose="020B0604020202020204" pitchFamily="34" charset="0"/>
              </a:rPr>
              <a:t>Canal Infrarrojo </a:t>
            </a:r>
            <a:r>
              <a:rPr lang="es-CO" sz="1200" b="1" dirty="0" smtClean="0">
                <a:solidFill>
                  <a:srgbClr val="002060"/>
                </a:solidFill>
                <a:latin typeface="Arial Narrow" panose="020B0606020202030204" pitchFamily="34" charset="0"/>
                <a:cs typeface="Arial" panose="020B0604020202020204" pitchFamily="34" charset="0"/>
              </a:rPr>
              <a:t>|</a:t>
            </a:r>
            <a:r>
              <a:rPr lang="es-CO" sz="1200" dirty="0" smtClean="0">
                <a:solidFill>
                  <a:schemeClr val="tx1">
                    <a:lumMod val="75000"/>
                    <a:lumOff val="25000"/>
                  </a:schemeClr>
                </a:solidFill>
                <a:latin typeface="Arial Narrow" panose="020B0606020202030204" pitchFamily="34" charset="0"/>
                <a:cs typeface="Arial" panose="020B0604020202020204" pitchFamily="34" charset="0"/>
              </a:rPr>
              <a:t> </a:t>
            </a:r>
            <a:fld id="{94C1EA13-09C5-46ED-8BB4-FE153F984591}" type="datetime4">
              <a:rPr lang="es-CO" sz="1200">
                <a:solidFill>
                  <a:schemeClr val="tx1">
                    <a:lumMod val="75000"/>
                    <a:lumOff val="25000"/>
                  </a:schemeClr>
                </a:solidFill>
                <a:latin typeface="Arial Narrow" panose="020B0606020202030204" pitchFamily="34" charset="0"/>
                <a:cs typeface="Arial" panose="020B0604020202020204" pitchFamily="34" charset="0"/>
              </a:rPr>
              <a:pPr algn="ctr"/>
              <a:t>31 de diciembre de 2016</a:t>
            </a:fld>
            <a:r>
              <a:rPr lang="es-CO" sz="1200" dirty="0" smtClean="0">
                <a:solidFill>
                  <a:schemeClr val="tx1">
                    <a:lumMod val="75000"/>
                    <a:lumOff val="25000"/>
                  </a:schemeClr>
                </a:solidFill>
                <a:latin typeface="Arial Narrow" panose="020B0606020202030204" pitchFamily="34" charset="0"/>
                <a:cs typeface="Arial" panose="020B0604020202020204" pitchFamily="34" charset="0"/>
              </a:rPr>
              <a:t> </a:t>
            </a:r>
            <a:r>
              <a:rPr lang="es-CO" sz="1200" b="1" dirty="0" smtClean="0">
                <a:solidFill>
                  <a:srgbClr val="002060"/>
                </a:solidFill>
                <a:latin typeface="Arial Narrow" panose="020B0606020202030204" pitchFamily="34" charset="0"/>
                <a:cs typeface="Arial" panose="020B0604020202020204" pitchFamily="34" charset="0"/>
              </a:rPr>
              <a:t>|</a:t>
            </a:r>
            <a:r>
              <a:rPr lang="es-CO" sz="1200" dirty="0" smtClean="0">
                <a:solidFill>
                  <a:schemeClr val="tx1">
                    <a:lumMod val="75000"/>
                    <a:lumOff val="25000"/>
                  </a:schemeClr>
                </a:solidFill>
                <a:latin typeface="Arial Narrow" panose="020B0606020202030204" pitchFamily="34" charset="0"/>
                <a:cs typeface="Arial" panose="020B0604020202020204" pitchFamily="34" charset="0"/>
              </a:rPr>
              <a:t> </a:t>
            </a:r>
            <a:r>
              <a:rPr lang="es-CO" sz="1200" dirty="0">
                <a:solidFill>
                  <a:schemeClr val="tx1">
                    <a:lumMod val="75000"/>
                    <a:lumOff val="25000"/>
                  </a:schemeClr>
                </a:solidFill>
                <a:latin typeface="Arial Narrow" panose="020B0606020202030204" pitchFamily="34" charset="0"/>
                <a:cs typeface="Arial" panose="020B0604020202020204" pitchFamily="34" charset="0"/>
              </a:rPr>
              <a:t>Hora </a:t>
            </a:r>
            <a:r>
              <a:rPr lang="es-CO" sz="1200" dirty="0" smtClean="0">
                <a:solidFill>
                  <a:schemeClr val="tx1">
                    <a:lumMod val="75000"/>
                    <a:lumOff val="25000"/>
                  </a:schemeClr>
                </a:solidFill>
                <a:latin typeface="Arial Narrow" panose="020B0606020202030204" pitchFamily="34" charset="0"/>
                <a:cs typeface="Arial" panose="020B0604020202020204" pitchFamily="34" charset="0"/>
              </a:rPr>
              <a:t>8:15 </a:t>
            </a:r>
            <a:r>
              <a:rPr lang="es-CO" sz="1200" dirty="0">
                <a:solidFill>
                  <a:schemeClr val="tx1">
                    <a:lumMod val="75000"/>
                    <a:lumOff val="25000"/>
                  </a:schemeClr>
                </a:solidFill>
                <a:latin typeface="Arial Narrow" panose="020B0606020202030204" pitchFamily="34" charset="0"/>
                <a:cs typeface="Arial" panose="020B0604020202020204" pitchFamily="34" charset="0"/>
              </a:rPr>
              <a:t>a.m. HLC</a:t>
            </a:r>
          </a:p>
        </p:txBody>
      </p:sp>
      <p:sp>
        <p:nvSpPr>
          <p:cNvPr id="13" name="CuadroTexto 12"/>
          <p:cNvSpPr txBox="1"/>
          <p:nvPr/>
        </p:nvSpPr>
        <p:spPr>
          <a:xfrm>
            <a:off x="460845" y="956143"/>
            <a:ext cx="1686516" cy="1323439"/>
          </a:xfrm>
          <a:prstGeom prst="rect">
            <a:avLst/>
          </a:prstGeom>
          <a:noFill/>
        </p:spPr>
        <p:txBody>
          <a:bodyPr wrap="square" rtlCol="0">
            <a:spAutoFit/>
          </a:bodyPr>
          <a:lstStyle/>
          <a:p>
            <a:pPr algn="ctr"/>
            <a:r>
              <a:rPr lang="es-CO" sz="1000" dirty="0">
                <a:solidFill>
                  <a:schemeClr val="bg1"/>
                </a:solidFill>
                <a:latin typeface="Arial Narrow" panose="020B0606020202030204" pitchFamily="34" charset="0"/>
                <a:cs typeface="Arial" panose="020B0604020202020204" pitchFamily="34" charset="0"/>
              </a:rPr>
              <a:t>El </a:t>
            </a:r>
            <a:r>
              <a:rPr lang="es-CO" sz="1000" b="1" dirty="0">
                <a:solidFill>
                  <a:schemeClr val="bg1"/>
                </a:solidFill>
                <a:latin typeface="Arial Narrow" panose="020B0606020202030204" pitchFamily="34" charset="0"/>
                <a:cs typeface="Arial" panose="020B0604020202020204" pitchFamily="34" charset="0"/>
              </a:rPr>
              <a:t>IDEAM</a:t>
            </a:r>
            <a:r>
              <a:rPr lang="es-CO" sz="1000" dirty="0">
                <a:solidFill>
                  <a:schemeClr val="bg1"/>
                </a:solidFill>
                <a:latin typeface="Arial Narrow" panose="020B0606020202030204" pitchFamily="34" charset="0"/>
                <a:cs typeface="Arial" panose="020B0604020202020204" pitchFamily="34" charset="0"/>
              </a:rPr>
              <a:t> comunica al Sistema Nacional de Gestión del Riesgo (</a:t>
            </a:r>
            <a:r>
              <a:rPr lang="es-CO" sz="1000" b="1" dirty="0">
                <a:solidFill>
                  <a:schemeClr val="bg1"/>
                </a:solidFill>
                <a:latin typeface="Arial Narrow" panose="020B0606020202030204" pitchFamily="34" charset="0"/>
                <a:cs typeface="Arial" panose="020B0604020202020204" pitchFamily="34" charset="0"/>
              </a:rPr>
              <a:t>SNGR</a:t>
            </a:r>
            <a:r>
              <a:rPr lang="es-CO" sz="1000" dirty="0">
                <a:solidFill>
                  <a:schemeClr val="bg1"/>
                </a:solidFill>
                <a:latin typeface="Arial Narrow" panose="020B0606020202030204" pitchFamily="34" charset="0"/>
                <a:cs typeface="Arial" panose="020B0604020202020204" pitchFamily="34" charset="0"/>
              </a:rPr>
              <a:t>) y al Sistema Nacional Ambiental (</a:t>
            </a:r>
            <a:r>
              <a:rPr lang="es-CO" sz="1000" b="1" dirty="0">
                <a:solidFill>
                  <a:schemeClr val="bg1"/>
                </a:solidFill>
                <a:latin typeface="Arial Narrow" panose="020B0606020202030204" pitchFamily="34" charset="0"/>
                <a:cs typeface="Arial" panose="020B0604020202020204" pitchFamily="34" charset="0"/>
              </a:rPr>
              <a:t>SINA</a:t>
            </a:r>
            <a:r>
              <a:rPr lang="es-CO" sz="1000" dirty="0" smtClean="0">
                <a:solidFill>
                  <a:schemeClr val="bg1"/>
                </a:solidFill>
                <a:latin typeface="Arial Narrow" panose="020B0606020202030204" pitchFamily="34" charset="0"/>
                <a:cs typeface="Arial" panose="020B0604020202020204" pitchFamily="34" charset="0"/>
              </a:rPr>
              <a:t>).</a:t>
            </a:r>
            <a:endParaRPr lang="es-CO" sz="1000" dirty="0">
              <a:solidFill>
                <a:schemeClr val="bg1"/>
              </a:solidFill>
              <a:latin typeface="Arial Narrow" panose="020B0606020202030204" pitchFamily="34" charset="0"/>
              <a:cs typeface="Arial" panose="020B0604020202020204" pitchFamily="34" charset="0"/>
            </a:endParaRPr>
          </a:p>
          <a:p>
            <a:pPr algn="ctr"/>
            <a:r>
              <a:rPr lang="es-CO" sz="1000" dirty="0">
                <a:solidFill>
                  <a:schemeClr val="bg1"/>
                </a:solidFill>
                <a:latin typeface="Arial Narrow" panose="020B0606020202030204" pitchFamily="34" charset="0"/>
                <a:cs typeface="Arial" panose="020B0604020202020204" pitchFamily="34" charset="0"/>
              </a:rPr>
              <a:t>Bogotá D. C</a:t>
            </a:r>
            <a:r>
              <a:rPr lang="es-CO" sz="1000" dirty="0" smtClean="0">
                <a:solidFill>
                  <a:schemeClr val="bg1"/>
                </a:solidFill>
                <a:latin typeface="Arial Narrow" panose="020B0606020202030204" pitchFamily="34" charset="0"/>
                <a:cs typeface="Arial" panose="020B0604020202020204" pitchFamily="34" charset="0"/>
              </a:rPr>
              <a:t>., </a:t>
            </a:r>
            <a:fld id="{45346CF3-2674-4316-8F8B-AD70A56AB2C4}" type="datetime2">
              <a:rPr lang="es-CO" sz="1000" smtClean="0">
                <a:solidFill>
                  <a:schemeClr val="bg1"/>
                </a:solidFill>
                <a:latin typeface="Arial Narrow" panose="020B0606020202030204" pitchFamily="34" charset="0"/>
                <a:cs typeface="Arial" panose="020B0604020202020204" pitchFamily="34" charset="0"/>
              </a:rPr>
              <a:t>sábado, 31 de diciembre de 2016</a:t>
            </a:fld>
            <a:r>
              <a:rPr lang="es-CO" sz="1000" dirty="0" smtClean="0">
                <a:solidFill>
                  <a:schemeClr val="bg1"/>
                </a:solidFill>
                <a:latin typeface="Arial Narrow" panose="020B0606020202030204" pitchFamily="34" charset="0"/>
                <a:cs typeface="Arial" panose="020B0604020202020204" pitchFamily="34" charset="0"/>
              </a:rPr>
              <a:t>.</a:t>
            </a:r>
            <a:endParaRPr lang="es-CO" sz="1000" dirty="0">
              <a:solidFill>
                <a:schemeClr val="bg1"/>
              </a:solidFill>
              <a:latin typeface="Arial Narrow" panose="020B0606020202030204" pitchFamily="34" charset="0"/>
              <a:cs typeface="Arial" panose="020B0604020202020204" pitchFamily="34" charset="0"/>
            </a:endParaRPr>
          </a:p>
          <a:p>
            <a:pPr algn="ctr"/>
            <a:r>
              <a:rPr lang="es-CO" sz="1000" dirty="0">
                <a:solidFill>
                  <a:schemeClr val="bg1"/>
                </a:solidFill>
                <a:latin typeface="Arial Narrow" panose="020B0606020202030204" pitchFamily="34" charset="0"/>
                <a:cs typeface="Arial" panose="020B0604020202020204" pitchFamily="34" charset="0"/>
              </a:rPr>
              <a:t>Hora de actualización:</a:t>
            </a:r>
          </a:p>
          <a:p>
            <a:pPr algn="ctr"/>
            <a:r>
              <a:rPr lang="es-CO" sz="1000" dirty="0" smtClean="0">
                <a:solidFill>
                  <a:schemeClr val="bg1"/>
                </a:solidFill>
                <a:latin typeface="Arial Narrow" panose="020B0606020202030204" pitchFamily="34" charset="0"/>
                <a:cs typeface="Arial" panose="020B0604020202020204" pitchFamily="34" charset="0"/>
              </a:rPr>
              <a:t>12:30 </a:t>
            </a:r>
            <a:r>
              <a:rPr lang="es-CO" sz="1000" dirty="0" smtClean="0">
                <a:solidFill>
                  <a:schemeClr val="bg1"/>
                </a:solidFill>
                <a:latin typeface="Arial Narrow" panose="020B0606020202030204" pitchFamily="34" charset="0"/>
                <a:cs typeface="Arial" panose="020B0604020202020204" pitchFamily="34" charset="0"/>
              </a:rPr>
              <a:t>p.m</a:t>
            </a:r>
            <a:r>
              <a:rPr lang="es-CO" sz="1000" dirty="0">
                <a:solidFill>
                  <a:schemeClr val="bg1"/>
                </a:solidFill>
                <a:latin typeface="Arial Narrow" panose="020B0606020202030204" pitchFamily="34" charset="0"/>
                <a:cs typeface="Arial" panose="020B0604020202020204" pitchFamily="34" charset="0"/>
              </a:rPr>
              <a:t>. HLC</a:t>
            </a:r>
          </a:p>
        </p:txBody>
      </p:sp>
      <p:sp>
        <p:nvSpPr>
          <p:cNvPr id="2" name="Rectángulo 1"/>
          <p:cNvSpPr/>
          <p:nvPr/>
        </p:nvSpPr>
        <p:spPr>
          <a:xfrm>
            <a:off x="201603" y="3646978"/>
            <a:ext cx="2205000" cy="3600986"/>
          </a:xfrm>
          <a:prstGeom prst="rect">
            <a:avLst/>
          </a:prstGeom>
        </p:spPr>
        <p:txBody>
          <a:bodyPr wrap="square">
            <a:spAutoFit/>
          </a:bodyPr>
          <a:lstStyle/>
          <a:p>
            <a:pPr algn="just"/>
            <a:r>
              <a:rPr lang="es-CO" sz="1200" dirty="0"/>
              <a:t>Durante las últimas horas se han presentado condiciones cubiertas con lluvias en zonas de Tolima, Huila, Eje Cafetero, sur de Antioquia, sectores de los Santanderes, Arauca, norte de Casanare y norte de Choco. </a:t>
            </a:r>
            <a:endParaRPr lang="es-CO" sz="1200" dirty="0" smtClean="0"/>
          </a:p>
          <a:p>
            <a:pPr algn="just"/>
            <a:endParaRPr lang="es-CO" sz="1200" dirty="0"/>
          </a:p>
          <a:p>
            <a:pPr algn="just"/>
            <a:r>
              <a:rPr lang="es-CO" sz="1200" dirty="0" smtClean="0"/>
              <a:t>Para </a:t>
            </a:r>
            <a:r>
              <a:rPr lang="es-CO" sz="1200" dirty="0"/>
              <a:t>el día de hoy se estima condiciones de cielo mayormente nublado en zonas de las regiones Amazonia, norte de la Orinoquía, norte de la Pacífica y en el centro y sur de la Andina. Por el contrario en varias zonas del centro y oriente de la región Caribe predominarán las condiciones secas. </a:t>
            </a:r>
          </a:p>
        </p:txBody>
      </p:sp>
      <p:pic>
        <p:nvPicPr>
          <p:cNvPr id="4" name="Imagen 3"/>
          <p:cNvPicPr>
            <a:picLocks noChangeAspect="1"/>
          </p:cNvPicPr>
          <p:nvPr/>
        </p:nvPicPr>
        <p:blipFill>
          <a:blip r:embed="rId2"/>
          <a:stretch>
            <a:fillRect/>
          </a:stretch>
        </p:blipFill>
        <p:spPr>
          <a:xfrm>
            <a:off x="2745087" y="2849292"/>
            <a:ext cx="3549825" cy="4396141"/>
          </a:xfrm>
          <a:prstGeom prst="rect">
            <a:avLst/>
          </a:prstGeom>
        </p:spPr>
      </p:pic>
    </p:spTree>
    <p:extLst>
      <p:ext uri="{BB962C8B-B14F-4D97-AF65-F5344CB8AC3E}">
        <p14:creationId xmlns:p14="http://schemas.microsoft.com/office/powerpoint/2010/main" val="1783225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7"/>
          <p:cNvGraphicFramePr>
            <a:graphicFrameLocks noGrp="1"/>
          </p:cNvGraphicFramePr>
          <p:nvPr>
            <p:extLst>
              <p:ext uri="{D42A27DB-BD31-4B8C-83A1-F6EECF244321}">
                <p14:modId xmlns:p14="http://schemas.microsoft.com/office/powerpoint/2010/main" val="3288872379"/>
              </p:ext>
            </p:extLst>
          </p:nvPr>
        </p:nvGraphicFramePr>
        <p:xfrm>
          <a:off x="360087" y="1673895"/>
          <a:ext cx="5688632" cy="1403310"/>
        </p:xfrm>
        <a:graphic>
          <a:graphicData uri="http://schemas.openxmlformats.org/drawingml/2006/table">
            <a:tbl>
              <a:tblPr/>
              <a:tblGrid>
                <a:gridCol w="812661">
                  <a:extLst>
                    <a:ext uri="{9D8B030D-6E8A-4147-A177-3AD203B41FA5}">
                      <a16:colId xmlns:a16="http://schemas.microsoft.com/office/drawing/2014/main" xmlns="" val="20000"/>
                    </a:ext>
                  </a:extLst>
                </a:gridCol>
                <a:gridCol w="4875971">
                  <a:extLst>
                    <a:ext uri="{9D8B030D-6E8A-4147-A177-3AD203B41FA5}">
                      <a16:colId xmlns:a16="http://schemas.microsoft.com/office/drawing/2014/main" xmlns="" val="20001"/>
                    </a:ext>
                  </a:extLst>
                </a:gridCol>
              </a:tblGrid>
              <a:tr h="215867">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algn="ctr" defTabSz="648035" rtl="0" eaLnBrk="1" latinLnBrk="0" hangingPunct="1"/>
                      <a:r>
                        <a:rPr lang="es-CO" sz="1400" b="1" kern="1200" dirty="0" smtClean="0">
                          <a:solidFill>
                            <a:srgbClr val="00446B"/>
                          </a:solidFill>
                          <a:latin typeface="Arial Narrow" panose="020B0606020202030204" pitchFamily="34" charset="0"/>
                          <a:ea typeface="+mn-ea"/>
                          <a:cs typeface="+mn-cs"/>
                        </a:rPr>
                        <a:t>REGIÓN CARIBE</a:t>
                      </a:r>
                      <a:endParaRPr lang="es-CO" sz="1400" b="1" kern="1200" dirty="0">
                        <a:solidFill>
                          <a:srgbClr val="00446B"/>
                        </a:solidFill>
                        <a:latin typeface="Arial Narrow" panose="020B0606020202030204" pitchFamily="34" charset="0"/>
                        <a:ea typeface="+mn-ea"/>
                        <a:cs typeface="+mn-cs"/>
                      </a:endParaRPr>
                    </a:p>
                  </a:txBody>
                  <a:tcPr marL="74781" marR="74781" marT="37035" marB="37035">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a16="http://schemas.microsoft.com/office/drawing/2014/main" xmlns="" val="10000"/>
                  </a:ext>
                </a:extLst>
              </a:tr>
              <a:tr h="181530">
                <a:tc row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1" kern="1200" dirty="0" smtClean="0">
                          <a:solidFill>
                            <a:schemeClr val="tx1"/>
                          </a:solidFill>
                          <a:effectLst/>
                          <a:latin typeface="Arial Narrow" panose="020B0606020202030204" pitchFamily="34" charset="0"/>
                          <a:ea typeface="+mn-ea"/>
                          <a:cs typeface="+mn-cs"/>
                        </a:rPr>
                        <a:t>ALERTA</a:t>
                      </a:r>
                      <a:r>
                        <a:rPr lang="es-CO" sz="1100" b="1" kern="1200" baseline="0" dirty="0" smtClean="0">
                          <a:solidFill>
                            <a:schemeClr val="tx1"/>
                          </a:solidFill>
                          <a:effectLst/>
                          <a:latin typeface="Arial Narrow" panose="020B0606020202030204" pitchFamily="34" charset="0"/>
                          <a:ea typeface="+mn-ea"/>
                          <a:cs typeface="+mn-cs"/>
                        </a:rPr>
                        <a:t> NARANJA</a:t>
                      </a:r>
                      <a:endParaRPr lang="es-CO" sz="1100" dirty="0">
                        <a:latin typeface="Arial Narrow" panose="020B0606020202030204" pitchFamily="34" charset="0"/>
                      </a:endParaRPr>
                    </a:p>
                  </a:txBody>
                  <a:tcPr marL="74781" marR="74781" marT="37035" marB="37035"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marL="74781" marR="74781" marT="37035" marB="37035">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82723">
                <a:tc vMerge="1">
                  <a:txBody>
                    <a:bodyPr/>
                    <a:lstStyle/>
                    <a:p>
                      <a:endParaRPr lang="es-CO"/>
                    </a:p>
                  </a:txBody>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algn="just" defTabSz="648035" rtl="0" eaLnBrk="1" latinLnBrk="0" hangingPunct="1"/>
                      <a:r>
                        <a:rPr lang="es-CO" sz="1050" b="1" u="none" kern="1200" baseline="0" dirty="0" smtClean="0">
                          <a:solidFill>
                            <a:srgbClr val="000000"/>
                          </a:solidFill>
                          <a:latin typeface="Arial Narrow" panose="020B0606020202030204" pitchFamily="34" charset="0"/>
                          <a:ea typeface="PMingLiU" panose="02020500000000000000" pitchFamily="18" charset="-120"/>
                          <a:cs typeface="Arial Narrow" panose="020B0606020202030204" pitchFamily="34" charset="0"/>
                        </a:rPr>
                        <a:t>NIVELES ALTOS EN LA CUENCA BAJA DEL RÍO MAGDALENA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u="none" kern="1200" baseline="0" dirty="0" smtClean="0">
                          <a:solidFill>
                            <a:srgbClr val="000000"/>
                          </a:solidFill>
                          <a:latin typeface="Arial Narrow" panose="020B0606020202030204" pitchFamily="34" charset="0"/>
                          <a:ea typeface="PMingLiU" panose="02020500000000000000" pitchFamily="18" charset="-120"/>
                          <a:cs typeface="Arial Narrow" panose="020B0606020202030204" pitchFamily="34" charset="0"/>
                        </a:rPr>
                        <a:t>Se mantiene esta alerta dado que el río Magdalena presenta leves fluctuaciones en el nivel con valores en el rango de altos entre los municipios de El Banco-Magangué y Plato (Magdalena). Igualmente, se espera durante los próximos días persistan las continuas variaciones en el nivel como resultado del tránsito de la onda observada en Puerto Berrio (Antioquia).</a:t>
                      </a:r>
                    </a:p>
                  </a:txBody>
                  <a:tcPr marL="74781" marR="74781" marT="37035" marB="37035">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818880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9"/>
          <p:cNvGraphicFramePr>
            <a:graphicFrameLocks noGrp="1"/>
          </p:cNvGraphicFramePr>
          <p:nvPr/>
        </p:nvGraphicFramePr>
        <p:xfrm>
          <a:off x="350838" y="1704975"/>
          <a:ext cx="5734050" cy="3447277"/>
        </p:xfrm>
        <a:graphic>
          <a:graphicData uri="http://schemas.openxmlformats.org/drawingml/2006/table">
            <a:tbl>
              <a:tblPr/>
              <a:tblGrid>
                <a:gridCol w="901709">
                  <a:extLst>
                    <a:ext uri="{9D8B030D-6E8A-4147-A177-3AD203B41FA5}"/>
                  </a:extLst>
                </a:gridCol>
                <a:gridCol w="4832341">
                  <a:extLst>
                    <a:ext uri="{9D8B030D-6E8A-4147-A177-3AD203B41FA5}"/>
                  </a:extLst>
                </a:gridCol>
              </a:tblGrid>
              <a:tr h="285497">
                <a:tc gridSpan="2">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algn="ctr"/>
                      <a:r>
                        <a:rPr lang="es-CO" sz="1400" b="1" dirty="0" smtClean="0">
                          <a:solidFill>
                            <a:srgbClr val="00446B"/>
                          </a:solidFill>
                          <a:latin typeface="Arial Narrow" pitchFamily="34" charset="0"/>
                        </a:rPr>
                        <a:t>REGIÓN CARIBE</a:t>
                      </a:r>
                      <a:endParaRPr lang="es-CO" sz="1400" b="1" dirty="0">
                        <a:solidFill>
                          <a:srgbClr val="00446B"/>
                        </a:solidFill>
                        <a:latin typeface="Arial Narrow" pitchFamily="34" charset="0"/>
                      </a:endParaRPr>
                    </a:p>
                  </a:txBody>
                  <a:tcPr marL="91402" marR="91402" marT="36063" marB="36063">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extLst>
              </a:tr>
              <a:tr h="239774">
                <a:tc rowSpan="2">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algn="ctr"/>
                      <a:r>
                        <a:rPr lang="es-CO" sz="1100" b="1" dirty="0" smtClean="0">
                          <a:solidFill>
                            <a:schemeClr val="tx1"/>
                          </a:solidFill>
                          <a:effectLst/>
                          <a:latin typeface="Arial Narrow" pitchFamily="34" charset="0"/>
                        </a:rPr>
                        <a:t>ALERTA ROJA</a:t>
                      </a:r>
                      <a:endParaRPr lang="es-CO" sz="1100" b="1" dirty="0">
                        <a:solidFill>
                          <a:schemeClr val="tx1"/>
                        </a:solidFill>
                        <a:effectLst/>
                        <a:latin typeface="Arial Narrow" pitchFamily="34" charset="0"/>
                      </a:endParaRPr>
                    </a:p>
                  </a:txBody>
                  <a:tcPr marL="91402" marR="91402" marT="36063" marB="36063"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02" marR="91402" marT="36063" marB="36063">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2754504">
                <a:tc vMerge="1">
                  <a:txBody>
                    <a:bodyPr/>
                    <a:lstStyle/>
                    <a:p>
                      <a:endParaRPr lang="es-CO"/>
                    </a:p>
                  </a:txBody>
                  <a:tcPr/>
                </a:tc>
                <a:tc>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marR="0" algn="just" rtl="0"/>
                      <a:r>
                        <a:rPr lang="es-CO" sz="1100" b="1" baseline="0" dirty="0" smtClean="0">
                          <a:latin typeface="+mn-lt"/>
                        </a:rPr>
                        <a:t>ATLÁNTICO</a:t>
                      </a:r>
                      <a:r>
                        <a:rPr lang="es-CO" sz="1100" b="0" baseline="0" dirty="0" smtClean="0">
                          <a:latin typeface="+mn-lt"/>
                        </a:rPr>
                        <a:t>: Baranoa, Barranquilla, Candelaria, Galapa, Juan De Acosta, Luruaco, , Malambo, Manatí, Piojó, Ponedera, Puerto Colombia, Repelón, Sabanalarga, Santa Lucía, Soledad, Suan, Tubará y Usiacurí</a:t>
                      </a:r>
                    </a:p>
                    <a:p>
                      <a:pPr marR="0" algn="just" rtl="0"/>
                      <a:r>
                        <a:rPr lang="es-CO" sz="1100" b="1" baseline="0" dirty="0" smtClean="0">
                          <a:latin typeface="+mn-lt"/>
                        </a:rPr>
                        <a:t>BOLÍVAR</a:t>
                      </a:r>
                      <a:r>
                        <a:rPr lang="es-CO" sz="1100" b="0" baseline="0" dirty="0" smtClean="0">
                          <a:latin typeface="+mn-lt"/>
                        </a:rPr>
                        <a:t>: Arroyohondo, Calamar, Cartagena De Indias, Córdoba, El Carmen De Bolívar, María La Baja, Morales, San </a:t>
                      </a:r>
                      <a:r>
                        <a:rPr lang="es-CO" sz="1100" b="0" baseline="0" dirty="0" err="1" smtClean="0">
                          <a:latin typeface="+mn-lt"/>
                        </a:rPr>
                        <a:t>Cristobal</a:t>
                      </a:r>
                      <a:r>
                        <a:rPr lang="es-CO" sz="1100" b="0" baseline="0" dirty="0" smtClean="0">
                          <a:latin typeface="+mn-lt"/>
                        </a:rPr>
                        <a:t>, San Estanislao, San Jacinto, San Pablo, Santa Catalina, Santa Rosa Del Sur, Soplaviento, Villanueva y Zambrano.</a:t>
                      </a:r>
                    </a:p>
                    <a:p>
                      <a:pPr marR="0" algn="just" rtl="0"/>
                      <a:r>
                        <a:rPr lang="es-CO" sz="1100" b="1" baseline="0" dirty="0" smtClean="0">
                          <a:latin typeface="+mn-lt"/>
                        </a:rPr>
                        <a:t>CESAR</a:t>
                      </a:r>
                      <a:r>
                        <a:rPr lang="es-CO" sz="1100" b="0" baseline="0" dirty="0" smtClean="0">
                          <a:latin typeface="+mn-lt"/>
                        </a:rPr>
                        <a:t>: Agustín Codazzi, Astrea, Becerrill, Bosconia, Chimichagua, Chiriguaná, Curumaní, El Copey, El Paso, La Jagua de Ibirico, La Paz, Pueblo Bello, San Diego, Valledupar.</a:t>
                      </a:r>
                    </a:p>
                    <a:p>
                      <a:pPr marR="0" algn="just" rtl="0"/>
                      <a:r>
                        <a:rPr lang="es-CO" sz="1100" b="1" baseline="0" dirty="0" smtClean="0">
                          <a:latin typeface="+mn-lt"/>
                        </a:rPr>
                        <a:t>CÓRDOBA</a:t>
                      </a:r>
                      <a:r>
                        <a:rPr lang="es-CO" sz="1100" b="0" baseline="0" dirty="0" smtClean="0">
                          <a:latin typeface="+mn-lt"/>
                        </a:rPr>
                        <a:t>: Chima, Momil, Purísima, Sahagún, San Andrés de Sotavento.</a:t>
                      </a:r>
                    </a:p>
                    <a:p>
                      <a:pPr marR="0" algn="just" rtl="0"/>
                      <a:r>
                        <a:rPr lang="es-CO" sz="1100" b="1" baseline="0" dirty="0" smtClean="0">
                          <a:latin typeface="+mn-lt"/>
                        </a:rPr>
                        <a:t>LA</a:t>
                      </a:r>
                      <a:r>
                        <a:rPr lang="es-CO" sz="1100" b="0" baseline="0" dirty="0" smtClean="0">
                          <a:latin typeface="+mn-lt"/>
                        </a:rPr>
                        <a:t> </a:t>
                      </a:r>
                      <a:r>
                        <a:rPr lang="es-CO" sz="1100" b="1" baseline="0" dirty="0" smtClean="0">
                          <a:latin typeface="+mn-lt"/>
                        </a:rPr>
                        <a:t>GUAJIRA</a:t>
                      </a:r>
                      <a:r>
                        <a:rPr lang="es-CO" sz="1100" b="0" baseline="0" dirty="0" smtClean="0">
                          <a:latin typeface="+mn-lt"/>
                        </a:rPr>
                        <a:t>: Dibulla, San Juan del Cesar, Uribia.</a:t>
                      </a:r>
                    </a:p>
                    <a:p>
                      <a:pPr marR="0" algn="just" rtl="0"/>
                      <a:r>
                        <a:rPr lang="es-CO" sz="1100" b="1" baseline="0" dirty="0" err="1" smtClean="0">
                          <a:latin typeface="+mn-lt"/>
                        </a:rPr>
                        <a:t>MAGDALENA</a:t>
                      </a:r>
                      <a:r>
                        <a:rPr lang="es-CO" sz="1100" b="0" baseline="0" dirty="0" err="1" smtClean="0">
                          <a:latin typeface="+mn-lt"/>
                        </a:rPr>
                        <a:t>:Algarrobo</a:t>
                      </a:r>
                      <a:r>
                        <a:rPr lang="es-CO" sz="1100" b="0" baseline="0" dirty="0" smtClean="0">
                          <a:latin typeface="+mn-lt"/>
                        </a:rPr>
                        <a:t>, Aracataca, Ariguaní (El </a:t>
                      </a:r>
                      <a:r>
                        <a:rPr lang="es-CO" sz="1100" b="0" baseline="0" dirty="0" err="1" smtClean="0">
                          <a:latin typeface="+mn-lt"/>
                        </a:rPr>
                        <a:t>Dificil</a:t>
                      </a:r>
                      <a:r>
                        <a:rPr lang="es-CO" sz="1100" b="0" baseline="0" dirty="0" smtClean="0">
                          <a:latin typeface="+mn-lt"/>
                        </a:rPr>
                        <a:t>), Chivolo, Fundación, Guamal, Nueva Granada, Pijiño  Del Carmen, Plato, Sabanas De San Ángel, Santa Ana, Santa, Bárbara De Pinto, Santa Marta, Sitionuevo y Tenerife</a:t>
                      </a:r>
                    </a:p>
                    <a:p>
                      <a:pPr marR="0" algn="just" rtl="0"/>
                      <a:r>
                        <a:rPr lang="es-CO" sz="1100" b="1" baseline="0" dirty="0" smtClean="0">
                          <a:latin typeface="+mn-lt"/>
                        </a:rPr>
                        <a:t>SUCRE</a:t>
                      </a:r>
                      <a:r>
                        <a:rPr lang="es-CO" sz="1100" b="0" baseline="0" dirty="0" smtClean="0">
                          <a:latin typeface="+mn-lt"/>
                        </a:rPr>
                        <a:t>: Chalán, Colosó, Corozal, Coveñas, El Roble, Guaranda, Los Palmitos, Majagual, Morroa, Ovejas, Palmito, Sampués, San Benito Abad, San Onofre, Sincelejo, Tolú Y Toluviejo</a:t>
                      </a:r>
                    </a:p>
                  </a:txBody>
                  <a:tcPr marL="91402" marR="91402" marT="36063" marB="36063">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8" name="Tabla 9"/>
          <p:cNvGraphicFramePr>
            <a:graphicFrameLocks noGrp="1"/>
          </p:cNvGraphicFramePr>
          <p:nvPr/>
        </p:nvGraphicFramePr>
        <p:xfrm>
          <a:off x="350838" y="5233988"/>
          <a:ext cx="5734050" cy="1938468"/>
        </p:xfrm>
        <a:graphic>
          <a:graphicData uri="http://schemas.openxmlformats.org/drawingml/2006/table">
            <a:tbl>
              <a:tblPr/>
              <a:tblGrid>
                <a:gridCol w="901709">
                  <a:extLst>
                    <a:ext uri="{9D8B030D-6E8A-4147-A177-3AD203B41FA5}"/>
                  </a:extLst>
                </a:gridCol>
                <a:gridCol w="4832341">
                  <a:extLst>
                    <a:ext uri="{9D8B030D-6E8A-4147-A177-3AD203B41FA5}"/>
                  </a:extLst>
                </a:gridCol>
              </a:tblGrid>
              <a:tr h="285460">
                <a:tc gridSpan="2">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algn="ctr"/>
                      <a:r>
                        <a:rPr lang="es-CO" sz="1400" b="1" dirty="0" smtClean="0">
                          <a:solidFill>
                            <a:srgbClr val="00446B"/>
                          </a:solidFill>
                          <a:latin typeface="Arial Narrow" pitchFamily="34" charset="0"/>
                        </a:rPr>
                        <a:t>REGIÓN CARIBE</a:t>
                      </a:r>
                      <a:endParaRPr lang="es-CO" sz="1400" b="1" dirty="0">
                        <a:solidFill>
                          <a:srgbClr val="00446B"/>
                        </a:solidFill>
                        <a:latin typeface="Arial Narrow" pitchFamily="34" charset="0"/>
                      </a:endParaRPr>
                    </a:p>
                  </a:txBody>
                  <a:tcPr marL="91402" marR="91402" marT="36058" marB="36058">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extLst>
              </a:tr>
              <a:tr h="239744">
                <a:tc rowSpan="2">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algn="ctr"/>
                      <a:r>
                        <a:rPr lang="es-CO" sz="1100" b="1" dirty="0" smtClean="0">
                          <a:solidFill>
                            <a:schemeClr val="tx1"/>
                          </a:solidFill>
                          <a:effectLst/>
                          <a:latin typeface="Arial Narrow" pitchFamily="34" charset="0"/>
                        </a:rPr>
                        <a:t>ALERTA NARANJA</a:t>
                      </a:r>
                      <a:endParaRPr lang="es-CO" sz="1100" b="1" dirty="0">
                        <a:solidFill>
                          <a:schemeClr val="tx1"/>
                        </a:solidFill>
                        <a:effectLst/>
                        <a:latin typeface="Arial Narrow" pitchFamily="34" charset="0"/>
                      </a:endParaRPr>
                    </a:p>
                  </a:txBody>
                  <a:tcPr marL="91402" marR="91402" marT="36058" marB="36058"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02" marR="91402" marT="36058" marB="36058">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413133">
                <a:tc vMerge="1">
                  <a:txBody>
                    <a:bodyPr/>
                    <a:lstStyle/>
                    <a:p>
                      <a:endParaRPr lang="es-CO"/>
                    </a:p>
                  </a:txBody>
                  <a:tcPr/>
                </a:tc>
                <a:tc>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marR="0" algn="just" rtl="0"/>
                      <a:r>
                        <a:rPr lang="es-CO" sz="1100" b="1" baseline="0" dirty="0" smtClean="0">
                          <a:latin typeface="+mn-lt"/>
                        </a:rPr>
                        <a:t>ATLÁNTICO</a:t>
                      </a:r>
                      <a:r>
                        <a:rPr lang="es-CO" sz="1100" b="0" baseline="0" dirty="0" smtClean="0">
                          <a:latin typeface="+mn-lt"/>
                        </a:rPr>
                        <a:t>: Arjona, Clemencia, Mahates, Regidor, San Jacinto Del Cauca, San Juan Nepomuceno, Santa Rosa, Simití, Turbaco y </a:t>
                      </a:r>
                      <a:r>
                        <a:rPr lang="es-CO" sz="1100" b="0" baseline="0" dirty="0" err="1" smtClean="0">
                          <a:latin typeface="+mn-lt"/>
                        </a:rPr>
                        <a:t>Turbana</a:t>
                      </a:r>
                      <a:r>
                        <a:rPr lang="es-CO" sz="1100" b="0" baseline="0" dirty="0" smtClean="0">
                          <a:latin typeface="+mn-lt"/>
                        </a:rPr>
                        <a:t>.</a:t>
                      </a:r>
                    </a:p>
                    <a:p>
                      <a:pPr marR="0" algn="just" rtl="0"/>
                      <a:r>
                        <a:rPr lang="es-CO" sz="1100" b="1" baseline="0" dirty="0" smtClean="0">
                          <a:latin typeface="+mn-lt"/>
                        </a:rPr>
                        <a:t>BOLÍVAR</a:t>
                      </a:r>
                      <a:r>
                        <a:rPr lang="es-CO" sz="1100" b="0" baseline="0" dirty="0" smtClean="0">
                          <a:latin typeface="+mn-lt"/>
                        </a:rPr>
                        <a:t>: Cartagena De Indias, Morales, San Cristóbal, San Estanislao, San Pablo, Santa Catalina, Santa Rosa del Sur, Soplaviento, Villanueva.</a:t>
                      </a:r>
                    </a:p>
                    <a:p>
                      <a:pPr marR="0" algn="just" rtl="0"/>
                      <a:r>
                        <a:rPr lang="es-CO" sz="1100" b="1" baseline="0" dirty="0" smtClean="0">
                          <a:latin typeface="+mn-lt"/>
                        </a:rPr>
                        <a:t>CÓRDOBA:</a:t>
                      </a:r>
                      <a:r>
                        <a:rPr lang="es-CO" sz="1100" b="0" baseline="0" dirty="0" smtClean="0">
                          <a:latin typeface="+mn-lt"/>
                        </a:rPr>
                        <a:t> Ayapel, Buenavista, Chinú, Ciénaga De Oro, Montelíbano, Planeta Rica y Pueblo Nuevo.</a:t>
                      </a:r>
                    </a:p>
                    <a:p>
                      <a:pPr marR="0" algn="just" rtl="0"/>
                      <a:r>
                        <a:rPr lang="es-CO" sz="1100" b="1" baseline="0" dirty="0" smtClean="0">
                          <a:latin typeface="+mn-lt"/>
                        </a:rPr>
                        <a:t>LA GUAJIRA: </a:t>
                      </a:r>
                      <a:r>
                        <a:rPr lang="es-CO" sz="1100" b="0" baseline="0" dirty="0" smtClean="0">
                          <a:latin typeface="+mn-lt"/>
                        </a:rPr>
                        <a:t>Barrancas, Distracción, El Molino, Fonseca, La Jagua Del Pilar, Maicao, Manaure, Riohacha, Urumita y Villanueva. </a:t>
                      </a:r>
                    </a:p>
                  </a:txBody>
                  <a:tcPr marL="91402" marR="91402" marT="36058" marB="36058">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spTree>
    <p:extLst>
      <p:ext uri="{BB962C8B-B14F-4D97-AF65-F5344CB8AC3E}">
        <p14:creationId xmlns:p14="http://schemas.microsoft.com/office/powerpoint/2010/main" val="3373584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4002462" y="425350"/>
            <a:ext cx="2264433" cy="1061829"/>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smtClean="0">
                <a:solidFill>
                  <a:schemeClr val="bg1">
                    <a:lumMod val="50000"/>
                  </a:schemeClr>
                </a:solidFill>
                <a:latin typeface="Arial Narrow" panose="020B0606020202030204" pitchFamily="34" charset="0"/>
              </a:rPr>
              <a:t>Amenaza Alta o muy alta </a:t>
            </a:r>
            <a:r>
              <a:rPr lang="es-CO" sz="700" dirty="0">
                <a:solidFill>
                  <a:schemeClr val="bg1">
                    <a:lumMod val="50000"/>
                  </a:schemeClr>
                </a:solidFill>
                <a:latin typeface="Arial Narrow" panose="020B0606020202030204" pitchFamily="34" charset="0"/>
              </a:rPr>
              <a:t>de ocurrencia de incendios de la cobertura vegetal en zonas de bosques, cultivos y pastos, localizados en los siguientes municipios y sectores aledaños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de ocurrencia de incendios de la cobertura vegetal en zonas de bosques, cultivos y pastos, localizados en los siguientes municipios y sectores </a:t>
            </a:r>
            <a:r>
              <a:rPr lang="es-CO" sz="700" dirty="0" smtClean="0">
                <a:solidFill>
                  <a:schemeClr val="bg1">
                    <a:lumMod val="50000"/>
                  </a:schemeClr>
                </a:solidFill>
                <a:latin typeface="Arial Narrow" panose="020B0606020202030204" pitchFamily="34" charset="0"/>
              </a:rPr>
              <a:t>aledaños:</a:t>
            </a:r>
            <a:endParaRPr lang="es-CO" sz="801" dirty="0">
              <a:solidFill>
                <a:schemeClr val="bg1">
                  <a:lumMod val="50000"/>
                </a:schemeClr>
              </a:solidFill>
              <a:latin typeface="Arial Narrow" panose="020B0606020202030204" pitchFamily="34" charset="0"/>
            </a:endParaRPr>
          </a:p>
        </p:txBody>
      </p:sp>
      <p:graphicFrame>
        <p:nvGraphicFramePr>
          <p:cNvPr id="10" name="Tabla 9"/>
          <p:cNvGraphicFramePr>
            <a:graphicFrameLocks noGrp="1"/>
          </p:cNvGraphicFramePr>
          <p:nvPr/>
        </p:nvGraphicFramePr>
        <p:xfrm>
          <a:off x="395288" y="3438525"/>
          <a:ext cx="5734050" cy="1938468"/>
        </p:xfrm>
        <a:graphic>
          <a:graphicData uri="http://schemas.openxmlformats.org/drawingml/2006/table">
            <a:tbl>
              <a:tblPr/>
              <a:tblGrid>
                <a:gridCol w="901709">
                  <a:extLst>
                    <a:ext uri="{9D8B030D-6E8A-4147-A177-3AD203B41FA5}"/>
                  </a:extLst>
                </a:gridCol>
                <a:gridCol w="4832341">
                  <a:extLst>
                    <a:ext uri="{9D8B030D-6E8A-4147-A177-3AD203B41FA5}"/>
                  </a:extLst>
                </a:gridCol>
              </a:tblGrid>
              <a:tr h="285460">
                <a:tc gridSpan="2">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algn="ctr"/>
                      <a:r>
                        <a:rPr lang="es-CO" sz="1400" b="1" dirty="0" smtClean="0">
                          <a:solidFill>
                            <a:srgbClr val="00446B"/>
                          </a:solidFill>
                          <a:latin typeface="Arial Narrow" pitchFamily="34" charset="0"/>
                        </a:rPr>
                        <a:t>REGIÓN ANDINA</a:t>
                      </a:r>
                      <a:endParaRPr lang="es-CO" sz="1400" b="1" dirty="0">
                        <a:solidFill>
                          <a:srgbClr val="00446B"/>
                        </a:solidFill>
                        <a:latin typeface="Arial Narrow" pitchFamily="34" charset="0"/>
                      </a:endParaRPr>
                    </a:p>
                  </a:txBody>
                  <a:tcPr marL="91402" marR="91402" marT="36058" marB="36058">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extLst>
              </a:tr>
              <a:tr h="239744">
                <a:tc rowSpan="2">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algn="ctr"/>
                      <a:r>
                        <a:rPr lang="es-CO" sz="1100" b="1" dirty="0" smtClean="0">
                          <a:solidFill>
                            <a:schemeClr val="tx1"/>
                          </a:solidFill>
                          <a:effectLst/>
                          <a:latin typeface="Arial Narrow" pitchFamily="34" charset="0"/>
                        </a:rPr>
                        <a:t>ALERTA NARANJA</a:t>
                      </a:r>
                      <a:endParaRPr lang="es-CO" sz="1100" b="1" dirty="0">
                        <a:solidFill>
                          <a:schemeClr val="tx1"/>
                        </a:solidFill>
                        <a:effectLst/>
                        <a:latin typeface="Arial Narrow" pitchFamily="34" charset="0"/>
                      </a:endParaRPr>
                    </a:p>
                  </a:txBody>
                  <a:tcPr marL="91402" marR="91402" marT="36058" marB="36058"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02" marR="91402" marT="36058" marB="36058">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413134">
                <a:tc vMerge="1">
                  <a:txBody>
                    <a:bodyPr/>
                    <a:lstStyle/>
                    <a:p>
                      <a:endParaRPr lang="es-CO"/>
                    </a:p>
                  </a:txBody>
                  <a:tcPr/>
                </a:tc>
                <a:tc>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marR="0" algn="just" rtl="0"/>
                      <a:r>
                        <a:rPr lang="es-CO" sz="1100" b="1" baseline="0" dirty="0" smtClean="0">
                          <a:latin typeface="+mn-lt"/>
                        </a:rPr>
                        <a:t>ANTIOQUIA: </a:t>
                      </a:r>
                      <a:r>
                        <a:rPr lang="es-CO" sz="1100" b="0" baseline="0" dirty="0" smtClean="0">
                          <a:latin typeface="+mn-lt"/>
                        </a:rPr>
                        <a:t>Angostura, Carolina, Girardota, Nechí, Vegachí y Yalí.</a:t>
                      </a:r>
                    </a:p>
                    <a:p>
                      <a:pPr marR="0" algn="just" rtl="0"/>
                      <a:r>
                        <a:rPr lang="es-CO" sz="1100" b="1" baseline="0" dirty="0" smtClean="0">
                          <a:latin typeface="+mn-lt"/>
                        </a:rPr>
                        <a:t>BOYACÁ</a:t>
                      </a:r>
                      <a:r>
                        <a:rPr lang="es-CO" sz="1100" b="0" baseline="0" dirty="0" smtClean="0">
                          <a:latin typeface="+mn-lt"/>
                        </a:rPr>
                        <a:t>: </a:t>
                      </a:r>
                      <a:r>
                        <a:rPr lang="it-IT" sz="1100" b="0" baseline="0" dirty="0" smtClean="0">
                          <a:latin typeface="+mn-lt"/>
                        </a:rPr>
                        <a:t>Chinavita, Garagoa, La Capilla, Labranzagrande, Pachavita, Pajarito, y Somondoco.</a:t>
                      </a:r>
                    </a:p>
                    <a:p>
                      <a:pPr marR="0" algn="just" rtl="0"/>
                      <a:r>
                        <a:rPr lang="es-CO" sz="1100" b="1" baseline="0" dirty="0" smtClean="0">
                          <a:latin typeface="+mn-lt"/>
                        </a:rPr>
                        <a:t>NORTE DE SANTANDER: </a:t>
                      </a:r>
                      <a:r>
                        <a:rPr lang="es-CO" sz="1100" b="0" baseline="0" dirty="0" smtClean="0">
                          <a:latin typeface="+mn-lt"/>
                        </a:rPr>
                        <a:t>El Carmen y Chitagá.</a:t>
                      </a:r>
                    </a:p>
                    <a:p>
                      <a:pPr marR="0" algn="just" rtl="0"/>
                      <a:r>
                        <a:rPr lang="es-CO" sz="1100" b="1" baseline="0" dirty="0" smtClean="0">
                          <a:latin typeface="+mn-lt"/>
                        </a:rPr>
                        <a:t>SANTANDER</a:t>
                      </a:r>
                      <a:r>
                        <a:rPr lang="es-CO" sz="1100" b="0" baseline="0" dirty="0" smtClean="0">
                          <a:latin typeface="+mn-lt"/>
                        </a:rPr>
                        <a:t>: Barichara, Curití, Floridablanca, Girón, Guaca, Lebrija, Los Santos, Piedecuesta, Santa Bárbara, Valle De San José, Aratoca, Betulia, Galán, San Andrés, San Gil, Simacota, Tona, Villanueva y Zapatoca.</a:t>
                      </a:r>
                    </a:p>
                    <a:p>
                      <a:pPr marR="0" algn="just" rtl="0"/>
                      <a:r>
                        <a:rPr lang="es-CO" sz="1100" b="1" baseline="0" dirty="0" smtClean="0">
                          <a:latin typeface="+mn-lt"/>
                        </a:rPr>
                        <a:t>TOLIMA: </a:t>
                      </a:r>
                      <a:r>
                        <a:rPr lang="es-CO" sz="1100" b="0" baseline="0" dirty="0" smtClean="0">
                          <a:latin typeface="+mn-lt"/>
                        </a:rPr>
                        <a:t>Espinal,  Dolores, Guamo, San Luis, Valle de San Juan.</a:t>
                      </a:r>
                    </a:p>
                  </a:txBody>
                  <a:tcPr marL="91402" marR="91402" marT="36058" marB="36058">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11" name="Tabla 9">
            <a:hlinkClick r:id="rId2"/>
          </p:cNvPr>
          <p:cNvGraphicFramePr>
            <a:graphicFrameLocks noGrp="1"/>
          </p:cNvGraphicFramePr>
          <p:nvPr/>
        </p:nvGraphicFramePr>
        <p:xfrm>
          <a:off x="395288" y="1704975"/>
          <a:ext cx="5734050" cy="1268413"/>
        </p:xfrm>
        <a:graphic>
          <a:graphicData uri="http://schemas.openxmlformats.org/drawingml/2006/table">
            <a:tbl>
              <a:tblPr/>
              <a:tblGrid>
                <a:gridCol w="901709">
                  <a:extLst>
                    <a:ext uri="{9D8B030D-6E8A-4147-A177-3AD203B41FA5}"/>
                  </a:extLst>
                </a:gridCol>
                <a:gridCol w="4832341">
                  <a:extLst>
                    <a:ext uri="{9D8B030D-6E8A-4147-A177-3AD203B41FA5}"/>
                  </a:extLst>
                </a:gridCol>
              </a:tblGrid>
              <a:tr h="285592">
                <a:tc gridSpan="2">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algn="ctr"/>
                      <a:r>
                        <a:rPr lang="es-CO" sz="1400" b="1" dirty="0" smtClean="0">
                          <a:solidFill>
                            <a:srgbClr val="00446B"/>
                          </a:solidFill>
                          <a:latin typeface="Arial Narrow" pitchFamily="34" charset="0"/>
                        </a:rPr>
                        <a:t>REGIÓN CARIBE</a:t>
                      </a:r>
                      <a:endParaRPr lang="es-CO" sz="1400" b="1" dirty="0">
                        <a:solidFill>
                          <a:srgbClr val="00446B"/>
                        </a:solidFill>
                        <a:latin typeface="Arial Narrow" pitchFamily="34" charset="0"/>
                      </a:endParaRPr>
                    </a:p>
                  </a:txBody>
                  <a:tcPr marL="91402" marR="91402" marT="36075" marB="36075">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extLst>
              </a:tr>
              <a:tr h="239854">
                <a:tc rowSpan="2">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algn="ctr"/>
                      <a:r>
                        <a:rPr lang="es-CO" sz="1100" b="1" dirty="0" smtClean="0">
                          <a:solidFill>
                            <a:schemeClr val="tx1"/>
                          </a:solidFill>
                          <a:effectLst/>
                          <a:latin typeface="Arial Narrow" pitchFamily="34" charset="0"/>
                        </a:rPr>
                        <a:t>ALERTA NARANJA</a:t>
                      </a:r>
                      <a:endParaRPr lang="es-CO" sz="1100" b="1" dirty="0">
                        <a:solidFill>
                          <a:schemeClr val="tx1"/>
                        </a:solidFill>
                        <a:effectLst/>
                        <a:latin typeface="Arial Narrow" pitchFamily="34" charset="0"/>
                      </a:endParaRPr>
                    </a:p>
                  </a:txBody>
                  <a:tcPr marL="91402" marR="91402" marT="36075" marB="36075"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algn="ctr"/>
                      <a:r>
                        <a:rPr lang="es-CO" sz="1100" b="1" dirty="0" smtClean="0">
                          <a:latin typeface="Arial Narrow" pitchFamily="34" charset="0"/>
                        </a:rPr>
                        <a:t>SITIOS</a:t>
                      </a:r>
                      <a:r>
                        <a:rPr lang="es-CO" sz="1100" b="1" baseline="0" dirty="0" smtClean="0">
                          <a:latin typeface="Arial Narrow" pitchFamily="34" charset="0"/>
                        </a:rPr>
                        <a:t> PARA LOS CUALES SE GENERA LA ALERTA</a:t>
                      </a:r>
                      <a:endParaRPr lang="es-CO" sz="1100" b="1" dirty="0">
                        <a:latin typeface="Arial Narrow" pitchFamily="34" charset="0"/>
                      </a:endParaRPr>
                    </a:p>
                  </a:txBody>
                  <a:tcPr marL="91402" marR="91402" marT="36075" marB="36075">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742967">
                <a:tc vMerge="1">
                  <a:txBody>
                    <a:bodyPr/>
                    <a:lstStyle/>
                    <a:p>
                      <a:endParaRPr lang="es-CO"/>
                    </a:p>
                  </a:txBody>
                  <a:tcPr/>
                </a:tc>
                <a:tc>
                  <a:txBody>
                    <a:bodyPr/>
                    <a:lstStyle>
                      <a:lvl1pPr marL="0" algn="l" defTabSz="648035" rtl="0" eaLnBrk="1" latinLnBrk="0" hangingPunct="1">
                        <a:defRPr sz="1276" kern="1200">
                          <a:solidFill>
                            <a:schemeClr val="tx1"/>
                          </a:solidFill>
                          <a:latin typeface="Arial Narrow"/>
                        </a:defRPr>
                      </a:lvl1pPr>
                      <a:lvl2pPr marL="324018" algn="l" defTabSz="648035" rtl="0" eaLnBrk="1" latinLnBrk="0" hangingPunct="1">
                        <a:defRPr sz="1276" kern="1200">
                          <a:solidFill>
                            <a:schemeClr val="tx1"/>
                          </a:solidFill>
                          <a:latin typeface="Arial Narrow"/>
                        </a:defRPr>
                      </a:lvl2pPr>
                      <a:lvl3pPr marL="648035" algn="l" defTabSz="648035" rtl="0" eaLnBrk="1" latinLnBrk="0" hangingPunct="1">
                        <a:defRPr sz="1276" kern="1200">
                          <a:solidFill>
                            <a:schemeClr val="tx1"/>
                          </a:solidFill>
                          <a:latin typeface="Arial Narrow"/>
                        </a:defRPr>
                      </a:lvl3pPr>
                      <a:lvl4pPr marL="972053" algn="l" defTabSz="648035" rtl="0" eaLnBrk="1" latinLnBrk="0" hangingPunct="1">
                        <a:defRPr sz="1276" kern="1200">
                          <a:solidFill>
                            <a:schemeClr val="tx1"/>
                          </a:solidFill>
                          <a:latin typeface="Arial Narrow"/>
                        </a:defRPr>
                      </a:lvl4pPr>
                      <a:lvl5pPr marL="1296071" algn="l" defTabSz="648035" rtl="0" eaLnBrk="1" latinLnBrk="0" hangingPunct="1">
                        <a:defRPr sz="1276" kern="1200">
                          <a:solidFill>
                            <a:schemeClr val="tx1"/>
                          </a:solidFill>
                          <a:latin typeface="Arial Narrow"/>
                        </a:defRPr>
                      </a:lvl5pPr>
                      <a:lvl6pPr marL="1620088" algn="l" defTabSz="648035" rtl="0" eaLnBrk="1" latinLnBrk="0" hangingPunct="1">
                        <a:defRPr sz="1276" kern="1200">
                          <a:solidFill>
                            <a:schemeClr val="tx1"/>
                          </a:solidFill>
                          <a:latin typeface="Arial Narrow"/>
                        </a:defRPr>
                      </a:lvl6pPr>
                      <a:lvl7pPr marL="1944106" algn="l" defTabSz="648035" rtl="0" eaLnBrk="1" latinLnBrk="0" hangingPunct="1">
                        <a:defRPr sz="1276" kern="1200">
                          <a:solidFill>
                            <a:schemeClr val="tx1"/>
                          </a:solidFill>
                          <a:latin typeface="Arial Narrow"/>
                        </a:defRPr>
                      </a:lvl7pPr>
                      <a:lvl8pPr marL="2268123" algn="l" defTabSz="648035" rtl="0" eaLnBrk="1" latinLnBrk="0" hangingPunct="1">
                        <a:defRPr sz="1276" kern="1200">
                          <a:solidFill>
                            <a:schemeClr val="tx1"/>
                          </a:solidFill>
                          <a:latin typeface="Arial Narrow"/>
                        </a:defRPr>
                      </a:lvl8pPr>
                      <a:lvl9pPr marL="2592141" algn="l" defTabSz="648035" rtl="0" eaLnBrk="1" latinLnBrk="0" hangingPunct="1">
                        <a:defRPr sz="1276" kern="1200">
                          <a:solidFill>
                            <a:schemeClr val="tx1"/>
                          </a:solidFill>
                          <a:latin typeface="Arial Narrow"/>
                        </a:defRPr>
                      </a:lvl9pPr>
                    </a:lstStyle>
                    <a:p>
                      <a:pPr marR="0" algn="just" rtl="0"/>
                      <a:r>
                        <a:rPr lang="es-CO" sz="1100" b="1" baseline="0" dirty="0" smtClean="0">
                          <a:latin typeface="+mn-lt"/>
                        </a:rPr>
                        <a:t>MAGDALENA</a:t>
                      </a:r>
                      <a:r>
                        <a:rPr lang="es-CO" sz="1100" b="0" baseline="0" dirty="0" smtClean="0">
                          <a:latin typeface="+mn-lt"/>
                        </a:rPr>
                        <a:t>: Ciénaga, El Banco, El Piñón, Pivijay, Salamina, San Sebastián De Buenavista y Zapayán.</a:t>
                      </a:r>
                    </a:p>
                    <a:p>
                      <a:pPr marR="0" algn="just" rtl="0"/>
                      <a:r>
                        <a:rPr lang="es-CO" sz="1100" b="1" baseline="0" dirty="0" smtClean="0">
                          <a:latin typeface="+mn-lt"/>
                        </a:rPr>
                        <a:t>SUCRE: </a:t>
                      </a:r>
                      <a:r>
                        <a:rPr lang="es-CO" sz="1100" b="0" baseline="0" dirty="0" smtClean="0">
                          <a:latin typeface="+mn-lt"/>
                        </a:rPr>
                        <a:t>Buenavista, Caimito, Galeras, La Unión, San Juan De Betulia (Betulia), San Marcos, San Pedro y Sincé.</a:t>
                      </a:r>
                    </a:p>
                  </a:txBody>
                  <a:tcPr marL="91402" marR="91402" marT="36075" marB="36075">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sp>
        <p:nvSpPr>
          <p:cNvPr id="12" name="Rectangle 45"/>
          <p:cNvSpPr>
            <a:spLocks noChangeArrowheads="1"/>
          </p:cNvSpPr>
          <p:nvPr/>
        </p:nvSpPr>
        <p:spPr bwMode="auto">
          <a:xfrm>
            <a:off x="395288" y="6994525"/>
            <a:ext cx="5734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defTabSz="8747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defTabSz="8747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defTabSz="8747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defTabSz="8747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marR="0" lvl="0" indent="0" algn="ctr" defTabSz="874713" eaLnBrk="0" fontAlgn="base" latinLnBrk="0" hangingPunct="0">
              <a:lnSpc>
                <a:spcPct val="100000"/>
              </a:lnSpc>
              <a:spcBef>
                <a:spcPct val="0"/>
              </a:spcBef>
              <a:spcAft>
                <a:spcPct val="0"/>
              </a:spcAft>
              <a:buClrTx/>
              <a:buSzTx/>
              <a:buFontTx/>
              <a:buNone/>
              <a:tabLst/>
              <a:defRPr/>
            </a:pPr>
            <a:r>
              <a:rPr kumimoji="0" lang="es-CO" altLang="es-CO" sz="1100" b="1" i="1" u="none" strike="noStrike" kern="0" cap="none" spc="0" normalizeH="0" baseline="0" noProof="0" smtClean="0">
                <a:ln>
                  <a:noFill/>
                </a:ln>
                <a:solidFill>
                  <a:srgbClr val="0070C0"/>
                </a:solidFill>
                <a:effectLst/>
                <a:uLnTx/>
                <a:uFillTx/>
                <a:latin typeface="Arial Narrow" panose="020B0606020202030204" pitchFamily="34" charset="0"/>
                <a:cs typeface="Times New Roman" panose="02020603050405020304" pitchFamily="18" charset="0"/>
              </a:rPr>
              <a:t>Especial atención en el Parque Nacional Natural Catatumbo – Bari.</a:t>
            </a:r>
            <a:endParaRPr kumimoji="0" lang="es-ES" altLang="es-CO" sz="17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6" name="Rectangle 45"/>
          <p:cNvSpPr>
            <a:spLocks noChangeArrowheads="1"/>
          </p:cNvSpPr>
          <p:nvPr/>
        </p:nvSpPr>
        <p:spPr bwMode="auto">
          <a:xfrm>
            <a:off x="395288" y="2963863"/>
            <a:ext cx="5734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defTabSz="8747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defTabSz="8747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defTabSz="8747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defTabSz="8747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pPr marL="0" marR="0" lvl="0" indent="0" algn="ctr" defTabSz="874713" eaLnBrk="0" fontAlgn="base" latinLnBrk="0" hangingPunct="0">
              <a:lnSpc>
                <a:spcPct val="100000"/>
              </a:lnSpc>
              <a:spcBef>
                <a:spcPct val="0"/>
              </a:spcBef>
              <a:spcAft>
                <a:spcPct val="0"/>
              </a:spcAft>
              <a:buClrTx/>
              <a:buSzTx/>
              <a:buFontTx/>
              <a:buNone/>
              <a:tabLst/>
              <a:defRPr/>
            </a:pPr>
            <a:r>
              <a:rPr kumimoji="0" lang="es-CO" altLang="es-CO" sz="1100" b="1" i="1" u="none" strike="noStrike" kern="0" cap="none" spc="0" normalizeH="0" baseline="0" noProof="0" smtClean="0">
                <a:ln>
                  <a:noFill/>
                </a:ln>
                <a:solidFill>
                  <a:srgbClr val="0070C0"/>
                </a:solidFill>
                <a:effectLst/>
                <a:uLnTx/>
                <a:uFillTx/>
                <a:latin typeface="Arial Narrow" panose="020B0606020202030204" pitchFamily="34" charset="0"/>
                <a:cs typeface="Times New Roman" panose="02020603050405020304" pitchFamily="18" charset="0"/>
              </a:rPr>
              <a:t>Especial atención en  los Parques Nacionales Naturales Sierra Nevada de Santa Marta, Isla de Salamanca y Macuira</a:t>
            </a:r>
            <a:endParaRPr kumimoji="0" lang="es-ES" altLang="es-CO" sz="17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974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4050087" y="549175"/>
            <a:ext cx="2264433" cy="846386"/>
          </a:xfrm>
          <a:prstGeom prst="rect">
            <a:avLst/>
          </a:prstGeom>
          <a:noFill/>
        </p:spPr>
        <p:txBody>
          <a:bodyPr wrap="square" rtlCol="0">
            <a:spAutoFit/>
          </a:bodyPr>
          <a:lstStyle/>
          <a:p>
            <a:pPr lvl="0"/>
            <a:r>
              <a:rPr lang="es-CO" sz="700" b="1" dirty="0" smtClean="0">
                <a:solidFill>
                  <a:srgbClr val="C00000"/>
                </a:solidFill>
                <a:latin typeface="Arial Narrow" panose="020B0606020202030204" pitchFamily="34" charset="0"/>
                <a:cs typeface="Arial" panose="020B0604020202020204" pitchFamily="34" charset="0"/>
              </a:rPr>
              <a:t>ALERTA ROJA</a:t>
            </a:r>
            <a:r>
              <a:rPr lang="es-CO" sz="700" dirty="0" smtClean="0">
                <a:solidFill>
                  <a:srgbClr val="C000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alta a muy alta por deslizamientos de tierra detonados por lluvias, localizados en los siguientes municipios</a:t>
            </a:r>
            <a:r>
              <a:rPr lang="es-CO" sz="700" dirty="0" smtClean="0">
                <a:solidFill>
                  <a:schemeClr val="bg1">
                    <a:lumMod val="50000"/>
                  </a:schemeClr>
                </a:solidFill>
                <a:latin typeface="Arial Narrow" panose="020B0606020202030204" pitchFamily="34" charset="0"/>
              </a:rPr>
              <a:t>:</a:t>
            </a:r>
          </a:p>
          <a:p>
            <a:pPr lvl="0" algn="just"/>
            <a:endParaRPr lang="es-CO" sz="700" dirty="0" smtClean="0">
              <a:solidFill>
                <a:prstClr val="black"/>
              </a:solidFill>
              <a:latin typeface="Arial Narrow" panose="020B0606020202030204" pitchFamily="34" charset="0"/>
            </a:endParaRPr>
          </a:p>
          <a:p>
            <a:pPr lvl="0"/>
            <a:r>
              <a:rPr lang="es-CO" sz="700" b="1" dirty="0">
                <a:solidFill>
                  <a:srgbClr val="F65800"/>
                </a:solidFill>
                <a:latin typeface="Arial Narrow" panose="020B0606020202030204" pitchFamily="34" charset="0"/>
                <a:cs typeface="Arial" panose="020B0604020202020204" pitchFamily="34" charset="0"/>
              </a:rPr>
              <a:t>ALERTA NARANJA</a:t>
            </a:r>
            <a:r>
              <a:rPr lang="es-CO" sz="700" dirty="0">
                <a:solidFill>
                  <a:srgbClr val="F65800"/>
                </a:solidFill>
                <a:latin typeface="Arial Narrow" panose="020B0606020202030204" pitchFamily="34" charset="0"/>
                <a:cs typeface="Arial" panose="020B0604020202020204" pitchFamily="34" charset="0"/>
              </a:rPr>
              <a:t>:</a:t>
            </a:r>
          </a:p>
          <a:p>
            <a:pPr lvl="0" algn="just"/>
            <a:r>
              <a:rPr lang="es-CO" sz="700" dirty="0">
                <a:solidFill>
                  <a:schemeClr val="bg1">
                    <a:lumMod val="50000"/>
                  </a:schemeClr>
                </a:solidFill>
                <a:latin typeface="Arial Narrow" panose="020B0606020202030204" pitchFamily="34" charset="0"/>
              </a:rPr>
              <a:t>Amenaza moderada por deslizamientos de tierra detonados por lluvias, localizados en los siguientes municipios:</a:t>
            </a:r>
            <a:endParaRPr lang="es-CO" sz="801" dirty="0">
              <a:solidFill>
                <a:schemeClr val="bg1">
                  <a:lumMod val="50000"/>
                </a:schemeClr>
              </a:solidFill>
              <a:latin typeface="Arial Narrow" panose="020B060602020203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2859824658"/>
              </p:ext>
            </p:extLst>
          </p:nvPr>
        </p:nvGraphicFramePr>
        <p:xfrm>
          <a:off x="359767" y="3330079"/>
          <a:ext cx="5760640" cy="1859651"/>
        </p:xfrm>
        <a:graphic>
          <a:graphicData uri="http://schemas.openxmlformats.org/drawingml/2006/table">
            <a:tbl>
              <a:tblPr/>
              <a:tblGrid>
                <a:gridCol w="936208"/>
                <a:gridCol w="4824432"/>
              </a:tblGrid>
              <a:tr h="0">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400" b="1" dirty="0" smtClean="0">
                          <a:solidFill>
                            <a:srgbClr val="00446B"/>
                          </a:solidFill>
                          <a:latin typeface="Arial Narrow" panose="020B0606020202030204" pitchFamily="34" charset="0"/>
                        </a:rPr>
                        <a:t>REGIÓN  ANDINA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r>
              <a:tr h="343271">
                <a:tc row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indent="0" algn="ctr"/>
                      <a:r>
                        <a:rPr lang="es-CO" sz="1100" b="1" dirty="0" smtClean="0">
                          <a:solidFill>
                            <a:schemeClr val="tx1"/>
                          </a:solidFill>
                          <a:effectLst/>
                          <a:latin typeface="Arial Narrow" panose="020B0606020202030204" pitchFamily="34" charset="0"/>
                        </a:rPr>
                        <a:t>ALERTA NARANJA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79646"/>
                    </a:solidFill>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lang="es-CO"/>
                    </a:p>
                  </a:txBody>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ANTIOQUIA: </a:t>
                      </a:r>
                      <a:r>
                        <a:rPr lang="es-CO" sz="1050" b="0" i="0" kern="1200" baseline="0" dirty="0" smtClean="0">
                          <a:solidFill>
                            <a:schemeClr val="tx1"/>
                          </a:solidFill>
                          <a:effectLst/>
                          <a:latin typeface="Arial Narrow" panose="020B0606020202030204" pitchFamily="34" charset="0"/>
                          <a:ea typeface="+mn-ea"/>
                          <a:cs typeface="+mn-cs"/>
                        </a:rPr>
                        <a:t>Argelia, Nariño y San Francisco.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BOYACA: </a:t>
                      </a:r>
                      <a:r>
                        <a:rPr lang="es-CO" sz="1050" b="0" i="0" kern="1200" baseline="0" dirty="0" smtClean="0">
                          <a:solidFill>
                            <a:schemeClr val="tx1"/>
                          </a:solidFill>
                          <a:effectLst/>
                          <a:latin typeface="Arial Narrow" panose="020B0606020202030204" pitchFamily="34" charset="0"/>
                          <a:ea typeface="+mn-ea"/>
                          <a:cs typeface="+mn-cs"/>
                        </a:rPr>
                        <a:t>Muzo y Quípama.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CALDAS</a:t>
                      </a:r>
                      <a:r>
                        <a:rPr lang="es-CO" sz="1050" b="0" i="0" kern="1200" baseline="0" dirty="0" smtClean="0">
                          <a:solidFill>
                            <a:schemeClr val="tx1"/>
                          </a:solidFill>
                          <a:effectLst/>
                          <a:latin typeface="Arial Narrow" panose="020B0606020202030204" pitchFamily="34" charset="0"/>
                          <a:ea typeface="+mn-ea"/>
                          <a:cs typeface="+mn-cs"/>
                        </a:rPr>
                        <a:t>: </a:t>
                      </a:r>
                      <a:r>
                        <a:rPr lang="es-CO" sz="1050" b="0" i="0" kern="1200" baseline="0" dirty="0" err="1" smtClean="0">
                          <a:solidFill>
                            <a:schemeClr val="tx1"/>
                          </a:solidFill>
                          <a:effectLst/>
                          <a:latin typeface="Arial Narrow" panose="020B0606020202030204" pitchFamily="34" charset="0"/>
                          <a:ea typeface="+mn-ea"/>
                          <a:cs typeface="+mn-cs"/>
                        </a:rPr>
                        <a:t>Marquetalia</a:t>
                      </a:r>
                      <a:r>
                        <a:rPr lang="es-CO" sz="1050" b="0" i="0" kern="1200" baseline="0" dirty="0" smtClean="0">
                          <a:solidFill>
                            <a:schemeClr val="tx1"/>
                          </a:solidFill>
                          <a:effectLst/>
                          <a:latin typeface="Arial Narrow" panose="020B0606020202030204" pitchFamily="34" charset="0"/>
                          <a:ea typeface="+mn-ea"/>
                          <a:cs typeface="+mn-cs"/>
                        </a:rPr>
                        <a:t>, Norcasia, Pensilvania y Victoria.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CUNDINAMARCA</a:t>
                      </a:r>
                      <a:r>
                        <a:rPr lang="es-CO" sz="1050" b="0" i="0" kern="1200" baseline="0" dirty="0" smtClean="0">
                          <a:solidFill>
                            <a:schemeClr val="tx1"/>
                          </a:solidFill>
                          <a:effectLst/>
                          <a:latin typeface="Arial Narrow" panose="020B0606020202030204" pitchFamily="34" charset="0"/>
                          <a:ea typeface="+mn-ea"/>
                          <a:cs typeface="+mn-cs"/>
                        </a:rPr>
                        <a:t>: Guayabetal y Medina.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HUILA</a:t>
                      </a:r>
                      <a:r>
                        <a:rPr lang="es-CO" sz="1050" b="0" i="0" kern="1200" baseline="0" dirty="0" smtClean="0">
                          <a:solidFill>
                            <a:schemeClr val="tx1"/>
                          </a:solidFill>
                          <a:effectLst/>
                          <a:latin typeface="Arial Narrow" panose="020B0606020202030204" pitchFamily="34" charset="0"/>
                          <a:ea typeface="+mn-ea"/>
                          <a:cs typeface="+mn-cs"/>
                        </a:rPr>
                        <a:t>: </a:t>
                      </a:r>
                      <a:r>
                        <a:rPr lang="es-CO" sz="1050" b="0" i="0" kern="1200" baseline="0" dirty="0" err="1" smtClean="0">
                          <a:solidFill>
                            <a:schemeClr val="tx1"/>
                          </a:solidFill>
                          <a:effectLst/>
                          <a:latin typeface="Arial Narrow" panose="020B0606020202030204" pitchFamily="34" charset="0"/>
                          <a:ea typeface="+mn-ea"/>
                          <a:cs typeface="+mn-cs"/>
                        </a:rPr>
                        <a:t>Nátaga</a:t>
                      </a:r>
                      <a:r>
                        <a:rPr lang="es-CO" sz="1050" b="0" i="0" kern="1200" baseline="0" dirty="0" smtClean="0">
                          <a:solidFill>
                            <a:schemeClr val="tx1"/>
                          </a:solidFill>
                          <a:effectLst/>
                          <a:latin typeface="Arial Narrow" panose="020B0606020202030204" pitchFamily="34" charset="0"/>
                          <a:ea typeface="+mn-ea"/>
                          <a:cs typeface="+mn-cs"/>
                        </a:rPr>
                        <a:t> y Tesalia.</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SANTANDER: </a:t>
                      </a:r>
                      <a:r>
                        <a:rPr lang="es-CO" sz="1050" b="0" i="0" kern="1200" baseline="0" dirty="0" smtClean="0">
                          <a:solidFill>
                            <a:schemeClr val="tx1"/>
                          </a:solidFill>
                          <a:effectLst/>
                          <a:latin typeface="Arial Narrow" panose="020B0606020202030204" pitchFamily="34" charset="0"/>
                          <a:ea typeface="+mn-ea"/>
                          <a:cs typeface="+mn-cs"/>
                        </a:rPr>
                        <a:t>Charalá, </a:t>
                      </a:r>
                      <a:r>
                        <a:rPr lang="es-CO" sz="1050" b="0" i="0" kern="1200" baseline="0" dirty="0" err="1" smtClean="0">
                          <a:solidFill>
                            <a:schemeClr val="tx1"/>
                          </a:solidFill>
                          <a:effectLst/>
                          <a:latin typeface="Arial Narrow" panose="020B0606020202030204" pitchFamily="34" charset="0"/>
                          <a:ea typeface="+mn-ea"/>
                          <a:cs typeface="+mn-cs"/>
                        </a:rPr>
                        <a:t>Coromoro</a:t>
                      </a:r>
                      <a:r>
                        <a:rPr lang="es-CO" sz="1050" b="0" i="0" kern="1200" baseline="0" dirty="0" smtClean="0">
                          <a:solidFill>
                            <a:schemeClr val="tx1"/>
                          </a:solidFill>
                          <a:effectLst/>
                          <a:latin typeface="Arial Narrow" panose="020B0606020202030204" pitchFamily="34" charset="0"/>
                          <a:ea typeface="+mn-ea"/>
                          <a:cs typeface="+mn-cs"/>
                        </a:rPr>
                        <a:t> y Encino.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TOLIMA:</a:t>
                      </a:r>
                      <a:r>
                        <a:rPr lang="es-CO" sz="1050" b="0" i="0" kern="1200" baseline="0" dirty="0" smtClean="0">
                          <a:solidFill>
                            <a:schemeClr val="tx1"/>
                          </a:solidFill>
                          <a:effectLst/>
                          <a:latin typeface="Arial Narrow" panose="020B0606020202030204" pitchFamily="34" charset="0"/>
                          <a:ea typeface="+mn-ea"/>
                          <a:cs typeface="+mn-cs"/>
                        </a:rPr>
                        <a:t> </a:t>
                      </a:r>
                      <a:r>
                        <a:rPr lang="es-CO" sz="1050" b="0" i="0" kern="1200" baseline="0" dirty="0" err="1" smtClean="0">
                          <a:solidFill>
                            <a:schemeClr val="tx1"/>
                          </a:solidFill>
                          <a:effectLst/>
                          <a:latin typeface="Arial Narrow" panose="020B0606020202030204" pitchFamily="34" charset="0"/>
                          <a:ea typeface="+mn-ea"/>
                          <a:cs typeface="+mn-cs"/>
                        </a:rPr>
                        <a:t>Falan</a:t>
                      </a:r>
                      <a:r>
                        <a:rPr lang="es-CO" sz="1050" b="0" i="0" kern="1200" baseline="0" dirty="0" smtClean="0">
                          <a:solidFill>
                            <a:schemeClr val="tx1"/>
                          </a:solidFill>
                          <a:effectLst/>
                          <a:latin typeface="Arial Narrow" panose="020B0606020202030204" pitchFamily="34" charset="0"/>
                          <a:ea typeface="+mn-ea"/>
                          <a:cs typeface="+mn-cs"/>
                        </a:rPr>
                        <a:t>, Fresno, Líbano, Mariquita, Palocabildo y Villahermosa.</a:t>
                      </a: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763975779"/>
              </p:ext>
            </p:extLst>
          </p:nvPr>
        </p:nvGraphicFramePr>
        <p:xfrm>
          <a:off x="359767" y="5490319"/>
          <a:ext cx="5760640" cy="815340"/>
        </p:xfrm>
        <a:graphic>
          <a:graphicData uri="http://schemas.openxmlformats.org/drawingml/2006/table">
            <a:tbl>
              <a:tblPr/>
              <a:tblGrid>
                <a:gridCol w="936103"/>
                <a:gridCol w="4824537"/>
              </a:tblGrid>
              <a:tr h="0">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400" b="1" dirty="0" smtClean="0">
                          <a:solidFill>
                            <a:srgbClr val="00446B"/>
                          </a:solidFill>
                          <a:latin typeface="Arial Narrow" panose="020B0606020202030204" pitchFamily="34" charset="0"/>
                        </a:rPr>
                        <a:t>REGIÓN  ORINOQUIA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r>
              <a:tr h="0">
                <a:tc row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indent="0" algn="ctr"/>
                      <a:r>
                        <a:rPr lang="es-CO" sz="1100" b="1" dirty="0" smtClean="0">
                          <a:solidFill>
                            <a:schemeClr val="tx1"/>
                          </a:solidFill>
                          <a:effectLst/>
                          <a:latin typeface="Arial Narrow" panose="020B0606020202030204" pitchFamily="34" charset="0"/>
                        </a:rPr>
                        <a:t>ALERTA ROJA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0000"/>
                    </a:solidFill>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r h="228208">
                <a:tc vMerge="1">
                  <a:txBody>
                    <a:bodyPr/>
                    <a:lstStyle/>
                    <a:p>
                      <a:endParaRPr lang="es-CO"/>
                    </a:p>
                  </a:txBody>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META: </a:t>
                      </a:r>
                      <a:r>
                        <a:rPr lang="es-CO" sz="1050" b="0" i="0" kern="1200" baseline="0" dirty="0" smtClean="0">
                          <a:solidFill>
                            <a:schemeClr val="tx1"/>
                          </a:solidFill>
                          <a:effectLst/>
                          <a:latin typeface="Arial Narrow" panose="020B0606020202030204" pitchFamily="34" charset="0"/>
                          <a:ea typeface="+mn-ea"/>
                          <a:cs typeface="+mn-cs"/>
                        </a:rPr>
                        <a:t>Villavicencio.</a:t>
                      </a: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872927860"/>
              </p:ext>
            </p:extLst>
          </p:nvPr>
        </p:nvGraphicFramePr>
        <p:xfrm>
          <a:off x="359767" y="6570439"/>
          <a:ext cx="5760000" cy="815340"/>
        </p:xfrm>
        <a:graphic>
          <a:graphicData uri="http://schemas.openxmlformats.org/drawingml/2006/table">
            <a:tbl>
              <a:tblPr/>
              <a:tblGrid>
                <a:gridCol w="936104"/>
                <a:gridCol w="4823896"/>
              </a:tblGrid>
              <a:tr h="0">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400" b="1" dirty="0" smtClean="0">
                          <a:solidFill>
                            <a:srgbClr val="00446B"/>
                          </a:solidFill>
                          <a:latin typeface="Arial Narrow" panose="020B0606020202030204" pitchFamily="34" charset="0"/>
                        </a:rPr>
                        <a:t>REGIÓN  ORINOQUIA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r>
              <a:tr h="0">
                <a:tc row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indent="0" algn="ctr"/>
                      <a:r>
                        <a:rPr lang="es-CO" sz="1100" b="1" dirty="0" smtClean="0">
                          <a:solidFill>
                            <a:schemeClr val="tx1"/>
                          </a:solidFill>
                          <a:effectLst/>
                          <a:latin typeface="Arial Narrow" panose="020B0606020202030204" pitchFamily="34" charset="0"/>
                        </a:rPr>
                        <a:t>ALERTA NARANJA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79646"/>
                    </a:solidFill>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lang="es-CO"/>
                    </a:p>
                  </a:txBody>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META: </a:t>
                      </a:r>
                      <a:r>
                        <a:rPr lang="es-CO" sz="1050" b="0" i="0" kern="1200" baseline="0" dirty="0" smtClean="0">
                          <a:solidFill>
                            <a:schemeClr val="tx1"/>
                          </a:solidFill>
                          <a:effectLst/>
                          <a:latin typeface="Arial Narrow" panose="020B0606020202030204" pitchFamily="34" charset="0"/>
                          <a:ea typeface="+mn-ea"/>
                          <a:cs typeface="+mn-cs"/>
                        </a:rPr>
                        <a:t>Acacías, Cubarral, Cumaral, El Calvario, El Castillo, El Dorado, Guamal y Restrepo.</a:t>
                      </a: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547344785"/>
              </p:ext>
            </p:extLst>
          </p:nvPr>
        </p:nvGraphicFramePr>
        <p:xfrm>
          <a:off x="359767" y="1889919"/>
          <a:ext cx="5760640" cy="1135380"/>
        </p:xfrm>
        <a:graphic>
          <a:graphicData uri="http://schemas.openxmlformats.org/drawingml/2006/table">
            <a:tbl>
              <a:tblPr/>
              <a:tblGrid>
                <a:gridCol w="936103"/>
                <a:gridCol w="4824537"/>
              </a:tblGrid>
              <a:tr h="0">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400" b="1" dirty="0" smtClean="0">
                          <a:solidFill>
                            <a:srgbClr val="00446B"/>
                          </a:solidFill>
                          <a:latin typeface="Arial Narrow" panose="020B0606020202030204" pitchFamily="34" charset="0"/>
                        </a:rPr>
                        <a:t>REGIÓN  ANDINA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r>
              <a:tr h="0">
                <a:tc row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indent="0" algn="ctr"/>
                      <a:r>
                        <a:rPr lang="es-CO" sz="1100" b="1" dirty="0" smtClean="0">
                          <a:solidFill>
                            <a:schemeClr val="tx1"/>
                          </a:solidFill>
                          <a:effectLst/>
                          <a:latin typeface="Arial Narrow" panose="020B0606020202030204" pitchFamily="34" charset="0"/>
                        </a:rPr>
                        <a:t>ALERTA ROJA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0000"/>
                    </a:solidFill>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r h="228208">
                <a:tc vMerge="1">
                  <a:txBody>
                    <a:bodyPr/>
                    <a:lstStyle/>
                    <a:p>
                      <a:endParaRPr lang="es-CO"/>
                    </a:p>
                  </a:txBody>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CALDAS: </a:t>
                      </a:r>
                      <a:r>
                        <a:rPr lang="es-CO" sz="1050" b="0" i="0" kern="1200" baseline="0" dirty="0" smtClean="0">
                          <a:solidFill>
                            <a:schemeClr val="tx1"/>
                          </a:solidFill>
                          <a:effectLst/>
                          <a:latin typeface="Arial Narrow" panose="020B0606020202030204" pitchFamily="34" charset="0"/>
                          <a:ea typeface="+mn-ea"/>
                          <a:cs typeface="+mn-cs"/>
                        </a:rPr>
                        <a:t>Samaná</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ANTIOQUIA: </a:t>
                      </a:r>
                      <a:r>
                        <a:rPr lang="es-CO" sz="1050" b="0" i="0" kern="1200" baseline="0" dirty="0" smtClean="0">
                          <a:solidFill>
                            <a:schemeClr val="tx1"/>
                          </a:solidFill>
                          <a:effectLst/>
                          <a:latin typeface="Arial Narrow" panose="020B0606020202030204" pitchFamily="34" charset="0"/>
                          <a:ea typeface="+mn-ea"/>
                          <a:cs typeface="+mn-cs"/>
                        </a:rPr>
                        <a:t>Copacabana</a:t>
                      </a:r>
                    </a:p>
                    <a:p>
                      <a:pPr marL="0" marR="0" indent="0" algn="just" defTabSz="648035" rtl="0" eaLnBrk="1" fontAlgn="auto" latinLnBrk="0" hangingPunct="1">
                        <a:lnSpc>
                          <a:spcPct val="100000"/>
                        </a:lnSpc>
                        <a:spcBef>
                          <a:spcPts val="0"/>
                        </a:spcBef>
                        <a:spcAft>
                          <a:spcPts val="0"/>
                        </a:spcAft>
                        <a:buClrTx/>
                        <a:buSzTx/>
                        <a:buFontTx/>
                        <a:buNone/>
                        <a:tabLst/>
                        <a:defRPr/>
                      </a:pPr>
                      <a:endParaRPr lang="es-CO" sz="1050" b="0" i="0" kern="1200" baseline="0" dirty="0" smtClean="0">
                        <a:solidFill>
                          <a:schemeClr val="tx1"/>
                        </a:solidFill>
                        <a:effectLst/>
                        <a:latin typeface="Arial Narrow" panose="020B0606020202030204" pitchFamily="34" charset="0"/>
                        <a:ea typeface="+mn-ea"/>
                        <a:cs typeface="+mn-cs"/>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36343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281664925"/>
              </p:ext>
            </p:extLst>
          </p:nvPr>
        </p:nvGraphicFramePr>
        <p:xfrm>
          <a:off x="287759" y="4482207"/>
          <a:ext cx="5760640" cy="1219571"/>
        </p:xfrm>
        <a:graphic>
          <a:graphicData uri="http://schemas.openxmlformats.org/drawingml/2006/table">
            <a:tbl>
              <a:tblPr/>
              <a:tblGrid>
                <a:gridCol w="936208"/>
                <a:gridCol w="4824432"/>
              </a:tblGrid>
              <a:tr h="0">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400" b="1" dirty="0" smtClean="0">
                          <a:solidFill>
                            <a:srgbClr val="00446B"/>
                          </a:solidFill>
                          <a:latin typeface="Arial Narrow" panose="020B0606020202030204" pitchFamily="34" charset="0"/>
                        </a:rPr>
                        <a:t>REGIÓN  DE</a:t>
                      </a:r>
                      <a:r>
                        <a:rPr lang="es-CO" sz="1400" b="1" baseline="0" dirty="0" smtClean="0">
                          <a:solidFill>
                            <a:srgbClr val="00446B"/>
                          </a:solidFill>
                          <a:latin typeface="Arial Narrow" panose="020B0606020202030204" pitchFamily="34" charset="0"/>
                        </a:rPr>
                        <a:t> LA </a:t>
                      </a:r>
                      <a:r>
                        <a:rPr lang="es-CO" sz="1400" b="1" dirty="0" smtClean="0">
                          <a:solidFill>
                            <a:srgbClr val="00446B"/>
                          </a:solidFill>
                          <a:latin typeface="Arial Narrow" panose="020B0606020202030204" pitchFamily="34" charset="0"/>
                        </a:rPr>
                        <a:t>AMAZONIA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r>
              <a:tr h="343271">
                <a:tc row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indent="0" algn="ctr"/>
                      <a:r>
                        <a:rPr lang="es-CO" sz="1100" b="1" dirty="0" smtClean="0">
                          <a:solidFill>
                            <a:schemeClr val="tx1"/>
                          </a:solidFill>
                          <a:effectLst/>
                          <a:latin typeface="Arial Narrow" panose="020B0606020202030204" pitchFamily="34" charset="0"/>
                        </a:rPr>
                        <a:t>ALERTA NARANJA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79646"/>
                    </a:solidFill>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lang="es-CO"/>
                    </a:p>
                  </a:txBody>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PUTUMAYO: Mocoa, Santiago y San Francisco.</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CAQUETÀ: San José del Fragua</a:t>
                      </a:r>
                    </a:p>
                    <a:p>
                      <a:pPr marL="0" marR="0" indent="0" algn="just" defTabSz="648035" rtl="0" eaLnBrk="1" fontAlgn="auto" latinLnBrk="0" hangingPunct="1">
                        <a:lnSpc>
                          <a:spcPct val="100000"/>
                        </a:lnSpc>
                        <a:spcBef>
                          <a:spcPts val="0"/>
                        </a:spcBef>
                        <a:spcAft>
                          <a:spcPts val="0"/>
                        </a:spcAft>
                        <a:buClrTx/>
                        <a:buSzTx/>
                        <a:buFontTx/>
                        <a:buNone/>
                        <a:tabLst/>
                        <a:defRPr/>
                      </a:pPr>
                      <a:endParaRPr lang="es-CO" sz="1050" b="0" i="0" kern="1200" baseline="0" dirty="0" smtClean="0">
                        <a:solidFill>
                          <a:schemeClr val="tx1"/>
                        </a:solidFill>
                        <a:effectLst/>
                        <a:latin typeface="Arial Narrow" panose="020B0606020202030204" pitchFamily="34" charset="0"/>
                        <a:ea typeface="+mn-ea"/>
                        <a:cs typeface="+mn-cs"/>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212514225"/>
              </p:ext>
            </p:extLst>
          </p:nvPr>
        </p:nvGraphicFramePr>
        <p:xfrm>
          <a:off x="359767" y="1457871"/>
          <a:ext cx="5760000" cy="1295400"/>
        </p:xfrm>
        <a:graphic>
          <a:graphicData uri="http://schemas.openxmlformats.org/drawingml/2006/table">
            <a:tbl>
              <a:tblPr/>
              <a:tblGrid>
                <a:gridCol w="936104"/>
                <a:gridCol w="4823896"/>
              </a:tblGrid>
              <a:tr h="0">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400" b="1" dirty="0" smtClean="0">
                          <a:solidFill>
                            <a:srgbClr val="00446B"/>
                          </a:solidFill>
                          <a:latin typeface="Arial Narrow" panose="020B0606020202030204" pitchFamily="34" charset="0"/>
                        </a:rPr>
                        <a:t>REGIÓN  PACÍFICA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r>
              <a:tr h="0">
                <a:tc row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indent="0" algn="ctr"/>
                      <a:r>
                        <a:rPr lang="es-CO" sz="1100" b="1" dirty="0" smtClean="0">
                          <a:solidFill>
                            <a:schemeClr val="tx1"/>
                          </a:solidFill>
                          <a:effectLst/>
                          <a:latin typeface="Arial Narrow" panose="020B0606020202030204" pitchFamily="34" charset="0"/>
                        </a:rPr>
                        <a:t>ALERTA NARANJA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79646"/>
                    </a:solidFill>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lang="es-CO"/>
                    </a:p>
                  </a:txBody>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CAUCA: </a:t>
                      </a:r>
                      <a:r>
                        <a:rPr lang="es-CO" sz="1050" b="0" i="0" kern="1200" baseline="0" dirty="0" smtClean="0">
                          <a:solidFill>
                            <a:schemeClr val="tx1"/>
                          </a:solidFill>
                          <a:effectLst/>
                          <a:latin typeface="Arial Narrow" panose="020B0606020202030204" pitchFamily="34" charset="0"/>
                          <a:ea typeface="+mn-ea"/>
                          <a:cs typeface="+mn-cs"/>
                        </a:rPr>
                        <a:t>Bolívar, El Tambo, López, Patía  (El Bordo), Piamonte, Santa Rosa, Sucre y Timbiquí.</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CHOCÓ</a:t>
                      </a:r>
                      <a:r>
                        <a:rPr lang="es-CO" sz="1050" b="0" i="0" kern="1200" baseline="0" dirty="0" smtClean="0">
                          <a:solidFill>
                            <a:schemeClr val="tx1"/>
                          </a:solidFill>
                          <a:effectLst/>
                          <a:latin typeface="Arial Narrow" panose="020B0606020202030204" pitchFamily="34" charset="0"/>
                          <a:ea typeface="+mn-ea"/>
                          <a:cs typeface="+mn-cs"/>
                        </a:rPr>
                        <a:t>: Atrato (Yuto), Bagadó, Cértegui, El Cantón del San Pablo (Managrú), Lloró, Quibdó, Rio Quito (Paimadó), Tadó y Unión Panamericana (Animas).</a:t>
                      </a:r>
                    </a:p>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NARIÑO</a:t>
                      </a:r>
                      <a:r>
                        <a:rPr lang="es-CO" sz="1050" b="0" i="0" kern="1200" baseline="0" dirty="0" smtClean="0">
                          <a:solidFill>
                            <a:schemeClr val="tx1"/>
                          </a:solidFill>
                          <a:effectLst/>
                          <a:latin typeface="Arial Narrow" panose="020B0606020202030204" pitchFamily="34" charset="0"/>
                          <a:ea typeface="+mn-ea"/>
                          <a:cs typeface="+mn-cs"/>
                        </a:rPr>
                        <a:t>: Barbacoas</a:t>
                      </a: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844169692"/>
              </p:ext>
            </p:extLst>
          </p:nvPr>
        </p:nvGraphicFramePr>
        <p:xfrm>
          <a:off x="287759" y="3258071"/>
          <a:ext cx="5760640" cy="815340"/>
        </p:xfrm>
        <a:graphic>
          <a:graphicData uri="http://schemas.openxmlformats.org/drawingml/2006/table">
            <a:tbl>
              <a:tblPr/>
              <a:tblGrid>
                <a:gridCol w="936103"/>
                <a:gridCol w="4824537"/>
              </a:tblGrid>
              <a:tr h="0">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400" b="1" dirty="0" smtClean="0">
                          <a:solidFill>
                            <a:srgbClr val="00446B"/>
                          </a:solidFill>
                          <a:latin typeface="Arial Narrow" panose="020B0606020202030204" pitchFamily="34" charset="0"/>
                        </a:rPr>
                        <a:t>REGIÓN  DE</a:t>
                      </a:r>
                      <a:r>
                        <a:rPr lang="es-CO" sz="1400" b="1" baseline="0" dirty="0" smtClean="0">
                          <a:solidFill>
                            <a:srgbClr val="00446B"/>
                          </a:solidFill>
                          <a:latin typeface="Arial Narrow" panose="020B0606020202030204" pitchFamily="34" charset="0"/>
                        </a:rPr>
                        <a:t> LA </a:t>
                      </a:r>
                      <a:r>
                        <a:rPr lang="es-CO" sz="1400" b="1" dirty="0" smtClean="0">
                          <a:solidFill>
                            <a:srgbClr val="00446B"/>
                          </a:solidFill>
                          <a:latin typeface="Arial Narrow" panose="020B0606020202030204" pitchFamily="34" charset="0"/>
                        </a:rPr>
                        <a:t>AMAZONIA</a:t>
                      </a:r>
                      <a:endParaRPr lang="es-CO" sz="1400" b="1" dirty="0">
                        <a:solidFill>
                          <a:srgbClr val="00446B"/>
                        </a:solidFill>
                        <a:latin typeface="Arial Narrow" panose="020B0606020202030204" pitchFamily="34" charset="0"/>
                      </a:endParaRPr>
                    </a:p>
                  </a:txBody>
                  <a:tcPr>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tr>
              <a:tr h="0">
                <a:tc row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indent="0" algn="ctr"/>
                      <a:r>
                        <a:rPr lang="es-CO" sz="1100" b="1" dirty="0" smtClean="0">
                          <a:solidFill>
                            <a:schemeClr val="tx1"/>
                          </a:solidFill>
                          <a:effectLst/>
                          <a:latin typeface="Arial Narrow" panose="020B0606020202030204" pitchFamily="34" charset="0"/>
                        </a:rPr>
                        <a:t>ALERTA ROJA</a:t>
                      </a:r>
                      <a:endParaRPr lang="es-CO" sz="1100" b="1" dirty="0">
                        <a:solidFill>
                          <a:schemeClr val="tx1"/>
                        </a:solidFill>
                        <a:effectLst/>
                        <a:latin typeface="Arial Narrow" panose="020B0606020202030204" pitchFamily="34" charset="0"/>
                      </a:endParaRPr>
                    </a:p>
                  </a:txBody>
                  <a:tcPr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mpd="sng">
                      <a:solidFill>
                        <a:sysClr val="window" lastClr="FFFFFF">
                          <a:lumMod val="65000"/>
                        </a:sysClr>
                      </a:solidFill>
                      <a:prstDash val="solid"/>
                    </a:lnB>
                    <a:lnTlToBr w="12700" cmpd="sng">
                      <a:noFill/>
                      <a:prstDash val="solid"/>
                    </a:lnTlToBr>
                    <a:lnBlToTr w="12700" cmpd="sng">
                      <a:noFill/>
                      <a:prstDash val="solid"/>
                    </a:lnBlToTr>
                    <a:solidFill>
                      <a:srgbClr val="FF0000"/>
                    </a:solidFill>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ctr"/>
                      <a:r>
                        <a:rPr lang="es-CO" sz="1100" b="1" dirty="0" smtClean="0">
                          <a:latin typeface="Arial Narrow" panose="020B0606020202030204" pitchFamily="34" charset="0"/>
                        </a:rPr>
                        <a:t>SITIOS</a:t>
                      </a:r>
                      <a:r>
                        <a:rPr lang="es-CO" sz="1100" b="1" baseline="0" dirty="0" smtClean="0">
                          <a:latin typeface="Arial Narrow" panose="020B0606020202030204" pitchFamily="34" charset="0"/>
                        </a:rPr>
                        <a:t> PARA LOS CUALES SE GENERA LA ALERTA</a:t>
                      </a:r>
                      <a:endParaRPr lang="es-CO" sz="1100" b="1" dirty="0">
                        <a:latin typeface="Arial Narrow" panose="020B0606020202030204" pitchFamily="34" charset="0"/>
                      </a:endParaRP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r h="228208">
                <a:tc vMerge="1">
                  <a:txBody>
                    <a:bodyPr/>
                    <a:lstStyle/>
                    <a:p>
                      <a:endParaRPr lang="es-CO"/>
                    </a:p>
                  </a:txBody>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050" b="1" i="0" kern="1200" baseline="0" dirty="0" smtClean="0">
                          <a:solidFill>
                            <a:schemeClr val="tx1"/>
                          </a:solidFill>
                          <a:effectLst/>
                          <a:latin typeface="Arial Narrow" panose="020B0606020202030204" pitchFamily="34" charset="0"/>
                          <a:ea typeface="+mn-ea"/>
                          <a:cs typeface="+mn-cs"/>
                        </a:rPr>
                        <a:t>PUTUMAYO: </a:t>
                      </a:r>
                      <a:r>
                        <a:rPr lang="es-CO" sz="1050" b="0" i="0" kern="1200" baseline="0" dirty="0" smtClean="0">
                          <a:solidFill>
                            <a:schemeClr val="tx1"/>
                          </a:solidFill>
                          <a:effectLst/>
                          <a:latin typeface="Arial Narrow" panose="020B0606020202030204" pitchFamily="34" charset="0"/>
                          <a:ea typeface="+mn-ea"/>
                          <a:cs typeface="+mn-cs"/>
                        </a:rPr>
                        <a:t>Villagarzón</a:t>
                      </a:r>
                    </a:p>
                  </a:txBody>
                  <a:tcP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3954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584193887"/>
              </p:ext>
            </p:extLst>
          </p:nvPr>
        </p:nvGraphicFramePr>
        <p:xfrm>
          <a:off x="1079847" y="1673895"/>
          <a:ext cx="4320479" cy="5722609"/>
        </p:xfrm>
        <a:graphic>
          <a:graphicData uri="http://schemas.openxmlformats.org/drawingml/2006/table">
            <a:tbl>
              <a:tblPr>
                <a:tableStyleId>{5C22544A-7EE6-4342-B048-85BDC9FD1C3A}</a:tableStyleId>
              </a:tblPr>
              <a:tblGrid>
                <a:gridCol w="1440160"/>
                <a:gridCol w="2880319"/>
              </a:tblGrid>
              <a:tr h="94924">
                <a:tc gridSpan="2">
                  <a:txBody>
                    <a:bodyPr/>
                    <a:lstStyle/>
                    <a:p>
                      <a:pPr algn="ctr" rtl="0" fontAlgn="ctr"/>
                      <a:r>
                        <a:rPr lang="es-CO" sz="1200" b="1" u="none" strike="noStrike" dirty="0">
                          <a:solidFill>
                            <a:srgbClr val="6E3C0A"/>
                          </a:solidFill>
                          <a:effectLst/>
                          <a:latin typeface="Arial Narrow" panose="020B0606020202030204" pitchFamily="34" charset="0"/>
                        </a:rPr>
                        <a:t>SECTORES VIALES IDENTIFICADOS CON POTENCIALIDAD DE DESLIZAMIENTOS, LOS CUALES GENERAN ALERTAS</a:t>
                      </a:r>
                      <a:endParaRPr lang="es-CO" sz="1200" b="1" i="0" u="none" strike="noStrike" dirty="0">
                        <a:solidFill>
                          <a:srgbClr val="6E3C0A"/>
                        </a:solidFill>
                        <a:effectLst/>
                        <a:latin typeface="Arial Narrow" panose="020B0606020202030204" pitchFamily="34" charset="0"/>
                      </a:endParaRPr>
                    </a:p>
                  </a:txBody>
                  <a:tcPr marL="7619" marR="7619" marT="7619" marB="0" anchor="ctr"/>
                </a:tc>
                <a:tc hMerge="1">
                  <a:txBody>
                    <a:bodyPr/>
                    <a:lstStyle/>
                    <a:p>
                      <a:endParaRPr lang="es-ES"/>
                    </a:p>
                  </a:txBody>
                  <a:tcPr/>
                </a:tc>
              </a:tr>
              <a:tr h="69835">
                <a:tc>
                  <a:txBody>
                    <a:bodyPr/>
                    <a:lstStyle/>
                    <a:p>
                      <a:pPr algn="ctr" rtl="0" fontAlgn="ctr"/>
                      <a:r>
                        <a:rPr lang="es-ES" sz="1000" b="1" u="none" strike="noStrike" dirty="0">
                          <a:solidFill>
                            <a:srgbClr val="6E3C0A"/>
                          </a:solidFill>
                          <a:effectLst/>
                          <a:latin typeface="Arial Narrow" panose="020B0606020202030204" pitchFamily="34" charset="0"/>
                        </a:rPr>
                        <a:t>DEPARTAMENTO</a:t>
                      </a:r>
                      <a:endParaRPr lang="es-ES" sz="1000" b="1" i="0" u="none" strike="noStrike" dirty="0">
                        <a:solidFill>
                          <a:srgbClr val="6E3C0A"/>
                        </a:solidFill>
                        <a:effectLst/>
                        <a:latin typeface="Arial Narrow" panose="020B0606020202030204" pitchFamily="34" charset="0"/>
                      </a:endParaRPr>
                    </a:p>
                  </a:txBody>
                  <a:tcPr marL="7619" marR="7619" marT="7619" marB="0" anchor="ctr"/>
                </a:tc>
                <a:tc>
                  <a:txBody>
                    <a:bodyPr/>
                    <a:lstStyle/>
                    <a:p>
                      <a:pPr algn="ctr" rtl="0" fontAlgn="ctr"/>
                      <a:r>
                        <a:rPr lang="es-ES" sz="1000" b="1" u="none" strike="noStrike" dirty="0">
                          <a:solidFill>
                            <a:srgbClr val="6E3C0A"/>
                          </a:solidFill>
                          <a:effectLst/>
                          <a:latin typeface="Arial Narrow" panose="020B0606020202030204" pitchFamily="34" charset="0"/>
                        </a:rPr>
                        <a:t>SECTOR VIAL</a:t>
                      </a:r>
                      <a:endParaRPr lang="es-ES" sz="1000" b="1" i="0" u="none" strike="noStrike" dirty="0">
                        <a:solidFill>
                          <a:srgbClr val="6E3C0A"/>
                        </a:solidFill>
                        <a:effectLst/>
                        <a:latin typeface="Arial Narrow" panose="020B0606020202030204" pitchFamily="34" charset="0"/>
                      </a:endParaRPr>
                    </a:p>
                  </a:txBody>
                  <a:tcPr marL="7619" marR="7619" marT="7619" marB="0" anchor="ctr"/>
                </a:tc>
              </a:tr>
              <a:tr h="327659">
                <a:tc>
                  <a:txBody>
                    <a:bodyPr/>
                    <a:lstStyle/>
                    <a:p>
                      <a:pPr algn="ctr" rtl="0" fontAlgn="ctr"/>
                      <a:r>
                        <a:rPr lang="es-ES" sz="1000" b="1" i="0" u="none" strike="noStrike" dirty="0" smtClean="0">
                          <a:solidFill>
                            <a:srgbClr val="000000"/>
                          </a:solidFill>
                          <a:effectLst/>
                          <a:latin typeface="Arial Narrow" panose="020B0606020202030204" pitchFamily="34" charset="0"/>
                        </a:rPr>
                        <a:t>C</a:t>
                      </a:r>
                      <a:r>
                        <a:rPr lang="es-ES" sz="1000" b="1" i="0" u="none" strike="noStrike" baseline="0" dirty="0" smtClean="0">
                          <a:solidFill>
                            <a:srgbClr val="000000"/>
                          </a:solidFill>
                          <a:effectLst/>
                          <a:latin typeface="Arial Narrow" panose="020B0606020202030204" pitchFamily="34" charset="0"/>
                        </a:rPr>
                        <a:t>UNDINAMARCA</a:t>
                      </a:r>
                      <a:endParaRPr lang="es-ES" sz="10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l" rtl="0" fontAlgn="ctr"/>
                      <a:r>
                        <a:rPr lang="es-CO" sz="1050" u="none" strike="noStrike" dirty="0" smtClean="0">
                          <a:effectLst/>
                          <a:latin typeface="Arial Narrow" panose="020B0606020202030204" pitchFamily="34" charset="0"/>
                        </a:rPr>
                        <a:t>Cumaral - Barranca de Upía</a:t>
                      </a:r>
                    </a:p>
                    <a:p>
                      <a:pPr algn="l" rtl="0" fontAlgn="ctr"/>
                      <a:r>
                        <a:rPr lang="es-CO" sz="1050" u="none" strike="noStrike" dirty="0" smtClean="0">
                          <a:effectLst/>
                          <a:latin typeface="Arial Narrow" panose="020B0606020202030204" pitchFamily="34" charset="0"/>
                        </a:rPr>
                        <a:t>Bogotá (El Portal) - Villavicencio</a:t>
                      </a:r>
                    </a:p>
                  </a:txBody>
                  <a:tcPr marL="7619" marR="7619" marT="7619" marB="0" anchor="ctr"/>
                </a:tc>
              </a:tr>
              <a:tr h="327659">
                <a:tc>
                  <a:txBody>
                    <a:bodyPr/>
                    <a:lstStyle/>
                    <a:p>
                      <a:pPr algn="ctr" rtl="0" fontAlgn="ctr"/>
                      <a:r>
                        <a:rPr lang="es-ES" sz="1000" b="1" i="0" u="none" strike="noStrike" dirty="0" smtClean="0">
                          <a:solidFill>
                            <a:srgbClr val="000000"/>
                          </a:solidFill>
                          <a:effectLst/>
                          <a:latin typeface="Arial Narrow" panose="020B0606020202030204" pitchFamily="34" charset="0"/>
                        </a:rPr>
                        <a:t>TOLIMA</a:t>
                      </a:r>
                      <a:endParaRPr lang="es-ES" sz="10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l" rtl="0" fontAlgn="ctr"/>
                      <a:r>
                        <a:rPr lang="es-CO" sz="1050" u="none" strike="noStrike" dirty="0" smtClean="0">
                          <a:effectLst/>
                          <a:latin typeface="Arial Narrow" panose="020B0606020202030204" pitchFamily="34" charset="0"/>
                        </a:rPr>
                        <a:t>Fresno - Honda</a:t>
                      </a:r>
                    </a:p>
                  </a:txBody>
                  <a:tcPr marL="7619" marR="7619" marT="7619" marB="0" anchor="ctr"/>
                </a:tc>
              </a:tr>
              <a:tr h="327659">
                <a:tc>
                  <a:txBody>
                    <a:bodyPr/>
                    <a:lstStyle/>
                    <a:p>
                      <a:pPr algn="ctr" rtl="0" fontAlgn="ctr"/>
                      <a:r>
                        <a:rPr lang="es-ES" sz="1000" b="1" i="0" u="none" strike="noStrike" dirty="0" smtClean="0">
                          <a:solidFill>
                            <a:srgbClr val="000000"/>
                          </a:solidFill>
                          <a:effectLst/>
                          <a:latin typeface="Arial Narrow" panose="020B0606020202030204" pitchFamily="34" charset="0"/>
                        </a:rPr>
                        <a:t>CASANARE</a:t>
                      </a:r>
                      <a:endParaRPr lang="es-ES" sz="10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l" rtl="0" fontAlgn="ctr"/>
                      <a:r>
                        <a:rPr lang="es-CO" sz="1050" u="none" strike="noStrike" dirty="0" smtClean="0">
                          <a:effectLst/>
                          <a:latin typeface="Arial Narrow" panose="020B0606020202030204" pitchFamily="34" charset="0"/>
                        </a:rPr>
                        <a:t>Cumaral - Barranca de Upía</a:t>
                      </a:r>
                    </a:p>
                  </a:txBody>
                  <a:tcPr marL="7619" marR="7619" marT="7619" marB="0" anchor="ctr"/>
                </a:tc>
              </a:tr>
              <a:tr h="327659">
                <a:tc>
                  <a:txBody>
                    <a:bodyPr/>
                    <a:lstStyle/>
                    <a:p>
                      <a:pPr algn="ctr" rtl="0" fontAlgn="ctr"/>
                      <a:r>
                        <a:rPr lang="es-ES" sz="1000" b="1" i="0" u="none" strike="noStrike" dirty="0" smtClean="0">
                          <a:solidFill>
                            <a:srgbClr val="000000"/>
                          </a:solidFill>
                          <a:effectLst/>
                          <a:latin typeface="Arial Narrow" panose="020B0606020202030204" pitchFamily="34" charset="0"/>
                        </a:rPr>
                        <a:t>CAUCA:</a:t>
                      </a:r>
                      <a:r>
                        <a:rPr lang="es-ES" sz="1000" b="1" i="0" u="none" strike="noStrike" baseline="0" dirty="0" smtClean="0">
                          <a:solidFill>
                            <a:srgbClr val="000000"/>
                          </a:solidFill>
                          <a:effectLst/>
                          <a:latin typeface="Arial Narrow" panose="020B0606020202030204" pitchFamily="34" charset="0"/>
                        </a:rPr>
                        <a:t> </a:t>
                      </a:r>
                      <a:endParaRPr lang="es-ES" sz="10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l" rtl="0" fontAlgn="ctr"/>
                      <a:r>
                        <a:rPr lang="es-CO" sz="1050" u="none" strike="noStrike" dirty="0" smtClean="0">
                          <a:effectLst/>
                          <a:latin typeface="Arial Narrow" panose="020B0606020202030204" pitchFamily="34" charset="0"/>
                        </a:rPr>
                        <a:t>Mocoa - San Juan de Villalobos</a:t>
                      </a:r>
                    </a:p>
                    <a:p>
                      <a:pPr algn="l" rtl="0" fontAlgn="ctr"/>
                      <a:r>
                        <a:rPr lang="es-CO" sz="1050" u="none" strike="noStrike" dirty="0" smtClean="0">
                          <a:effectLst/>
                          <a:latin typeface="Arial Narrow" panose="020B0606020202030204" pitchFamily="34" charset="0"/>
                        </a:rPr>
                        <a:t>Puerto Bello - San José del Fragua</a:t>
                      </a:r>
                    </a:p>
                  </a:txBody>
                  <a:tcPr marL="7619" marR="7619" marT="7619" marB="0" anchor="ctr"/>
                </a:tc>
              </a:tr>
              <a:tr h="327659">
                <a:tc>
                  <a:txBody>
                    <a:bodyPr/>
                    <a:lstStyle/>
                    <a:p>
                      <a:pPr algn="ctr" rtl="0" fontAlgn="ctr"/>
                      <a:r>
                        <a:rPr lang="es-ES" sz="1000" b="1" i="0" u="none" strike="noStrike" dirty="0" smtClean="0">
                          <a:solidFill>
                            <a:srgbClr val="000000"/>
                          </a:solidFill>
                          <a:effectLst/>
                          <a:latin typeface="Arial Narrow" panose="020B0606020202030204" pitchFamily="34" charset="0"/>
                        </a:rPr>
                        <a:t>META</a:t>
                      </a:r>
                      <a:endParaRPr lang="es-ES" sz="10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l" rtl="0" fontAlgn="ctr"/>
                      <a:r>
                        <a:rPr lang="es-CO" sz="1050" u="none" strike="noStrike" dirty="0" smtClean="0">
                          <a:effectLst/>
                          <a:latin typeface="Arial Narrow" panose="020B0606020202030204" pitchFamily="34" charset="0"/>
                        </a:rPr>
                        <a:t>Puente Guatiquía - Los Caballos </a:t>
                      </a:r>
                    </a:p>
                    <a:p>
                      <a:pPr algn="l" rtl="0" fontAlgn="ctr"/>
                      <a:r>
                        <a:rPr lang="es-CO" sz="1050" u="none" strike="noStrike" dirty="0" smtClean="0">
                          <a:effectLst/>
                          <a:latin typeface="Arial Narrow" panose="020B0606020202030204" pitchFamily="34" charset="0"/>
                        </a:rPr>
                        <a:t>Cumaral - Barranca de Upía</a:t>
                      </a:r>
                    </a:p>
                    <a:p>
                      <a:pPr algn="l" rtl="0" fontAlgn="ctr"/>
                      <a:r>
                        <a:rPr lang="es-CO" sz="1050" u="none" strike="noStrike" dirty="0" smtClean="0">
                          <a:effectLst/>
                          <a:latin typeface="Arial Narrow" panose="020B0606020202030204" pitchFamily="34" charset="0"/>
                        </a:rPr>
                        <a:t>Ye de Granada - Paso por el Puente sobre el Río Ocoa</a:t>
                      </a:r>
                    </a:p>
                    <a:p>
                      <a:pPr algn="l" rtl="0" fontAlgn="ctr"/>
                      <a:r>
                        <a:rPr lang="es-CO" sz="1050" u="none" strike="noStrike" dirty="0" smtClean="0">
                          <a:effectLst/>
                          <a:latin typeface="Arial Narrow" panose="020B0606020202030204" pitchFamily="34" charset="0"/>
                        </a:rPr>
                        <a:t>Bogotá (El Portal) – Villavicencio</a:t>
                      </a:r>
                    </a:p>
                    <a:p>
                      <a:pPr algn="l" rtl="0" fontAlgn="ctr"/>
                      <a:r>
                        <a:rPr lang="es-CO" sz="1050" u="none" strike="noStrike" dirty="0" smtClean="0">
                          <a:effectLst/>
                          <a:latin typeface="Arial Narrow" panose="020B0606020202030204" pitchFamily="34" charset="0"/>
                        </a:rPr>
                        <a:t>Paso Antiguo por el Río Guayuriba</a:t>
                      </a:r>
                    </a:p>
                    <a:p>
                      <a:pPr algn="l" rtl="0" fontAlgn="ctr"/>
                      <a:r>
                        <a:rPr lang="es-CO" sz="1050" u="none" strike="noStrike" dirty="0" smtClean="0">
                          <a:effectLst/>
                          <a:latin typeface="Arial Narrow" panose="020B0606020202030204" pitchFamily="34" charset="0"/>
                        </a:rPr>
                        <a:t>Entrada Ciudad Porfía - Caño Tigre</a:t>
                      </a:r>
                    </a:p>
                    <a:p>
                      <a:pPr algn="l" rtl="0" fontAlgn="ctr"/>
                      <a:r>
                        <a:rPr lang="es-CO" sz="1050" u="none" strike="noStrike" dirty="0" smtClean="0">
                          <a:effectLst/>
                          <a:latin typeface="Arial Narrow" panose="020B0606020202030204" pitchFamily="34" charset="0"/>
                        </a:rPr>
                        <a:t>Pipiral - Villavicencio</a:t>
                      </a:r>
                    </a:p>
                  </a:txBody>
                  <a:tcPr marL="7619" marR="7619" marT="7619" marB="0" anchor="ctr"/>
                </a:tc>
              </a:tr>
              <a:tr h="327659">
                <a:tc>
                  <a:txBody>
                    <a:bodyPr/>
                    <a:lstStyle/>
                    <a:p>
                      <a:pPr algn="ctr" rtl="0" fontAlgn="ctr"/>
                      <a:r>
                        <a:rPr lang="es-ES" sz="1000" b="1" i="0" u="none" strike="noStrike" dirty="0" smtClean="0">
                          <a:solidFill>
                            <a:srgbClr val="000000"/>
                          </a:solidFill>
                          <a:effectLst/>
                          <a:latin typeface="Arial Narrow" panose="020B0606020202030204" pitchFamily="34" charset="0"/>
                        </a:rPr>
                        <a:t>CHOCÓ</a:t>
                      </a:r>
                      <a:endParaRPr lang="es-ES" sz="10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l" rtl="0" fontAlgn="ctr"/>
                      <a:r>
                        <a:rPr lang="es-CO" sz="1050" u="none" strike="noStrike" dirty="0" err="1" smtClean="0">
                          <a:effectLst/>
                          <a:latin typeface="Arial Narrow" panose="020B0606020202030204" pitchFamily="34" charset="0"/>
                        </a:rPr>
                        <a:t>Certeguí</a:t>
                      </a:r>
                      <a:r>
                        <a:rPr lang="es-CO" sz="1050" u="none" strike="noStrike" dirty="0" smtClean="0">
                          <a:effectLst/>
                          <a:latin typeface="Arial Narrow" panose="020B0606020202030204" pitchFamily="34" charset="0"/>
                        </a:rPr>
                        <a:t> – Quibdó</a:t>
                      </a:r>
                    </a:p>
                    <a:p>
                      <a:pPr algn="l" rtl="0" fontAlgn="ctr"/>
                      <a:r>
                        <a:rPr lang="es-CO" sz="1050" u="none" strike="noStrike" dirty="0" smtClean="0">
                          <a:effectLst/>
                          <a:latin typeface="Arial Narrow" panose="020B0606020202030204" pitchFamily="34" charset="0"/>
                        </a:rPr>
                        <a:t>Las Animas – </a:t>
                      </a:r>
                      <a:r>
                        <a:rPr lang="es-CO" sz="1050" u="none" strike="noStrike" dirty="0" err="1" smtClean="0">
                          <a:effectLst/>
                          <a:latin typeface="Arial Narrow" panose="020B0606020202030204" pitchFamily="34" charset="0"/>
                        </a:rPr>
                        <a:t>Certeguí</a:t>
                      </a:r>
                      <a:endParaRPr lang="es-CO" sz="1050" u="none" strike="noStrike" dirty="0" smtClean="0">
                        <a:effectLst/>
                        <a:latin typeface="Arial Narrow" panose="020B0606020202030204" pitchFamily="34" charset="0"/>
                      </a:endParaRPr>
                    </a:p>
                    <a:p>
                      <a:pPr algn="l" rtl="0" fontAlgn="ctr"/>
                      <a:r>
                        <a:rPr lang="es-CO" sz="1050" u="none" strike="noStrike" dirty="0" smtClean="0">
                          <a:effectLst/>
                          <a:latin typeface="Arial Narrow" panose="020B0606020202030204" pitchFamily="34" charset="0"/>
                        </a:rPr>
                        <a:t>Río </a:t>
                      </a:r>
                      <a:r>
                        <a:rPr lang="es-CO" sz="1050" u="none" strike="noStrike" dirty="0" err="1" smtClean="0">
                          <a:effectLst/>
                          <a:latin typeface="Arial Narrow" panose="020B0606020202030204" pitchFamily="34" charset="0"/>
                        </a:rPr>
                        <a:t>Pató</a:t>
                      </a:r>
                      <a:r>
                        <a:rPr lang="es-CO" sz="1050" u="none" strike="noStrike" dirty="0" smtClean="0">
                          <a:effectLst/>
                          <a:latin typeface="Arial Narrow" panose="020B0606020202030204" pitchFamily="34" charset="0"/>
                        </a:rPr>
                        <a:t> (El Afirmado) - La Ye (Las Animas)</a:t>
                      </a:r>
                    </a:p>
                    <a:p>
                      <a:pPr algn="l" rtl="0" fontAlgn="ctr"/>
                      <a:r>
                        <a:rPr lang="es-CO" sz="1050" u="none" strike="noStrike" dirty="0" smtClean="0">
                          <a:effectLst/>
                          <a:latin typeface="Arial Narrow" panose="020B0606020202030204" pitchFamily="34" charset="0"/>
                        </a:rPr>
                        <a:t>Las Animas – Mumbú</a:t>
                      </a:r>
                    </a:p>
                    <a:p>
                      <a:pPr algn="l" rtl="0" fontAlgn="ctr"/>
                      <a:r>
                        <a:rPr lang="es-CO" sz="1050" u="none" strike="noStrike" dirty="0" smtClean="0">
                          <a:effectLst/>
                          <a:latin typeface="Arial Narrow" panose="020B0606020202030204" pitchFamily="34" charset="0"/>
                        </a:rPr>
                        <a:t>Quibdó - La Mansa</a:t>
                      </a:r>
                    </a:p>
                  </a:txBody>
                  <a:tcPr marL="7619" marR="7619" marT="7619" marB="0" anchor="ctr"/>
                </a:tc>
              </a:tr>
              <a:tr h="327659">
                <a:tc>
                  <a:txBody>
                    <a:bodyPr/>
                    <a:lstStyle/>
                    <a:p>
                      <a:pPr algn="ctr" rtl="0" fontAlgn="ctr"/>
                      <a:r>
                        <a:rPr lang="es-ES" sz="1000" b="1" i="0" u="none" strike="noStrike" dirty="0" smtClean="0">
                          <a:solidFill>
                            <a:srgbClr val="000000"/>
                          </a:solidFill>
                          <a:effectLst/>
                          <a:latin typeface="Arial Narrow" panose="020B0606020202030204" pitchFamily="34" charset="0"/>
                        </a:rPr>
                        <a:t>NARIÑO</a:t>
                      </a:r>
                      <a:endParaRPr lang="es-ES" sz="10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l" rtl="0" fontAlgn="ctr"/>
                      <a:r>
                        <a:rPr lang="es-CO" sz="1050" u="none" strike="noStrike" dirty="0" smtClean="0">
                          <a:effectLst/>
                          <a:latin typeface="Arial Narrow" panose="020B0606020202030204" pitchFamily="34" charset="0"/>
                        </a:rPr>
                        <a:t>Tumaco – Junín.</a:t>
                      </a:r>
                    </a:p>
                    <a:p>
                      <a:pPr algn="l" rtl="0" fontAlgn="ctr"/>
                      <a:r>
                        <a:rPr lang="es-CO" sz="1050" u="none" strike="noStrike" dirty="0" smtClean="0">
                          <a:effectLst/>
                          <a:latin typeface="Arial Narrow" panose="020B0606020202030204" pitchFamily="34" charset="0"/>
                        </a:rPr>
                        <a:t>Junín – </a:t>
                      </a:r>
                      <a:r>
                        <a:rPr lang="es-CO" sz="1050" u="none" strike="noStrike" dirty="0" err="1" smtClean="0">
                          <a:effectLst/>
                          <a:latin typeface="Arial Narrow" panose="020B0606020202030204" pitchFamily="34" charset="0"/>
                        </a:rPr>
                        <a:t>Tuquerres</a:t>
                      </a:r>
                      <a:endParaRPr lang="es-CO" sz="1050" u="none" strike="noStrike" dirty="0" smtClean="0">
                        <a:effectLst/>
                        <a:latin typeface="Arial Narrow" panose="020B0606020202030204" pitchFamily="34" charset="0"/>
                      </a:endParaRPr>
                    </a:p>
                    <a:p>
                      <a:pPr algn="l" rtl="0" fontAlgn="ctr"/>
                      <a:r>
                        <a:rPr lang="es-CO" sz="1050" u="none" strike="noStrike" dirty="0" smtClean="0">
                          <a:effectLst/>
                          <a:latin typeface="Arial Narrow" panose="020B0606020202030204" pitchFamily="34" charset="0"/>
                        </a:rPr>
                        <a:t>Pasto - La Piscicultura</a:t>
                      </a:r>
                    </a:p>
                  </a:txBody>
                  <a:tcPr marL="7619" marR="7619" marT="7619" marB="0" anchor="ctr"/>
                </a:tc>
              </a:tr>
              <a:tr h="327659">
                <a:tc>
                  <a:txBody>
                    <a:bodyPr/>
                    <a:lstStyle/>
                    <a:p>
                      <a:pPr algn="ctr" rtl="0" fontAlgn="ctr"/>
                      <a:r>
                        <a:rPr lang="es-ES" sz="1000" b="1" i="0" u="none" strike="noStrike" dirty="0" smtClean="0">
                          <a:solidFill>
                            <a:srgbClr val="000000"/>
                          </a:solidFill>
                          <a:effectLst/>
                          <a:latin typeface="Arial Narrow" panose="020B0606020202030204" pitchFamily="34" charset="0"/>
                        </a:rPr>
                        <a:t>CAQUETA</a:t>
                      </a:r>
                      <a:endParaRPr lang="es-ES" sz="10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l" rtl="0" fontAlgn="ctr"/>
                      <a:r>
                        <a:rPr lang="es-CO" sz="1050" u="none" strike="noStrike" dirty="0" smtClean="0">
                          <a:effectLst/>
                          <a:latin typeface="Arial Narrow" panose="020B0606020202030204" pitchFamily="34" charset="0"/>
                        </a:rPr>
                        <a:t>Puerto Bello - San José del Fragua</a:t>
                      </a:r>
                    </a:p>
                  </a:txBody>
                  <a:tcPr marL="7619" marR="7619" marT="7619" marB="0" anchor="ctr"/>
                </a:tc>
              </a:tr>
              <a:tr h="327659">
                <a:tc>
                  <a:txBody>
                    <a:bodyPr/>
                    <a:lstStyle/>
                    <a:p>
                      <a:pPr algn="ctr" rtl="0" fontAlgn="ctr"/>
                      <a:r>
                        <a:rPr lang="es-ES" sz="1000" b="1" i="0" u="none" strike="noStrike" dirty="0" smtClean="0">
                          <a:solidFill>
                            <a:srgbClr val="000000"/>
                          </a:solidFill>
                          <a:effectLst/>
                          <a:latin typeface="Arial Narrow" panose="020B0606020202030204" pitchFamily="34" charset="0"/>
                        </a:rPr>
                        <a:t>PUTUMAYO</a:t>
                      </a:r>
                      <a:endParaRPr lang="es-ES" sz="1000" b="1" i="0" u="none" strike="noStrike" dirty="0">
                        <a:solidFill>
                          <a:srgbClr val="000000"/>
                        </a:solidFill>
                        <a:effectLst/>
                        <a:latin typeface="Arial Narrow" panose="020B0606020202030204" pitchFamily="34" charset="0"/>
                      </a:endParaRPr>
                    </a:p>
                  </a:txBody>
                  <a:tcPr marL="7619" marR="7619" marT="7619" marB="0" anchor="ctr"/>
                </a:tc>
                <a:tc>
                  <a:txBody>
                    <a:bodyPr/>
                    <a:lstStyle/>
                    <a:p>
                      <a:pPr algn="l" rtl="0" fontAlgn="ctr"/>
                      <a:r>
                        <a:rPr lang="es-CO" sz="1050" u="none" strike="noStrike" dirty="0" smtClean="0">
                          <a:effectLst/>
                          <a:latin typeface="Arial Narrow" panose="020B0606020202030204" pitchFamily="34" charset="0"/>
                        </a:rPr>
                        <a:t>Pasto - La Piscicultura</a:t>
                      </a:r>
                    </a:p>
                    <a:p>
                      <a:pPr algn="l" rtl="0" fontAlgn="ctr"/>
                      <a:r>
                        <a:rPr lang="es-CO" sz="1050" u="none" strike="noStrike" dirty="0" smtClean="0">
                          <a:effectLst/>
                          <a:latin typeface="Arial Narrow" panose="020B0606020202030204" pitchFamily="34" charset="0"/>
                        </a:rPr>
                        <a:t>Santa Ana – Mocoa</a:t>
                      </a:r>
                    </a:p>
                    <a:p>
                      <a:pPr algn="l" rtl="0" fontAlgn="ctr"/>
                      <a:r>
                        <a:rPr lang="es-CO" sz="1050" u="none" strike="noStrike" dirty="0" smtClean="0">
                          <a:effectLst/>
                          <a:latin typeface="Arial Narrow" panose="020B0606020202030204" pitchFamily="34" charset="0"/>
                        </a:rPr>
                        <a:t>La Piscicultura - El Pepino</a:t>
                      </a:r>
                    </a:p>
                    <a:p>
                      <a:pPr algn="l" rtl="0" fontAlgn="ctr"/>
                      <a:r>
                        <a:rPr lang="es-CO" sz="1050" u="none" strike="noStrike" dirty="0" smtClean="0">
                          <a:effectLst/>
                          <a:latin typeface="Arial Narrow" panose="020B0606020202030204" pitchFamily="34" charset="0"/>
                        </a:rPr>
                        <a:t>Mocoa - San Juan de Villalobos</a:t>
                      </a:r>
                    </a:p>
                    <a:p>
                      <a:pPr algn="l" rtl="0" fontAlgn="ctr"/>
                      <a:r>
                        <a:rPr lang="es-CO" sz="1050" u="none" strike="noStrike" dirty="0" smtClean="0">
                          <a:effectLst/>
                          <a:latin typeface="Arial Narrow" panose="020B0606020202030204" pitchFamily="34" charset="0"/>
                        </a:rPr>
                        <a:t>Puente La Raya – Canangucho</a:t>
                      </a:r>
                    </a:p>
                    <a:p>
                      <a:pPr algn="l" rtl="0" fontAlgn="ctr"/>
                      <a:r>
                        <a:rPr lang="es-CO" sz="1050" u="none" strike="noStrike" dirty="0" smtClean="0">
                          <a:effectLst/>
                          <a:latin typeface="Arial Narrow" panose="020B0606020202030204" pitchFamily="34" charset="0"/>
                        </a:rPr>
                        <a:t>Santa Ana – Mocoa</a:t>
                      </a:r>
                    </a:p>
                    <a:p>
                      <a:pPr algn="l" rtl="0" fontAlgn="ctr"/>
                      <a:r>
                        <a:rPr lang="es-CO" sz="1050" u="none" strike="noStrike" dirty="0" smtClean="0">
                          <a:effectLst/>
                          <a:latin typeface="Arial Narrow" panose="020B0606020202030204" pitchFamily="34" charset="0"/>
                        </a:rPr>
                        <a:t>Puente La Raya - Canangucho</a:t>
                      </a:r>
                    </a:p>
                  </a:txBody>
                  <a:tcPr marL="7619" marR="7619" marT="7619" marB="0" anchor="ctr"/>
                </a:tc>
              </a:tr>
            </a:tbl>
          </a:graphicData>
        </a:graphic>
      </p:graphicFrame>
    </p:spTree>
    <p:extLst>
      <p:ext uri="{BB962C8B-B14F-4D97-AF65-F5344CB8AC3E}">
        <p14:creationId xmlns:p14="http://schemas.microsoft.com/office/powerpoint/2010/main" val="4095690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3897035081"/>
              </p:ext>
            </p:extLst>
          </p:nvPr>
        </p:nvGraphicFramePr>
        <p:xfrm>
          <a:off x="287759" y="1817911"/>
          <a:ext cx="5876950" cy="2016224"/>
        </p:xfrm>
        <a:graphic>
          <a:graphicData uri="http://schemas.openxmlformats.org/drawingml/2006/table">
            <a:tbl>
              <a:tblPr/>
              <a:tblGrid>
                <a:gridCol w="818155">
                  <a:extLst>
                    <a:ext uri="{9D8B030D-6E8A-4147-A177-3AD203B41FA5}">
                      <a16:colId xmlns="" xmlns:a16="http://schemas.microsoft.com/office/drawing/2014/main" val="20000"/>
                    </a:ext>
                  </a:extLst>
                </a:gridCol>
                <a:gridCol w="5058795">
                  <a:extLst>
                    <a:ext uri="{9D8B030D-6E8A-4147-A177-3AD203B41FA5}">
                      <a16:colId xmlns="" xmlns:a16="http://schemas.microsoft.com/office/drawing/2014/main" val="1050069105"/>
                    </a:ext>
                  </a:extLst>
                </a:gridCol>
              </a:tblGrid>
              <a:tr h="357479">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600" b="1" kern="1200" dirty="0" smtClean="0">
                          <a:solidFill>
                            <a:srgbClr val="00446B"/>
                          </a:solidFill>
                          <a:latin typeface="Arial Narrow" panose="020B0606020202030204" pitchFamily="34" charset="0"/>
                          <a:ea typeface="+mn-ea"/>
                          <a:cs typeface="+mn-cs"/>
                        </a:rPr>
                        <a:t>MAR CARIBE</a:t>
                      </a:r>
                    </a:p>
                  </a:txBody>
                  <a:tcPr marL="91464" marR="91464" marT="45547" marB="45547">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 xmlns:a16="http://schemas.microsoft.com/office/drawing/2014/main" val="10000"/>
                  </a:ext>
                </a:extLst>
              </a:tr>
              <a:tr h="1658745">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indent="0" algn="ctr"/>
                      <a:r>
                        <a:rPr lang="es-CO" sz="1100" b="1" dirty="0" smtClean="0">
                          <a:solidFill>
                            <a:schemeClr val="tx1"/>
                          </a:solidFill>
                          <a:effectLst/>
                          <a:latin typeface="Arial Narrow" panose="020B0606020202030204" pitchFamily="34" charset="0"/>
                        </a:rPr>
                        <a:t>ALERTA ROJA</a:t>
                      </a:r>
                    </a:p>
                  </a:txBody>
                  <a:tcPr marL="91464" marR="91464" marT="45547" marB="45547"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just" defTabSz="648035" rtl="0" eaLnBrk="1" fontAlgn="auto" latinLnBrk="0" hangingPunct="1">
                        <a:lnSpc>
                          <a:spcPct val="100000"/>
                        </a:lnSpc>
                        <a:spcBef>
                          <a:spcPts val="0"/>
                        </a:spcBef>
                        <a:spcAft>
                          <a:spcPts val="0"/>
                        </a:spcAft>
                        <a:buClrTx/>
                        <a:buSzTx/>
                        <a:buFontTx/>
                        <a:buNone/>
                        <a:tabLst/>
                        <a:defRPr/>
                      </a:pPr>
                      <a:r>
                        <a:rPr lang="es-CO" sz="1200" b="1" kern="1200" dirty="0" smtClean="0">
                          <a:solidFill>
                            <a:schemeClr val="tx1"/>
                          </a:solidFill>
                          <a:latin typeface="Arial Narrow" panose="020B0606020202030204" pitchFamily="34" charset="0"/>
                          <a:ea typeface="PMingLiU" pitchFamily="18" charset="-120"/>
                          <a:cs typeface="+mn-cs"/>
                        </a:rPr>
                        <a:t>POR OLEAJE Y VIENTO</a:t>
                      </a:r>
                    </a:p>
                    <a:p>
                      <a:pPr marL="0" marR="0" indent="0" algn="just" defTabSz="648035" rtl="0" eaLnBrk="1" fontAlgn="auto" latinLnBrk="0" hangingPunct="1">
                        <a:lnSpc>
                          <a:spcPct val="100000"/>
                        </a:lnSpc>
                        <a:spcBef>
                          <a:spcPct val="0"/>
                        </a:spcBef>
                        <a:spcAft>
                          <a:spcPts val="0"/>
                        </a:spcAft>
                        <a:buClrTx/>
                        <a:buSzTx/>
                        <a:buFontTx/>
                        <a:buNone/>
                        <a:tabLst/>
                        <a:defRPr/>
                      </a:pPr>
                      <a:r>
                        <a:rPr lang="es-CO" altLang="es-CO" sz="1200" kern="1200" dirty="0" smtClean="0">
                          <a:solidFill>
                            <a:schemeClr val="tx1"/>
                          </a:solidFill>
                          <a:latin typeface="Arial Narrow" panose="020B0606020202030204" pitchFamily="34" charset="0"/>
                          <a:ea typeface="PMingLiU" pitchFamily="18" charset="-120"/>
                          <a:cs typeface="+mn-cs"/>
                        </a:rPr>
                        <a:t>En amplios sectores del </a:t>
                      </a:r>
                      <a:r>
                        <a:rPr lang="es-CO" altLang="es-CO" sz="1200" kern="1200" baseline="0" dirty="0" smtClean="0">
                          <a:solidFill>
                            <a:schemeClr val="tx1"/>
                          </a:solidFill>
                          <a:latin typeface="Arial Narrow" panose="020B0606020202030204" pitchFamily="34" charset="0"/>
                          <a:ea typeface="PMingLiU" pitchFamily="18" charset="-120"/>
                          <a:cs typeface="+mn-cs"/>
                        </a:rPr>
                        <a:t>Mar Caribe colombiano, incluido el archipiélago de San Andrés, Providencia y Santa Catalina, se prevén vientos de 25 a 35 nudos y rachas mayores y altura del oleaje entre 3.0 m y 5.0 m. </a:t>
                      </a:r>
                      <a:r>
                        <a:rPr lang="es-CO" altLang="es-CO" sz="1200" kern="1200" dirty="0" smtClean="0">
                          <a:solidFill>
                            <a:schemeClr val="tx1"/>
                          </a:solidFill>
                          <a:latin typeface="Arial Narrow" panose="020B0606020202030204" pitchFamily="34" charset="0"/>
                          <a:ea typeface="PMingLiU" pitchFamily="18" charset="-120"/>
                          <a:cs typeface="+mn-cs"/>
                        </a:rPr>
                        <a:t>Por lo anterior, se recomienda extremar medidas de seguridad para el transito de embarcaciones menores en aguas no protegidas y a los bañistas en playas. </a:t>
                      </a:r>
                    </a:p>
                  </a:txBody>
                  <a:tcPr marL="91464" marR="91464" marT="45547" marB="45547"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216576120"/>
              </p:ext>
            </p:extLst>
          </p:nvPr>
        </p:nvGraphicFramePr>
        <p:xfrm>
          <a:off x="270867" y="4338191"/>
          <a:ext cx="5876950" cy="2950676"/>
        </p:xfrm>
        <a:graphic>
          <a:graphicData uri="http://schemas.openxmlformats.org/drawingml/2006/table">
            <a:tbl>
              <a:tblPr/>
              <a:tblGrid>
                <a:gridCol w="818155">
                  <a:extLst>
                    <a:ext uri="{9D8B030D-6E8A-4147-A177-3AD203B41FA5}">
                      <a16:colId xmlns="" xmlns:a16="http://schemas.microsoft.com/office/drawing/2014/main" val="20000"/>
                    </a:ext>
                  </a:extLst>
                </a:gridCol>
                <a:gridCol w="5058795">
                  <a:extLst>
                    <a:ext uri="{9D8B030D-6E8A-4147-A177-3AD203B41FA5}">
                      <a16:colId xmlns="" xmlns:a16="http://schemas.microsoft.com/office/drawing/2014/main" val="20001"/>
                    </a:ext>
                  </a:extLst>
                </a:gridCol>
              </a:tblGrid>
              <a:tr h="276305">
                <a:tc gridSpan="2">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600" b="1" kern="1200" dirty="0" smtClean="0">
                          <a:solidFill>
                            <a:srgbClr val="00446B"/>
                          </a:solidFill>
                          <a:latin typeface="Arial Narrow" panose="020B0606020202030204" pitchFamily="34" charset="0"/>
                          <a:ea typeface="+mn-ea"/>
                          <a:cs typeface="+mn-cs"/>
                        </a:rPr>
                        <a:t>OCÉANO PACÍFICO</a:t>
                      </a:r>
                    </a:p>
                  </a:txBody>
                  <a:tcPr marL="91464" marR="91464" marT="45547" marB="45547">
                    <a:lnL w="12700" cmpd="sng">
                      <a:solidFill>
                        <a:sysClr val="window" lastClr="FFFFFF">
                          <a:lumMod val="65000"/>
                        </a:sysClr>
                      </a:solidFill>
                      <a:prstDash val="solid"/>
                    </a:lnL>
                    <a:lnR w="12700" cmpd="sng">
                      <a:solidFill>
                        <a:sysClr val="window" lastClr="FFFFFF">
                          <a:lumMod val="65000"/>
                        </a:sysClr>
                      </a:solidFill>
                      <a:prstDash val="solid"/>
                    </a:lnR>
                    <a:lnT w="12700" cmpd="sng">
                      <a:solidFill>
                        <a:sysClr val="window" lastClr="FFFFFF">
                          <a:lumMod val="65000"/>
                        </a:sysClr>
                      </a:solidFill>
                      <a:prstDash val="soli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O"/>
                    </a:p>
                  </a:txBody>
                  <a:tcPr/>
                </a:tc>
                <a:extLst>
                  <a:ext uri="{0D108BD9-81ED-4DB2-BD59-A6C34878D82A}">
                    <a16:rowId xmlns="" xmlns:a16="http://schemas.microsoft.com/office/drawing/2014/main" val="10000"/>
                  </a:ext>
                </a:extLst>
              </a:tr>
              <a:tr h="1307871">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1" dirty="0" smtClean="0">
                          <a:solidFill>
                            <a:schemeClr val="tx1"/>
                          </a:solidFill>
                          <a:effectLst/>
                          <a:latin typeface="Arial Narrow" panose="020B0606020202030204" pitchFamily="34" charset="0"/>
                        </a:rPr>
                        <a:t>ALERTA AMARILLA</a:t>
                      </a:r>
                    </a:p>
                    <a:p>
                      <a:pPr marL="0" indent="0" algn="ctr"/>
                      <a:endParaRPr lang="es-CO" sz="1100" b="1" dirty="0" smtClean="0">
                        <a:solidFill>
                          <a:schemeClr val="tx1"/>
                        </a:solidFill>
                        <a:effectLst/>
                        <a:latin typeface="Arial Narrow" panose="020B0606020202030204" pitchFamily="34" charset="0"/>
                      </a:endParaRPr>
                    </a:p>
                  </a:txBody>
                  <a:tcPr marL="91464" marR="91464" marT="45547" marB="45547"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algn="just">
                        <a:spcBef>
                          <a:spcPct val="0"/>
                        </a:spcBef>
                        <a:buFontTx/>
                        <a:buNone/>
                      </a:pPr>
                      <a:r>
                        <a:rPr lang="es-ES" altLang="es-CO" sz="1200" b="1" dirty="0" smtClean="0">
                          <a:latin typeface="Arial Narrow" panose="020B0606020202030204" pitchFamily="34" charset="0"/>
                          <a:ea typeface="PMingLiU" pitchFamily="18" charset="-120"/>
                        </a:rPr>
                        <a:t>POR PLEAMAR</a:t>
                      </a:r>
                    </a:p>
                    <a:p>
                      <a:pPr algn="just">
                        <a:spcBef>
                          <a:spcPct val="0"/>
                        </a:spcBef>
                        <a:buFontTx/>
                        <a:buNone/>
                      </a:pPr>
                      <a:r>
                        <a:rPr lang="es-ES" altLang="es-CO" sz="1200" dirty="0" smtClean="0">
                          <a:latin typeface="Arial Narrow" panose="020B0606020202030204" pitchFamily="34" charset="0"/>
                          <a:ea typeface="PMingLiU" pitchFamily="18" charset="-120"/>
                        </a:rPr>
                        <a:t>Hasta el próximo 4 de enero de 2017, se registrará en el litoral Pacifico</a:t>
                      </a:r>
                      <a:r>
                        <a:rPr lang="es-ES" altLang="es-CO" sz="1200" baseline="0" dirty="0" smtClean="0">
                          <a:latin typeface="Arial Narrow" panose="020B0606020202030204" pitchFamily="34" charset="0"/>
                          <a:ea typeface="PMingLiU" pitchFamily="18" charset="-120"/>
                        </a:rPr>
                        <a:t> colombiano una de las pleamares más significativas para esta época. Por esta razón, se recomienda a los habitantes costeros estar atentos a la evolución de este fenómeno.</a:t>
                      </a:r>
                      <a:endParaRPr lang="es-ES" altLang="es-CO" sz="1200" dirty="0" smtClean="0">
                        <a:latin typeface="Arial Narrow" panose="020B0606020202030204" pitchFamily="34" charset="0"/>
                        <a:ea typeface="PMingLiU" pitchFamily="18" charset="-120"/>
                      </a:endParaRPr>
                    </a:p>
                  </a:txBody>
                  <a:tcPr marL="91464" marR="91464" marT="45547" marB="45547"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r h="1307871">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100" b="1" dirty="0" smtClean="0">
                          <a:solidFill>
                            <a:schemeClr val="tx1"/>
                          </a:solidFill>
                          <a:effectLst/>
                          <a:latin typeface="Arial Narrow" panose="020B0606020202030204" pitchFamily="34" charset="0"/>
                        </a:rPr>
                        <a:t>ALERTA AMARILLA</a:t>
                      </a:r>
                    </a:p>
                    <a:p>
                      <a:pPr marL="0" indent="0" algn="ctr"/>
                      <a:endParaRPr lang="es-CO" sz="1100" b="1" dirty="0" smtClean="0">
                        <a:solidFill>
                          <a:schemeClr val="tx1"/>
                        </a:solidFill>
                        <a:effectLst/>
                        <a:latin typeface="Arial Narrow" panose="020B0606020202030204" pitchFamily="34" charset="0"/>
                      </a:endParaRPr>
                    </a:p>
                  </a:txBody>
                  <a:tcPr marL="91464" marR="91464" marT="45547" marB="45547"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648035" rtl="0" eaLnBrk="1" latinLnBrk="0" hangingPunct="1">
                        <a:defRPr sz="1276" kern="1200">
                          <a:solidFill>
                            <a:schemeClr val="tx1"/>
                          </a:solidFill>
                          <a:latin typeface="Calibri"/>
                        </a:defRPr>
                      </a:lvl1pPr>
                      <a:lvl2pPr marL="324018" algn="l" defTabSz="648035" rtl="0" eaLnBrk="1" latinLnBrk="0" hangingPunct="1">
                        <a:defRPr sz="1276" kern="1200">
                          <a:solidFill>
                            <a:schemeClr val="tx1"/>
                          </a:solidFill>
                          <a:latin typeface="Calibri"/>
                        </a:defRPr>
                      </a:lvl2pPr>
                      <a:lvl3pPr marL="648035" algn="l" defTabSz="648035" rtl="0" eaLnBrk="1" latinLnBrk="0" hangingPunct="1">
                        <a:defRPr sz="1276" kern="1200">
                          <a:solidFill>
                            <a:schemeClr val="tx1"/>
                          </a:solidFill>
                          <a:latin typeface="Calibri"/>
                        </a:defRPr>
                      </a:lvl3pPr>
                      <a:lvl4pPr marL="972053" algn="l" defTabSz="648035" rtl="0" eaLnBrk="1" latinLnBrk="0" hangingPunct="1">
                        <a:defRPr sz="1276" kern="1200">
                          <a:solidFill>
                            <a:schemeClr val="tx1"/>
                          </a:solidFill>
                          <a:latin typeface="Calibri"/>
                        </a:defRPr>
                      </a:lvl4pPr>
                      <a:lvl5pPr marL="1296071" algn="l" defTabSz="648035" rtl="0" eaLnBrk="1" latinLnBrk="0" hangingPunct="1">
                        <a:defRPr sz="1276" kern="1200">
                          <a:solidFill>
                            <a:schemeClr val="tx1"/>
                          </a:solidFill>
                          <a:latin typeface="Calibri"/>
                        </a:defRPr>
                      </a:lvl5pPr>
                      <a:lvl6pPr marL="1620088" algn="l" defTabSz="648035" rtl="0" eaLnBrk="1" latinLnBrk="0" hangingPunct="1">
                        <a:defRPr sz="1276" kern="1200">
                          <a:solidFill>
                            <a:schemeClr val="tx1"/>
                          </a:solidFill>
                          <a:latin typeface="Calibri"/>
                        </a:defRPr>
                      </a:lvl6pPr>
                      <a:lvl7pPr marL="1944106" algn="l" defTabSz="648035" rtl="0" eaLnBrk="1" latinLnBrk="0" hangingPunct="1">
                        <a:defRPr sz="1276" kern="1200">
                          <a:solidFill>
                            <a:schemeClr val="tx1"/>
                          </a:solidFill>
                          <a:latin typeface="Calibri"/>
                        </a:defRPr>
                      </a:lvl7pPr>
                      <a:lvl8pPr marL="2268123" algn="l" defTabSz="648035" rtl="0" eaLnBrk="1" latinLnBrk="0" hangingPunct="1">
                        <a:defRPr sz="1276" kern="1200">
                          <a:solidFill>
                            <a:schemeClr val="tx1"/>
                          </a:solidFill>
                          <a:latin typeface="Calibri"/>
                        </a:defRPr>
                      </a:lvl8pPr>
                      <a:lvl9pPr marL="2592141" algn="l" defTabSz="648035" rtl="0" eaLnBrk="1" latinLnBrk="0" hangingPunct="1">
                        <a:defRPr sz="1276" kern="1200">
                          <a:solidFill>
                            <a:schemeClr val="tx1"/>
                          </a:solidFill>
                          <a:latin typeface="Calibri"/>
                        </a:defRPr>
                      </a:lvl9pPr>
                    </a:lstStyle>
                    <a:p>
                      <a:pPr marL="0" marR="0" indent="0" algn="just" defTabSz="648035" rtl="0" eaLnBrk="1" fontAlgn="auto" latinLnBrk="0" hangingPunct="1">
                        <a:lnSpc>
                          <a:spcPct val="100000"/>
                        </a:lnSpc>
                        <a:spcBef>
                          <a:spcPct val="0"/>
                        </a:spcBef>
                        <a:spcAft>
                          <a:spcPts val="0"/>
                        </a:spcAft>
                        <a:buClrTx/>
                        <a:buSzTx/>
                        <a:buFontTx/>
                        <a:buNone/>
                        <a:tabLst/>
                        <a:defRPr/>
                      </a:pPr>
                      <a:r>
                        <a:rPr lang="es-ES" altLang="es-CO" sz="1200" b="1" dirty="0" smtClean="0">
                          <a:latin typeface="Arial Narrow" panose="020B0606020202030204" pitchFamily="34" charset="0"/>
                          <a:ea typeface="PMingLiU" pitchFamily="18" charset="-120"/>
                        </a:rPr>
                        <a:t>POR TIEMPO</a:t>
                      </a:r>
                      <a:r>
                        <a:rPr lang="es-ES" altLang="es-CO" sz="1200" b="1" baseline="0" dirty="0" smtClean="0">
                          <a:latin typeface="Arial Narrow" panose="020B0606020202030204" pitchFamily="34" charset="0"/>
                          <a:ea typeface="PMingLiU" pitchFamily="18" charset="-120"/>
                        </a:rPr>
                        <a:t> LLUVIOSO</a:t>
                      </a:r>
                    </a:p>
                    <a:p>
                      <a:pPr marL="0" marR="0" indent="0" algn="just" defTabSz="648035" rtl="0" eaLnBrk="1" fontAlgn="auto" latinLnBrk="0" hangingPunct="1">
                        <a:lnSpc>
                          <a:spcPct val="100000"/>
                        </a:lnSpc>
                        <a:spcBef>
                          <a:spcPct val="0"/>
                        </a:spcBef>
                        <a:spcAft>
                          <a:spcPts val="0"/>
                        </a:spcAft>
                        <a:buClrTx/>
                        <a:buSzTx/>
                        <a:buFontTx/>
                        <a:buNone/>
                        <a:tabLst/>
                        <a:defRPr/>
                      </a:pPr>
                      <a:r>
                        <a:rPr lang="x-none" altLang="es-CO" sz="1200" b="0" baseline="0" dirty="0" smtClean="0">
                          <a:latin typeface="Arial Narrow" panose="020B0606020202030204" pitchFamily="34" charset="0"/>
                          <a:ea typeface="PMingLiU" pitchFamily="18" charset="-120"/>
                        </a:rPr>
                        <a:t>En sectores del océano Pacífico nacional, especialmente en cercanías a </a:t>
                      </a:r>
                      <a:r>
                        <a:rPr lang="x-none" altLang="es-CO" sz="1200" b="0" baseline="0" smtClean="0">
                          <a:latin typeface="Arial Narrow" panose="020B0606020202030204" pitchFamily="34" charset="0"/>
                          <a:ea typeface="PMingLiU" pitchFamily="18" charset="-120"/>
                        </a:rPr>
                        <a:t>la costa, </a:t>
                      </a:r>
                      <a:r>
                        <a:rPr lang="x-none" altLang="es-CO" sz="1200" b="0" baseline="0" dirty="0" smtClean="0">
                          <a:latin typeface="Arial Narrow" panose="020B0606020202030204" pitchFamily="34" charset="0"/>
                          <a:ea typeface="PMingLiU" pitchFamily="18" charset="-120"/>
                        </a:rPr>
                        <a:t>se esperan precipitaciones de variada intensidad, incluso con actividad eléctrica y rachas de viento. Por lo tanto, se advierte a embarcaciones de poco calado consultar con las Capitanías de puerto antes de zarpar en zonas de inminente tempestad. </a:t>
                      </a:r>
                      <a:endParaRPr lang="es-ES" altLang="es-CO" sz="1200" b="0" dirty="0" smtClean="0">
                        <a:latin typeface="Arial Narrow" panose="020B0606020202030204" pitchFamily="34" charset="0"/>
                        <a:ea typeface="PMingLiU" pitchFamily="18" charset="-120"/>
                      </a:endParaRPr>
                    </a:p>
                    <a:p>
                      <a:pPr marL="0" marR="0" indent="0" algn="just" defTabSz="648035" rtl="0" eaLnBrk="1" fontAlgn="auto" latinLnBrk="0" hangingPunct="1">
                        <a:lnSpc>
                          <a:spcPct val="100000"/>
                        </a:lnSpc>
                        <a:spcBef>
                          <a:spcPct val="0"/>
                        </a:spcBef>
                        <a:spcAft>
                          <a:spcPts val="0"/>
                        </a:spcAft>
                        <a:buClrTx/>
                        <a:buSzTx/>
                        <a:buFontTx/>
                        <a:buNone/>
                        <a:tabLst/>
                        <a:defRPr/>
                      </a:pPr>
                      <a:endParaRPr lang="es-ES" altLang="es-CO" sz="1200" b="1" dirty="0" smtClean="0">
                        <a:latin typeface="Arial Narrow" panose="020B0606020202030204" pitchFamily="34" charset="0"/>
                        <a:ea typeface="PMingLiU" pitchFamily="18" charset="-120"/>
                      </a:endParaRPr>
                    </a:p>
                  </a:txBody>
                  <a:tcPr marL="91464" marR="91464" marT="45547" marB="45547" anchor="ctr">
                    <a:lnL w="12700" cap="flat" cmpd="sng" algn="ctr">
                      <a:solidFill>
                        <a:sysClr val="window" lastClr="FFFFFF">
                          <a:lumMod val="65000"/>
                        </a:sysClr>
                      </a:solidFill>
                      <a:prstDash val="solid"/>
                      <a:round/>
                      <a:headEnd type="none" w="med" len="med"/>
                      <a:tailEnd type="none" w="med" len="med"/>
                    </a:lnL>
                    <a:lnR w="12700" cap="flat" cmpd="sng" algn="ctr">
                      <a:solidFill>
                        <a:sysClr val="window" lastClr="FFFFFF">
                          <a:lumMod val="65000"/>
                        </a:sysClr>
                      </a:solidFill>
                      <a:prstDash val="solid"/>
                      <a:round/>
                      <a:headEnd type="none" w="med" len="med"/>
                      <a:tailEnd type="none" w="med" len="med"/>
                    </a:lnR>
                    <a:lnT w="12700" cap="flat" cmpd="sng" algn="ctr">
                      <a:solidFill>
                        <a:sysClr val="window" lastClr="FFFFFF">
                          <a:lumMod val="65000"/>
                        </a:sysClr>
                      </a:solidFill>
                      <a:prstDash val="solid"/>
                      <a:round/>
                      <a:headEnd type="none" w="med" len="med"/>
                      <a:tailEnd type="none" w="med" len="med"/>
                    </a:lnT>
                    <a:lnB w="12700"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68826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60087" y="5544175"/>
            <a:ext cx="5760000" cy="2031325"/>
          </a:xfrm>
          <a:prstGeom prst="rect">
            <a:avLst/>
          </a:prstGeom>
          <a:noFill/>
          <a:ln cap="rnd">
            <a:noFill/>
          </a:ln>
        </p:spPr>
        <p:txBody>
          <a:bodyPr wrap="square" rtlCol="0">
            <a:spAutoFit/>
          </a:bodyPr>
          <a:lstStyle/>
          <a:p>
            <a:pPr algn="ctr"/>
            <a:r>
              <a:rPr lang="es-CO" sz="900" b="1" dirty="0">
                <a:latin typeface="Arial Narrow" panose="020B0606020202030204" pitchFamily="34" charset="0"/>
                <a:ea typeface="Times New Roman" panose="02020603050405020304" pitchFamily="18" charset="0"/>
                <a:cs typeface="Arial" panose="020B0604020202020204" pitchFamily="34" charset="0"/>
              </a:rPr>
              <a:t>OMAR </a:t>
            </a:r>
            <a:r>
              <a:rPr lang="es-CO" sz="900" b="1" dirty="0" smtClean="0">
                <a:latin typeface="Arial Narrow" panose="020B0606020202030204" pitchFamily="34" charset="0"/>
                <a:ea typeface="Times New Roman" panose="02020603050405020304" pitchFamily="18" charset="0"/>
                <a:cs typeface="Arial" panose="020B0604020202020204" pitchFamily="34" charset="0"/>
              </a:rPr>
              <a:t>FRANCO</a:t>
            </a:r>
            <a:r>
              <a:rPr lang="es-CO" sz="900" b="1" dirty="0">
                <a:latin typeface="Arial Narrow" panose="020B0606020202030204" pitchFamily="34" charset="0"/>
                <a:ea typeface="Times New Roman" panose="02020603050405020304" pitchFamily="18" charset="0"/>
                <a:cs typeface="Arial" panose="020B0604020202020204" pitchFamily="34" charset="0"/>
              </a:rPr>
              <a:t> </a:t>
            </a:r>
            <a:r>
              <a:rPr lang="es-CO" sz="900" b="1" dirty="0" smtClean="0">
                <a:latin typeface="Arial Narrow" panose="020B0606020202030204" pitchFamily="34" charset="0"/>
                <a:ea typeface="Times New Roman" panose="02020603050405020304" pitchFamily="18" charset="0"/>
                <a:cs typeface="Arial" panose="020B0604020202020204" pitchFamily="34" charset="0"/>
              </a:rPr>
              <a:t>| </a:t>
            </a:r>
            <a:r>
              <a:rPr lang="es-CO" sz="900" dirty="0">
                <a:latin typeface="Arial Narrow" panose="020B0606020202030204" pitchFamily="34" charset="0"/>
                <a:ea typeface="Times New Roman" panose="02020603050405020304" pitchFamily="18" charset="0"/>
                <a:cs typeface="Arial" panose="020B0604020202020204" pitchFamily="34" charset="0"/>
              </a:rPr>
              <a:t>Director  </a:t>
            </a:r>
            <a:r>
              <a:rPr lang="es-CO" sz="900" dirty="0" smtClean="0">
                <a:latin typeface="Arial Narrow" panose="020B0606020202030204" pitchFamily="34" charset="0"/>
                <a:ea typeface="Times New Roman" panose="02020603050405020304" pitchFamily="18" charset="0"/>
                <a:cs typeface="Arial" panose="020B0604020202020204" pitchFamily="34" charset="0"/>
              </a:rPr>
              <a:t>General</a:t>
            </a:r>
          </a:p>
          <a:p>
            <a:pPr algn="ctr"/>
            <a:endParaRPr lang="es-CO" sz="900" dirty="0">
              <a:latin typeface="Arial Narrow" panose="020B0606020202030204" pitchFamily="34" charset="0"/>
              <a:ea typeface="Times New Roman" panose="02020603050405020304" pitchFamily="18" charset="0"/>
            </a:endParaRPr>
          </a:p>
          <a:p>
            <a:pPr algn="ctr"/>
            <a:r>
              <a:rPr lang="es-CO" sz="900" b="1" dirty="0">
                <a:latin typeface="Arial Narrow" panose="020B0606020202030204" pitchFamily="34" charset="0"/>
                <a:ea typeface="Times New Roman" panose="02020603050405020304" pitchFamily="18" charset="0"/>
                <a:cs typeface="Arial" panose="020B0604020202020204" pitchFamily="34" charset="0"/>
              </a:rPr>
              <a:t>CHRISTIAN </a:t>
            </a:r>
            <a:r>
              <a:rPr lang="es-CO" sz="900" b="1" dirty="0" smtClean="0">
                <a:latin typeface="Arial Narrow" panose="020B0606020202030204" pitchFamily="34" charset="0"/>
                <a:ea typeface="Times New Roman" panose="02020603050405020304" pitchFamily="18" charset="0"/>
                <a:cs typeface="Arial" panose="020B0604020202020204" pitchFamily="34" charset="0"/>
              </a:rPr>
              <a:t>EUSCÁTEGUI </a:t>
            </a:r>
            <a:r>
              <a:rPr lang="es-CO" sz="900" dirty="0" smtClean="0">
                <a:latin typeface="Arial Narrow" panose="020B0606020202030204" pitchFamily="34" charset="0"/>
                <a:ea typeface="Times New Roman" panose="02020603050405020304" pitchFamily="18" charset="0"/>
                <a:cs typeface="Arial" panose="020B0604020202020204" pitchFamily="34" charset="0"/>
              </a:rPr>
              <a:t>| Jefe </a:t>
            </a:r>
            <a:r>
              <a:rPr lang="es-CO" sz="900" dirty="0">
                <a:latin typeface="Arial Narrow" panose="020B0606020202030204" pitchFamily="34" charset="0"/>
                <a:ea typeface="Times New Roman" panose="02020603050405020304" pitchFamily="18" charset="0"/>
                <a:cs typeface="Arial" panose="020B0604020202020204" pitchFamily="34" charset="0"/>
              </a:rPr>
              <a:t>Oficina del Servicio de Pronósticos y Alertas</a:t>
            </a:r>
            <a:endParaRPr lang="es-CO" sz="900" dirty="0">
              <a:latin typeface="Arial Narrow" panose="020B0606020202030204" pitchFamily="34" charset="0"/>
              <a:ea typeface="Times New Roman" panose="02020603050405020304" pitchFamily="18" charset="0"/>
            </a:endParaRPr>
          </a:p>
          <a:p>
            <a:pPr algn="ctr"/>
            <a:endParaRPr lang="es-CO" sz="900" dirty="0">
              <a:latin typeface="Arial Narrow" panose="020B0606020202030204" pitchFamily="34" charset="0"/>
              <a:ea typeface="Times New Roman" panose="02020603050405020304" pitchFamily="18" charset="0"/>
              <a:cs typeface="Arial" panose="020B0604020202020204" pitchFamily="34" charset="0"/>
            </a:endParaRP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Profesionales </a:t>
            </a:r>
            <a:r>
              <a:rPr lang="es-CO" sz="900" dirty="0">
                <a:latin typeface="Arial Narrow" panose="020B0606020202030204" pitchFamily="34" charset="0"/>
                <a:ea typeface="Times New Roman" panose="02020603050405020304" pitchFamily="18" charset="0"/>
                <a:cs typeface="Arial" panose="020B0604020202020204" pitchFamily="34" charset="0"/>
              </a:rPr>
              <a:t>de T</a:t>
            </a:r>
            <a:r>
              <a:rPr lang="es-CO" sz="900" dirty="0" smtClean="0">
                <a:latin typeface="Arial Narrow" panose="020B0606020202030204" pitchFamily="34" charset="0"/>
                <a:ea typeface="Times New Roman" panose="02020603050405020304" pitchFamily="18" charset="0"/>
                <a:cs typeface="Arial" panose="020B0604020202020204" pitchFamily="34" charset="0"/>
              </a:rPr>
              <a:t>urno:</a:t>
            </a:r>
          </a:p>
          <a:p>
            <a:pPr algn="ctr"/>
            <a:endParaRPr lang="es-CO" sz="900" dirty="0">
              <a:latin typeface="Arial Narrow" panose="020B0606020202030204" pitchFamily="34" charset="0"/>
              <a:ea typeface="Times New Roman" panose="02020603050405020304" pitchFamily="18" charset="0"/>
            </a:endParaRP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Henry ROMERO,  Sonia BERMUDEZ, Mauricio TORRES,</a:t>
            </a: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Carlos PINZON y Mirovan SVERKO</a:t>
            </a:r>
            <a:r>
              <a:rPr lang="es-CO" sz="900" dirty="0">
                <a:latin typeface="Arial Narrow" panose="020B0606020202030204" pitchFamily="34" charset="0"/>
                <a:ea typeface="Times New Roman" panose="02020603050405020304" pitchFamily="18" charset="0"/>
                <a:cs typeface="Arial" panose="020B0604020202020204" pitchFamily="34" charset="0"/>
              </a:rPr>
              <a:t> </a:t>
            </a:r>
            <a:endParaRPr lang="es-CO" sz="900" dirty="0">
              <a:latin typeface="Arial Narrow" panose="020B0606020202030204" pitchFamily="34" charset="0"/>
              <a:ea typeface="Times New Roman" panose="02020603050405020304" pitchFamily="18" charset="0"/>
            </a:endParaRPr>
          </a:p>
          <a:p>
            <a:pPr algn="ctr"/>
            <a:r>
              <a:rPr lang="es-CO" sz="900" dirty="0">
                <a:latin typeface="Arial Narrow" panose="020B0606020202030204" pitchFamily="34" charset="0"/>
                <a:ea typeface="Times New Roman" panose="02020603050405020304" pitchFamily="18" charset="0"/>
                <a:cs typeface="Arial" panose="020B0604020202020204" pitchFamily="34" charset="0"/>
              </a:rPr>
              <a:t>http://www.ideam.gov.co</a:t>
            </a:r>
            <a:endParaRPr lang="es-CO" sz="900" dirty="0">
              <a:latin typeface="Arial Narrow" panose="020B0606020202030204" pitchFamily="34" charset="0"/>
              <a:ea typeface="Times New Roman" panose="02020603050405020304" pitchFamily="18" charset="0"/>
            </a:endParaRPr>
          </a:p>
          <a:p>
            <a:pPr algn="ctr"/>
            <a:r>
              <a:rPr lang="es-CO" sz="900" dirty="0">
                <a:latin typeface="Arial Narrow" panose="020B0606020202030204" pitchFamily="34" charset="0"/>
                <a:ea typeface="Times New Roman" panose="02020603050405020304" pitchFamily="18" charset="0"/>
                <a:cs typeface="Arial" panose="020B0604020202020204" pitchFamily="34" charset="0"/>
              </a:rPr>
              <a:t>Correos electrónicos: </a:t>
            </a:r>
            <a:r>
              <a:rPr lang="es-CO" sz="900" dirty="0">
                <a:latin typeface="Arial Narrow" panose="020B0606020202030204" pitchFamily="34" charset="0"/>
                <a:ea typeface="Times New Roman" panose="02020603050405020304" pitchFamily="18" charset="0"/>
                <a:cs typeface="Arial" panose="020B0604020202020204" pitchFamily="34" charset="0"/>
                <a:hlinkClick r:id="rId2"/>
              </a:rPr>
              <a:t>servicio@ideam.gov.co</a:t>
            </a:r>
            <a:r>
              <a:rPr lang="es-CO" sz="900" dirty="0">
                <a:latin typeface="Arial Narrow" panose="020B0606020202030204" pitchFamily="34" charset="0"/>
                <a:ea typeface="Times New Roman" panose="02020603050405020304" pitchFamily="18" charset="0"/>
                <a:cs typeface="Arial" panose="020B0604020202020204" pitchFamily="34" charset="0"/>
              </a:rPr>
              <a:t>, </a:t>
            </a:r>
            <a:r>
              <a:rPr lang="es-CO" sz="900" dirty="0" smtClean="0">
                <a:latin typeface="Arial Narrow" panose="020B0606020202030204" pitchFamily="34" charset="0"/>
                <a:ea typeface="Times New Roman" panose="02020603050405020304" pitchFamily="18" charset="0"/>
                <a:cs typeface="Arial" panose="020B0604020202020204" pitchFamily="34" charset="0"/>
                <a:hlinkClick r:id="rId3"/>
              </a:rPr>
              <a:t>alertas@ideam.gov.co</a:t>
            </a:r>
            <a:endParaRPr lang="es-CO" sz="900" dirty="0" smtClean="0">
              <a:latin typeface="Arial Narrow" panose="020B0606020202030204" pitchFamily="34" charset="0"/>
              <a:ea typeface="Times New Roman" panose="02020603050405020304" pitchFamily="18" charset="0"/>
              <a:cs typeface="Arial" panose="020B0604020202020204" pitchFamily="34" charset="0"/>
            </a:endParaRP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Calle 25D # 96B - 70, Piso 3. Bogotá, D.C., Colombia.</a:t>
            </a:r>
            <a:endParaRPr lang="es-CO" sz="900" dirty="0" smtClean="0">
              <a:latin typeface="Arial Narrow" panose="020B0606020202030204" pitchFamily="34" charset="0"/>
              <a:ea typeface="Times New Roman" panose="02020603050405020304" pitchFamily="18" charset="0"/>
            </a:endParaRPr>
          </a:p>
          <a:p>
            <a:pPr algn="ctr"/>
            <a:r>
              <a:rPr lang="es-CO" sz="900" dirty="0" smtClean="0">
                <a:latin typeface="Arial Narrow" panose="020B0606020202030204" pitchFamily="34" charset="0"/>
                <a:ea typeface="Times New Roman" panose="02020603050405020304" pitchFamily="18" charset="0"/>
                <a:cs typeface="Arial" panose="020B0604020202020204" pitchFamily="34" charset="0"/>
              </a:rPr>
              <a:t>Teléfono</a:t>
            </a:r>
            <a:r>
              <a:rPr lang="es-CO" sz="900" dirty="0">
                <a:latin typeface="Arial Narrow" panose="020B0606020202030204" pitchFamily="34" charset="0"/>
                <a:ea typeface="Times New Roman" panose="02020603050405020304" pitchFamily="18" charset="0"/>
                <a:cs typeface="Arial" panose="020B0604020202020204" pitchFamily="34" charset="0"/>
              </a:rPr>
              <a:t>: 3075625 </a:t>
            </a:r>
            <a:r>
              <a:rPr lang="es-CO" sz="900" dirty="0" smtClean="0">
                <a:latin typeface="Arial Narrow" panose="020B0606020202030204" pitchFamily="34" charset="0"/>
                <a:ea typeface="Times New Roman" panose="02020603050405020304" pitchFamily="18" charset="0"/>
                <a:cs typeface="Arial" panose="020B0604020202020204" pitchFamily="34" charset="0"/>
              </a:rPr>
              <a:t>Ext</a:t>
            </a:r>
            <a:r>
              <a:rPr lang="es-CO" sz="900" dirty="0">
                <a:latin typeface="Arial Narrow" panose="020B0606020202030204" pitchFamily="34" charset="0"/>
                <a:ea typeface="Times New Roman" panose="02020603050405020304" pitchFamily="18" charset="0"/>
                <a:cs typeface="Arial" panose="020B0604020202020204" pitchFamily="34" charset="0"/>
              </a:rPr>
              <a:t>. 1334-1336</a:t>
            </a:r>
            <a:r>
              <a:rPr lang="es-CO" sz="900" dirty="0" smtClean="0">
                <a:latin typeface="Arial Narrow" panose="020B0606020202030204" pitchFamily="34" charset="0"/>
                <a:ea typeface="Times New Roman" panose="02020603050405020304" pitchFamily="18" charset="0"/>
                <a:cs typeface="Arial" panose="020B0604020202020204" pitchFamily="34" charset="0"/>
              </a:rPr>
              <a:t>.</a:t>
            </a:r>
            <a:endParaRPr lang="es-CO" sz="900" dirty="0">
              <a:latin typeface="Arial Narrow" panose="020B0606020202030204" pitchFamily="34" charset="0"/>
              <a:ea typeface="Times New Roman" panose="02020603050405020304" pitchFamily="18" charset="0"/>
              <a:cs typeface="Arial" panose="020B0604020202020204" pitchFamily="34" charset="0"/>
            </a:endParaRPr>
          </a:p>
          <a:p>
            <a:pPr algn="ctr"/>
            <a:endParaRPr lang="es-CO" sz="900" dirty="0">
              <a:latin typeface="Arial Narrow" panose="020B0606020202030204" pitchFamily="34" charset="0"/>
              <a:ea typeface="Times New Roman" panose="02020603050405020304" pitchFamily="18" charset="0"/>
              <a:cs typeface="Arial" panose="020B0604020202020204" pitchFamily="34" charset="0"/>
            </a:endParaRPr>
          </a:p>
          <a:p>
            <a:pPr algn="ctr"/>
            <a:r>
              <a:rPr lang="es-CO" sz="900" b="1" dirty="0">
                <a:latin typeface="Arial Narrow" panose="020B0606020202030204" pitchFamily="34" charset="0"/>
                <a:ea typeface="Times New Roman" panose="02020603050405020304" pitchFamily="18" charset="0"/>
                <a:cs typeface="Arial" panose="020B0604020202020204" pitchFamily="34" charset="0"/>
              </a:rPr>
              <a:t>Síganos </a:t>
            </a:r>
            <a:r>
              <a:rPr lang="es-CO" sz="900" b="1" dirty="0" smtClean="0">
                <a:latin typeface="Arial Narrow" panose="020B0606020202030204" pitchFamily="34" charset="0"/>
                <a:ea typeface="Times New Roman" panose="02020603050405020304" pitchFamily="18" charset="0"/>
                <a:cs typeface="Arial" panose="020B0604020202020204" pitchFamily="34" charset="0"/>
              </a:rPr>
              <a:t>en:</a:t>
            </a:r>
            <a:endParaRPr lang="es-CO" sz="900" b="1"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783528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a 16"/>
          <p:cNvGraphicFramePr>
            <a:graphicFrameLocks noGrp="1"/>
          </p:cNvGraphicFramePr>
          <p:nvPr>
            <p:extLst>
              <p:ext uri="{D42A27DB-BD31-4B8C-83A1-F6EECF244321}">
                <p14:modId xmlns:p14="http://schemas.microsoft.com/office/powerpoint/2010/main" val="1813352931"/>
              </p:ext>
            </p:extLst>
          </p:nvPr>
        </p:nvGraphicFramePr>
        <p:xfrm>
          <a:off x="229079" y="2034175"/>
          <a:ext cx="6113660" cy="883920"/>
        </p:xfrm>
        <a:graphic>
          <a:graphicData uri="http://schemas.openxmlformats.org/drawingml/2006/table">
            <a:tbl>
              <a:tblPr/>
              <a:tblGrid>
                <a:gridCol w="6113660">
                  <a:extLst>
                    <a:ext uri="{9D8B030D-6E8A-4147-A177-3AD203B41FA5}">
                      <a16:colId xmlns:a16="http://schemas.microsoft.com/office/drawing/2014/main" xmlns="" val="20000"/>
                    </a:ext>
                  </a:extLst>
                </a:gridCol>
              </a:tblGrid>
              <a:tr h="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dirty="0" smtClean="0">
                          <a:solidFill>
                            <a:schemeClr val="tx1"/>
                          </a:solidFill>
                          <a:latin typeface="Arial Narrow" panose="020B0606020202030204" pitchFamily="34" charset="0"/>
                        </a:rPr>
                        <a:t>LLUVIAS REGISTRADAS EN LAS ÚLTIMAS 24 HORAS</a:t>
                      </a: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161847">
                <a:tc>
                  <a:txBody>
                    <a:bodyPr/>
                    <a:lstStyle/>
                    <a:p>
                      <a:pPr marL="171450" marR="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kern="1200" dirty="0" smtClean="0">
                          <a:solidFill>
                            <a:schemeClr val="tx1"/>
                          </a:solidFill>
                          <a:latin typeface="Arial Narrow" panose="020B0606020202030204" pitchFamily="34" charset="0"/>
                          <a:ea typeface="+mn-ea"/>
                          <a:cs typeface="Arial" panose="020B0604020202020204" pitchFamily="34" charset="0"/>
                        </a:rPr>
                        <a:t>Se </a:t>
                      </a:r>
                      <a:r>
                        <a:rPr lang="es-CO" sz="1100" kern="1200" dirty="0" smtClean="0">
                          <a:solidFill>
                            <a:schemeClr val="tx1"/>
                          </a:solidFill>
                          <a:latin typeface="Arial Narrow" panose="020B0606020202030204" pitchFamily="34" charset="0"/>
                          <a:ea typeface="+mn-ea"/>
                          <a:cs typeface="Arial" panose="020B0604020202020204" pitchFamily="34" charset="0"/>
                        </a:rPr>
                        <a:t>presentó</a:t>
                      </a:r>
                      <a:r>
                        <a:rPr lang="es-CO" sz="1100" kern="1200" baseline="0" dirty="0" smtClean="0">
                          <a:solidFill>
                            <a:schemeClr val="tx1"/>
                          </a:solidFill>
                          <a:latin typeface="Arial Narrow" panose="020B0606020202030204" pitchFamily="34" charset="0"/>
                          <a:ea typeface="+mn-ea"/>
                          <a:cs typeface="Arial" panose="020B0604020202020204" pitchFamily="34" charset="0"/>
                        </a:rPr>
                        <a:t> un</a:t>
                      </a:r>
                      <a:r>
                        <a:rPr lang="es-CO" sz="1100" kern="1200" dirty="0" smtClean="0">
                          <a:solidFill>
                            <a:schemeClr val="tx1"/>
                          </a:solidFill>
                          <a:latin typeface="Arial Narrow" panose="020B0606020202030204" pitchFamily="34" charset="0"/>
                          <a:ea typeface="+mn-ea"/>
                          <a:cs typeface="Arial" panose="020B0604020202020204" pitchFamily="34" charset="0"/>
                        </a:rPr>
                        <a:t> </a:t>
                      </a:r>
                      <a:r>
                        <a:rPr lang="es-CO" sz="1100" kern="1200" dirty="0" smtClean="0">
                          <a:solidFill>
                            <a:schemeClr val="tx1"/>
                          </a:solidFill>
                          <a:latin typeface="Arial Narrow" panose="020B0606020202030204" pitchFamily="34" charset="0"/>
                          <a:ea typeface="+mn-ea"/>
                          <a:cs typeface="Arial" panose="020B0604020202020204" pitchFamily="34" charset="0"/>
                        </a:rPr>
                        <a:t>incremento importante de las lluvias </a:t>
                      </a:r>
                      <a:r>
                        <a:rPr lang="es-CO" sz="1100" kern="1200" dirty="0" smtClean="0">
                          <a:solidFill>
                            <a:schemeClr val="tx1"/>
                          </a:solidFill>
                          <a:latin typeface="Arial Narrow" panose="020B0606020202030204" pitchFamily="34" charset="0"/>
                          <a:ea typeface="+mn-ea"/>
                          <a:cs typeface="Arial" panose="020B0604020202020204" pitchFamily="34" charset="0"/>
                        </a:rPr>
                        <a:t>a</a:t>
                      </a:r>
                      <a:r>
                        <a:rPr lang="es-CO" sz="1100" kern="1200" baseline="0" dirty="0" smtClean="0">
                          <a:solidFill>
                            <a:schemeClr val="tx1"/>
                          </a:solidFill>
                          <a:latin typeface="Arial Narrow" panose="020B0606020202030204" pitchFamily="34" charset="0"/>
                          <a:ea typeface="+mn-ea"/>
                          <a:cs typeface="Arial" panose="020B0604020202020204" pitchFamily="34" charset="0"/>
                        </a:rPr>
                        <a:t> nivel nacional  dando lugar el tercer día mas lluvioso de lo que ha corrido del mes de diciembre</a:t>
                      </a:r>
                      <a:r>
                        <a:rPr lang="es-CO" sz="1100" kern="1200" dirty="0" smtClean="0">
                          <a:solidFill>
                            <a:schemeClr val="tx1"/>
                          </a:solidFill>
                          <a:latin typeface="Arial Narrow" panose="020B0606020202030204" pitchFamily="34" charset="0"/>
                          <a:ea typeface="+mn-ea"/>
                          <a:cs typeface="Arial" panose="020B0604020202020204" pitchFamily="34" charset="0"/>
                        </a:rPr>
                        <a:t>. La</a:t>
                      </a:r>
                      <a:r>
                        <a:rPr lang="es-CO" sz="1100" kern="1200" baseline="0" dirty="0" smtClean="0">
                          <a:solidFill>
                            <a:schemeClr val="tx1"/>
                          </a:solidFill>
                          <a:latin typeface="Arial Narrow" panose="020B0606020202030204" pitchFamily="34" charset="0"/>
                          <a:ea typeface="+mn-ea"/>
                          <a:cs typeface="Arial" panose="020B0604020202020204" pitchFamily="34" charset="0"/>
                        </a:rPr>
                        <a:t> cantidad de precipitación </a:t>
                      </a:r>
                      <a:r>
                        <a:rPr lang="es-CO" sz="1100" kern="1200" dirty="0" smtClean="0">
                          <a:solidFill>
                            <a:schemeClr val="tx1"/>
                          </a:solidFill>
                          <a:latin typeface="Arial Narrow" panose="020B0606020202030204" pitchFamily="34" charset="0"/>
                          <a:ea typeface="+mn-ea"/>
                          <a:cs typeface="Arial" panose="020B0604020202020204" pitchFamily="34" charset="0"/>
                        </a:rPr>
                        <a:t>más alta </a:t>
                      </a:r>
                      <a:r>
                        <a:rPr lang="es-CO" sz="1100" kern="1200" dirty="0" smtClean="0">
                          <a:solidFill>
                            <a:schemeClr val="tx1"/>
                          </a:solidFill>
                          <a:latin typeface="Arial Narrow" panose="020B0606020202030204" pitchFamily="34" charset="0"/>
                          <a:ea typeface="+mn-ea"/>
                          <a:cs typeface="Arial" panose="020B0604020202020204" pitchFamily="34" charset="0"/>
                        </a:rPr>
                        <a:t>se presentó en el municipio de </a:t>
                      </a:r>
                      <a:r>
                        <a:rPr lang="es-CO" sz="1100" b="1" i="0" u="none" strike="noStrike" kern="1200" dirty="0" smtClean="0">
                          <a:solidFill>
                            <a:schemeClr val="tx1"/>
                          </a:solidFill>
                          <a:effectLst/>
                          <a:latin typeface="Arial Narrow" panose="020B0606020202030204" pitchFamily="34" charset="0"/>
                          <a:ea typeface="+mn-ea"/>
                          <a:cs typeface="+mn-cs"/>
                        </a:rPr>
                        <a:t>Villagarzón </a:t>
                      </a:r>
                      <a:r>
                        <a:rPr lang="es-CO" sz="1100" b="1" dirty="0" smtClean="0">
                          <a:solidFill>
                            <a:schemeClr val="tx1"/>
                          </a:solidFill>
                          <a:latin typeface="Arial Narrow" panose="020B0606020202030204" pitchFamily="34" charset="0"/>
                          <a:cs typeface="Arial" panose="020B0604020202020204" pitchFamily="34" charset="0"/>
                        </a:rPr>
                        <a:t>(Putumayo)</a:t>
                      </a:r>
                      <a:r>
                        <a:rPr lang="es-CO" sz="1100" b="1" baseline="0" dirty="0" smtClean="0">
                          <a:solidFill>
                            <a:schemeClr val="tx1"/>
                          </a:solidFill>
                          <a:latin typeface="Arial Narrow" panose="020B0606020202030204" pitchFamily="34" charset="0"/>
                          <a:cs typeface="Arial" panose="020B0604020202020204" pitchFamily="34" charset="0"/>
                        </a:rPr>
                        <a:t> </a:t>
                      </a:r>
                      <a:r>
                        <a:rPr lang="es-CO" sz="1100" b="1" dirty="0" smtClean="0">
                          <a:solidFill>
                            <a:schemeClr val="tx1"/>
                          </a:solidFill>
                          <a:latin typeface="Arial Narrow" panose="020B0606020202030204" pitchFamily="34" charset="0"/>
                          <a:cs typeface="Arial" panose="020B0604020202020204" pitchFamily="34" charset="0"/>
                        </a:rPr>
                        <a:t>con un valor de </a:t>
                      </a:r>
                      <a:r>
                        <a:rPr lang="es-CO" sz="1100" b="1" dirty="0" smtClean="0">
                          <a:solidFill>
                            <a:schemeClr val="tx1"/>
                          </a:solidFill>
                          <a:latin typeface="Arial Narrow" panose="020B0606020202030204" pitchFamily="34" charset="0"/>
                          <a:cs typeface="Arial" panose="020B0604020202020204" pitchFamily="34" charset="0"/>
                        </a:rPr>
                        <a:t>124.0 </a:t>
                      </a:r>
                      <a:r>
                        <a:rPr lang="es-CO" sz="1100" b="1" dirty="0" smtClean="0">
                          <a:solidFill>
                            <a:schemeClr val="tx1"/>
                          </a:solidFill>
                          <a:latin typeface="Arial Narrow" panose="020B0606020202030204" pitchFamily="34" charset="0"/>
                          <a:cs typeface="Arial" panose="020B0604020202020204" pitchFamily="34" charset="0"/>
                        </a:rPr>
                        <a:t>mm.</a:t>
                      </a:r>
                      <a:endParaRPr lang="es-CO" sz="1100" b="1" dirty="0">
                        <a:solidFill>
                          <a:schemeClr val="tx1"/>
                        </a:solidFill>
                        <a:latin typeface="Arial Narrow" panose="020B060602020203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a16="http://schemas.microsoft.com/office/drawing/2014/main" xmlns="" val="10001"/>
                  </a:ext>
                </a:extLst>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2135442344"/>
              </p:ext>
            </p:extLst>
          </p:nvPr>
        </p:nvGraphicFramePr>
        <p:xfrm>
          <a:off x="214166" y="3069175"/>
          <a:ext cx="6105738" cy="1386840"/>
        </p:xfrm>
        <a:graphic>
          <a:graphicData uri="http://schemas.openxmlformats.org/drawingml/2006/table">
            <a:tbl>
              <a:tblPr/>
              <a:tblGrid>
                <a:gridCol w="6105738">
                  <a:extLst>
                    <a:ext uri="{9D8B030D-6E8A-4147-A177-3AD203B41FA5}">
                      <a16:colId xmlns:a16="http://schemas.microsoft.com/office/drawing/2014/main" xmlns="" val="20000"/>
                    </a:ext>
                  </a:extLst>
                </a:gridCol>
              </a:tblGrid>
              <a:tr h="251002">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dirty="0" smtClean="0">
                          <a:solidFill>
                            <a:schemeClr val="tx1"/>
                          </a:solidFill>
                          <a:latin typeface="Arial Narrow" panose="020B0606020202030204" pitchFamily="34" charset="0"/>
                        </a:rPr>
                        <a:t>ALERTA</a:t>
                      </a:r>
                      <a:r>
                        <a:rPr lang="es-CO" sz="1300" b="1" baseline="0" dirty="0" smtClean="0">
                          <a:solidFill>
                            <a:schemeClr val="tx1"/>
                          </a:solidFill>
                          <a:latin typeface="Arial Narrow" panose="020B0606020202030204" pitchFamily="34" charset="0"/>
                        </a:rPr>
                        <a:t> ROJA</a:t>
                      </a:r>
                      <a:endParaRPr lang="es-CO" sz="1300" b="1" dirty="0" smtClean="0">
                        <a:solidFill>
                          <a:schemeClr val="tx1"/>
                        </a:solidFill>
                        <a:latin typeface="Arial Narrow" panose="020B0606020202030204" pitchFamily="34" charset="0"/>
                      </a:endParaRP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r h="423998">
                <a:tc>
                  <a:txBody>
                    <a:bodyPr/>
                    <a:lstStyle/>
                    <a:p>
                      <a:pPr marL="171450" marR="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kern="1200" dirty="0" smtClean="0">
                          <a:solidFill>
                            <a:schemeClr val="tx1"/>
                          </a:solidFill>
                          <a:latin typeface="Arial Narrow" panose="020B0606020202030204" pitchFamily="34" charset="0"/>
                          <a:ea typeface="+mn-ea"/>
                          <a:cs typeface="Arial" panose="020B0604020202020204" pitchFamily="34" charset="0"/>
                        </a:rPr>
                        <a:t>Por amenaza alta a muy alta de deslizamientos de tierra detonados por lluvias, en</a:t>
                      </a:r>
                      <a:r>
                        <a:rPr lang="es-CO" sz="1100" kern="1200" baseline="0" dirty="0" smtClean="0">
                          <a:solidFill>
                            <a:schemeClr val="tx1"/>
                          </a:solidFill>
                          <a:latin typeface="Arial Narrow" panose="020B0606020202030204" pitchFamily="34" charset="0"/>
                          <a:ea typeface="+mn-ea"/>
                          <a:cs typeface="Arial" panose="020B0604020202020204" pitchFamily="34" charset="0"/>
                        </a:rPr>
                        <a:t> </a:t>
                      </a:r>
                      <a:r>
                        <a:rPr lang="es-CO" sz="1100" kern="1200" baseline="0" dirty="0" smtClean="0">
                          <a:solidFill>
                            <a:schemeClr val="tx1"/>
                          </a:solidFill>
                          <a:latin typeface="Arial Narrow" panose="020B0606020202030204" pitchFamily="34" charset="0"/>
                          <a:ea typeface="+mn-ea"/>
                          <a:cs typeface="Arial" panose="020B0604020202020204" pitchFamily="34" charset="0"/>
                        </a:rPr>
                        <a:t>algunos municipios de las regiones Amazónica, Andina y Orinoquia.</a:t>
                      </a:r>
                    </a:p>
                    <a:p>
                      <a:pPr marL="171450" marR="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kern="1200" dirty="0" smtClean="0">
                          <a:solidFill>
                            <a:schemeClr val="tx1"/>
                          </a:solidFill>
                          <a:latin typeface="Arial Narrow" panose="020B0606020202030204" pitchFamily="34" charset="0"/>
                          <a:ea typeface="+mn-ea"/>
                          <a:cs typeface="Arial" panose="020B0604020202020204" pitchFamily="34" charset="0"/>
                        </a:rPr>
                        <a:t>Amenaza </a:t>
                      </a:r>
                      <a:r>
                        <a:rPr lang="es-CO" sz="1100" kern="1200" dirty="0" smtClean="0">
                          <a:solidFill>
                            <a:schemeClr val="tx1"/>
                          </a:solidFill>
                          <a:latin typeface="Arial Narrow" panose="020B0606020202030204" pitchFamily="34" charset="0"/>
                          <a:ea typeface="+mn-ea"/>
                          <a:cs typeface="Arial" panose="020B0604020202020204" pitchFamily="34" charset="0"/>
                        </a:rPr>
                        <a:t>alta o muy alta de ocurrencia de incendios de la cobertura vegetal en zonas de bosques, cultivos y pastos, localizados en varios municipios de las regiones </a:t>
                      </a:r>
                      <a:r>
                        <a:rPr lang="es-CO" sz="1100" kern="1200" dirty="0" smtClean="0">
                          <a:solidFill>
                            <a:schemeClr val="tx1"/>
                          </a:solidFill>
                          <a:latin typeface="Arial Narrow" panose="020B0606020202030204" pitchFamily="34" charset="0"/>
                          <a:ea typeface="+mn-ea"/>
                          <a:cs typeface="Arial" panose="020B0604020202020204" pitchFamily="34" charset="0"/>
                        </a:rPr>
                        <a:t>Caribe.</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dirty="0" smtClean="0">
                          <a:solidFill>
                            <a:schemeClr val="tx1"/>
                          </a:solidFill>
                          <a:latin typeface="Arial Narrow" panose="020B0606020202030204" pitchFamily="34" charset="0"/>
                          <a:cs typeface="Arial" panose="020B0604020202020204" pitchFamily="34" charset="0"/>
                        </a:rPr>
                        <a:t>Por oleaje y viento en el Mar Caribe colombiano.</a:t>
                      </a:r>
                    </a:p>
                    <a:p>
                      <a:pPr marL="171450" marR="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CO" sz="1100" dirty="0" smtClean="0">
                        <a:solidFill>
                          <a:schemeClr val="tx1"/>
                        </a:solidFill>
                        <a:latin typeface="Arial Narrow" panose="020B060602020203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a16="http://schemas.microsoft.com/office/drawing/2014/main" xmlns="" val="10001"/>
                  </a:ext>
                </a:extLst>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2610944860"/>
              </p:ext>
            </p:extLst>
          </p:nvPr>
        </p:nvGraphicFramePr>
        <p:xfrm>
          <a:off x="197567" y="4287444"/>
          <a:ext cx="6120492" cy="1219200"/>
        </p:xfrm>
        <a:graphic>
          <a:graphicData uri="http://schemas.openxmlformats.org/drawingml/2006/table">
            <a:tbl>
              <a:tblPr/>
              <a:tblGrid>
                <a:gridCol w="6120492">
                  <a:extLst>
                    <a:ext uri="{9D8B030D-6E8A-4147-A177-3AD203B41FA5}">
                      <a16:colId xmlns:a16="http://schemas.microsoft.com/office/drawing/2014/main" xmlns="" val="20000"/>
                    </a:ext>
                  </a:extLst>
                </a:gridCol>
              </a:tblGrid>
              <a:tr h="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dirty="0" smtClean="0">
                          <a:solidFill>
                            <a:schemeClr val="tx1"/>
                          </a:solidFill>
                          <a:latin typeface="Arial Narrow" panose="020B0606020202030204" pitchFamily="34" charset="0"/>
                        </a:rPr>
                        <a:t>ALERTA NARANJA</a:t>
                      </a: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0">
                <a:tc>
                  <a:txBody>
                    <a:bodyPr/>
                    <a:lstStyle/>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dirty="0" smtClean="0">
                          <a:solidFill>
                            <a:schemeClr val="tx1"/>
                          </a:solidFill>
                          <a:latin typeface="Arial Narrow" panose="020B0606020202030204" pitchFamily="34" charset="0"/>
                          <a:cs typeface="Arial" panose="020B0604020202020204" pitchFamily="34" charset="0"/>
                        </a:rPr>
                        <a:t>Por amenaza moderada de deslizamientos de tierra detonados por lluvias, en sectores inestables o de alta pendiente, localizados en municipios de las regiones </a:t>
                      </a:r>
                      <a:r>
                        <a:rPr lang="es-CO" sz="1100" dirty="0" smtClean="0">
                          <a:solidFill>
                            <a:schemeClr val="tx1"/>
                          </a:solidFill>
                          <a:latin typeface="Arial Narrow" panose="020B0606020202030204" pitchFamily="34" charset="0"/>
                          <a:cs typeface="Arial" panose="020B0604020202020204" pitchFamily="34" charset="0"/>
                        </a:rPr>
                        <a:t>Andina, Orinoquía,</a:t>
                      </a:r>
                      <a:r>
                        <a:rPr lang="es-CO" sz="1100" baseline="0" dirty="0" smtClean="0">
                          <a:solidFill>
                            <a:schemeClr val="tx1"/>
                          </a:solidFill>
                          <a:latin typeface="Arial Narrow" panose="020B0606020202030204" pitchFamily="34" charset="0"/>
                          <a:cs typeface="Arial" panose="020B0604020202020204" pitchFamily="34" charset="0"/>
                        </a:rPr>
                        <a:t> Amazónica </a:t>
                      </a:r>
                      <a:r>
                        <a:rPr lang="es-CO" sz="1100" baseline="0" dirty="0" smtClean="0">
                          <a:solidFill>
                            <a:schemeClr val="tx1"/>
                          </a:solidFill>
                          <a:latin typeface="Arial Narrow" panose="020B0606020202030204" pitchFamily="34" charset="0"/>
                          <a:cs typeface="Arial" panose="020B0604020202020204" pitchFamily="34" charset="0"/>
                        </a:rPr>
                        <a:t>y</a:t>
                      </a:r>
                      <a:r>
                        <a:rPr lang="es-CO" sz="1100" dirty="0" smtClean="0">
                          <a:solidFill>
                            <a:schemeClr val="tx1"/>
                          </a:solidFill>
                          <a:latin typeface="Arial Narrow" panose="020B0606020202030204" pitchFamily="34" charset="0"/>
                          <a:cs typeface="Arial" panose="020B0604020202020204" pitchFamily="34" charset="0"/>
                        </a:rPr>
                        <a:t> Pacífica.</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dirty="0" smtClean="0">
                          <a:solidFill>
                            <a:schemeClr val="tx1"/>
                          </a:solidFill>
                          <a:latin typeface="Arial Narrow" panose="020B0606020202030204" pitchFamily="34" charset="0"/>
                          <a:cs typeface="Arial" panose="020B0604020202020204" pitchFamily="34" charset="0"/>
                        </a:rPr>
                        <a:t>Por moderada posibilidad de incendios de la cobertura vegetal en varios municipios de las regiones </a:t>
                      </a:r>
                      <a:r>
                        <a:rPr lang="es-CO" sz="1100" dirty="0" smtClean="0">
                          <a:solidFill>
                            <a:schemeClr val="tx1"/>
                          </a:solidFill>
                          <a:latin typeface="Arial Narrow" panose="020B0606020202030204" pitchFamily="34" charset="0"/>
                          <a:cs typeface="Arial" panose="020B0604020202020204" pitchFamily="34" charset="0"/>
                        </a:rPr>
                        <a:t>Caribe</a:t>
                      </a:r>
                      <a:r>
                        <a:rPr lang="es-CO" sz="1100" baseline="0" dirty="0" smtClean="0">
                          <a:solidFill>
                            <a:schemeClr val="tx1"/>
                          </a:solidFill>
                          <a:latin typeface="Arial Narrow" panose="020B0606020202030204" pitchFamily="34" charset="0"/>
                          <a:cs typeface="Arial" panose="020B0604020202020204" pitchFamily="34" charset="0"/>
                        </a:rPr>
                        <a:t> </a:t>
                      </a:r>
                      <a:r>
                        <a:rPr lang="es-CO" sz="1100" dirty="0" smtClean="0">
                          <a:solidFill>
                            <a:schemeClr val="tx1"/>
                          </a:solidFill>
                          <a:latin typeface="Arial Narrow" panose="020B0606020202030204" pitchFamily="34" charset="0"/>
                          <a:cs typeface="Arial" panose="020B0604020202020204" pitchFamily="34" charset="0"/>
                        </a:rPr>
                        <a:t>y </a:t>
                      </a:r>
                      <a:r>
                        <a:rPr lang="es-CO" sz="1100" dirty="0" smtClean="0">
                          <a:solidFill>
                            <a:schemeClr val="tx1"/>
                          </a:solidFill>
                          <a:latin typeface="Arial Narrow" panose="020B0606020202030204" pitchFamily="34" charset="0"/>
                          <a:cs typeface="Arial" panose="020B0604020202020204" pitchFamily="34" charset="0"/>
                        </a:rPr>
                        <a:t>Andina.</a:t>
                      </a: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kern="1200" dirty="0" smtClean="0">
                          <a:solidFill>
                            <a:schemeClr val="tx1"/>
                          </a:solidFill>
                          <a:latin typeface="Arial Narrow" panose="020B0606020202030204" pitchFamily="34" charset="0"/>
                          <a:ea typeface="+mn-ea"/>
                          <a:cs typeface="Arial" panose="020B0604020202020204" pitchFamily="34" charset="0"/>
                        </a:rPr>
                        <a:t>Por </a:t>
                      </a:r>
                      <a:r>
                        <a:rPr lang="es-CO" sz="1100" kern="1200" dirty="0" smtClean="0">
                          <a:solidFill>
                            <a:schemeClr val="tx1"/>
                          </a:solidFill>
                          <a:latin typeface="Arial Narrow" panose="020B0606020202030204" pitchFamily="34" charset="0"/>
                          <a:ea typeface="+mn-ea"/>
                          <a:cs typeface="Arial" panose="020B0604020202020204" pitchFamily="34" charset="0"/>
                        </a:rPr>
                        <a:t>niveles altos en la cuenca baja del río Magdalena.</a:t>
                      </a:r>
                      <a:endParaRPr lang="es-CO" sz="1100" dirty="0" smtClean="0">
                        <a:solidFill>
                          <a:schemeClr val="tx1"/>
                        </a:solidFill>
                        <a:latin typeface="Arial Narrow" panose="020B060602020203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a16="http://schemas.microsoft.com/office/drawing/2014/main" xmlns="" val="10001"/>
                  </a:ext>
                </a:extLst>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4032095947"/>
              </p:ext>
            </p:extLst>
          </p:nvPr>
        </p:nvGraphicFramePr>
        <p:xfrm>
          <a:off x="197567" y="5840993"/>
          <a:ext cx="6105737" cy="883920"/>
        </p:xfrm>
        <a:graphic>
          <a:graphicData uri="http://schemas.openxmlformats.org/drawingml/2006/table">
            <a:tbl>
              <a:tblPr/>
              <a:tblGrid>
                <a:gridCol w="6105737">
                  <a:extLst>
                    <a:ext uri="{9D8B030D-6E8A-4147-A177-3AD203B41FA5}">
                      <a16:colId xmlns:a16="http://schemas.microsoft.com/office/drawing/2014/main" xmlns="" val="20000"/>
                    </a:ext>
                  </a:extLst>
                </a:gridCol>
              </a:tblGrid>
              <a:tr h="0">
                <a:tc>
                  <a:txBody>
                    <a:bodyPr/>
                    <a:lstStyle/>
                    <a:p>
                      <a:pPr marL="0" marR="0" indent="0" algn="ctr" defTabSz="648035" rtl="0" eaLnBrk="1" fontAlgn="auto" latinLnBrk="0" hangingPunct="1">
                        <a:lnSpc>
                          <a:spcPct val="100000"/>
                        </a:lnSpc>
                        <a:spcBef>
                          <a:spcPts val="0"/>
                        </a:spcBef>
                        <a:spcAft>
                          <a:spcPts val="0"/>
                        </a:spcAft>
                        <a:buClrTx/>
                        <a:buSzTx/>
                        <a:buFontTx/>
                        <a:buNone/>
                        <a:tabLst/>
                        <a:defRPr/>
                      </a:pPr>
                      <a:r>
                        <a:rPr lang="es-CO" sz="1300" b="1" dirty="0" smtClean="0">
                          <a:solidFill>
                            <a:schemeClr val="tx1"/>
                          </a:solidFill>
                          <a:latin typeface="Arial Narrow" panose="020B0606020202030204" pitchFamily="34" charset="0"/>
                        </a:rPr>
                        <a:t>ALERTA AMARILLA</a:t>
                      </a:r>
                    </a:p>
                  </a:txBody>
                  <a:tcPr>
                    <a:lnL w="12700" cmpd="sng">
                      <a:solidFill>
                        <a:schemeClr val="bg1">
                          <a:lumMod val="85000"/>
                        </a:schemeClr>
                      </a:solidFill>
                      <a:prstDash val="solid"/>
                    </a:lnL>
                    <a:lnR w="12700" cmpd="sng">
                      <a:solidFill>
                        <a:schemeClr val="bg1">
                          <a:lumMod val="85000"/>
                        </a:schemeClr>
                      </a:solidFill>
                      <a:prstDash val="solid"/>
                    </a:lnR>
                    <a:lnT w="12700" cmpd="sng">
                      <a:solidFill>
                        <a:schemeClr val="bg1">
                          <a:lumMod val="85000"/>
                        </a:schemeClr>
                      </a:solidFill>
                      <a:prstDash val="solid"/>
                    </a:lnT>
                    <a:lnB w="12700" cap="flat" cmpd="sng" algn="ctr">
                      <a:solidFill>
                        <a:schemeClr val="bg1">
                          <a:lumMod val="8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0">
                <a:tc>
                  <a:txBody>
                    <a:bodyPr/>
                    <a:lstStyle/>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dirty="0" smtClean="0">
                          <a:solidFill>
                            <a:schemeClr val="tx1"/>
                          </a:solidFill>
                          <a:latin typeface="Arial Narrow" panose="020B0606020202030204" pitchFamily="34" charset="0"/>
                          <a:cs typeface="Arial" panose="020B0604020202020204" pitchFamily="34" charset="0"/>
                        </a:rPr>
                        <a:t>Por pleamar en el Océano Pacífico</a:t>
                      </a:r>
                      <a:r>
                        <a:rPr lang="es-CO" sz="1100" baseline="0" dirty="0" smtClean="0">
                          <a:solidFill>
                            <a:schemeClr val="tx1"/>
                          </a:solidFill>
                          <a:latin typeface="Arial Narrow" panose="020B0606020202030204" pitchFamily="34" charset="0"/>
                          <a:cs typeface="Arial" panose="020B0604020202020204" pitchFamily="34" charset="0"/>
                        </a:rPr>
                        <a:t> colombiano.</a:t>
                      </a:r>
                      <a:endParaRPr lang="es-CO" sz="1100" dirty="0" smtClean="0">
                        <a:solidFill>
                          <a:schemeClr val="tx1"/>
                        </a:solidFill>
                        <a:latin typeface="Arial Narrow" panose="020B0606020202030204" pitchFamily="34" charset="0"/>
                        <a:cs typeface="Arial" panose="020B0604020202020204" pitchFamily="34" charset="0"/>
                      </a:endParaRP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100" dirty="0" smtClean="0">
                          <a:solidFill>
                            <a:schemeClr val="tx1"/>
                          </a:solidFill>
                          <a:latin typeface="Arial Narrow" panose="020B0606020202030204" pitchFamily="34" charset="0"/>
                          <a:cs typeface="Arial" panose="020B0604020202020204" pitchFamily="34" charset="0"/>
                        </a:rPr>
                        <a:t>Por tiempo lluvioso en el Océano Pacífico</a:t>
                      </a:r>
                      <a:r>
                        <a:rPr lang="es-CO" sz="1100" baseline="0" dirty="0" smtClean="0">
                          <a:solidFill>
                            <a:schemeClr val="tx1"/>
                          </a:solidFill>
                          <a:latin typeface="Arial Narrow" panose="020B0606020202030204" pitchFamily="34" charset="0"/>
                          <a:cs typeface="Arial" panose="020B0604020202020204" pitchFamily="34" charset="0"/>
                        </a:rPr>
                        <a:t> colombiano.</a:t>
                      </a:r>
                      <a:endParaRPr lang="es-CO" sz="1100" dirty="0" smtClean="0">
                        <a:solidFill>
                          <a:schemeClr val="tx1"/>
                        </a:solidFill>
                        <a:latin typeface="Arial Narrow" panose="020B0606020202030204" pitchFamily="34" charset="0"/>
                        <a:cs typeface="Arial" panose="020B0604020202020204" pitchFamily="34" charset="0"/>
                      </a:endParaRPr>
                    </a:p>
                    <a:p>
                      <a:pPr marL="171450" marR="0" lvl="0" indent="-171450" algn="just" defTabSz="648035"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CO" sz="1100" dirty="0" smtClean="0">
                        <a:solidFill>
                          <a:schemeClr val="tx1"/>
                        </a:solidFill>
                        <a:latin typeface="Arial Narrow" panose="020B0606020202030204" pitchFamily="34" charset="0"/>
                        <a:cs typeface="Arial" panose="020B060402020202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solidFill>
                        <a:schemeClr val="bg1">
                          <a:lumMod val="85000"/>
                        </a:schemeClr>
                      </a:solidFill>
                      <a:prstDash val="solid"/>
                    </a:lnB>
                    <a:solidFill>
                      <a:schemeClr val="bg1">
                        <a:lumMod val="8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04178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3283119" y="1329928"/>
            <a:ext cx="3197056" cy="861774"/>
          </a:xfrm>
          <a:prstGeom prst="rect">
            <a:avLst/>
          </a:prstGeom>
          <a:noFill/>
        </p:spPr>
        <p:txBody>
          <a:bodyPr wrap="square" rtlCol="0">
            <a:spAutoFit/>
          </a:bodyPr>
          <a:lstStyle/>
          <a:p>
            <a:pPr marL="90170" marR="28575" algn="ctr">
              <a:spcAft>
                <a:spcPts val="0"/>
              </a:spcAft>
              <a:tabLst>
                <a:tab pos="1170305" algn="l"/>
                <a:tab pos="7658100" algn="ctr"/>
                <a:tab pos="7658100" algn="ctr"/>
              </a:tabLst>
            </a:pPr>
            <a:r>
              <a:rPr lang="es-MX" sz="1000" dirty="0">
                <a:solidFill>
                  <a:schemeClr val="bg1"/>
                </a:solidFill>
                <a:latin typeface="Arial Narrow" panose="020B0606020202030204" pitchFamily="34" charset="0"/>
                <a:ea typeface="Cambria" panose="02040503050406030204" pitchFamily="18" charset="0"/>
                <a:cs typeface="ArialNarrow"/>
              </a:rPr>
              <a:t>A continuación se </a:t>
            </a:r>
            <a:r>
              <a:rPr lang="es-MX" sz="1000" dirty="0" smtClean="0">
                <a:solidFill>
                  <a:schemeClr val="bg1"/>
                </a:solidFill>
                <a:latin typeface="Arial Narrow" panose="020B0606020202030204" pitchFamily="34" charset="0"/>
                <a:ea typeface="Cambria" panose="02040503050406030204" pitchFamily="18" charset="0"/>
                <a:cs typeface="ArialNarrow"/>
              </a:rPr>
              <a:t>relaciona el volumen útil diario de los principales embalses del país (expresado </a:t>
            </a:r>
            <a:r>
              <a:rPr lang="es-MX" sz="1000" dirty="0">
                <a:solidFill>
                  <a:schemeClr val="bg1"/>
                </a:solidFill>
                <a:latin typeface="Arial Narrow" panose="020B0606020202030204" pitchFamily="34" charset="0"/>
                <a:ea typeface="Cambria" panose="02040503050406030204" pitchFamily="18" charset="0"/>
                <a:cs typeface="ArialNarrow"/>
              </a:rPr>
              <a:t>en </a:t>
            </a:r>
            <a:r>
              <a:rPr lang="es-MX" sz="1000" dirty="0" smtClean="0">
                <a:solidFill>
                  <a:schemeClr val="bg1"/>
                </a:solidFill>
                <a:latin typeface="Arial Narrow" panose="020B0606020202030204" pitchFamily="34" charset="0"/>
                <a:ea typeface="Cambria" panose="02040503050406030204" pitchFamily="18" charset="0"/>
                <a:cs typeface="ArialNarrow"/>
              </a:rPr>
              <a:t>porcentaje), de </a:t>
            </a:r>
            <a:r>
              <a:rPr lang="es-MX" sz="1000" dirty="0">
                <a:solidFill>
                  <a:schemeClr val="bg1"/>
                </a:solidFill>
                <a:latin typeface="Arial Narrow" panose="020B0606020202030204" pitchFamily="34" charset="0"/>
                <a:ea typeface="Cambria" panose="02040503050406030204" pitchFamily="18" charset="0"/>
                <a:cs typeface="ArialNarrow"/>
              </a:rPr>
              <a:t>acuerdo con </a:t>
            </a:r>
            <a:r>
              <a:rPr lang="es-MX" sz="1000" dirty="0" smtClean="0">
                <a:solidFill>
                  <a:schemeClr val="bg1"/>
                </a:solidFill>
                <a:latin typeface="Arial Narrow" panose="020B0606020202030204" pitchFamily="34" charset="0"/>
                <a:ea typeface="Cambria" panose="02040503050406030204" pitchFamily="18" charset="0"/>
                <a:cs typeface="ArialNarrow"/>
              </a:rPr>
              <a:t>la información reportada por </a:t>
            </a:r>
            <a:r>
              <a:rPr lang="es-MX" sz="1000" b="1" dirty="0" smtClean="0">
                <a:solidFill>
                  <a:schemeClr val="bg1"/>
                </a:solidFill>
                <a:latin typeface="Arial Narrow" panose="020B0606020202030204" pitchFamily="34" charset="0"/>
                <a:ea typeface="Cambria" panose="02040503050406030204" pitchFamily="18" charset="0"/>
                <a:cs typeface="ArialNarrow"/>
              </a:rPr>
              <a:t>XM S.A. E.S.P</a:t>
            </a:r>
            <a:r>
              <a:rPr lang="es-MX" sz="1000" dirty="0" smtClean="0">
                <a:solidFill>
                  <a:schemeClr val="bg1"/>
                </a:solidFill>
                <a:latin typeface="Arial Narrow" panose="020B0606020202030204" pitchFamily="34" charset="0"/>
                <a:ea typeface="Cambria" panose="02040503050406030204" pitchFamily="18" charset="0"/>
                <a:cs typeface="ArialNarrow"/>
              </a:rPr>
              <a:t> en </a:t>
            </a:r>
            <a:r>
              <a:rPr lang="es-MX" sz="1000" dirty="0">
                <a:solidFill>
                  <a:schemeClr val="bg1"/>
                </a:solidFill>
                <a:latin typeface="Arial Narrow" panose="020B0606020202030204" pitchFamily="34" charset="0"/>
                <a:ea typeface="Cambria" panose="02040503050406030204" pitchFamily="18" charset="0"/>
                <a:cs typeface="ArialNarrow"/>
              </a:rPr>
              <a:t>la siguiente dirección </a:t>
            </a:r>
            <a:r>
              <a:rPr lang="es-MX" sz="1000" dirty="0" smtClean="0">
                <a:solidFill>
                  <a:schemeClr val="bg1"/>
                </a:solidFill>
                <a:latin typeface="Arial Narrow" panose="020B0606020202030204" pitchFamily="34" charset="0"/>
                <a:ea typeface="Cambria" panose="02040503050406030204" pitchFamily="18" charset="0"/>
                <a:cs typeface="ArialNarrow"/>
              </a:rPr>
              <a:t>electrónica</a:t>
            </a:r>
            <a:r>
              <a:rPr lang="es-MX" sz="1000" dirty="0" smtClean="0">
                <a:solidFill>
                  <a:schemeClr val="bg1"/>
                </a:solidFill>
                <a:latin typeface="Arial Narrow" panose="020B0606020202030204" pitchFamily="34" charset="0"/>
                <a:ea typeface="Cambria" panose="02040503050406030204" pitchFamily="18" charset="0"/>
                <a:cs typeface="Verdana" panose="020B0604030504040204" pitchFamily="34" charset="0"/>
              </a:rPr>
              <a:t>: </a:t>
            </a:r>
            <a:r>
              <a:rPr lang="es-MX" sz="1000" u="sng" dirty="0">
                <a:solidFill>
                  <a:schemeClr val="bg1"/>
                </a:solidFill>
                <a:latin typeface="Arial Narrow" panose="020B0606020202030204" pitchFamily="34" charset="0"/>
                <a:ea typeface="Cambria" panose="02040503050406030204" pitchFamily="18" charset="0"/>
                <a:cs typeface="Verdana" panose="020B0604030504040204" pitchFamily="34" charset="0"/>
                <a:hlinkClick r:id="rId2"/>
              </a:rPr>
              <a:t>http://</a:t>
            </a:r>
            <a:r>
              <a:rPr lang="es-MX" sz="1000" u="sng" dirty="0" smtClean="0">
                <a:solidFill>
                  <a:schemeClr val="bg1"/>
                </a:solidFill>
                <a:latin typeface="Arial Narrow" panose="020B0606020202030204" pitchFamily="34" charset="0"/>
                <a:ea typeface="Cambria" panose="02040503050406030204" pitchFamily="18" charset="0"/>
                <a:cs typeface="Verdana" panose="020B0604030504040204" pitchFamily="34" charset="0"/>
                <a:hlinkClick r:id="rId2"/>
              </a:rPr>
              <a:t>ido.xm.com.co/ido/SitePages/hidrologia.aspx?q=reservas</a:t>
            </a:r>
            <a:endParaRPr lang="es-CO" sz="1000" dirty="0">
              <a:solidFill>
                <a:schemeClr val="bg1"/>
              </a:solidFill>
              <a:effectLst/>
              <a:latin typeface="Calibri" panose="020F0502020204030204" pitchFamily="34" charset="0"/>
              <a:ea typeface="Cambria" panose="02040503050406030204" pitchFamily="18" charset="0"/>
              <a:cs typeface="Calibri" panose="020F0502020204030204" pitchFamily="34" charset="0"/>
            </a:endParaRPr>
          </a:p>
        </p:txBody>
      </p:sp>
      <p:pic>
        <p:nvPicPr>
          <p:cNvPr id="2" name="Imagen 1"/>
          <p:cNvPicPr>
            <a:picLocks noChangeAspect="1"/>
          </p:cNvPicPr>
          <p:nvPr/>
        </p:nvPicPr>
        <p:blipFill>
          <a:blip r:embed="rId3"/>
          <a:stretch>
            <a:fillRect/>
          </a:stretch>
        </p:blipFill>
        <p:spPr>
          <a:xfrm>
            <a:off x="3195087" y="2191702"/>
            <a:ext cx="3285089" cy="6196648"/>
          </a:xfrm>
          <a:prstGeom prst="rect">
            <a:avLst/>
          </a:prstGeom>
        </p:spPr>
      </p:pic>
      <p:pic>
        <p:nvPicPr>
          <p:cNvPr id="5" name="Imagen 4"/>
          <p:cNvPicPr>
            <a:picLocks noChangeAspect="1"/>
          </p:cNvPicPr>
          <p:nvPr/>
        </p:nvPicPr>
        <p:blipFill>
          <a:blip r:embed="rId4"/>
          <a:stretch>
            <a:fillRect/>
          </a:stretch>
        </p:blipFill>
        <p:spPr>
          <a:xfrm>
            <a:off x="0" y="1329928"/>
            <a:ext cx="3195086" cy="7072953"/>
          </a:xfrm>
          <a:prstGeom prst="rect">
            <a:avLst/>
          </a:prstGeom>
        </p:spPr>
      </p:pic>
    </p:spTree>
    <p:extLst>
      <p:ext uri="{BB962C8B-B14F-4D97-AF65-F5344CB8AC3E}">
        <p14:creationId xmlns:p14="http://schemas.microsoft.com/office/powerpoint/2010/main" val="1588143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contrast="-28000"/>
          </a:blip>
          <a:stretch>
            <a:fillRect/>
          </a:stretch>
        </p:blipFill>
        <p:spPr>
          <a:xfrm>
            <a:off x="1966" y="1267525"/>
            <a:ext cx="6476165" cy="7154999"/>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1089175"/>
            <a:ext cx="6480170" cy="396000"/>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3730874308"/>
              </p:ext>
            </p:extLst>
          </p:nvPr>
        </p:nvGraphicFramePr>
        <p:xfrm>
          <a:off x="0" y="1674175"/>
          <a:ext cx="6300087" cy="6292176"/>
        </p:xfrm>
        <a:graphic>
          <a:graphicData uri="http://schemas.openxmlformats.org/drawingml/2006/table">
            <a:tbl>
              <a:tblPr firstRow="1" firstCol="1" bandRow="1">
                <a:tableStyleId>{B301B821-A1FF-4177-AEE7-76D212191A09}</a:tableStyleId>
              </a:tblPr>
              <a:tblGrid>
                <a:gridCol w="1575022"/>
                <a:gridCol w="4725065"/>
              </a:tblGrid>
              <a:tr h="228193">
                <a:tc>
                  <a:txBody>
                    <a:bodyPr/>
                    <a:lstStyle/>
                    <a:p>
                      <a:pPr algn="ctr">
                        <a:spcAft>
                          <a:spcPts val="0"/>
                        </a:spcAft>
                      </a:pPr>
                      <a:r>
                        <a:rPr lang="es-CO" sz="1400" b="1" dirty="0">
                          <a:effectLst>
                            <a:outerShdw blurRad="38100" dist="38100" dir="2700000" algn="tl">
                              <a:srgbClr val="000000">
                                <a:alpha val="43137"/>
                              </a:srgbClr>
                            </a:outerShdw>
                          </a:effectLst>
                          <a:latin typeface="Arial Narrow" panose="020B0606020202030204" pitchFamily="34" charset="0"/>
                        </a:rPr>
                        <a:t>DEPARTAMENTO</a:t>
                      </a:r>
                      <a:endParaRPr lang="es-CO" sz="1400" b="1"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72000" marR="18000" marT="18000" marB="18000" anchor="ctr" anchorCtr="1">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006EB6"/>
                    </a:solidFill>
                  </a:tcPr>
                </a:tc>
                <a:tc>
                  <a:txBody>
                    <a:bodyPr/>
                    <a:lstStyle/>
                    <a:p>
                      <a:pPr algn="ctr">
                        <a:spcAft>
                          <a:spcPts val="0"/>
                        </a:spcAft>
                      </a:pPr>
                      <a:r>
                        <a:rPr lang="es-CO" sz="1400" b="1" dirty="0">
                          <a:effectLst>
                            <a:outerShdw blurRad="38100" dist="38100" dir="2700000" algn="tl">
                              <a:srgbClr val="000000">
                                <a:alpha val="43137"/>
                              </a:srgbClr>
                            </a:outerShdw>
                          </a:effectLst>
                          <a:latin typeface="Arial Narrow" panose="020B0606020202030204" pitchFamily="34" charset="0"/>
                        </a:rPr>
                        <a:t>MUNICIPIO</a:t>
                      </a:r>
                      <a:endParaRPr lang="es-CO" sz="1400" b="1"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72000" marR="18000" marT="18000" marB="18000" anchor="ctr" anchorCtr="1">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006EB6"/>
                    </a:solidFill>
                  </a:tcPr>
                </a:tc>
              </a:tr>
              <a:tr h="290208">
                <a:tc>
                  <a:txBody>
                    <a:bodyPr/>
                    <a:lstStyle/>
                    <a:p>
                      <a:pPr algn="ctr" fontAlgn="ctr"/>
                      <a:r>
                        <a:rPr lang="es-CO" sz="1200" b="1" i="0" u="none" strike="noStrike" dirty="0">
                          <a:solidFill>
                            <a:srgbClr val="000000"/>
                          </a:solidFill>
                          <a:effectLst/>
                          <a:latin typeface="Arial Narrow" panose="020B0606020202030204" pitchFamily="34" charset="0"/>
                        </a:rPr>
                        <a:t>ANTIOQUIA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Támesis (69.4), Pueblorrico (</a:t>
                      </a:r>
                      <a:r>
                        <a:rPr lang="es-CO" sz="1200" b="0" i="0" u="none" strike="noStrike" dirty="0" smtClean="0">
                          <a:solidFill>
                            <a:srgbClr val="000000"/>
                          </a:solidFill>
                          <a:effectLst/>
                          <a:latin typeface="Arial Narrow" panose="020B0606020202030204" pitchFamily="34" charset="0"/>
                        </a:rPr>
                        <a:t>50.0), </a:t>
                      </a:r>
                      <a:r>
                        <a:rPr lang="es-CO" sz="1200" b="0" i="0" u="none" strike="noStrike" dirty="0">
                          <a:solidFill>
                            <a:srgbClr val="000000"/>
                          </a:solidFill>
                          <a:effectLst/>
                          <a:latin typeface="Arial Narrow" panose="020B0606020202030204" pitchFamily="34" charset="0"/>
                        </a:rPr>
                        <a:t>San Francisco (</a:t>
                      </a:r>
                      <a:r>
                        <a:rPr lang="es-CO" sz="1200" b="0" i="0" u="none" strike="noStrike" dirty="0" smtClean="0">
                          <a:solidFill>
                            <a:srgbClr val="000000"/>
                          </a:solidFill>
                          <a:effectLst/>
                          <a:latin typeface="Arial Narrow" panose="020B0606020202030204" pitchFamily="34" charset="0"/>
                        </a:rPr>
                        <a:t>42.0), </a:t>
                      </a:r>
                      <a:r>
                        <a:rPr lang="es-CO" sz="1200" b="0" i="0" u="none" strike="noStrike" dirty="0">
                          <a:solidFill>
                            <a:srgbClr val="000000"/>
                          </a:solidFill>
                          <a:effectLst/>
                          <a:latin typeface="Arial Narrow" panose="020B0606020202030204" pitchFamily="34" charset="0"/>
                        </a:rPr>
                        <a:t>Caramanta (</a:t>
                      </a:r>
                      <a:r>
                        <a:rPr lang="es-CO" sz="1200" b="0" i="0" u="none" strike="noStrike" dirty="0" smtClean="0">
                          <a:solidFill>
                            <a:srgbClr val="000000"/>
                          </a:solidFill>
                          <a:effectLst/>
                          <a:latin typeface="Arial Narrow" panose="020B0606020202030204" pitchFamily="34" charset="0"/>
                        </a:rPr>
                        <a:t>40.0), </a:t>
                      </a:r>
                      <a:endParaRPr lang="es-CO" sz="12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ctr"/>
                      <a:r>
                        <a:rPr lang="es-CO" sz="1200" b="1" i="0" u="none" strike="noStrike" dirty="0">
                          <a:solidFill>
                            <a:srgbClr val="000000"/>
                          </a:solidFill>
                          <a:effectLst/>
                          <a:latin typeface="Arial Narrow" panose="020B0606020202030204" pitchFamily="34" charset="0"/>
                        </a:rPr>
                        <a:t>ARAUCA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Tame (</a:t>
                      </a:r>
                      <a:r>
                        <a:rPr lang="es-CO" sz="1200" b="0" i="0" u="none" strike="noStrike" dirty="0" smtClean="0">
                          <a:solidFill>
                            <a:srgbClr val="000000"/>
                          </a:solidFill>
                          <a:effectLst/>
                          <a:latin typeface="Arial Narrow" panose="020B0606020202030204" pitchFamily="34" charset="0"/>
                        </a:rPr>
                        <a:t>50.0), </a:t>
                      </a:r>
                      <a:r>
                        <a:rPr lang="es-CO" sz="1200" b="0" i="0" u="none" strike="noStrike" dirty="0">
                          <a:solidFill>
                            <a:srgbClr val="000000"/>
                          </a:solidFill>
                          <a:effectLst/>
                          <a:latin typeface="Arial Narrow" panose="020B0606020202030204" pitchFamily="34" charset="0"/>
                        </a:rPr>
                        <a:t>Arauca (35.6), </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ctr"/>
                      <a:r>
                        <a:rPr lang="es-CO" sz="1200" b="1" i="0" u="none" strike="noStrike" dirty="0">
                          <a:solidFill>
                            <a:srgbClr val="000000"/>
                          </a:solidFill>
                          <a:effectLst/>
                          <a:latin typeface="Arial Narrow" panose="020B0606020202030204" pitchFamily="34" charset="0"/>
                        </a:rPr>
                        <a:t>BOYACA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Quipama (46.9), Cubara (46.8), Muzo (43.4), Pauna (41.3), </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ctr"/>
                      <a:r>
                        <a:rPr lang="es-CO" sz="1200" b="1" i="0" u="none" strike="noStrike" dirty="0">
                          <a:solidFill>
                            <a:srgbClr val="000000"/>
                          </a:solidFill>
                          <a:effectLst/>
                          <a:latin typeface="Arial Narrow" panose="020B0606020202030204" pitchFamily="34" charset="0"/>
                        </a:rPr>
                        <a:t>CALDAS</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Victoria (</a:t>
                      </a:r>
                      <a:r>
                        <a:rPr lang="es-CO" sz="1200" b="0" i="0" u="none" strike="noStrike" dirty="0" smtClean="0">
                          <a:solidFill>
                            <a:srgbClr val="000000"/>
                          </a:solidFill>
                          <a:effectLst/>
                          <a:latin typeface="Arial Narrow" panose="020B0606020202030204" pitchFamily="34" charset="0"/>
                        </a:rPr>
                        <a:t>122.0), </a:t>
                      </a:r>
                      <a:r>
                        <a:rPr lang="es-CO" sz="1200" b="0" i="0" u="none" strike="noStrike" dirty="0">
                          <a:solidFill>
                            <a:srgbClr val="000000"/>
                          </a:solidFill>
                          <a:effectLst/>
                          <a:latin typeface="Arial Narrow" panose="020B0606020202030204" pitchFamily="34" charset="0"/>
                        </a:rPr>
                        <a:t>Samana (</a:t>
                      </a:r>
                      <a:r>
                        <a:rPr lang="es-CO" sz="1200" b="0" i="0" u="none" strike="noStrike" dirty="0" smtClean="0">
                          <a:solidFill>
                            <a:srgbClr val="000000"/>
                          </a:solidFill>
                          <a:effectLst/>
                          <a:latin typeface="Arial Narrow" panose="020B0606020202030204" pitchFamily="34" charset="0"/>
                        </a:rPr>
                        <a:t>102.0), </a:t>
                      </a:r>
                      <a:r>
                        <a:rPr lang="es-CO" sz="1200" b="0" i="0" u="none" strike="noStrike" dirty="0">
                          <a:solidFill>
                            <a:srgbClr val="000000"/>
                          </a:solidFill>
                          <a:effectLst/>
                          <a:latin typeface="Arial Narrow" panose="020B0606020202030204" pitchFamily="34" charset="0"/>
                        </a:rPr>
                        <a:t>Marquetalía (</a:t>
                      </a:r>
                      <a:r>
                        <a:rPr lang="es-CO" sz="1200" b="0" i="0" u="none" strike="noStrike" dirty="0" smtClean="0">
                          <a:solidFill>
                            <a:srgbClr val="000000"/>
                          </a:solidFill>
                          <a:effectLst/>
                          <a:latin typeface="Arial Narrow" panose="020B0606020202030204" pitchFamily="34" charset="0"/>
                        </a:rPr>
                        <a:t>53.0), </a:t>
                      </a:r>
                      <a:r>
                        <a:rPr lang="es-CO" sz="1200" b="0" i="0" u="none" strike="noStrike" dirty="0">
                          <a:solidFill>
                            <a:srgbClr val="000000"/>
                          </a:solidFill>
                          <a:effectLst/>
                          <a:latin typeface="Arial Narrow" panose="020B0606020202030204" pitchFamily="34" charset="0"/>
                        </a:rPr>
                        <a:t>Palestina (47.5), </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ctr"/>
                      <a:r>
                        <a:rPr lang="es-CO" sz="1200" b="1" i="0" u="none" strike="noStrike" dirty="0">
                          <a:solidFill>
                            <a:srgbClr val="000000"/>
                          </a:solidFill>
                          <a:effectLst/>
                          <a:latin typeface="Arial Narrow" panose="020B0606020202030204" pitchFamily="34" charset="0"/>
                        </a:rPr>
                        <a:t>CAQUETA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Solano (</a:t>
                      </a:r>
                      <a:r>
                        <a:rPr lang="es-CO" sz="1200" b="0" i="0" u="none" strike="noStrike" dirty="0" smtClean="0">
                          <a:solidFill>
                            <a:srgbClr val="000000"/>
                          </a:solidFill>
                          <a:effectLst/>
                          <a:latin typeface="Arial Narrow" panose="020B0606020202030204" pitchFamily="34" charset="0"/>
                        </a:rPr>
                        <a:t>33.0), </a:t>
                      </a:r>
                      <a:endParaRPr lang="es-CO" sz="12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ctr"/>
                      <a:r>
                        <a:rPr lang="es-CO" sz="1200" b="1" i="0" u="none" strike="noStrike" dirty="0">
                          <a:solidFill>
                            <a:srgbClr val="000000"/>
                          </a:solidFill>
                          <a:effectLst/>
                          <a:latin typeface="Arial Narrow" panose="020B0606020202030204" pitchFamily="34" charset="0"/>
                        </a:rPr>
                        <a:t>CASANARE</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Sabanalarga (</a:t>
                      </a:r>
                      <a:r>
                        <a:rPr lang="es-CO" sz="1200" b="0" i="0" u="none" strike="noStrike" dirty="0" smtClean="0">
                          <a:solidFill>
                            <a:srgbClr val="000000"/>
                          </a:solidFill>
                          <a:effectLst/>
                          <a:latin typeface="Arial Narrow" panose="020B0606020202030204" pitchFamily="34" charset="0"/>
                        </a:rPr>
                        <a:t>61.0), </a:t>
                      </a:r>
                      <a:r>
                        <a:rPr lang="es-CO" sz="1200" b="0" i="0" u="none" strike="noStrike" dirty="0">
                          <a:solidFill>
                            <a:srgbClr val="000000"/>
                          </a:solidFill>
                          <a:effectLst/>
                          <a:latin typeface="Arial Narrow" panose="020B0606020202030204" pitchFamily="34" charset="0"/>
                        </a:rPr>
                        <a:t>Tauramena (</a:t>
                      </a:r>
                      <a:r>
                        <a:rPr lang="es-CO" sz="1200" b="0" i="0" u="none" strike="noStrike" dirty="0" smtClean="0">
                          <a:solidFill>
                            <a:srgbClr val="000000"/>
                          </a:solidFill>
                          <a:effectLst/>
                          <a:latin typeface="Arial Narrow" panose="020B0606020202030204" pitchFamily="34" charset="0"/>
                        </a:rPr>
                        <a:t>47.0), </a:t>
                      </a:r>
                      <a:r>
                        <a:rPr lang="es-CO" sz="1200" b="0" i="0" u="none" strike="noStrike" dirty="0">
                          <a:solidFill>
                            <a:srgbClr val="000000"/>
                          </a:solidFill>
                          <a:effectLst/>
                          <a:latin typeface="Arial Narrow" panose="020B0606020202030204" pitchFamily="34" charset="0"/>
                        </a:rPr>
                        <a:t>Trinidad (40.5), </a:t>
                      </a:r>
                      <a:r>
                        <a:rPr lang="es-CO" sz="1200" b="0" i="0" u="none" strike="noStrike" dirty="0" smtClean="0">
                          <a:solidFill>
                            <a:srgbClr val="000000"/>
                          </a:solidFill>
                          <a:effectLst/>
                          <a:latin typeface="Arial Narrow" panose="020B0606020202030204" pitchFamily="34" charset="0"/>
                        </a:rPr>
                        <a:t>Yopal (</a:t>
                      </a:r>
                      <a:r>
                        <a:rPr lang="es-CO" sz="1200" b="0" i="0" u="none" strike="noStrike" dirty="0">
                          <a:solidFill>
                            <a:srgbClr val="000000"/>
                          </a:solidFill>
                          <a:effectLst/>
                          <a:latin typeface="Arial Narrow" panose="020B0606020202030204" pitchFamily="34" charset="0"/>
                        </a:rPr>
                        <a:t>corregimiento el Morro) (30.5), </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ctr"/>
                      <a:r>
                        <a:rPr lang="es-CO" sz="1200" b="1" i="0" u="none" strike="noStrike" dirty="0">
                          <a:solidFill>
                            <a:srgbClr val="000000"/>
                          </a:solidFill>
                          <a:effectLst/>
                          <a:latin typeface="Arial Narrow" panose="020B0606020202030204" pitchFamily="34" charset="0"/>
                        </a:rPr>
                        <a:t>CAUCA</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pt-BR" sz="1200" b="0" i="0" u="none" strike="noStrike" dirty="0">
                          <a:solidFill>
                            <a:srgbClr val="000000"/>
                          </a:solidFill>
                          <a:effectLst/>
                          <a:latin typeface="Arial Narrow" panose="020B0606020202030204" pitchFamily="34" charset="0"/>
                        </a:rPr>
                        <a:t>López de Micay (</a:t>
                      </a:r>
                      <a:r>
                        <a:rPr lang="pt-BR" sz="1200" b="0" i="0" u="none" strike="noStrike" dirty="0" smtClean="0">
                          <a:solidFill>
                            <a:srgbClr val="000000"/>
                          </a:solidFill>
                          <a:effectLst/>
                          <a:latin typeface="Arial Narrow" panose="020B0606020202030204" pitchFamily="34" charset="0"/>
                        </a:rPr>
                        <a:t>68.0), </a:t>
                      </a:r>
                      <a:r>
                        <a:rPr lang="pt-BR" sz="1200" b="0" i="0" u="none" strike="noStrike" dirty="0">
                          <a:solidFill>
                            <a:srgbClr val="000000"/>
                          </a:solidFill>
                          <a:effectLst/>
                          <a:latin typeface="Arial Narrow" panose="020B0606020202030204" pitchFamily="34" charset="0"/>
                        </a:rPr>
                        <a:t>Bolívar (</a:t>
                      </a:r>
                      <a:r>
                        <a:rPr lang="pt-BR" sz="1200" b="0" i="0" u="none" strike="noStrike" dirty="0" smtClean="0">
                          <a:solidFill>
                            <a:srgbClr val="000000"/>
                          </a:solidFill>
                          <a:effectLst/>
                          <a:latin typeface="Arial Narrow" panose="020B0606020202030204" pitchFamily="34" charset="0"/>
                        </a:rPr>
                        <a:t>58.0), </a:t>
                      </a:r>
                      <a:endParaRPr lang="pt-BR" sz="12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ctr"/>
                      <a:r>
                        <a:rPr lang="es-CO" sz="1200" b="1" i="0" u="none" strike="noStrike" dirty="0">
                          <a:solidFill>
                            <a:srgbClr val="000000"/>
                          </a:solidFill>
                          <a:effectLst/>
                          <a:latin typeface="Arial Narrow" panose="020B0606020202030204" pitchFamily="34" charset="0"/>
                        </a:rPr>
                        <a:t>CESAR</a:t>
                      </a:r>
                    </a:p>
                  </a:txBody>
                  <a:tcPr marL="0" marR="0" marT="0" marB="0"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San Alberto (</a:t>
                      </a:r>
                      <a:r>
                        <a:rPr lang="es-CO" sz="1200" b="0" i="0" u="none" strike="noStrike" dirty="0" smtClean="0">
                          <a:solidFill>
                            <a:srgbClr val="000000"/>
                          </a:solidFill>
                          <a:effectLst/>
                          <a:latin typeface="Arial Narrow" panose="020B0606020202030204" pitchFamily="34" charset="0"/>
                        </a:rPr>
                        <a:t>36.0), </a:t>
                      </a:r>
                      <a:endParaRPr lang="es-CO" sz="12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b"/>
                      <a:r>
                        <a:rPr lang="es-CO" sz="1200" b="1" i="0" u="none" strike="noStrike" dirty="0">
                          <a:solidFill>
                            <a:srgbClr val="000000"/>
                          </a:solidFill>
                          <a:effectLst/>
                          <a:latin typeface="Arial Narrow" panose="020B0606020202030204" pitchFamily="34" charset="0"/>
                        </a:rPr>
                        <a:t>CORDOBA</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Tierralta (</a:t>
                      </a:r>
                      <a:r>
                        <a:rPr lang="es-CO" sz="1200" b="0" i="0" u="none" strike="noStrike" dirty="0" smtClean="0">
                          <a:solidFill>
                            <a:srgbClr val="000000"/>
                          </a:solidFill>
                          <a:effectLst/>
                          <a:latin typeface="Arial Narrow" panose="020B0606020202030204" pitchFamily="34" charset="0"/>
                        </a:rPr>
                        <a:t>37.0), </a:t>
                      </a:r>
                      <a:r>
                        <a:rPr lang="es-CO" sz="1200" b="0" i="0" u="none" strike="noStrike" dirty="0">
                          <a:solidFill>
                            <a:srgbClr val="000000"/>
                          </a:solidFill>
                          <a:effectLst/>
                          <a:latin typeface="Arial Narrow" panose="020B0606020202030204" pitchFamily="34" charset="0"/>
                        </a:rPr>
                        <a:t>Sahagún (</a:t>
                      </a:r>
                      <a:r>
                        <a:rPr lang="es-CO" sz="1200" b="0" i="0" u="none" strike="noStrike" dirty="0" smtClean="0">
                          <a:solidFill>
                            <a:srgbClr val="000000"/>
                          </a:solidFill>
                          <a:effectLst/>
                          <a:latin typeface="Arial Narrow" panose="020B0606020202030204" pitchFamily="34" charset="0"/>
                        </a:rPr>
                        <a:t>35.0), </a:t>
                      </a:r>
                      <a:endParaRPr lang="es-CO" sz="12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b"/>
                      <a:r>
                        <a:rPr lang="es-CO" sz="1200" b="1" i="0" u="none" strike="noStrike" dirty="0">
                          <a:solidFill>
                            <a:srgbClr val="000000"/>
                          </a:solidFill>
                          <a:effectLst/>
                          <a:latin typeface="Arial Narrow" panose="020B0606020202030204" pitchFamily="34" charset="0"/>
                        </a:rPr>
                        <a:t>CUNDINAMARCA</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marL="0" marR="0" indent="0" algn="l" defTabSz="648035" rtl="0" eaLnBrk="1" fontAlgn="b" latinLnBrk="0" hangingPunct="1">
                        <a:lnSpc>
                          <a:spcPct val="100000"/>
                        </a:lnSpc>
                        <a:spcBef>
                          <a:spcPts val="0"/>
                        </a:spcBef>
                        <a:spcAft>
                          <a:spcPts val="0"/>
                        </a:spcAft>
                        <a:buClrTx/>
                        <a:buSzTx/>
                        <a:buFontTx/>
                        <a:buNone/>
                        <a:tabLst/>
                        <a:defRPr/>
                      </a:pPr>
                      <a:r>
                        <a:rPr lang="es-CO" sz="1200" b="0" i="0" u="none" strike="noStrike" dirty="0">
                          <a:solidFill>
                            <a:srgbClr val="000000"/>
                          </a:solidFill>
                          <a:effectLst/>
                          <a:latin typeface="Arial Narrow" panose="020B0606020202030204" pitchFamily="34" charset="0"/>
                        </a:rPr>
                        <a:t>Medina (</a:t>
                      </a:r>
                      <a:r>
                        <a:rPr lang="es-CO" sz="1200" b="0" i="0" u="none" strike="noStrike" dirty="0" smtClean="0">
                          <a:solidFill>
                            <a:srgbClr val="000000"/>
                          </a:solidFill>
                          <a:effectLst/>
                          <a:latin typeface="Arial Narrow" panose="020B0606020202030204" pitchFamily="34" charset="0"/>
                        </a:rPr>
                        <a:t>60.0), </a:t>
                      </a:r>
                      <a:r>
                        <a:rPr lang="es-CO" sz="1200" b="0" i="0" u="none" strike="noStrike" dirty="0">
                          <a:solidFill>
                            <a:srgbClr val="000000"/>
                          </a:solidFill>
                          <a:effectLst/>
                          <a:latin typeface="Arial Narrow" panose="020B0606020202030204" pitchFamily="34" charset="0"/>
                        </a:rPr>
                        <a:t>Puerto Salgar (</a:t>
                      </a:r>
                      <a:r>
                        <a:rPr lang="es-CO" sz="1200" b="0" i="0" u="none" strike="noStrike" dirty="0" smtClean="0">
                          <a:solidFill>
                            <a:srgbClr val="000000"/>
                          </a:solidFill>
                          <a:effectLst/>
                          <a:latin typeface="Arial Narrow" panose="020B0606020202030204" pitchFamily="34" charset="0"/>
                        </a:rPr>
                        <a:t>52.0), </a:t>
                      </a:r>
                      <a:r>
                        <a:rPr lang="es-CO" sz="1200" b="0" i="0" u="none" strike="noStrike" dirty="0">
                          <a:solidFill>
                            <a:srgbClr val="000000"/>
                          </a:solidFill>
                          <a:effectLst/>
                          <a:latin typeface="Arial Narrow" panose="020B0606020202030204" pitchFamily="34" charset="0"/>
                        </a:rPr>
                        <a:t>Guayabetal (</a:t>
                      </a:r>
                      <a:r>
                        <a:rPr lang="es-CO" sz="1200" b="0" i="0" u="none" strike="noStrike" dirty="0" smtClean="0">
                          <a:solidFill>
                            <a:srgbClr val="000000"/>
                          </a:solidFill>
                          <a:effectLst/>
                          <a:latin typeface="Arial Narrow" panose="020B0606020202030204" pitchFamily="34" charset="0"/>
                        </a:rPr>
                        <a:t>46.0), </a:t>
                      </a:r>
                      <a:r>
                        <a:rPr lang="es-CO" sz="1200" b="0" i="0" u="none" strike="noStrike" dirty="0">
                          <a:solidFill>
                            <a:srgbClr val="000000"/>
                          </a:solidFill>
                          <a:effectLst/>
                          <a:latin typeface="Arial Narrow" panose="020B0606020202030204" pitchFamily="34" charset="0"/>
                        </a:rPr>
                        <a:t>Guaduas (44.8), </a:t>
                      </a:r>
                      <a:r>
                        <a:rPr lang="es-CO" sz="1200" b="0" i="0" u="none" strike="noStrike" dirty="0" smtClean="0">
                          <a:solidFill>
                            <a:srgbClr val="000000"/>
                          </a:solidFill>
                          <a:effectLst/>
                          <a:latin typeface="Arial Narrow" panose="020B0606020202030204" pitchFamily="34" charset="0"/>
                        </a:rPr>
                        <a:t>Villeta  (36.4), </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b"/>
                      <a:r>
                        <a:rPr lang="es-CO" sz="1200" b="1" i="0" u="none" strike="noStrike" dirty="0">
                          <a:solidFill>
                            <a:srgbClr val="000000"/>
                          </a:solidFill>
                          <a:effectLst/>
                          <a:latin typeface="Arial Narrow" panose="020B0606020202030204" pitchFamily="34" charset="0"/>
                        </a:rPr>
                        <a:t>GUAINIA</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Inírida (</a:t>
                      </a:r>
                      <a:r>
                        <a:rPr lang="es-CO" sz="1200" b="0" i="0" u="none" strike="noStrike" dirty="0" smtClean="0">
                          <a:solidFill>
                            <a:srgbClr val="000000"/>
                          </a:solidFill>
                          <a:effectLst/>
                          <a:latin typeface="Arial Narrow" panose="020B0606020202030204" pitchFamily="34" charset="0"/>
                        </a:rPr>
                        <a:t>65.0), </a:t>
                      </a:r>
                      <a:endParaRPr lang="es-CO" sz="12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b"/>
                      <a:r>
                        <a:rPr lang="es-CO" sz="1200" b="1" i="0" u="none" strike="noStrike" dirty="0">
                          <a:solidFill>
                            <a:srgbClr val="000000"/>
                          </a:solidFill>
                          <a:effectLst/>
                          <a:latin typeface="Arial Narrow" panose="020B0606020202030204" pitchFamily="34" charset="0"/>
                        </a:rPr>
                        <a:t>HUILA</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marL="0" marR="0" indent="0" algn="l" defTabSz="648035" rtl="0" eaLnBrk="1" fontAlgn="b" latinLnBrk="0" hangingPunct="1">
                        <a:lnSpc>
                          <a:spcPct val="100000"/>
                        </a:lnSpc>
                        <a:spcBef>
                          <a:spcPts val="0"/>
                        </a:spcBef>
                        <a:spcAft>
                          <a:spcPts val="0"/>
                        </a:spcAft>
                        <a:buClrTx/>
                        <a:buSzTx/>
                        <a:buFontTx/>
                        <a:buNone/>
                        <a:tabLst/>
                        <a:defRPr/>
                      </a:pPr>
                      <a:r>
                        <a:rPr lang="es-CO" sz="1200" b="0" i="0" u="none" strike="noStrike" dirty="0" smtClean="0">
                          <a:solidFill>
                            <a:srgbClr val="000000"/>
                          </a:solidFill>
                          <a:effectLst/>
                          <a:latin typeface="Arial Narrow" panose="020B0606020202030204" pitchFamily="34" charset="0"/>
                        </a:rPr>
                        <a:t>Nátaga (71.0), </a:t>
                      </a:r>
                      <a:r>
                        <a:rPr lang="es-CO" sz="1200" b="0" i="0" u="none" strike="noStrike" dirty="0" smtClean="0">
                          <a:solidFill>
                            <a:srgbClr val="000000"/>
                          </a:solidFill>
                          <a:effectLst/>
                          <a:latin typeface="Arial Narrow" panose="020B0606020202030204" pitchFamily="34" charset="0"/>
                        </a:rPr>
                        <a:t>Saladoblanco  (38.8), </a:t>
                      </a:r>
                    </a:p>
                    <a:p>
                      <a:pPr algn="l" fontAlgn="b"/>
                      <a:endParaRPr lang="es-CO" sz="12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b"/>
                      <a:r>
                        <a:rPr lang="es-CO" sz="1200" b="1" i="0" u="none" strike="noStrike" dirty="0">
                          <a:solidFill>
                            <a:srgbClr val="000000"/>
                          </a:solidFill>
                          <a:effectLst/>
                          <a:latin typeface="Arial Narrow" panose="020B0606020202030204" pitchFamily="34" charset="0"/>
                        </a:rPr>
                        <a:t>META</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Guamal (</a:t>
                      </a:r>
                      <a:r>
                        <a:rPr lang="es-CO" sz="1200" b="0" i="0" u="none" strike="noStrike" dirty="0" smtClean="0">
                          <a:solidFill>
                            <a:srgbClr val="000000"/>
                          </a:solidFill>
                          <a:effectLst/>
                          <a:latin typeface="Arial Narrow" panose="020B0606020202030204" pitchFamily="34" charset="0"/>
                        </a:rPr>
                        <a:t>49.0), </a:t>
                      </a:r>
                      <a:r>
                        <a:rPr lang="es-CO" sz="1200" b="0" i="0" u="none" strike="noStrike" dirty="0">
                          <a:solidFill>
                            <a:srgbClr val="000000"/>
                          </a:solidFill>
                          <a:effectLst/>
                          <a:latin typeface="Arial Narrow" panose="020B0606020202030204" pitchFamily="34" charset="0"/>
                        </a:rPr>
                        <a:t>Villavicencio  (</a:t>
                      </a:r>
                      <a:r>
                        <a:rPr lang="es-CO" sz="1200" b="0" i="0" u="none" strike="noStrike" dirty="0" smtClean="0">
                          <a:solidFill>
                            <a:srgbClr val="000000"/>
                          </a:solidFill>
                          <a:effectLst/>
                          <a:latin typeface="Arial Narrow" panose="020B0606020202030204" pitchFamily="34" charset="0"/>
                        </a:rPr>
                        <a:t>41.0), </a:t>
                      </a:r>
                      <a:r>
                        <a:rPr lang="es-CO" sz="1200" b="0" i="0" u="none" strike="noStrike" dirty="0">
                          <a:solidFill>
                            <a:srgbClr val="000000"/>
                          </a:solidFill>
                          <a:effectLst/>
                          <a:latin typeface="Arial Narrow" panose="020B0606020202030204" pitchFamily="34" charset="0"/>
                        </a:rPr>
                        <a:t>Villavicencio (35.5), Puerto López (</a:t>
                      </a:r>
                      <a:r>
                        <a:rPr lang="es-CO" sz="1200" b="0" i="0" u="none" strike="noStrike" dirty="0" smtClean="0">
                          <a:solidFill>
                            <a:srgbClr val="000000"/>
                          </a:solidFill>
                          <a:effectLst/>
                          <a:latin typeface="Arial Narrow" panose="020B0606020202030204" pitchFamily="34" charset="0"/>
                        </a:rPr>
                        <a:t>31.0), </a:t>
                      </a:r>
                      <a:r>
                        <a:rPr lang="es-CO" sz="1200" b="0" i="0" u="none" strike="noStrike" dirty="0">
                          <a:solidFill>
                            <a:srgbClr val="000000"/>
                          </a:solidFill>
                          <a:effectLst/>
                          <a:latin typeface="Arial Narrow" panose="020B0606020202030204" pitchFamily="34" charset="0"/>
                        </a:rPr>
                        <a:t>Villavicencio (30.3), Acacias (</a:t>
                      </a:r>
                      <a:r>
                        <a:rPr lang="es-CO" sz="1200" b="0" i="0" u="none" strike="noStrike" dirty="0" smtClean="0">
                          <a:solidFill>
                            <a:srgbClr val="000000"/>
                          </a:solidFill>
                          <a:effectLst/>
                          <a:latin typeface="Arial Narrow" panose="020B0606020202030204" pitchFamily="34" charset="0"/>
                        </a:rPr>
                        <a:t>30.0), </a:t>
                      </a:r>
                      <a:endParaRPr lang="es-CO" sz="12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b"/>
                      <a:r>
                        <a:rPr lang="es-CO" sz="1200" b="1" i="0" u="none" strike="noStrike" dirty="0">
                          <a:solidFill>
                            <a:srgbClr val="000000"/>
                          </a:solidFill>
                          <a:effectLst/>
                          <a:latin typeface="Arial Narrow" panose="020B0606020202030204" pitchFamily="34" charset="0"/>
                        </a:rPr>
                        <a:t>NARIÑO</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San Andrés De Tumaco (38.2), </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197928">
                <a:tc>
                  <a:txBody>
                    <a:bodyPr/>
                    <a:lstStyle/>
                    <a:p>
                      <a:pPr algn="ctr" fontAlgn="b"/>
                      <a:r>
                        <a:rPr lang="es-CO" sz="1200" b="1" i="0" u="none" strike="noStrike" dirty="0">
                          <a:solidFill>
                            <a:srgbClr val="000000"/>
                          </a:solidFill>
                          <a:effectLst/>
                          <a:latin typeface="Arial Narrow" panose="020B0606020202030204" pitchFamily="34" charset="0"/>
                        </a:rPr>
                        <a:t>PUTUMAYO</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marL="0" marR="0" indent="0" algn="l" defTabSz="648035" rtl="0" eaLnBrk="1" fontAlgn="b" latinLnBrk="0" hangingPunct="1">
                        <a:lnSpc>
                          <a:spcPct val="100000"/>
                        </a:lnSpc>
                        <a:spcBef>
                          <a:spcPts val="0"/>
                        </a:spcBef>
                        <a:spcAft>
                          <a:spcPts val="0"/>
                        </a:spcAft>
                        <a:buClrTx/>
                        <a:buSzTx/>
                        <a:buFontTx/>
                        <a:buNone/>
                        <a:tabLst/>
                        <a:defRPr/>
                      </a:pPr>
                      <a:r>
                        <a:rPr lang="es-CO" sz="1200" b="0" i="0" u="none" strike="noStrike" dirty="0">
                          <a:solidFill>
                            <a:srgbClr val="000000"/>
                          </a:solidFill>
                          <a:effectLst/>
                          <a:latin typeface="Arial Narrow" panose="020B0606020202030204" pitchFamily="34" charset="0"/>
                        </a:rPr>
                        <a:t>Villagarzón (</a:t>
                      </a:r>
                      <a:r>
                        <a:rPr lang="es-CO" sz="1200" b="0" i="0" u="none" strike="noStrike" dirty="0" smtClean="0">
                          <a:solidFill>
                            <a:srgbClr val="000000"/>
                          </a:solidFill>
                          <a:effectLst/>
                          <a:latin typeface="Arial Narrow" panose="020B0606020202030204" pitchFamily="34" charset="0"/>
                        </a:rPr>
                        <a:t>124.0), </a:t>
                      </a:r>
                      <a:r>
                        <a:rPr lang="es-CO" sz="1200" b="0" i="0" u="none" strike="noStrike" dirty="0">
                          <a:solidFill>
                            <a:srgbClr val="000000"/>
                          </a:solidFill>
                          <a:effectLst/>
                          <a:latin typeface="Arial Narrow" panose="020B0606020202030204" pitchFamily="34" charset="0"/>
                        </a:rPr>
                        <a:t>Mocoa (83.5), Mocoa (65.4), Puerto Caicedo (</a:t>
                      </a:r>
                      <a:r>
                        <a:rPr lang="es-CO" sz="1200" b="0" i="0" u="none" strike="noStrike" dirty="0" smtClean="0">
                          <a:solidFill>
                            <a:srgbClr val="000000"/>
                          </a:solidFill>
                          <a:effectLst/>
                          <a:latin typeface="Arial Narrow" panose="020B0606020202030204" pitchFamily="34" charset="0"/>
                        </a:rPr>
                        <a:t>65.0), </a:t>
                      </a:r>
                      <a:r>
                        <a:rPr lang="es-CO" sz="1200" b="0" i="0" u="none" strike="noStrike" dirty="0" smtClean="0">
                          <a:solidFill>
                            <a:srgbClr val="000000"/>
                          </a:solidFill>
                          <a:effectLst/>
                          <a:latin typeface="Arial Narrow" panose="020B0606020202030204" pitchFamily="34" charset="0"/>
                        </a:rPr>
                        <a:t>Mocoa (63.3), San Francisco (39.0), Santiago (32.5), San Francisco (31.1), </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b"/>
                      <a:r>
                        <a:rPr lang="es-CO" sz="1200" b="1" i="0" u="none" strike="noStrike" dirty="0">
                          <a:solidFill>
                            <a:srgbClr val="000000"/>
                          </a:solidFill>
                          <a:effectLst/>
                          <a:latin typeface="Arial Narrow" panose="020B0606020202030204" pitchFamily="34" charset="0"/>
                        </a:rPr>
                        <a:t>RISARALDA</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pt-BR" sz="1200" b="0" i="0" u="none" strike="noStrike" dirty="0">
                          <a:solidFill>
                            <a:srgbClr val="000000"/>
                          </a:solidFill>
                          <a:effectLst/>
                          <a:latin typeface="Arial Narrow" panose="020B0606020202030204" pitchFamily="34" charset="0"/>
                        </a:rPr>
                        <a:t>Santa Rosa De Cabal (</a:t>
                      </a:r>
                      <a:r>
                        <a:rPr lang="pt-BR" sz="1200" b="0" i="0" u="none" strike="noStrike" dirty="0" smtClean="0">
                          <a:solidFill>
                            <a:srgbClr val="000000"/>
                          </a:solidFill>
                          <a:effectLst/>
                          <a:latin typeface="Arial Narrow" panose="020B0606020202030204" pitchFamily="34" charset="0"/>
                        </a:rPr>
                        <a:t>49.0), </a:t>
                      </a:r>
                      <a:endParaRPr lang="pt-BR" sz="12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b"/>
                      <a:r>
                        <a:rPr lang="es-CO" sz="1200" b="1" i="0" u="none" strike="noStrike" dirty="0">
                          <a:solidFill>
                            <a:srgbClr val="000000"/>
                          </a:solidFill>
                          <a:effectLst/>
                          <a:latin typeface="Arial Narrow" panose="020B0606020202030204" pitchFamily="34" charset="0"/>
                        </a:rPr>
                        <a:t>SANTANDER</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smtClean="0">
                          <a:solidFill>
                            <a:srgbClr val="000000"/>
                          </a:solidFill>
                          <a:effectLst/>
                          <a:latin typeface="Arial Narrow" panose="020B0606020202030204" pitchFamily="34" charset="0"/>
                        </a:rPr>
                        <a:t>Simacota (82.0), </a:t>
                      </a:r>
                      <a:r>
                        <a:rPr lang="es-CO" sz="1200" b="0" i="0" u="none" strike="noStrike" dirty="0">
                          <a:solidFill>
                            <a:srgbClr val="000000"/>
                          </a:solidFill>
                          <a:effectLst/>
                          <a:latin typeface="Arial Narrow" panose="020B0606020202030204" pitchFamily="34" charset="0"/>
                        </a:rPr>
                        <a:t>Barrancabermeja (59.9), Sucre (</a:t>
                      </a:r>
                      <a:r>
                        <a:rPr lang="es-CO" sz="1200" b="0" i="0" u="none" strike="noStrike" dirty="0" smtClean="0">
                          <a:solidFill>
                            <a:srgbClr val="000000"/>
                          </a:solidFill>
                          <a:effectLst/>
                          <a:latin typeface="Arial Narrow" panose="020B0606020202030204" pitchFamily="34" charset="0"/>
                        </a:rPr>
                        <a:t>50.0), </a:t>
                      </a:r>
                      <a:r>
                        <a:rPr lang="es-CO" sz="1200" b="0" i="0" u="none" strike="noStrike" dirty="0">
                          <a:solidFill>
                            <a:srgbClr val="000000"/>
                          </a:solidFill>
                          <a:effectLst/>
                          <a:latin typeface="Arial Narrow" panose="020B0606020202030204" pitchFamily="34" charset="0"/>
                        </a:rPr>
                        <a:t>Albania (49.2), Barrancabermeja (39.6), </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b"/>
                      <a:r>
                        <a:rPr lang="es-CO" sz="1200" b="1" i="0" u="none" strike="noStrike" dirty="0">
                          <a:solidFill>
                            <a:srgbClr val="000000"/>
                          </a:solidFill>
                          <a:effectLst/>
                          <a:latin typeface="Arial Narrow" panose="020B0606020202030204" pitchFamily="34" charset="0"/>
                        </a:rPr>
                        <a:t>TOLIMA</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San Sebastián De Mariquita (</a:t>
                      </a:r>
                      <a:r>
                        <a:rPr lang="es-CO" sz="1200" b="0" i="0" u="none" strike="noStrike" dirty="0" smtClean="0">
                          <a:solidFill>
                            <a:srgbClr val="000000"/>
                          </a:solidFill>
                          <a:effectLst/>
                          <a:latin typeface="Arial Narrow" panose="020B0606020202030204" pitchFamily="34" charset="0"/>
                        </a:rPr>
                        <a:t>102.0), </a:t>
                      </a:r>
                      <a:r>
                        <a:rPr lang="es-CO" sz="1200" b="0" i="0" u="none" strike="noStrike" dirty="0">
                          <a:solidFill>
                            <a:srgbClr val="000000"/>
                          </a:solidFill>
                          <a:effectLst/>
                          <a:latin typeface="Arial Narrow" panose="020B0606020202030204" pitchFamily="34" charset="0"/>
                        </a:rPr>
                        <a:t>Lérida (</a:t>
                      </a:r>
                      <a:r>
                        <a:rPr lang="es-CO" sz="1200" b="0" i="0" u="none" strike="noStrike" dirty="0" smtClean="0">
                          <a:solidFill>
                            <a:srgbClr val="000000"/>
                          </a:solidFill>
                          <a:effectLst/>
                          <a:latin typeface="Arial Narrow" panose="020B0606020202030204" pitchFamily="34" charset="0"/>
                        </a:rPr>
                        <a:t>80.0), Lérida </a:t>
                      </a:r>
                      <a:r>
                        <a:rPr lang="es-CO" sz="1200" b="0" i="0" u="none" strike="noStrike" dirty="0">
                          <a:solidFill>
                            <a:srgbClr val="000000"/>
                          </a:solidFill>
                          <a:effectLst/>
                          <a:latin typeface="Arial Narrow" panose="020B0606020202030204" pitchFamily="34" charset="0"/>
                        </a:rPr>
                        <a:t>(61), Líbano (</a:t>
                      </a:r>
                      <a:r>
                        <a:rPr lang="es-CO" sz="1200" b="0" i="0" u="none" strike="noStrike" dirty="0" smtClean="0">
                          <a:solidFill>
                            <a:srgbClr val="000000"/>
                          </a:solidFill>
                          <a:effectLst/>
                          <a:latin typeface="Arial Narrow" panose="020B0606020202030204" pitchFamily="34" charset="0"/>
                        </a:rPr>
                        <a:t>52.0), </a:t>
                      </a:r>
                      <a:r>
                        <a:rPr lang="es-CO" sz="1200" b="0" i="0" u="none" strike="noStrike" dirty="0">
                          <a:solidFill>
                            <a:srgbClr val="000000"/>
                          </a:solidFill>
                          <a:effectLst/>
                          <a:latin typeface="Arial Narrow" panose="020B0606020202030204" pitchFamily="34" charset="0"/>
                        </a:rPr>
                        <a:t>Purificación (</a:t>
                      </a:r>
                      <a:r>
                        <a:rPr lang="es-CO" sz="1200" b="0" i="0" u="none" strike="noStrike" dirty="0" smtClean="0">
                          <a:solidFill>
                            <a:srgbClr val="000000"/>
                          </a:solidFill>
                          <a:effectLst/>
                          <a:latin typeface="Arial Narrow" panose="020B0606020202030204" pitchFamily="34" charset="0"/>
                        </a:rPr>
                        <a:t>40.0), </a:t>
                      </a:r>
                      <a:endParaRPr lang="es-CO" sz="12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r h="290208">
                <a:tc>
                  <a:txBody>
                    <a:bodyPr/>
                    <a:lstStyle/>
                    <a:p>
                      <a:pPr algn="ctr" fontAlgn="b"/>
                      <a:r>
                        <a:rPr lang="es-CO" sz="1200" b="1" i="0" u="none" strike="noStrike" dirty="0">
                          <a:solidFill>
                            <a:srgbClr val="000000"/>
                          </a:solidFill>
                          <a:effectLst/>
                          <a:latin typeface="Arial Narrow" panose="020B0606020202030204" pitchFamily="34" charset="0"/>
                        </a:rPr>
                        <a:t>VICHADA</a:t>
                      </a: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Puerto Carreño (</a:t>
                      </a:r>
                      <a:r>
                        <a:rPr lang="es-CO" sz="1200" b="0" i="0" u="none" strike="noStrike" dirty="0" smtClean="0">
                          <a:solidFill>
                            <a:srgbClr val="000000"/>
                          </a:solidFill>
                          <a:effectLst/>
                          <a:latin typeface="Arial Narrow" panose="020B0606020202030204" pitchFamily="34" charset="0"/>
                        </a:rPr>
                        <a:t>36.0), </a:t>
                      </a:r>
                      <a:r>
                        <a:rPr lang="es-CO" sz="1200" b="0" i="0" u="none" strike="noStrike" dirty="0">
                          <a:solidFill>
                            <a:srgbClr val="000000"/>
                          </a:solidFill>
                          <a:effectLst/>
                          <a:latin typeface="Arial Narrow" panose="020B0606020202030204" pitchFamily="34" charset="0"/>
                        </a:rPr>
                        <a:t>Cumaribo (</a:t>
                      </a:r>
                      <a:r>
                        <a:rPr lang="es-CO" sz="1200" b="0" i="0" u="none" strike="noStrike" dirty="0" smtClean="0">
                          <a:solidFill>
                            <a:srgbClr val="000000"/>
                          </a:solidFill>
                          <a:effectLst/>
                          <a:latin typeface="Arial Narrow" panose="020B0606020202030204" pitchFamily="34" charset="0"/>
                        </a:rPr>
                        <a:t>31.0), </a:t>
                      </a:r>
                      <a:endParaRPr lang="es-CO" sz="1200" b="0" i="0" u="none" strike="noStrike" dirty="0">
                        <a:solidFill>
                          <a:srgbClr val="000000"/>
                        </a:solidFill>
                        <a:effectLst/>
                        <a:latin typeface="Arial Narrow" panose="020B0606020202030204" pitchFamily="34" charset="0"/>
                      </a:endParaRPr>
                    </a:p>
                  </a:txBody>
                  <a:tcPr marL="0" marR="0" marT="0" marB="0" anchor="b">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tcPr>
                </a:tc>
              </a:tr>
            </a:tbl>
          </a:graphicData>
        </a:graphic>
      </p:graphicFrame>
      <p:sp>
        <p:nvSpPr>
          <p:cNvPr id="8" name="CuadroTexto 7"/>
          <p:cNvSpPr txBox="1"/>
          <p:nvPr/>
        </p:nvSpPr>
        <p:spPr>
          <a:xfrm>
            <a:off x="2835087" y="1088150"/>
            <a:ext cx="3645088" cy="400110"/>
          </a:xfrm>
          <a:prstGeom prst="rect">
            <a:avLst/>
          </a:prstGeom>
          <a:noFill/>
        </p:spPr>
        <p:txBody>
          <a:bodyPr wrap="square" rtlCol="0">
            <a:spAutoFit/>
          </a:bodyPr>
          <a:lstStyle/>
          <a:p>
            <a:pPr algn="just"/>
            <a:r>
              <a:rPr lang="es-CO" sz="1000" b="1" dirty="0">
                <a:latin typeface="Arial Narrow" panose="020B0606020202030204" pitchFamily="34" charset="0"/>
                <a:cs typeface="Arial" panose="020B0604020202020204" pitchFamily="34" charset="0"/>
              </a:rPr>
              <a:t>A continuación se relacionan los municipios donde en las últimas 24 horas se registraron </a:t>
            </a:r>
            <a:r>
              <a:rPr lang="es-CO" sz="1000" b="1" dirty="0" smtClean="0">
                <a:latin typeface="Arial Narrow" panose="020B0606020202030204" pitchFamily="34" charset="0"/>
                <a:cs typeface="Arial" panose="020B0604020202020204" pitchFamily="34" charset="0"/>
              </a:rPr>
              <a:t>precipitaciones iguales </a:t>
            </a:r>
            <a:r>
              <a:rPr lang="es-CO" sz="1000" b="1" dirty="0">
                <a:latin typeface="Arial Narrow" panose="020B0606020202030204" pitchFamily="34" charset="0"/>
                <a:cs typeface="Arial" panose="020B0604020202020204" pitchFamily="34" charset="0"/>
              </a:rPr>
              <a:t>o superiores a </a:t>
            </a:r>
            <a:r>
              <a:rPr lang="es-CO" sz="1000" b="1" dirty="0" smtClean="0">
                <a:latin typeface="Arial Narrow" panose="020B0606020202030204" pitchFamily="34" charset="0"/>
                <a:cs typeface="Arial" panose="020B0604020202020204" pitchFamily="34" charset="0"/>
              </a:rPr>
              <a:t> 30.0 mm.</a:t>
            </a:r>
            <a:endParaRPr lang="es-CO" sz="10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464284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2940"/>
          <a:stretch/>
        </p:blipFill>
        <p:spPr>
          <a:xfrm>
            <a:off x="1898" y="1269175"/>
            <a:ext cx="6478103" cy="7119175"/>
          </a:xfrm>
          <a:prstGeom prst="rect">
            <a:avLst/>
          </a:prstGeom>
        </p:spPr>
      </p:pic>
      <p:pic>
        <p:nvPicPr>
          <p:cNvPr id="6" name="Imagen 5"/>
          <p:cNvPicPr>
            <a:picLocks/>
          </p:cNvPicPr>
          <p:nvPr/>
        </p:nvPicPr>
        <p:blipFill>
          <a:blip r:embed="rId3">
            <a:extLst>
              <a:ext uri="{28A0092B-C50C-407E-A947-70E740481C1C}">
                <a14:useLocalDpi xmlns:a14="http://schemas.microsoft.com/office/drawing/2010/main" val="0"/>
              </a:ext>
            </a:extLst>
          </a:blip>
          <a:stretch>
            <a:fillRect/>
          </a:stretch>
        </p:blipFill>
        <p:spPr>
          <a:xfrm>
            <a:off x="1" y="1081157"/>
            <a:ext cx="6480000" cy="414000"/>
          </a:xfrm>
          <a:prstGeom prst="rect">
            <a:avLst/>
          </a:prstGeom>
        </p:spPr>
      </p:pic>
      <p:sp>
        <p:nvSpPr>
          <p:cNvPr id="2" name="CuadroTexto 1"/>
          <p:cNvSpPr txBox="1"/>
          <p:nvPr/>
        </p:nvSpPr>
        <p:spPr>
          <a:xfrm>
            <a:off x="2835087" y="1088508"/>
            <a:ext cx="3645088" cy="400110"/>
          </a:xfrm>
          <a:prstGeom prst="rect">
            <a:avLst/>
          </a:prstGeom>
          <a:noFill/>
        </p:spPr>
        <p:txBody>
          <a:bodyPr wrap="square" rtlCol="0">
            <a:spAutoFit/>
          </a:bodyPr>
          <a:lstStyle/>
          <a:p>
            <a:pPr algn="just"/>
            <a:r>
              <a:rPr lang="es-CO" sz="1000" b="1" dirty="0">
                <a:latin typeface="Arial Narrow" panose="020B0606020202030204" pitchFamily="34" charset="0"/>
                <a:cs typeface="Arial" panose="020B0604020202020204" pitchFamily="34" charset="0"/>
              </a:rPr>
              <a:t>A continuación se relacionan los municipios donde en las últimas 24 horas se registraron temperaturas iguales o superiores a </a:t>
            </a:r>
            <a:r>
              <a:rPr lang="es-CO" sz="1000" b="1" dirty="0" smtClean="0">
                <a:latin typeface="Arial Narrow" panose="020B0606020202030204" pitchFamily="34" charset="0"/>
                <a:cs typeface="Arial" panose="020B0604020202020204" pitchFamily="34" charset="0"/>
              </a:rPr>
              <a:t>35.0 ºC</a:t>
            </a:r>
            <a:r>
              <a:rPr lang="es-CO" sz="1000" b="1" dirty="0">
                <a:latin typeface="Arial Narrow" panose="020B0606020202030204" pitchFamily="34" charset="0"/>
                <a:cs typeface="Arial" panose="020B0604020202020204" pitchFamily="34" charset="0"/>
              </a:rPr>
              <a:t>.</a:t>
            </a:r>
          </a:p>
        </p:txBody>
      </p:sp>
      <p:graphicFrame>
        <p:nvGraphicFramePr>
          <p:cNvPr id="7" name="Tabla 6"/>
          <p:cNvGraphicFramePr>
            <a:graphicFrameLocks noGrp="1"/>
          </p:cNvGraphicFramePr>
          <p:nvPr>
            <p:extLst>
              <p:ext uri="{D42A27DB-BD31-4B8C-83A1-F6EECF244321}">
                <p14:modId xmlns:p14="http://schemas.microsoft.com/office/powerpoint/2010/main" val="2164481329"/>
              </p:ext>
            </p:extLst>
          </p:nvPr>
        </p:nvGraphicFramePr>
        <p:xfrm>
          <a:off x="360001" y="3114175"/>
          <a:ext cx="5760000" cy="2345761"/>
        </p:xfrm>
        <a:graphic>
          <a:graphicData uri="http://schemas.openxmlformats.org/drawingml/2006/table">
            <a:tbl>
              <a:tblPr firstRow="1" firstCol="1" bandRow="1">
                <a:tableStyleId>{10A1B5D5-9B99-4C35-A422-299274C87663}</a:tableStyleId>
              </a:tblPr>
              <a:tblGrid>
                <a:gridCol w="1440000"/>
                <a:gridCol w="4320000"/>
              </a:tblGrid>
              <a:tr h="272076">
                <a:tc>
                  <a:txBody>
                    <a:bodyPr/>
                    <a:lstStyle/>
                    <a:p>
                      <a:pPr algn="ctr">
                        <a:spcAft>
                          <a:spcPts val="0"/>
                        </a:spcAft>
                      </a:pPr>
                      <a:r>
                        <a:rPr lang="es-CO" sz="1400" dirty="0">
                          <a:effectLst>
                            <a:outerShdw blurRad="38100" dist="38100" dir="2700000" algn="tl">
                              <a:srgbClr val="000000">
                                <a:alpha val="43137"/>
                              </a:srgbClr>
                            </a:outerShdw>
                          </a:effectLst>
                          <a:latin typeface="Arial Narrow" panose="020B0606020202030204" pitchFamily="34" charset="0"/>
                        </a:rPr>
                        <a:t>DEPARTAMENTO</a:t>
                      </a:r>
                      <a:endParaRPr lang="es-CO" sz="1400"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18000" marR="18000" marT="18000" marB="180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spcAft>
                          <a:spcPts val="0"/>
                        </a:spcAft>
                      </a:pPr>
                      <a:r>
                        <a:rPr lang="es-CO" sz="1400" dirty="0">
                          <a:effectLst>
                            <a:outerShdw blurRad="38100" dist="38100" dir="2700000" algn="tl">
                              <a:srgbClr val="000000">
                                <a:alpha val="43137"/>
                              </a:srgbClr>
                            </a:outerShdw>
                          </a:effectLst>
                          <a:latin typeface="Arial Narrow" panose="020B0606020202030204" pitchFamily="34" charset="0"/>
                        </a:rPr>
                        <a:t>MUNICIPIO</a:t>
                      </a:r>
                      <a:endParaRPr lang="es-CO" sz="1400" dirty="0">
                        <a:effectLst>
                          <a:outerShdw blurRad="38100" dist="38100" dir="2700000" algn="tl">
                            <a:srgbClr val="000000">
                              <a:alpha val="43137"/>
                            </a:srgbClr>
                          </a:outerShdw>
                        </a:effectLst>
                        <a:latin typeface="Arial Narrow" panose="020B0606020202030204" pitchFamily="34" charset="0"/>
                        <a:ea typeface="Cambria" panose="02040503050406030204" pitchFamily="18" charset="0"/>
                        <a:cs typeface="Cambria" panose="02040503050406030204" pitchFamily="18" charset="0"/>
                      </a:endParaRPr>
                    </a:p>
                  </a:txBody>
                  <a:tcPr marL="18000" marR="18000" marT="18000" marB="1800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41585">
                <a:tc>
                  <a:txBody>
                    <a:bodyPr/>
                    <a:lstStyle/>
                    <a:p>
                      <a:pPr algn="ctr" fontAlgn="ctr"/>
                      <a:r>
                        <a:rPr lang="es-CO" sz="1200" b="1" i="0" u="none" strike="noStrike" dirty="0">
                          <a:solidFill>
                            <a:srgbClr val="000000"/>
                          </a:solidFill>
                          <a:effectLst/>
                          <a:latin typeface="Arial Narrow" panose="020B0606020202030204" pitchFamily="34" charset="0"/>
                        </a:rPr>
                        <a:t>ATLANTICO</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Manatí (</a:t>
                      </a:r>
                      <a:r>
                        <a:rPr lang="es-CO" sz="1200" b="0" i="0" u="none" strike="noStrike" dirty="0" smtClean="0">
                          <a:solidFill>
                            <a:srgbClr val="000000"/>
                          </a:solidFill>
                          <a:effectLst/>
                          <a:latin typeface="Arial Narrow" panose="020B0606020202030204" pitchFamily="34" charset="0"/>
                        </a:rPr>
                        <a:t>35.0), </a:t>
                      </a:r>
                      <a:endParaRPr lang="es-CO" sz="12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41585">
                <a:tc>
                  <a:txBody>
                    <a:bodyPr/>
                    <a:lstStyle/>
                    <a:p>
                      <a:pPr algn="ctr" fontAlgn="ctr"/>
                      <a:r>
                        <a:rPr lang="es-CO" sz="1200" b="1" i="0" u="none" strike="noStrike" dirty="0">
                          <a:solidFill>
                            <a:srgbClr val="000000"/>
                          </a:solidFill>
                          <a:effectLst/>
                          <a:latin typeface="Arial Narrow" panose="020B0606020202030204" pitchFamily="34" charset="0"/>
                        </a:rPr>
                        <a:t>BOLIVAR</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Zambrano (35.4), María La Baja (35.2), El Carmen De Bolívar (</a:t>
                      </a:r>
                      <a:r>
                        <a:rPr lang="es-CO" sz="1200" b="0" i="0" u="none" strike="noStrike" dirty="0" smtClean="0">
                          <a:solidFill>
                            <a:srgbClr val="000000"/>
                          </a:solidFill>
                          <a:effectLst/>
                          <a:latin typeface="Arial Narrow" panose="020B0606020202030204" pitchFamily="34" charset="0"/>
                        </a:rPr>
                        <a:t>35.0), El Guamo</a:t>
                      </a:r>
                      <a:r>
                        <a:rPr lang="es-CO" sz="1200" b="0" i="0" u="none" strike="noStrike" baseline="0" dirty="0" smtClean="0">
                          <a:solidFill>
                            <a:srgbClr val="000000"/>
                          </a:solidFill>
                          <a:effectLst/>
                          <a:latin typeface="Arial Narrow" panose="020B0606020202030204" pitchFamily="34" charset="0"/>
                        </a:rPr>
                        <a:t> (37.0)</a:t>
                      </a:r>
                      <a:endParaRPr lang="es-CO" sz="12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41585">
                <a:tc>
                  <a:txBody>
                    <a:bodyPr/>
                    <a:lstStyle/>
                    <a:p>
                      <a:pPr algn="ctr" fontAlgn="ctr"/>
                      <a:r>
                        <a:rPr lang="es-CO" sz="1200" b="1" i="0" u="none" strike="noStrike" dirty="0">
                          <a:solidFill>
                            <a:srgbClr val="000000"/>
                          </a:solidFill>
                          <a:effectLst/>
                          <a:latin typeface="Arial Narrow" panose="020B0606020202030204" pitchFamily="34" charset="0"/>
                        </a:rPr>
                        <a:t>CESAR</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b"/>
                      <a:r>
                        <a:rPr lang="it-IT" sz="1200" b="0" i="0" u="none" strike="noStrike">
                          <a:solidFill>
                            <a:srgbClr val="000000"/>
                          </a:solidFill>
                          <a:effectLst/>
                          <a:latin typeface="Arial Narrow" panose="020B0606020202030204" pitchFamily="34" charset="0"/>
                        </a:rPr>
                        <a:t>Bosconia (36.6), Agustín Codazzi (36.4), </a:t>
                      </a: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41585">
                <a:tc>
                  <a:txBody>
                    <a:bodyPr/>
                    <a:lstStyle/>
                    <a:p>
                      <a:pPr algn="ctr" fontAlgn="ctr"/>
                      <a:r>
                        <a:rPr lang="es-CO" sz="1200" b="1" i="0" u="none" strike="noStrike" dirty="0">
                          <a:solidFill>
                            <a:srgbClr val="000000"/>
                          </a:solidFill>
                          <a:effectLst/>
                          <a:latin typeface="Arial Narrow" panose="020B0606020202030204" pitchFamily="34" charset="0"/>
                        </a:rPr>
                        <a:t>LA GUAJIRA</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b"/>
                      <a:r>
                        <a:rPr lang="fr-FR" sz="1200" b="0" i="0" u="none" strike="noStrike" dirty="0">
                          <a:solidFill>
                            <a:srgbClr val="000000"/>
                          </a:solidFill>
                          <a:effectLst/>
                          <a:latin typeface="Arial Narrow" panose="020B0606020202030204" pitchFamily="34" charset="0"/>
                        </a:rPr>
                        <a:t>Manaure (35.2), Riohacha (Est. 12 Km al sur) (</a:t>
                      </a:r>
                      <a:r>
                        <a:rPr lang="fr-FR" sz="1200" b="0" i="0" u="none" strike="noStrike" dirty="0" smtClean="0">
                          <a:solidFill>
                            <a:srgbClr val="000000"/>
                          </a:solidFill>
                          <a:effectLst/>
                          <a:latin typeface="Arial Narrow" panose="020B0606020202030204" pitchFamily="34" charset="0"/>
                        </a:rPr>
                        <a:t>35.0), </a:t>
                      </a:r>
                      <a:endParaRPr lang="fr-FR" sz="12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41585">
                <a:tc>
                  <a:txBody>
                    <a:bodyPr/>
                    <a:lstStyle/>
                    <a:p>
                      <a:pPr algn="ctr" fontAlgn="ctr"/>
                      <a:r>
                        <a:rPr lang="es-CO" sz="1200" b="1" i="0" u="none" strike="noStrike" dirty="0">
                          <a:solidFill>
                            <a:srgbClr val="000000"/>
                          </a:solidFill>
                          <a:effectLst/>
                          <a:latin typeface="Arial Narrow" panose="020B0606020202030204" pitchFamily="34" charset="0"/>
                        </a:rPr>
                        <a:t>SANTANDER</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Capitanejo (35.2), Barrancabermeja (</a:t>
                      </a:r>
                      <a:r>
                        <a:rPr lang="es-CO" sz="1200" b="0" i="0" u="none" strike="noStrike" dirty="0" smtClean="0">
                          <a:solidFill>
                            <a:srgbClr val="000000"/>
                          </a:solidFill>
                          <a:effectLst/>
                          <a:latin typeface="Arial Narrow" panose="020B0606020202030204" pitchFamily="34" charset="0"/>
                        </a:rPr>
                        <a:t>35.0), </a:t>
                      </a:r>
                      <a:endParaRPr lang="es-CO" sz="12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41585">
                <a:tc>
                  <a:txBody>
                    <a:bodyPr/>
                    <a:lstStyle/>
                    <a:p>
                      <a:pPr algn="ctr" fontAlgn="ctr"/>
                      <a:r>
                        <a:rPr lang="es-CO" sz="1200" b="1" i="0" u="none" strike="noStrike" dirty="0">
                          <a:solidFill>
                            <a:srgbClr val="000000"/>
                          </a:solidFill>
                          <a:effectLst/>
                          <a:latin typeface="Arial Narrow" panose="020B0606020202030204" pitchFamily="34" charset="0"/>
                        </a:rPr>
                        <a:t>SUCRE</a:t>
                      </a:r>
                    </a:p>
                  </a:txBody>
                  <a:tcPr marL="0" marR="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l" fontAlgn="b"/>
                      <a:r>
                        <a:rPr lang="es-CO" sz="1200" b="0" i="0" u="none" strike="noStrike" dirty="0">
                          <a:solidFill>
                            <a:srgbClr val="000000"/>
                          </a:solidFill>
                          <a:effectLst/>
                          <a:latin typeface="Arial Narrow" panose="020B0606020202030204" pitchFamily="34" charset="0"/>
                        </a:rPr>
                        <a:t>Corozal (</a:t>
                      </a:r>
                      <a:r>
                        <a:rPr lang="es-CO" sz="1200" b="0" i="0" u="none" strike="noStrike" dirty="0" smtClean="0">
                          <a:solidFill>
                            <a:srgbClr val="000000"/>
                          </a:solidFill>
                          <a:effectLst/>
                          <a:latin typeface="Arial Narrow" panose="020B0606020202030204" pitchFamily="34" charset="0"/>
                        </a:rPr>
                        <a:t>35.0), </a:t>
                      </a:r>
                      <a:endParaRPr lang="es-CO" sz="1200" b="0"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619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55087" y="765932"/>
            <a:ext cx="4815000" cy="292388"/>
          </a:xfrm>
          <a:prstGeom prst="rect">
            <a:avLst/>
          </a:prstGeom>
          <a:noFill/>
        </p:spPr>
        <p:txBody>
          <a:bodyPr wrap="square" rtlCol="0">
            <a:spAutoFit/>
          </a:bodyPr>
          <a:lstStyle/>
          <a:p>
            <a:pPr algn="ctr"/>
            <a:r>
              <a:rPr lang="es-CO" sz="1300" b="1" dirty="0" smtClean="0">
                <a:solidFill>
                  <a:schemeClr val="accent1">
                    <a:lumMod val="75000"/>
                  </a:schemeClr>
                </a:solidFill>
                <a:latin typeface="Arial Narrow" panose="020B0606020202030204" pitchFamily="34" charset="0"/>
                <a:cs typeface="Arial" panose="020B0604020202020204" pitchFamily="34" charset="0"/>
              </a:rPr>
              <a:t>Sábado 31  de diciembre de 2016 y Domingo 01 de enero de 2017</a:t>
            </a:r>
            <a:endParaRPr lang="es-CO" sz="1300" b="1" dirty="0">
              <a:solidFill>
                <a:schemeClr val="accent1">
                  <a:lumMod val="75000"/>
                </a:schemeClr>
              </a:solidFill>
              <a:latin typeface="Arial Narrow" panose="020B060602020203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734749955"/>
              </p:ext>
            </p:extLst>
          </p:nvPr>
        </p:nvGraphicFramePr>
        <p:xfrm>
          <a:off x="0" y="1057046"/>
          <a:ext cx="6480175" cy="6335229"/>
        </p:xfrm>
        <a:graphic>
          <a:graphicData uri="http://schemas.openxmlformats.org/drawingml/2006/table">
            <a:tbl>
              <a:tblPr/>
              <a:tblGrid>
                <a:gridCol w="1530087"/>
                <a:gridCol w="4950088"/>
              </a:tblGrid>
              <a:tr h="186328">
                <a:tc>
                  <a:txBody>
                    <a:bodyPr/>
                    <a:lstStyle/>
                    <a:p>
                      <a:pPr algn="ctr" rtl="0" fontAlgn="ctr"/>
                      <a:r>
                        <a:rPr lang="es-CO" sz="1100" b="1" i="0" u="none" strike="noStrike">
                          <a:solidFill>
                            <a:srgbClr val="FFFFFF"/>
                          </a:solidFill>
                          <a:effectLst>
                            <a:outerShdw blurRad="50800" dist="38100" algn="tr" rotWithShape="0">
                              <a:prstClr val="black">
                                <a:alpha val="40000"/>
                              </a:prstClr>
                            </a:outerShdw>
                          </a:effectLst>
                          <a:latin typeface="Arial Narrow" panose="020B0606020202030204" pitchFamily="34" charset="0"/>
                        </a:rPr>
                        <a:t>REGIÓN</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5968"/>
                      </a:solidFill>
                      <a:prstDash val="solid"/>
                      <a:round/>
                      <a:headEnd type="none" w="med" len="med"/>
                      <a:tailEnd type="none" w="med" len="med"/>
                    </a:lnT>
                    <a:lnB>
                      <a:noFill/>
                    </a:lnB>
                    <a:solidFill>
                      <a:srgbClr val="006EB6"/>
                    </a:solidFill>
                  </a:tcPr>
                </a:tc>
                <a:tc>
                  <a:txBody>
                    <a:bodyPr/>
                    <a:lstStyle/>
                    <a:p>
                      <a:pPr algn="ctr" rtl="0" fontAlgn="ctr"/>
                      <a:r>
                        <a:rPr lang="es-CO" sz="1100" b="1" i="0" u="none" strike="noStrike">
                          <a:solidFill>
                            <a:srgbClr val="FFFFFF"/>
                          </a:solidFill>
                          <a:effectLst>
                            <a:outerShdw blurRad="50800" dist="38100" algn="tr" rotWithShape="0">
                              <a:prstClr val="black">
                                <a:alpha val="40000"/>
                              </a:prstClr>
                            </a:outerShdw>
                          </a:effectLst>
                          <a:latin typeface="Arial Narrow" panose="020B0606020202030204" pitchFamily="34" charset="0"/>
                        </a:rPr>
                        <a:t>PRONÓSTICO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6EB6"/>
                    </a:solidFill>
                  </a:tcPr>
                </a:tc>
              </a:tr>
              <a:tr h="162024">
                <a:tc rowSpan="6">
                  <a:txBody>
                    <a:bodyPr/>
                    <a:lstStyle/>
                    <a:p>
                      <a:pPr algn="ctr" rtl="0" fontAlgn="ctr"/>
                      <a:r>
                        <a:rPr lang="es-CO" sz="1100" b="1" i="0" u="none" strike="noStrike">
                          <a:solidFill>
                            <a:srgbClr val="000000"/>
                          </a:solidFill>
                          <a:effectLst/>
                          <a:latin typeface="Arial Narrow" panose="020B0606020202030204" pitchFamily="34" charset="0"/>
                        </a:rPr>
                        <a:t>SABANA DE BOGOTÁ</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c>
                  <a:txBody>
                    <a:bodyPr/>
                    <a:lstStyle/>
                    <a:p>
                      <a:pPr algn="just" fontAlgn="ctr"/>
                      <a:r>
                        <a:rPr lang="es-CO" sz="1100" b="1" i="0" u="none" strike="noStrike">
                          <a:solidFill>
                            <a:srgbClr val="000000"/>
                          </a:solidFill>
                          <a:effectLst/>
                          <a:latin typeface="Arial Narrow" panose="020B0606020202030204" pitchFamily="34" charset="0"/>
                        </a:rPr>
                        <a:t>SABADO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DF4"/>
                    </a:solidFill>
                  </a:tcPr>
                </a:tc>
              </a:tr>
              <a:tr h="388857">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las primeras horas de la mañana se espera cielo mayormente nublado e intervalos cortos de sol y tiempo seco en la ciudad y la Sabana.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DF4"/>
                    </a:solidFill>
                  </a:tcPr>
                </a:tc>
              </a:tr>
              <a:tr h="388857">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horas de la tarde se estima aumento de nubosidad con predominio de tiempo seco, con probabilidad de lluvias ligeras en sectores del sur y oriente de la ciudad.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DF4"/>
                    </a:solidFill>
                  </a:tcPr>
                </a:tc>
              </a:tr>
              <a:tr h="162024">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Para la noche se estima disminución de nubosidad con tiempo seco.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DF4"/>
                    </a:solidFill>
                  </a:tcPr>
                </a:tc>
              </a:tr>
              <a:tr h="178226">
                <a:tc vMerge="1">
                  <a:txBody>
                    <a:bodyPr/>
                    <a:lstStyle/>
                    <a:p>
                      <a:endParaRPr lang="es-CO"/>
                    </a:p>
                  </a:txBody>
                  <a:tcPr/>
                </a:tc>
                <a:tc>
                  <a:txBody>
                    <a:bodyPr/>
                    <a:lstStyle/>
                    <a:p>
                      <a:pPr algn="just" fontAlgn="ctr"/>
                      <a:r>
                        <a:rPr lang="es-CO" sz="1100" b="1" i="0" u="none" strike="noStrike">
                          <a:solidFill>
                            <a:srgbClr val="000000"/>
                          </a:solidFill>
                          <a:effectLst/>
                          <a:latin typeface="Arial Narrow" panose="020B0606020202030204" pitchFamily="34" charset="0"/>
                        </a:rPr>
                        <a:t>DOMINGO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DF4"/>
                    </a:solidFill>
                  </a:tcPr>
                </a:tc>
              </a:tr>
              <a:tr h="421261">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Durante la jornada se pronostica cielo parcialmente cubierto con tiempo seco, aunque no se descartan algunas lloviznas esporádicas en horas de la tarde en los cerros orientales.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r>
              <a:tr h="162024">
                <a:tc rowSpan="6">
                  <a:txBody>
                    <a:bodyPr/>
                    <a:lstStyle/>
                    <a:p>
                      <a:pPr algn="ctr" rtl="0" fontAlgn="ctr"/>
                      <a:r>
                        <a:rPr lang="es-CO" sz="1100" b="1" i="0" u="none" strike="noStrike">
                          <a:solidFill>
                            <a:srgbClr val="000000"/>
                          </a:solidFill>
                          <a:effectLst/>
                          <a:latin typeface="Arial Narrow" panose="020B0606020202030204" pitchFamily="34" charset="0"/>
                        </a:rPr>
                        <a:t>CARIBE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1100" b="1" i="0" u="none" strike="noStrike">
                          <a:solidFill>
                            <a:srgbClr val="000000"/>
                          </a:solidFill>
                          <a:effectLst/>
                          <a:latin typeface="Arial Narrow" panose="020B0606020202030204" pitchFamily="34" charset="0"/>
                        </a:rPr>
                        <a:t>SABADO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88857">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horas de la mañana se pronostica cielo entre despejado y ligeramente nublado con predominio de tiempo seco e intervalos de sol, sin descartar lluvias al sur de Cesar.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453667">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horas de la tarde persistirán las condiciones de tiempo seco con cielo seminublado en la mayor parte del área, salvo en sectores del sur de Córdoba, donde son posibles algunas precipitaciones.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88857">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Se prevé cielo mayormente despejado con tiempo seco en gran parte de la región; sin embargo no se descartan lluvias sectorizadas en el sur de Córdoba y Bolívar.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62024">
                <a:tc vMerge="1">
                  <a:txBody>
                    <a:bodyPr/>
                    <a:lstStyle/>
                    <a:p>
                      <a:endParaRPr lang="es-CO"/>
                    </a:p>
                  </a:txBody>
                  <a:tcPr/>
                </a:tc>
                <a:tc>
                  <a:txBody>
                    <a:bodyPr/>
                    <a:lstStyle/>
                    <a:p>
                      <a:pPr algn="just" fontAlgn="ctr"/>
                      <a:r>
                        <a:rPr lang="es-CO" sz="1100" b="1" i="0" u="none" strike="noStrike">
                          <a:solidFill>
                            <a:srgbClr val="000000"/>
                          </a:solidFill>
                          <a:effectLst/>
                          <a:latin typeface="Arial Narrow" panose="020B0606020202030204" pitchFamily="34" charset="0"/>
                        </a:rPr>
                        <a:t>DOMINGO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88857">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La jornada mantendrá condiciones de tiempo seco con escasa nubosidad, salvo algunas lluvias de carácter intermitente en zonas del sur de Córdoba y sur de Bolívar.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62024">
                <a:tc rowSpan="6">
                  <a:txBody>
                    <a:bodyPr/>
                    <a:lstStyle/>
                    <a:p>
                      <a:pPr algn="ctr" rtl="0" fontAlgn="ctr"/>
                      <a:r>
                        <a:rPr lang="es-CO" sz="1100" b="1" i="0" u="none" strike="noStrike">
                          <a:solidFill>
                            <a:srgbClr val="000000"/>
                          </a:solidFill>
                          <a:effectLst/>
                          <a:latin typeface="Arial Narrow" panose="020B0606020202030204" pitchFamily="34" charset="0"/>
                        </a:rPr>
                        <a:t>ARCHIPIÉLAGO DE</a:t>
                      </a:r>
                      <a:br>
                        <a:rPr lang="es-CO" sz="1100" b="1" i="0" u="none" strike="noStrike">
                          <a:solidFill>
                            <a:srgbClr val="000000"/>
                          </a:solidFill>
                          <a:effectLst/>
                          <a:latin typeface="Arial Narrow" panose="020B0606020202030204" pitchFamily="34" charset="0"/>
                        </a:rPr>
                      </a:br>
                      <a:r>
                        <a:rPr lang="es-CO" sz="1100" b="1" i="0" u="none" strike="noStrike">
                          <a:solidFill>
                            <a:srgbClr val="000000"/>
                          </a:solidFill>
                          <a:effectLst/>
                          <a:latin typeface="Arial Narrow" panose="020B0606020202030204" pitchFamily="34" charset="0"/>
                        </a:rPr>
                        <a:t>SAN ANDRÉS,</a:t>
                      </a:r>
                      <a:br>
                        <a:rPr lang="es-CO" sz="1100" b="1" i="0" u="none" strike="noStrike">
                          <a:solidFill>
                            <a:srgbClr val="000000"/>
                          </a:solidFill>
                          <a:effectLst/>
                          <a:latin typeface="Arial Narrow" panose="020B0606020202030204" pitchFamily="34" charset="0"/>
                        </a:rPr>
                      </a:br>
                      <a:r>
                        <a:rPr lang="es-CO" sz="1100" b="1" i="0" u="none" strike="noStrike">
                          <a:solidFill>
                            <a:srgbClr val="000000"/>
                          </a:solidFill>
                          <a:effectLst/>
                          <a:latin typeface="Arial Narrow" panose="020B0606020202030204" pitchFamily="34" charset="0"/>
                        </a:rPr>
                        <a:t>PROVIDENCIA Y</a:t>
                      </a:r>
                      <a:br>
                        <a:rPr lang="es-CO" sz="1100" b="1" i="0" u="none" strike="noStrike">
                          <a:solidFill>
                            <a:srgbClr val="000000"/>
                          </a:solidFill>
                          <a:effectLst/>
                          <a:latin typeface="Arial Narrow" panose="020B0606020202030204" pitchFamily="34" charset="0"/>
                        </a:rPr>
                      </a:br>
                      <a:r>
                        <a:rPr lang="es-CO" sz="1100" b="1" i="0" u="none" strike="noStrike">
                          <a:solidFill>
                            <a:srgbClr val="000000"/>
                          </a:solidFill>
                          <a:effectLst/>
                          <a:latin typeface="Arial Narrow" panose="020B0606020202030204" pitchFamily="34" charset="0"/>
                        </a:rPr>
                        <a:t>SANTA CATALINA</a:t>
                      </a:r>
                      <a:br>
                        <a:rPr lang="es-CO" sz="1100" b="1" i="0" u="none" strike="noStrike">
                          <a:solidFill>
                            <a:srgbClr val="000000"/>
                          </a:solidFill>
                          <a:effectLst/>
                          <a:latin typeface="Arial Narrow" panose="020B0606020202030204" pitchFamily="34" charset="0"/>
                        </a:rPr>
                      </a:br>
                      <a:endParaRPr lang="es-CO" sz="1100" b="1" i="0" u="none" strike="noStrike">
                        <a:solidFill>
                          <a:srgbClr val="000000"/>
                        </a:solidFill>
                        <a:effectLst/>
                        <a:latin typeface="Arial Narrow" panose="020B0606020202030204" pitchFamily="34" charset="0"/>
                      </a:endParaRP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just" fontAlgn="ctr"/>
                      <a:r>
                        <a:rPr lang="es-CO" sz="1100" b="1" i="0" u="none" strike="noStrike">
                          <a:solidFill>
                            <a:srgbClr val="000000"/>
                          </a:solidFill>
                          <a:effectLst/>
                          <a:latin typeface="Arial Narrow" panose="020B0606020202030204" pitchFamily="34" charset="0"/>
                        </a:rPr>
                        <a:t>SABADO</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r>
              <a:tr h="259238">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Prevalecerá el tiempo seco con cielo parcialmente cubierto en horas de la mañana.</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259238">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Durante la tarde se espera tiempo seco con cielo parcialmente cubierto.</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259238">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la noche se estima cielo  seminublado con predominio de tiempo seco.</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162024">
                <a:tc vMerge="1">
                  <a:txBody>
                    <a:bodyPr/>
                    <a:lstStyle/>
                    <a:p>
                      <a:endParaRPr lang="es-CO"/>
                    </a:p>
                  </a:txBody>
                  <a:tcPr/>
                </a:tc>
                <a:tc>
                  <a:txBody>
                    <a:bodyPr/>
                    <a:lstStyle/>
                    <a:p>
                      <a:pPr algn="just" fontAlgn="ctr"/>
                      <a:r>
                        <a:rPr lang="es-CO" sz="1100" b="1" i="0" u="none" strike="noStrike">
                          <a:solidFill>
                            <a:srgbClr val="000000"/>
                          </a:solidFill>
                          <a:effectLst/>
                          <a:latin typeface="Arial Narrow" panose="020B0606020202030204" pitchFamily="34" charset="0"/>
                        </a:rPr>
                        <a:t>DOMINGO</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259238">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Prevalecerán las condiciones secas con cielo parcial a ligeramente cubierto.</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r>
              <a:tr h="162024">
                <a:tc rowSpan="4">
                  <a:txBody>
                    <a:bodyPr/>
                    <a:lstStyle/>
                    <a:p>
                      <a:pPr algn="ctr" rtl="0" fontAlgn="ctr"/>
                      <a:r>
                        <a:rPr lang="es-CO" sz="1100" b="1" i="0" u="none" strike="noStrike">
                          <a:solidFill>
                            <a:srgbClr val="000000"/>
                          </a:solidFill>
                          <a:effectLst/>
                          <a:latin typeface="Arial Narrow" panose="020B0606020202030204" pitchFamily="34" charset="0"/>
                        </a:rPr>
                        <a:t>MAR CARIBE</a:t>
                      </a:r>
                      <a:br>
                        <a:rPr lang="es-CO" sz="1100" b="1" i="0" u="none" strike="noStrike">
                          <a:solidFill>
                            <a:srgbClr val="000000"/>
                          </a:solidFill>
                          <a:effectLst/>
                          <a:latin typeface="Arial Narrow" panose="020B0606020202030204" pitchFamily="34" charset="0"/>
                        </a:rPr>
                      </a:br>
                      <a:endParaRPr lang="es-CO" sz="1100" b="1" i="0" u="none" strike="noStrike">
                        <a:solidFill>
                          <a:srgbClr val="000000"/>
                        </a:solidFill>
                        <a:effectLst/>
                        <a:latin typeface="Arial Narrow" panose="020B0606020202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1100" b="1" i="0" u="none" strike="noStrike">
                          <a:solidFill>
                            <a:srgbClr val="000000"/>
                          </a:solidFill>
                          <a:effectLst/>
                          <a:latin typeface="Arial Narrow" panose="020B0606020202030204" pitchFamily="34" charset="0"/>
                        </a:rPr>
                        <a:t>SABADO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59238">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Se pronostica tiempo seco con cielo despejado a ligeramente cubierto en gran parte del área marítima nacional.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62024">
                <a:tc vMerge="1">
                  <a:txBody>
                    <a:bodyPr/>
                    <a:lstStyle/>
                    <a:p>
                      <a:endParaRPr lang="es-CO"/>
                    </a:p>
                  </a:txBody>
                  <a:tcPr/>
                </a:tc>
                <a:tc>
                  <a:txBody>
                    <a:bodyPr/>
                    <a:lstStyle/>
                    <a:p>
                      <a:pPr algn="just" fontAlgn="ctr"/>
                      <a:r>
                        <a:rPr lang="es-CO" sz="1100" b="1" i="0" u="none" strike="noStrike">
                          <a:solidFill>
                            <a:srgbClr val="000000"/>
                          </a:solidFill>
                          <a:effectLst/>
                          <a:latin typeface="Arial Narrow" panose="020B0606020202030204" pitchFamily="34" charset="0"/>
                        </a:rPr>
                        <a:t>DOMINGO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388857">
                <a:tc vMerge="1">
                  <a:txBody>
                    <a:bodyPr/>
                    <a:lstStyle/>
                    <a:p>
                      <a:endParaRPr lang="es-CO"/>
                    </a:p>
                  </a:txBody>
                  <a:tcPr/>
                </a:tc>
                <a:tc>
                  <a:txBody>
                    <a:bodyPr/>
                    <a:lstStyle/>
                    <a:p>
                      <a:pPr algn="just" fontAlgn="ctr"/>
                      <a:r>
                        <a:rPr lang="es-CO" sz="1100" b="0" i="0" u="none" strike="noStrike" dirty="0">
                          <a:solidFill>
                            <a:srgbClr val="000000"/>
                          </a:solidFill>
                          <a:effectLst/>
                          <a:latin typeface="Arial Narrow" panose="020B0606020202030204" pitchFamily="34" charset="0"/>
                        </a:rPr>
                        <a:t>Persistirán condiciones de tiempo seco con cielo despejado a ligeramente cubierto, acompañado de precipitaciones de baja intensidad en cercanías al golfo de Urabá en la madrugada y mañana.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369429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55087" y="765932"/>
            <a:ext cx="4815000" cy="292388"/>
          </a:xfrm>
          <a:prstGeom prst="rect">
            <a:avLst/>
          </a:prstGeom>
          <a:noFill/>
        </p:spPr>
        <p:txBody>
          <a:bodyPr wrap="square" rtlCol="0">
            <a:spAutoFit/>
          </a:bodyPr>
          <a:lstStyle/>
          <a:p>
            <a:pPr algn="ctr"/>
            <a:r>
              <a:rPr lang="es-CO" sz="1300" b="1" dirty="0" smtClean="0">
                <a:solidFill>
                  <a:schemeClr val="accent1">
                    <a:lumMod val="75000"/>
                  </a:schemeClr>
                </a:solidFill>
                <a:latin typeface="Arial Narrow" panose="020B0606020202030204" pitchFamily="34" charset="0"/>
                <a:cs typeface="Arial" panose="020B0604020202020204" pitchFamily="34" charset="0"/>
              </a:rPr>
              <a:t>Sábado 31  de diciembre de 2016 y Domingo 01 de enero de 2017</a:t>
            </a:r>
            <a:endParaRPr lang="es-CO" sz="1300" b="1" dirty="0">
              <a:solidFill>
                <a:schemeClr val="accent1">
                  <a:lumMod val="75000"/>
                </a:schemeClr>
              </a:solidFill>
              <a:latin typeface="Arial Narrow" panose="020B060602020203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998423159"/>
              </p:ext>
            </p:extLst>
          </p:nvPr>
        </p:nvGraphicFramePr>
        <p:xfrm>
          <a:off x="11853" y="1058320"/>
          <a:ext cx="6468322" cy="5867400"/>
        </p:xfrm>
        <a:graphic>
          <a:graphicData uri="http://schemas.openxmlformats.org/drawingml/2006/table">
            <a:tbl>
              <a:tblPr/>
              <a:tblGrid>
                <a:gridCol w="1473234"/>
                <a:gridCol w="4995088"/>
              </a:tblGrid>
              <a:tr h="58588">
                <a:tc>
                  <a:txBody>
                    <a:bodyPr/>
                    <a:lstStyle/>
                    <a:p>
                      <a:pPr algn="ctr" rtl="0" fontAlgn="ctr"/>
                      <a:r>
                        <a:rPr lang="es-CO" sz="1100" b="1" i="0" u="none" strike="noStrike">
                          <a:solidFill>
                            <a:srgbClr val="FFFFFF"/>
                          </a:solidFill>
                          <a:effectLst>
                            <a:outerShdw blurRad="50800" dist="38100" algn="tr" rotWithShape="0">
                              <a:prstClr val="black">
                                <a:alpha val="40000"/>
                              </a:prstClr>
                            </a:outerShdw>
                          </a:effectLst>
                          <a:latin typeface="Arial Narrow" panose="020B0606020202030204" pitchFamily="34" charset="0"/>
                        </a:rPr>
                        <a:t>REGIÓN</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5968"/>
                      </a:solidFill>
                      <a:prstDash val="solid"/>
                      <a:round/>
                      <a:headEnd type="none" w="med" len="med"/>
                      <a:tailEnd type="none" w="med" len="med"/>
                    </a:lnT>
                    <a:lnB>
                      <a:noFill/>
                    </a:lnB>
                    <a:solidFill>
                      <a:srgbClr val="006EB6"/>
                    </a:solidFill>
                  </a:tcPr>
                </a:tc>
                <a:tc>
                  <a:txBody>
                    <a:bodyPr/>
                    <a:lstStyle/>
                    <a:p>
                      <a:pPr algn="ctr" rtl="0" fontAlgn="ctr"/>
                      <a:r>
                        <a:rPr lang="es-CO" sz="1100" b="1" i="0" u="none" strike="noStrike">
                          <a:solidFill>
                            <a:srgbClr val="FFFFFF"/>
                          </a:solidFill>
                          <a:effectLst>
                            <a:outerShdw blurRad="50800" dist="38100" algn="tr" rotWithShape="0">
                              <a:prstClr val="black">
                                <a:alpha val="40000"/>
                              </a:prstClr>
                            </a:outerShdw>
                          </a:effectLst>
                          <a:latin typeface="Arial Narrow" panose="020B0606020202030204" pitchFamily="34" charset="0"/>
                        </a:rPr>
                        <a:t>PRONÓSTICO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6EB6"/>
                    </a:solidFill>
                  </a:tcPr>
                </a:tc>
              </a:tr>
              <a:tr h="50946">
                <a:tc rowSpan="6">
                  <a:txBody>
                    <a:bodyPr/>
                    <a:lstStyle/>
                    <a:p>
                      <a:pPr algn="ctr" rtl="0" fontAlgn="ctr"/>
                      <a:r>
                        <a:rPr lang="es-CO" sz="1100" b="1" i="0" u="none" strike="noStrike" dirty="0">
                          <a:solidFill>
                            <a:srgbClr val="000000"/>
                          </a:solidFill>
                          <a:effectLst/>
                          <a:latin typeface="Arial Narrow" panose="020B0606020202030204" pitchFamily="34" charset="0"/>
                        </a:rPr>
                        <a:t>ANDINA</a:t>
                      </a:r>
                      <a:br>
                        <a:rPr lang="es-CO" sz="1100" b="1" i="0" u="none" strike="noStrike" dirty="0">
                          <a:solidFill>
                            <a:srgbClr val="000000"/>
                          </a:solidFill>
                          <a:effectLst/>
                          <a:latin typeface="Arial Narrow" panose="020B0606020202030204" pitchFamily="34" charset="0"/>
                        </a:rPr>
                      </a:br>
                      <a:endParaRPr lang="es-CO" sz="1100" b="1" i="0" u="none" strike="noStrike" dirty="0">
                        <a:solidFill>
                          <a:srgbClr val="000000"/>
                        </a:solidFill>
                        <a:effectLst/>
                        <a:latin typeface="Arial Narrow" panose="020B0606020202030204" pitchFamily="34" charset="0"/>
                      </a:endParaRP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just" fontAlgn="ctr"/>
                      <a:r>
                        <a:rPr lang="es-CO" sz="1100" b="1" i="0" u="none" strike="noStrike">
                          <a:solidFill>
                            <a:srgbClr val="000000"/>
                          </a:solidFill>
                          <a:effectLst/>
                          <a:latin typeface="Arial Narrow" panose="020B0606020202030204" pitchFamily="34" charset="0"/>
                        </a:rPr>
                        <a:t>SABADO</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w="12700" cap="flat" cmpd="sng" algn="ctr">
                      <a:noFill/>
                      <a:prstDash val="solid"/>
                      <a:round/>
                      <a:headEnd type="none" w="med" len="med"/>
                      <a:tailEnd type="none" w="med" len="med"/>
                    </a:lnT>
                    <a:lnB>
                      <a:noFill/>
                    </a:lnB>
                    <a:solidFill>
                      <a:srgbClr val="E9EDF4"/>
                    </a:solidFill>
                  </a:tcPr>
                </a:tc>
              </a:tr>
              <a:tr h="203784">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las primeras horas de la mañana se espera cielo entre parcial y mayormente cubierto con lluvias en zonas sectorizadas del sur de Antioquia, norte de Cundinamarca, norte de Santander y Tolima. Después se espera disminución de nubosidad con predominio de tiempo seco en la mayor parte de la región. </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163027">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la tarde se prevé aumento de nubosidad con precipitaciones  en zonas sectorizadas de Antioquia, Risaralda, Boyacá, noroccidente de Cundinamarca, sur de Santander y montañas de Valle, Cauca, Nariño y Huila.</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163027">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horas de la noche se espera nubosidad variada con tiempo seco en la mayor parte de la región, excepto en zonas del sur de Santander, occidente de Cundinamarca, Boyacá, áreas sectorizadas de Antioquia y zonas de montaña de Valle, Cauca y Nariño.</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40757">
                <a:tc vMerge="1">
                  <a:txBody>
                    <a:bodyPr/>
                    <a:lstStyle/>
                    <a:p>
                      <a:endParaRPr lang="es-CO"/>
                    </a:p>
                  </a:txBody>
                  <a:tcPr/>
                </a:tc>
                <a:tc>
                  <a:txBody>
                    <a:bodyPr/>
                    <a:lstStyle/>
                    <a:p>
                      <a:pPr algn="just" fontAlgn="ctr"/>
                      <a:r>
                        <a:rPr lang="es-CO" sz="1100" b="1" i="0" u="none" strike="noStrike">
                          <a:solidFill>
                            <a:srgbClr val="000000"/>
                          </a:solidFill>
                          <a:effectLst/>
                          <a:latin typeface="Arial Narrow" panose="020B0606020202030204" pitchFamily="34" charset="0"/>
                        </a:rPr>
                        <a:t>DOMINGO</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163027">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Son probables lluvias  en horas de la tarde y  noche en zonas de Nariño,  Cauca y Santander; precipitaciones de menor intensidad se estiman en zonas de Antioquía, eje cafetero, y occidente de Cundinamarca.</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r>
              <a:tr h="50946">
                <a:tc rowSpan="4">
                  <a:txBody>
                    <a:bodyPr/>
                    <a:lstStyle/>
                    <a:p>
                      <a:pPr algn="ctr" rtl="0" fontAlgn="ctr"/>
                      <a:r>
                        <a:rPr lang="es-CO" sz="1100" b="1" i="0" u="none" strike="noStrike">
                          <a:solidFill>
                            <a:srgbClr val="000000"/>
                          </a:solidFill>
                          <a:effectLst/>
                          <a:latin typeface="Arial Narrow" panose="020B0606020202030204" pitchFamily="34" charset="0"/>
                        </a:rPr>
                        <a:t>INSULAR PACÍFICA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1100" b="1" i="0" u="none" strike="noStrike">
                          <a:solidFill>
                            <a:srgbClr val="000000"/>
                          </a:solidFill>
                          <a:effectLst/>
                          <a:latin typeface="Arial Narrow" panose="020B0606020202030204" pitchFamily="34" charset="0"/>
                        </a:rPr>
                        <a:t>SABADO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03784">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Malpelo se estiman cielo entre parcial a mayormente cubierto con lluvias ligeras en algunas horas de la tarde y de mayor intensidad en horas de la noche. Para Gorgona se estiman condiciones nubosas con precipitaciones en horas de la mañana, luego en la tarde e inicios de la noche.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50946">
                <a:tc vMerge="1">
                  <a:txBody>
                    <a:bodyPr/>
                    <a:lstStyle/>
                    <a:p>
                      <a:endParaRPr lang="es-CO"/>
                    </a:p>
                  </a:txBody>
                  <a:tcPr/>
                </a:tc>
                <a:tc>
                  <a:txBody>
                    <a:bodyPr/>
                    <a:lstStyle/>
                    <a:p>
                      <a:pPr algn="just" fontAlgn="ctr"/>
                      <a:r>
                        <a:rPr lang="es-CO" sz="1100" b="1" i="0" u="none" strike="noStrike">
                          <a:solidFill>
                            <a:srgbClr val="000000"/>
                          </a:solidFill>
                          <a:effectLst/>
                          <a:latin typeface="Arial Narrow" panose="020B0606020202030204" pitchFamily="34" charset="0"/>
                        </a:rPr>
                        <a:t>DOMINGO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2270">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Precipitaciones ligeras en las primeras horas de la mañana, en el resto de la jornada tiempo seco para Malpelo. En Gorgona se prevén lluvias en horas de la tarde y la noche, después de una mañana seca.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40757">
                <a:tc rowSpan="6">
                  <a:txBody>
                    <a:bodyPr/>
                    <a:lstStyle/>
                    <a:p>
                      <a:pPr algn="ctr" rtl="0" fontAlgn="ctr"/>
                      <a:r>
                        <a:rPr lang="es-CO" sz="1100" b="1" i="0" u="none" strike="noStrike">
                          <a:solidFill>
                            <a:srgbClr val="000000"/>
                          </a:solidFill>
                          <a:effectLst/>
                          <a:latin typeface="Arial Narrow" panose="020B0606020202030204" pitchFamily="34" charset="0"/>
                        </a:rPr>
                        <a:t>PACÍFICA</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just" fontAlgn="ctr"/>
                      <a:r>
                        <a:rPr lang="es-CO" sz="1100" b="1" i="0" u="none" strike="noStrike">
                          <a:solidFill>
                            <a:srgbClr val="000000"/>
                          </a:solidFill>
                          <a:effectLst/>
                          <a:latin typeface="Arial Narrow" panose="020B0606020202030204" pitchFamily="34" charset="0"/>
                        </a:rPr>
                        <a:t>SABADO</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r>
              <a:tr h="101892">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horas de la mañana se estima cielo entre parcial y mayormente nublado con precipitaciones en zonas del norte Chocó y Valle.</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122270">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la tarde la nubosidad se intensificará con lluvias  en amplios sectores del Chocó, Valle, Cauca y Nariño. Posibilidad de actividad eléctrica.</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81513">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Hacia la noche son probables lluvias en el centro y sur de Chocó y sectores del litoral de Valle, Cauca y Nariño.</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50946">
                <a:tc vMerge="1">
                  <a:txBody>
                    <a:bodyPr/>
                    <a:lstStyle/>
                    <a:p>
                      <a:endParaRPr lang="es-CO"/>
                    </a:p>
                  </a:txBody>
                  <a:tcPr/>
                </a:tc>
                <a:tc>
                  <a:txBody>
                    <a:bodyPr/>
                    <a:lstStyle/>
                    <a:p>
                      <a:pPr algn="just" fontAlgn="ctr"/>
                      <a:r>
                        <a:rPr lang="es-CO" sz="1100" b="1" i="0" u="none" strike="noStrike">
                          <a:solidFill>
                            <a:srgbClr val="000000"/>
                          </a:solidFill>
                          <a:effectLst/>
                          <a:latin typeface="Arial Narrow" panose="020B0606020202030204" pitchFamily="34" charset="0"/>
                        </a:rPr>
                        <a:t>DOMINGO</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122270">
                <a:tc vMerge="1">
                  <a:txBody>
                    <a:bodyPr/>
                    <a:lstStyle/>
                    <a:p>
                      <a:endParaRPr lang="es-CO"/>
                    </a:p>
                  </a:txBody>
                  <a:tcPr/>
                </a:tc>
                <a:tc>
                  <a:txBody>
                    <a:bodyPr/>
                    <a:lstStyle/>
                    <a:p>
                      <a:pPr algn="just" fontAlgn="ctr"/>
                      <a:r>
                        <a:rPr lang="es-CO" sz="1100" b="0" i="0" u="none" strike="noStrike" dirty="0">
                          <a:solidFill>
                            <a:srgbClr val="000000"/>
                          </a:solidFill>
                          <a:effectLst/>
                          <a:latin typeface="Arial Narrow" panose="020B0606020202030204" pitchFamily="34" charset="0"/>
                        </a:rPr>
                        <a:t>Precipitaciones moderadas a fuertes en sectores de Chocó y Cauca, y de ligeras a moderadas en el litoral de Valle y Nariño, las lluvias de mayor intensidad se estiman para la noche.</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2068737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55087" y="765932"/>
            <a:ext cx="4815000" cy="292388"/>
          </a:xfrm>
          <a:prstGeom prst="rect">
            <a:avLst/>
          </a:prstGeom>
          <a:noFill/>
        </p:spPr>
        <p:txBody>
          <a:bodyPr wrap="square" rtlCol="0">
            <a:spAutoFit/>
          </a:bodyPr>
          <a:lstStyle/>
          <a:p>
            <a:pPr algn="ctr"/>
            <a:r>
              <a:rPr lang="es-CO" sz="1300" b="1" dirty="0" smtClean="0">
                <a:solidFill>
                  <a:schemeClr val="accent1">
                    <a:lumMod val="75000"/>
                  </a:schemeClr>
                </a:solidFill>
                <a:latin typeface="Arial Narrow" panose="020B0606020202030204" pitchFamily="34" charset="0"/>
                <a:cs typeface="Arial" panose="020B0604020202020204" pitchFamily="34" charset="0"/>
              </a:rPr>
              <a:t>Sábado 31  de diciembre de 2016 y Domingo 01 de enero de 2017</a:t>
            </a:r>
            <a:endParaRPr lang="es-CO" sz="1300" b="1" dirty="0">
              <a:solidFill>
                <a:schemeClr val="accent1">
                  <a:lumMod val="75000"/>
                </a:schemeClr>
              </a:solidFill>
              <a:latin typeface="Arial Narrow" panose="020B060602020203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471526654"/>
              </p:ext>
            </p:extLst>
          </p:nvPr>
        </p:nvGraphicFramePr>
        <p:xfrm>
          <a:off x="0" y="1157335"/>
          <a:ext cx="6478683" cy="5196840"/>
        </p:xfrm>
        <a:graphic>
          <a:graphicData uri="http://schemas.openxmlformats.org/drawingml/2006/table">
            <a:tbl>
              <a:tblPr/>
              <a:tblGrid>
                <a:gridCol w="1438595"/>
                <a:gridCol w="5040088"/>
              </a:tblGrid>
              <a:tr h="58588">
                <a:tc>
                  <a:txBody>
                    <a:bodyPr/>
                    <a:lstStyle/>
                    <a:p>
                      <a:pPr algn="ctr" rtl="0" fontAlgn="ctr"/>
                      <a:r>
                        <a:rPr lang="es-CO" sz="1100" b="1" i="0" u="none" strike="noStrike">
                          <a:solidFill>
                            <a:srgbClr val="FFFFFF"/>
                          </a:solidFill>
                          <a:effectLst>
                            <a:outerShdw blurRad="50800" dist="38100" algn="tr" rotWithShape="0">
                              <a:prstClr val="black">
                                <a:alpha val="40000"/>
                              </a:prstClr>
                            </a:outerShdw>
                          </a:effectLst>
                          <a:latin typeface="Arial Narrow" panose="020B0606020202030204" pitchFamily="34" charset="0"/>
                        </a:rPr>
                        <a:t>REGIÓN</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215968"/>
                      </a:solidFill>
                      <a:prstDash val="solid"/>
                      <a:round/>
                      <a:headEnd type="none" w="med" len="med"/>
                      <a:tailEnd type="none" w="med" len="med"/>
                    </a:lnT>
                    <a:lnB>
                      <a:noFill/>
                    </a:lnB>
                    <a:solidFill>
                      <a:srgbClr val="006EB6"/>
                    </a:solidFill>
                  </a:tcPr>
                </a:tc>
                <a:tc>
                  <a:txBody>
                    <a:bodyPr/>
                    <a:lstStyle/>
                    <a:p>
                      <a:pPr algn="ctr" rtl="0" fontAlgn="ctr"/>
                      <a:r>
                        <a:rPr lang="es-CO" sz="1100" b="1" i="0" u="none" strike="noStrike">
                          <a:solidFill>
                            <a:srgbClr val="FFFFFF"/>
                          </a:solidFill>
                          <a:effectLst>
                            <a:outerShdw blurRad="50800" dist="38100" algn="tr" rotWithShape="0">
                              <a:prstClr val="black">
                                <a:alpha val="40000"/>
                              </a:prstClr>
                            </a:outerShdw>
                          </a:effectLst>
                          <a:latin typeface="Arial Narrow" panose="020B0606020202030204" pitchFamily="34" charset="0"/>
                        </a:rPr>
                        <a:t>PRONÓSTICO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6EB6"/>
                    </a:solidFill>
                  </a:tcPr>
                </a:tc>
              </a:tr>
              <a:tr h="50946">
                <a:tc rowSpan="4">
                  <a:txBody>
                    <a:bodyPr/>
                    <a:lstStyle/>
                    <a:p>
                      <a:pPr algn="ctr" rtl="0" fontAlgn="ctr"/>
                      <a:r>
                        <a:rPr lang="es-CO" sz="1100" b="1" i="0" u="none" strike="noStrike" dirty="0">
                          <a:solidFill>
                            <a:srgbClr val="000000"/>
                          </a:solidFill>
                          <a:effectLst/>
                          <a:latin typeface="Arial Narrow" panose="020B0606020202030204" pitchFamily="34" charset="0"/>
                        </a:rPr>
                        <a:t>OCEANO</a:t>
                      </a:r>
                      <a:br>
                        <a:rPr lang="es-CO" sz="1100" b="1" i="0" u="none" strike="noStrike" dirty="0">
                          <a:solidFill>
                            <a:srgbClr val="000000"/>
                          </a:solidFill>
                          <a:effectLst/>
                          <a:latin typeface="Arial Narrow" panose="020B0606020202030204" pitchFamily="34" charset="0"/>
                        </a:rPr>
                      </a:br>
                      <a:r>
                        <a:rPr lang="es-CO" sz="1100" b="1" i="0" u="none" strike="noStrike" dirty="0">
                          <a:solidFill>
                            <a:srgbClr val="000000"/>
                          </a:solidFill>
                          <a:effectLst/>
                          <a:latin typeface="Arial Narrow" panose="020B0606020202030204" pitchFamily="34" charset="0"/>
                        </a:rPr>
                        <a:t> PACÍFICO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1100" b="1" i="0" u="none" strike="noStrike" dirty="0">
                          <a:solidFill>
                            <a:srgbClr val="000000"/>
                          </a:solidFill>
                          <a:effectLst/>
                          <a:latin typeface="Arial Narrow" panose="020B0606020202030204" pitchFamily="34" charset="0"/>
                        </a:rPr>
                        <a:t>SABADO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r>
              <a:tr h="122270">
                <a:tc vMerge="1">
                  <a:txBody>
                    <a:bodyPr/>
                    <a:lstStyle/>
                    <a:p>
                      <a:endParaRPr lang="es-CO"/>
                    </a:p>
                  </a:txBody>
                  <a:tcPr/>
                </a:tc>
                <a:tc>
                  <a:txBody>
                    <a:bodyPr/>
                    <a:lstStyle/>
                    <a:p>
                      <a:pPr algn="just" fontAlgn="ctr"/>
                      <a:r>
                        <a:rPr lang="es-CO" sz="1100" b="0" i="0" u="none" strike="noStrike" dirty="0">
                          <a:solidFill>
                            <a:srgbClr val="000000"/>
                          </a:solidFill>
                          <a:effectLst/>
                          <a:latin typeface="Arial Narrow" panose="020B0606020202030204" pitchFamily="34" charset="0"/>
                        </a:rPr>
                        <a:t>Se prevén lluvias a lo largo de la jornada, las de mayor intensidad en diferentes sectores de la cuenca y en zonas de la costa de Nariño, Valle del Cauca y Cauca. Probables tormentas eléctricas.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50946">
                <a:tc vMerge="1">
                  <a:txBody>
                    <a:bodyPr/>
                    <a:lstStyle/>
                    <a:p>
                      <a:endParaRPr lang="es-CO"/>
                    </a:p>
                  </a:txBody>
                  <a:tcPr/>
                </a:tc>
                <a:tc>
                  <a:txBody>
                    <a:bodyPr/>
                    <a:lstStyle/>
                    <a:p>
                      <a:pPr algn="just" fontAlgn="ctr"/>
                      <a:r>
                        <a:rPr lang="es-CO" sz="1100" b="1" i="0" u="none" strike="noStrike" dirty="0">
                          <a:solidFill>
                            <a:srgbClr val="000000"/>
                          </a:solidFill>
                          <a:effectLst/>
                          <a:latin typeface="Arial Narrow" panose="020B0606020202030204" pitchFamily="34" charset="0"/>
                        </a:rPr>
                        <a:t>DOMINGO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89155">
                <a:tc vMerge="1">
                  <a:txBody>
                    <a:bodyPr/>
                    <a:lstStyle/>
                    <a:p>
                      <a:endParaRPr lang="es-CO"/>
                    </a:p>
                  </a:txBody>
                  <a:tcPr/>
                </a:tc>
                <a:tc>
                  <a:txBody>
                    <a:bodyPr/>
                    <a:lstStyle/>
                    <a:p>
                      <a:pPr algn="just" fontAlgn="ctr"/>
                      <a:r>
                        <a:rPr lang="es-CO" sz="1100" b="0" i="0" u="none" strike="noStrike" dirty="0">
                          <a:solidFill>
                            <a:srgbClr val="000000"/>
                          </a:solidFill>
                          <a:effectLst/>
                          <a:latin typeface="Arial Narrow" panose="020B0606020202030204" pitchFamily="34" charset="0"/>
                        </a:rPr>
                        <a:t>Son posibles lluvias, las mas fuertes en horas de la tarde, en sectores de Chocó y frente a las costas de Cauca, Valle del Cauca y Nariño.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50946">
                <a:tc rowSpan="6">
                  <a:txBody>
                    <a:bodyPr/>
                    <a:lstStyle/>
                    <a:p>
                      <a:pPr algn="ctr" rtl="0" fontAlgn="ctr"/>
                      <a:r>
                        <a:rPr lang="es-CO" sz="1100" b="1" i="0" u="none" strike="noStrike">
                          <a:solidFill>
                            <a:srgbClr val="000000"/>
                          </a:solidFill>
                          <a:effectLst/>
                          <a:latin typeface="Arial Narrow" panose="020B0606020202030204" pitchFamily="34" charset="0"/>
                        </a:rPr>
                        <a:t>ORINOQUIA </a:t>
                      </a:r>
                      <a:br>
                        <a:rPr lang="es-CO" sz="1100" b="1" i="0" u="none" strike="noStrike">
                          <a:solidFill>
                            <a:srgbClr val="000000"/>
                          </a:solidFill>
                          <a:effectLst/>
                          <a:latin typeface="Arial Narrow" panose="020B0606020202030204" pitchFamily="34" charset="0"/>
                        </a:rPr>
                      </a:br>
                      <a:endParaRPr lang="es-CO" sz="1100" b="1" i="0" u="none" strike="noStrike">
                        <a:solidFill>
                          <a:srgbClr val="000000"/>
                        </a:solidFill>
                        <a:effectLst/>
                        <a:latin typeface="Arial Narrow" panose="020B0606020202030204" pitchFamily="34" charset="0"/>
                      </a:endParaRP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just" fontAlgn="ctr"/>
                      <a:r>
                        <a:rPr lang="es-CO" sz="1100" b="1" i="0" u="none" strike="noStrike" dirty="0">
                          <a:solidFill>
                            <a:srgbClr val="000000"/>
                          </a:solidFill>
                          <a:effectLst/>
                          <a:latin typeface="Arial Narrow" panose="020B0606020202030204" pitchFamily="34" charset="0"/>
                        </a:rPr>
                        <a:t>SABADO</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9EDF4"/>
                    </a:solidFill>
                  </a:tcPr>
                </a:tc>
              </a:tr>
              <a:tr h="203784">
                <a:tc vMerge="1">
                  <a:txBody>
                    <a:bodyPr/>
                    <a:lstStyle/>
                    <a:p>
                      <a:endParaRPr lang="es-CO"/>
                    </a:p>
                  </a:txBody>
                  <a:tcPr/>
                </a:tc>
                <a:tc>
                  <a:txBody>
                    <a:bodyPr/>
                    <a:lstStyle/>
                    <a:p>
                      <a:pPr algn="just" fontAlgn="ctr"/>
                      <a:r>
                        <a:rPr lang="es-CO" sz="1100" b="0" i="0" u="none" strike="noStrike" dirty="0">
                          <a:solidFill>
                            <a:srgbClr val="000000"/>
                          </a:solidFill>
                          <a:effectLst/>
                          <a:latin typeface="Arial Narrow" panose="020B0606020202030204" pitchFamily="34" charset="0"/>
                        </a:rPr>
                        <a:t>En las primeras horas de la mañana se esperan lluvias en Arauca, norte de Casanare y Vichada. A mediados de la mañana se espera disminución de nubosidad con tiempo seco en gran parte de la región, excepto en el piedemonte llanero donde son posibles lluvias ligeras y en zonas dispersas de Arauca. </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122270">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horas de la tarde son probables lluvias al norte y oriente de Vichada y lloviznas o lluvias ligeras en sectores del occidente de Meta y Arauca.</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132459">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la noche se estima cielo parcialmente cubierto con predominio de tiempo seco en la mayor parte del área; sin embargo son estimadas lluvias ligeras en Vichada.</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50946">
                <a:tc vMerge="1">
                  <a:txBody>
                    <a:bodyPr/>
                    <a:lstStyle/>
                    <a:p>
                      <a:endParaRPr lang="es-CO"/>
                    </a:p>
                  </a:txBody>
                  <a:tcPr/>
                </a:tc>
                <a:tc>
                  <a:txBody>
                    <a:bodyPr/>
                    <a:lstStyle/>
                    <a:p>
                      <a:pPr algn="just" fontAlgn="ctr"/>
                      <a:r>
                        <a:rPr lang="es-CO" sz="1100" b="1" i="0" u="none" strike="noStrike">
                          <a:solidFill>
                            <a:srgbClr val="000000"/>
                          </a:solidFill>
                          <a:effectLst/>
                          <a:latin typeface="Arial Narrow" panose="020B0606020202030204" pitchFamily="34" charset="0"/>
                        </a:rPr>
                        <a:t>DOMINGO</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a:noFill/>
                    </a:lnB>
                    <a:solidFill>
                      <a:srgbClr val="E9EDF4"/>
                    </a:solidFill>
                  </a:tcPr>
                </a:tc>
              </a:tr>
              <a:tr h="137554">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Se espera predominio de tiempo seco en gran parte del área con precipitaciones en horas de la tarde en sur y oriente de Vichada.</a:t>
                      </a:r>
                    </a:p>
                  </a:txBody>
                  <a:tcPr marL="0" marR="0" marT="0" marB="0" anchor="ctr">
                    <a:lnL w="12700" cap="flat" cmpd="sng" algn="ctr">
                      <a:solidFill>
                        <a:srgbClr val="215968"/>
                      </a:solidFill>
                      <a:prstDash val="solid"/>
                      <a:round/>
                      <a:headEnd type="none" w="med" len="med"/>
                      <a:tailEnd type="none" w="med" len="med"/>
                    </a:lnL>
                    <a:lnR w="12700" cap="flat" cmpd="sng" algn="ctr">
                      <a:solidFill>
                        <a:srgbClr val="215968"/>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9EDF4"/>
                    </a:solidFill>
                  </a:tcPr>
                </a:tc>
              </a:tr>
              <a:tr h="50946">
                <a:tc rowSpan="6">
                  <a:txBody>
                    <a:bodyPr/>
                    <a:lstStyle/>
                    <a:p>
                      <a:pPr algn="ctr" rtl="0" fontAlgn="ctr"/>
                      <a:r>
                        <a:rPr lang="es-CO" sz="1100" b="1" i="0" u="none" strike="noStrike">
                          <a:solidFill>
                            <a:srgbClr val="000000"/>
                          </a:solidFill>
                          <a:effectLst/>
                          <a:latin typeface="Arial Narrow" panose="020B0606020202030204" pitchFamily="34" charset="0"/>
                        </a:rPr>
                        <a:t>AMAZONIA</a:t>
                      </a:r>
                      <a:br>
                        <a:rPr lang="es-CO" sz="1100" b="1" i="0" u="none" strike="noStrike">
                          <a:solidFill>
                            <a:srgbClr val="000000"/>
                          </a:solidFill>
                          <a:effectLst/>
                          <a:latin typeface="Arial Narrow" panose="020B0606020202030204" pitchFamily="34" charset="0"/>
                        </a:rPr>
                      </a:br>
                      <a:r>
                        <a:rPr lang="es-CO" sz="1100" b="1" i="0" u="none" strike="noStrike">
                          <a:solidFill>
                            <a:srgbClr val="000000"/>
                          </a:solidFill>
                          <a:effectLst/>
                          <a:latin typeface="Arial Narrow" panose="020B0606020202030204" pitchFamily="34" charset="0"/>
                        </a:rPr>
                        <a:t/>
                      </a:r>
                      <a:br>
                        <a:rPr lang="es-CO" sz="1100" b="1" i="0" u="none" strike="noStrike">
                          <a:solidFill>
                            <a:srgbClr val="000000"/>
                          </a:solidFill>
                          <a:effectLst/>
                          <a:latin typeface="Arial Narrow" panose="020B0606020202030204" pitchFamily="34" charset="0"/>
                        </a:rPr>
                      </a:br>
                      <a:endParaRPr lang="es-CO" sz="1100" b="1" i="0" u="none" strike="noStrike">
                        <a:solidFill>
                          <a:srgbClr val="000000"/>
                        </a:solidFill>
                        <a:effectLst/>
                        <a:latin typeface="Arial Narrow" panose="020B0606020202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1100" b="1" i="0" u="none" strike="noStrike">
                          <a:solidFill>
                            <a:srgbClr val="000000"/>
                          </a:solidFill>
                          <a:effectLst/>
                          <a:latin typeface="Arial Narrow" panose="020B0606020202030204" pitchFamily="34" charset="0"/>
                        </a:rPr>
                        <a:t>SABADO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163027">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horas de la mañana se pronostica cielo entre parcial a mayormente cubierto con precipitaciones en zonas del oriente de Amazonas, no se descartan lloviznas sobre el occidente de Putumayo y Caquetá.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2270">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En horas de la tarde se presentarán lluvias en Vaupés, sectores del oriente y norte de Amazonas y Guaviare. Lloviznas en el occidente de Caquetá.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2270">
                <a:tc vMerge="1">
                  <a:txBody>
                    <a:bodyPr/>
                    <a:lstStyle/>
                    <a:p>
                      <a:endParaRPr lang="es-CO"/>
                    </a:p>
                  </a:txBody>
                  <a:tcPr/>
                </a:tc>
                <a:tc>
                  <a:txBody>
                    <a:bodyPr/>
                    <a:lstStyle/>
                    <a:p>
                      <a:pPr algn="just" fontAlgn="ctr"/>
                      <a:r>
                        <a:rPr lang="es-CO" sz="1100" b="0" i="0" u="none" strike="noStrike">
                          <a:solidFill>
                            <a:srgbClr val="000000"/>
                          </a:solidFill>
                          <a:effectLst/>
                          <a:latin typeface="Arial Narrow" panose="020B0606020202030204" pitchFamily="34" charset="0"/>
                        </a:rPr>
                        <a:t>Por la noche las precipitaciones estarán concentradas en Amazonas, Vaupés y oriente de Caquetá. En el resto de la región se estima tiempo seco.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58588">
                <a:tc vMerge="1">
                  <a:txBody>
                    <a:bodyPr/>
                    <a:lstStyle/>
                    <a:p>
                      <a:endParaRPr lang="es-CO"/>
                    </a:p>
                  </a:txBody>
                  <a:tcPr/>
                </a:tc>
                <a:tc>
                  <a:txBody>
                    <a:bodyPr/>
                    <a:lstStyle/>
                    <a:p>
                      <a:pPr algn="just" fontAlgn="ctr"/>
                      <a:r>
                        <a:rPr lang="es-CO" sz="1100" b="1" i="0" u="none" strike="noStrike">
                          <a:solidFill>
                            <a:srgbClr val="000000"/>
                          </a:solidFill>
                          <a:effectLst/>
                          <a:latin typeface="Arial Narrow" panose="020B0606020202030204" pitchFamily="34" charset="0"/>
                        </a:rPr>
                        <a:t>DOMINGO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122270">
                <a:tc vMerge="1">
                  <a:txBody>
                    <a:bodyPr/>
                    <a:lstStyle/>
                    <a:p>
                      <a:endParaRPr lang="es-CO"/>
                    </a:p>
                  </a:txBody>
                  <a:tcPr/>
                </a:tc>
                <a:tc>
                  <a:txBody>
                    <a:bodyPr/>
                    <a:lstStyle/>
                    <a:p>
                      <a:pPr algn="just" fontAlgn="ctr"/>
                      <a:r>
                        <a:rPr lang="es-CO" sz="1100" b="0" i="0" u="none" strike="noStrike" dirty="0">
                          <a:solidFill>
                            <a:srgbClr val="000000"/>
                          </a:solidFill>
                          <a:effectLst/>
                          <a:latin typeface="Arial Narrow" panose="020B0606020202030204" pitchFamily="34" charset="0"/>
                        </a:rPr>
                        <a:t>Se estiman condiciones nubosas a lo largo de la jornada con lluvias especialmente en horas de la tarde y noche en zonas de Amazonas, Caquetá, Putumayo y oriente de Vaupés.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017281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87" y="2275952"/>
            <a:ext cx="2574325" cy="308919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383" y="2266366"/>
            <a:ext cx="2946836" cy="3167849"/>
          </a:xfrm>
          <a:prstGeom prst="rect">
            <a:avLst/>
          </a:prstGeom>
        </p:spPr>
      </p:pic>
      <p:sp>
        <p:nvSpPr>
          <p:cNvPr id="7" name="Rectángulo 6"/>
          <p:cNvSpPr/>
          <p:nvPr/>
        </p:nvSpPr>
        <p:spPr>
          <a:xfrm>
            <a:off x="180087" y="6046795"/>
            <a:ext cx="2925000" cy="405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p:cNvSpPr txBox="1"/>
          <p:nvPr/>
        </p:nvSpPr>
        <p:spPr>
          <a:xfrm>
            <a:off x="11017" y="1490224"/>
            <a:ext cx="3185669" cy="349702"/>
          </a:xfrm>
          <a:prstGeom prst="rect">
            <a:avLst/>
          </a:prstGeom>
          <a:noFill/>
        </p:spPr>
        <p:txBody>
          <a:bodyPr wrap="square" lIns="72000" tIns="36000" rIns="72000" bIns="36000" rtlCol="0">
            <a:spAutoFit/>
          </a:bodyPr>
          <a:lstStyle/>
          <a:p>
            <a:pPr algn="just"/>
            <a:r>
              <a:rPr lang="es-CO" sz="900" b="1" spc="-10" dirty="0">
                <a:solidFill>
                  <a:schemeClr val="tx1">
                    <a:lumMod val="75000"/>
                    <a:lumOff val="25000"/>
                  </a:schemeClr>
                </a:solidFill>
                <a:latin typeface="Arial Narrow" panose="020B0606020202030204" pitchFamily="34" charset="0"/>
              </a:rPr>
              <a:t>Precipitación </a:t>
            </a:r>
            <a:r>
              <a:rPr lang="es-CO" sz="900" b="1" spc="-10" dirty="0" smtClean="0">
                <a:solidFill>
                  <a:schemeClr val="tx1">
                    <a:lumMod val="75000"/>
                    <a:lumOff val="25000"/>
                  </a:schemeClr>
                </a:solidFill>
                <a:latin typeface="Arial Narrow" panose="020B0606020202030204" pitchFamily="34" charset="0"/>
              </a:rPr>
              <a:t>diaria: </a:t>
            </a:r>
            <a:r>
              <a:rPr lang="es-CO" sz="900" spc="-10" dirty="0">
                <a:solidFill>
                  <a:schemeClr val="tx1">
                    <a:lumMod val="75000"/>
                    <a:lumOff val="25000"/>
                  </a:schemeClr>
                </a:solidFill>
                <a:latin typeface="Arial Narrow" panose="020B0606020202030204" pitchFamily="34" charset="0"/>
              </a:rPr>
              <a:t>desde las </a:t>
            </a:r>
            <a:r>
              <a:rPr lang="es-CO" sz="900" spc="-10" dirty="0" smtClean="0">
                <a:solidFill>
                  <a:schemeClr val="tx1">
                    <a:lumMod val="75000"/>
                    <a:lumOff val="25000"/>
                  </a:schemeClr>
                </a:solidFill>
                <a:latin typeface="Arial Narrow" panose="020B0606020202030204" pitchFamily="34" charset="0"/>
              </a:rPr>
              <a:t>07:00 </a:t>
            </a:r>
            <a:r>
              <a:rPr lang="es-CO" sz="900" spc="-10" dirty="0">
                <a:solidFill>
                  <a:schemeClr val="tx1">
                    <a:lumMod val="75000"/>
                    <a:lumOff val="25000"/>
                  </a:schemeClr>
                </a:solidFill>
                <a:latin typeface="Arial Narrow" panose="020B0606020202030204" pitchFamily="34" charset="0"/>
              </a:rPr>
              <a:t>a.m. del </a:t>
            </a:r>
            <a:r>
              <a:rPr lang="es-CO" sz="900" spc="-10" dirty="0" smtClean="0">
                <a:solidFill>
                  <a:schemeClr val="tx1">
                    <a:lumMod val="75000"/>
                    <a:lumOff val="25000"/>
                  </a:schemeClr>
                </a:solidFill>
                <a:latin typeface="Arial Narrow" panose="020B0606020202030204" pitchFamily="34" charset="0"/>
              </a:rPr>
              <a:t>día viernes 30 de diciembre hasta </a:t>
            </a:r>
            <a:r>
              <a:rPr lang="es-CO" sz="900" spc="-10" dirty="0">
                <a:solidFill>
                  <a:schemeClr val="tx1">
                    <a:lumMod val="75000"/>
                    <a:lumOff val="25000"/>
                  </a:schemeClr>
                </a:solidFill>
                <a:latin typeface="Arial Narrow" panose="020B0606020202030204" pitchFamily="34" charset="0"/>
              </a:rPr>
              <a:t>las </a:t>
            </a:r>
            <a:r>
              <a:rPr lang="es-CO" sz="900" spc="-10" dirty="0" smtClean="0">
                <a:solidFill>
                  <a:schemeClr val="tx1">
                    <a:lumMod val="75000"/>
                    <a:lumOff val="25000"/>
                  </a:schemeClr>
                </a:solidFill>
                <a:latin typeface="Arial Narrow" panose="020B0606020202030204" pitchFamily="34" charset="0"/>
              </a:rPr>
              <a:t>07:00 </a:t>
            </a:r>
            <a:r>
              <a:rPr lang="es-CO" sz="900" spc="-10" dirty="0">
                <a:solidFill>
                  <a:schemeClr val="tx1">
                    <a:lumMod val="75000"/>
                    <a:lumOff val="25000"/>
                  </a:schemeClr>
                </a:solidFill>
                <a:latin typeface="Arial Narrow" panose="020B0606020202030204" pitchFamily="34" charset="0"/>
              </a:rPr>
              <a:t>a.m. </a:t>
            </a:r>
            <a:r>
              <a:rPr lang="es-CO" sz="900" spc="-10" dirty="0" smtClean="0">
                <a:solidFill>
                  <a:schemeClr val="tx1">
                    <a:lumMod val="75000"/>
                    <a:lumOff val="25000"/>
                  </a:schemeClr>
                </a:solidFill>
                <a:latin typeface="Arial Narrow" panose="020B0606020202030204" pitchFamily="34" charset="0"/>
              </a:rPr>
              <a:t>del día sábado 31 de diciembre de 2016.</a:t>
            </a:r>
            <a:endParaRPr lang="es-CO" sz="900" spc="-10" dirty="0">
              <a:solidFill>
                <a:schemeClr val="tx1">
                  <a:lumMod val="75000"/>
                  <a:lumOff val="25000"/>
                </a:schemeClr>
              </a:solidFill>
              <a:latin typeface="Arial Narrow" panose="020B0606020202030204" pitchFamily="34" charset="0"/>
            </a:endParaRPr>
          </a:p>
        </p:txBody>
      </p:sp>
      <p:sp>
        <p:nvSpPr>
          <p:cNvPr id="8" name="CuadroTexto 7"/>
          <p:cNvSpPr txBox="1"/>
          <p:nvPr/>
        </p:nvSpPr>
        <p:spPr>
          <a:xfrm>
            <a:off x="3263053" y="1490223"/>
            <a:ext cx="3195087" cy="488201"/>
          </a:xfrm>
          <a:prstGeom prst="rect">
            <a:avLst/>
          </a:prstGeom>
          <a:noFill/>
        </p:spPr>
        <p:txBody>
          <a:bodyPr wrap="square" lIns="72000" tIns="36000" rIns="72000" bIns="36000" rtlCol="0">
            <a:spAutoFit/>
          </a:bodyPr>
          <a:lstStyle/>
          <a:p>
            <a:pPr algn="just"/>
            <a:r>
              <a:rPr lang="es-CO" sz="900" b="1" spc="-20" dirty="0">
                <a:solidFill>
                  <a:schemeClr val="tx1">
                    <a:lumMod val="75000"/>
                    <a:lumOff val="25000"/>
                  </a:schemeClr>
                </a:solidFill>
                <a:latin typeface="Arial Narrow" panose="020B0606020202030204" pitchFamily="34" charset="0"/>
              </a:rPr>
              <a:t>Precipitación de los últimos 3 </a:t>
            </a:r>
            <a:r>
              <a:rPr lang="es-CO" sz="900" b="1" spc="-20" dirty="0" smtClean="0">
                <a:solidFill>
                  <a:schemeClr val="tx1">
                    <a:lumMod val="75000"/>
                    <a:lumOff val="25000"/>
                  </a:schemeClr>
                </a:solidFill>
                <a:latin typeface="Arial Narrow" panose="020B0606020202030204" pitchFamily="34" charset="0"/>
              </a:rPr>
              <a:t>días: </a:t>
            </a:r>
            <a:r>
              <a:rPr lang="es-CO" sz="900" spc="-20" dirty="0">
                <a:solidFill>
                  <a:schemeClr val="tx1">
                    <a:lumMod val="75000"/>
                    <a:lumOff val="25000"/>
                  </a:schemeClr>
                </a:solidFill>
                <a:latin typeface="Arial Narrow" panose="020B0606020202030204" pitchFamily="34" charset="0"/>
              </a:rPr>
              <a:t>desde las </a:t>
            </a:r>
            <a:r>
              <a:rPr lang="es-CO" sz="900" spc="-20" dirty="0" smtClean="0">
                <a:solidFill>
                  <a:schemeClr val="tx1">
                    <a:lumMod val="75000"/>
                    <a:lumOff val="25000"/>
                  </a:schemeClr>
                </a:solidFill>
                <a:latin typeface="Arial Narrow" panose="020B0606020202030204" pitchFamily="34" charset="0"/>
              </a:rPr>
              <a:t>07:00 </a:t>
            </a:r>
            <a:r>
              <a:rPr lang="es-CO" sz="900" spc="-20" dirty="0">
                <a:solidFill>
                  <a:schemeClr val="tx1">
                    <a:lumMod val="75000"/>
                    <a:lumOff val="25000"/>
                  </a:schemeClr>
                </a:solidFill>
                <a:latin typeface="Arial Narrow" panose="020B0606020202030204" pitchFamily="34" charset="0"/>
              </a:rPr>
              <a:t>a.m. del día </a:t>
            </a:r>
            <a:r>
              <a:rPr lang="es-CO" sz="900" spc="-20" dirty="0" smtClean="0">
                <a:solidFill>
                  <a:schemeClr val="tx1">
                    <a:lumMod val="75000"/>
                    <a:lumOff val="25000"/>
                  </a:schemeClr>
                </a:solidFill>
                <a:latin typeface="Arial Narrow" panose="020B0606020202030204" pitchFamily="34" charset="0"/>
              </a:rPr>
              <a:t>miércoles 27 de diciembre </a:t>
            </a:r>
            <a:r>
              <a:rPr lang="es-CO" sz="900" spc="-20" dirty="0">
                <a:solidFill>
                  <a:schemeClr val="tx1">
                    <a:lumMod val="75000"/>
                    <a:lumOff val="25000"/>
                  </a:schemeClr>
                </a:solidFill>
                <a:latin typeface="Arial Narrow" panose="020B0606020202030204" pitchFamily="34" charset="0"/>
              </a:rPr>
              <a:t>hasta las 07:00 a.m. del día </a:t>
            </a:r>
            <a:r>
              <a:rPr lang="es-CO" sz="900" spc="-20" dirty="0" smtClean="0">
                <a:solidFill>
                  <a:schemeClr val="tx1">
                    <a:lumMod val="75000"/>
                    <a:lumOff val="25000"/>
                  </a:schemeClr>
                </a:solidFill>
                <a:latin typeface="Arial Narrow" panose="020B0606020202030204" pitchFamily="34" charset="0"/>
              </a:rPr>
              <a:t>sábado 31 de </a:t>
            </a:r>
            <a:r>
              <a:rPr lang="es-CO" sz="900" spc="-20" dirty="0">
                <a:solidFill>
                  <a:schemeClr val="tx1">
                    <a:lumMod val="75000"/>
                    <a:lumOff val="25000"/>
                  </a:schemeClr>
                </a:solidFill>
                <a:latin typeface="Arial Narrow" panose="020B0606020202030204" pitchFamily="34" charset="0"/>
              </a:rPr>
              <a:t>diciembre de 2016</a:t>
            </a:r>
            <a:r>
              <a:rPr lang="es-CO" sz="900" spc="-20" dirty="0" smtClean="0">
                <a:solidFill>
                  <a:schemeClr val="tx1">
                    <a:lumMod val="75000"/>
                    <a:lumOff val="25000"/>
                  </a:schemeClr>
                </a:solidFill>
                <a:latin typeface="Arial Narrow" panose="020B0606020202030204" pitchFamily="34" charset="0"/>
              </a:rPr>
              <a:t>.</a:t>
            </a:r>
            <a:endParaRPr lang="es-CO" sz="900" spc="-20" dirty="0">
              <a:solidFill>
                <a:schemeClr val="tx1">
                  <a:lumMod val="75000"/>
                  <a:lumOff val="25000"/>
                </a:schemeClr>
              </a:solidFill>
              <a:latin typeface="Arial Narrow" panose="020B0606020202030204" pitchFamily="34" charset="0"/>
            </a:endParaRPr>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8383" y="5705125"/>
            <a:ext cx="1594800" cy="720000"/>
          </a:xfrm>
          <a:prstGeom prst="rect">
            <a:avLst/>
          </a:prstGeom>
          <a:ln>
            <a:solidFill>
              <a:schemeClr val="tx1"/>
            </a:solidFill>
          </a:ln>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09" y="5709097"/>
            <a:ext cx="1595578" cy="720000"/>
          </a:xfrm>
          <a:prstGeom prst="rect">
            <a:avLst/>
          </a:prstGeom>
          <a:ln>
            <a:solidFill>
              <a:schemeClr val="tx1"/>
            </a:solidFill>
          </a:ln>
        </p:spPr>
      </p:pic>
      <p:grpSp>
        <p:nvGrpSpPr>
          <p:cNvPr id="17" name="Grupo 16"/>
          <p:cNvGrpSpPr/>
          <p:nvPr/>
        </p:nvGrpSpPr>
        <p:grpSpPr>
          <a:xfrm>
            <a:off x="2497791" y="2126503"/>
            <a:ext cx="360000" cy="741162"/>
            <a:chOff x="2745087" y="2060806"/>
            <a:chExt cx="360000" cy="741162"/>
          </a:xfrm>
        </p:grpSpPr>
        <p:pic>
          <p:nvPicPr>
            <p:cNvPr id="2056" name="Picture 8" descr="https://www.svgimages.com/svg-image/s2/north-map-symbol-256x256.png"/>
            <p:cNvPicPr>
              <a:picLocks noChangeAspect="1" noChangeArrowheads="1"/>
            </p:cNvPicPr>
            <p:nvPr/>
          </p:nvPicPr>
          <p:blipFill rotWithShape="1">
            <a:blip r:embed="rId6" cstate="print">
              <a:clrChange>
                <a:clrFrom>
                  <a:srgbClr val="A3A3A2"/>
                </a:clrFrom>
                <a:clrTo>
                  <a:srgbClr val="A3A3A2">
                    <a:alpha val="0"/>
                  </a:srgbClr>
                </a:clrTo>
              </a:clrChange>
              <a:extLst>
                <a:ext uri="{28A0092B-C50C-407E-A947-70E740481C1C}">
                  <a14:useLocalDpi xmlns:a14="http://schemas.microsoft.com/office/drawing/2010/main" val="0"/>
                </a:ext>
              </a:extLst>
            </a:blip>
            <a:srcRect t="19412"/>
            <a:stretch/>
          </p:blipFill>
          <p:spPr bwMode="auto">
            <a:xfrm>
              <a:off x="2745087" y="2060806"/>
              <a:ext cx="360000" cy="541705"/>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2773518" y="2478803"/>
              <a:ext cx="298480" cy="323165"/>
            </a:xfrm>
            <a:prstGeom prst="rect">
              <a:avLst/>
            </a:prstGeom>
            <a:noFill/>
          </p:spPr>
          <p:txBody>
            <a:bodyPr wrap="none" rtlCol="0">
              <a:spAutoFit/>
            </a:bodyPr>
            <a:lstStyle/>
            <a:p>
              <a:r>
                <a:rPr lang="es-CO" sz="1500" dirty="0" smtClean="0">
                  <a:effectLst>
                    <a:outerShdw blurRad="38100" dist="38100" dir="2700000" algn="tl">
                      <a:srgbClr val="000000">
                        <a:alpha val="43137"/>
                      </a:srgbClr>
                    </a:outerShdw>
                  </a:effectLst>
                  <a:latin typeface="Arial Narrow" panose="020B0606020202030204" pitchFamily="34" charset="0"/>
                </a:rPr>
                <a:t>N</a:t>
              </a:r>
              <a:endParaRPr lang="es-CO" sz="1500" dirty="0">
                <a:effectLst>
                  <a:outerShdw blurRad="38100" dist="38100" dir="2700000" algn="tl">
                    <a:srgbClr val="000000">
                      <a:alpha val="43137"/>
                    </a:srgbClr>
                  </a:outerShdw>
                </a:effectLst>
                <a:latin typeface="Arial Narrow" panose="020B0606020202030204" pitchFamily="34" charset="0"/>
              </a:endParaRPr>
            </a:p>
          </p:txBody>
        </p:sp>
      </p:grpSp>
      <p:grpSp>
        <p:nvGrpSpPr>
          <p:cNvPr id="21" name="Grupo 20"/>
          <p:cNvGrpSpPr/>
          <p:nvPr/>
        </p:nvGrpSpPr>
        <p:grpSpPr>
          <a:xfrm>
            <a:off x="5757462" y="2126503"/>
            <a:ext cx="360000" cy="741162"/>
            <a:chOff x="2745087" y="2060806"/>
            <a:chExt cx="360000" cy="741162"/>
          </a:xfrm>
        </p:grpSpPr>
        <p:pic>
          <p:nvPicPr>
            <p:cNvPr id="22" name="Picture 8" descr="https://www.svgimages.com/svg-image/s2/north-map-symbol-256x256.png"/>
            <p:cNvPicPr>
              <a:picLocks noChangeAspect="1" noChangeArrowheads="1"/>
            </p:cNvPicPr>
            <p:nvPr/>
          </p:nvPicPr>
          <p:blipFill rotWithShape="1">
            <a:blip r:embed="rId6" cstate="print">
              <a:clrChange>
                <a:clrFrom>
                  <a:srgbClr val="A3A3A2"/>
                </a:clrFrom>
                <a:clrTo>
                  <a:srgbClr val="A3A3A2">
                    <a:alpha val="0"/>
                  </a:srgbClr>
                </a:clrTo>
              </a:clrChange>
              <a:extLst>
                <a:ext uri="{28A0092B-C50C-407E-A947-70E740481C1C}">
                  <a14:useLocalDpi xmlns:a14="http://schemas.microsoft.com/office/drawing/2010/main" val="0"/>
                </a:ext>
              </a:extLst>
            </a:blip>
            <a:srcRect t="19412"/>
            <a:stretch/>
          </p:blipFill>
          <p:spPr bwMode="auto">
            <a:xfrm>
              <a:off x="2745087" y="2060806"/>
              <a:ext cx="360000" cy="541705"/>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2773518" y="2478803"/>
              <a:ext cx="298480" cy="323165"/>
            </a:xfrm>
            <a:prstGeom prst="rect">
              <a:avLst/>
            </a:prstGeom>
            <a:noFill/>
          </p:spPr>
          <p:txBody>
            <a:bodyPr wrap="none" rtlCol="0">
              <a:spAutoFit/>
            </a:bodyPr>
            <a:lstStyle/>
            <a:p>
              <a:r>
                <a:rPr lang="es-CO" sz="1500" dirty="0" smtClean="0">
                  <a:effectLst>
                    <a:outerShdw blurRad="38100" dist="38100" dir="2700000" algn="tl">
                      <a:srgbClr val="000000">
                        <a:alpha val="43137"/>
                      </a:srgbClr>
                    </a:outerShdw>
                  </a:effectLst>
                  <a:latin typeface="Arial Narrow" panose="020B0606020202030204" pitchFamily="34" charset="0"/>
                </a:rPr>
                <a:t>N</a:t>
              </a:r>
              <a:endParaRPr lang="es-CO" sz="1500" dirty="0">
                <a:effectLst>
                  <a:outerShdw blurRad="38100" dist="38100" dir="2700000" algn="tl">
                    <a:srgbClr val="000000">
                      <a:alpha val="43137"/>
                    </a:srgbClr>
                  </a:outerShdw>
                </a:effectLst>
                <a:latin typeface="Arial Narrow" panose="020B0606020202030204" pitchFamily="34" charset="0"/>
              </a:endParaRPr>
            </a:p>
          </p:txBody>
        </p:sp>
      </p:grpSp>
    </p:spTree>
    <p:extLst>
      <p:ext uri="{BB962C8B-B14F-4D97-AF65-F5344CB8AC3E}">
        <p14:creationId xmlns:p14="http://schemas.microsoft.com/office/powerpoint/2010/main" val="1406950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13044</TotalTime>
  <Words>3392</Words>
  <Application>Microsoft Office PowerPoint</Application>
  <PresentationFormat>Personalizado</PresentationFormat>
  <Paragraphs>307</Paragraphs>
  <Slides>17</Slides>
  <Notes>0</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17</vt:i4>
      </vt:variant>
    </vt:vector>
  </HeadingPairs>
  <TitlesOfParts>
    <vt:vector size="30" baseType="lpstr">
      <vt:lpstr>PMingLiU</vt:lpstr>
      <vt:lpstr>Arial</vt:lpstr>
      <vt:lpstr>Arial Narrow</vt:lpstr>
      <vt:lpstr>ArialNarrow</vt:lpstr>
      <vt:lpstr>Calibri</vt:lpstr>
      <vt:lpstr>Cambria</vt:lpstr>
      <vt:lpstr>Times New Roman</vt:lpstr>
      <vt:lpstr>Verdana</vt:lpstr>
      <vt:lpstr>Wingdings</vt:lpstr>
      <vt:lpstr>Tema de Office</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Mary Ootory</dc:creator>
  <cp:lastModifiedBy>Coordinador De Alertas</cp:lastModifiedBy>
  <cp:revision>2200</cp:revision>
  <cp:lastPrinted>2016-04-12T13:55:03Z</cp:lastPrinted>
  <dcterms:created xsi:type="dcterms:W3CDTF">2015-07-24T16:23:26Z</dcterms:created>
  <dcterms:modified xsi:type="dcterms:W3CDTF">2016-12-31T17:34:29Z</dcterms:modified>
</cp:coreProperties>
</file>