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</p:sldMasterIdLst>
  <p:notesMasterIdLst>
    <p:notesMasterId r:id="rId18"/>
  </p:notesMasterIdLst>
  <p:handoutMasterIdLst>
    <p:handoutMasterId r:id="rId19"/>
  </p:handoutMasterIdLst>
  <p:sldIdLst>
    <p:sldId id="1268" r:id="rId3"/>
    <p:sldId id="1262" r:id="rId4"/>
    <p:sldId id="1263" r:id="rId5"/>
    <p:sldId id="1264" r:id="rId6"/>
    <p:sldId id="1265" r:id="rId7"/>
    <p:sldId id="1266" r:id="rId8"/>
    <p:sldId id="1267" r:id="rId9"/>
    <p:sldId id="1270" r:id="rId10"/>
    <p:sldId id="1281" r:id="rId11"/>
    <p:sldId id="1275" r:id="rId12"/>
    <p:sldId id="1277" r:id="rId13"/>
    <p:sldId id="1276" r:id="rId14"/>
    <p:sldId id="1278" r:id="rId15"/>
    <p:sldId id="1279" r:id="rId16"/>
    <p:sldId id="1280" r:id="rId17"/>
  </p:sldIdLst>
  <p:sldSz cx="11877675" cy="6858000"/>
  <p:notesSz cx="7315200" cy="96012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75">
          <p15:clr>
            <a:srgbClr val="A4A3A4"/>
          </p15:clr>
        </p15:guide>
        <p15:guide id="3" pos="37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lia Isabel Acuña Barcenas" initials="DIAB" lastIdx="1" clrIdx="0">
    <p:extLst>
      <p:ext uri="{19B8F6BF-5375-455C-9EA6-DF929625EA0E}">
        <p15:presenceInfo xmlns:p15="http://schemas.microsoft.com/office/powerpoint/2012/main" userId="S-1-5-21-562048003-884061915-500374799-168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CFF"/>
    <a:srgbClr val="CCFFCC"/>
    <a:srgbClr val="94EEE6"/>
    <a:srgbClr val="1E57F0"/>
    <a:srgbClr val="5EC4F4"/>
    <a:srgbClr val="123288"/>
    <a:srgbClr val="A5EEEE"/>
    <a:srgbClr val="EA0000"/>
    <a:srgbClr val="D60000"/>
    <a:srgbClr val="7CC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0" autoAdjust="0"/>
    <p:restoredTop sz="94087" autoAdjust="0"/>
  </p:normalViewPr>
  <p:slideViewPr>
    <p:cSldViewPr snapToGrid="0">
      <p:cViewPr varScale="1">
        <p:scale>
          <a:sx n="83" d="100"/>
          <a:sy n="83" d="100"/>
        </p:scale>
        <p:origin x="768" y="108"/>
      </p:cViewPr>
      <p:guideLst>
        <p:guide orient="horz" pos="2160"/>
        <p:guide pos="3175"/>
        <p:guide pos="37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1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1C834C-CAD0-41B1-8EBE-74176D8AE384}" type="datetimeFigureOut">
              <a:rPr lang="es-CO" smtClean="0"/>
              <a:t>12/12/2017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53EE93-D411-48EB-B788-0CE06D37511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7307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49DC0B-6587-49B0-A8D1-3161599A7484}" type="datetimeFigureOut">
              <a:rPr lang="es-CO" smtClean="0"/>
              <a:t>12/12/2017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539750" y="720725"/>
            <a:ext cx="62357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CEC923A-B9A7-4D3E-A7D0-A20E83E678F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30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3862137" y="144379"/>
            <a:ext cx="4247147" cy="782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1682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1600200"/>
            <a:ext cx="10690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0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2188" y="274638"/>
            <a:ext cx="26717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274638"/>
            <a:ext cx="78660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3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C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7675" cy="6857780"/>
          </a:xfrm>
          <a:prstGeom prst="rect">
            <a:avLst/>
          </a:prstGeom>
        </p:spPr>
      </p:pic>
      <p:sp>
        <p:nvSpPr>
          <p:cNvPr id="3" name="Rectangle 1"/>
          <p:cNvSpPr/>
          <p:nvPr userDrawn="1"/>
        </p:nvSpPr>
        <p:spPr>
          <a:xfrm>
            <a:off x="4075324" y="104250"/>
            <a:ext cx="3885775" cy="7866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1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600200"/>
            <a:ext cx="106902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69651A7D-732D-4BC1-ACD3-D0407667275B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1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3" y="4406900"/>
            <a:ext cx="10096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213" y="2906713"/>
            <a:ext cx="10096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DC2C9348-BA6C-493F-ACD5-F84C23AB5C56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039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600200"/>
            <a:ext cx="52689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5038" y="1600200"/>
            <a:ext cx="526891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AF5E1A8A-CD1A-410F-A433-644BF486E817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834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5" y="1535113"/>
            <a:ext cx="52482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5" y="2174875"/>
            <a:ext cx="52482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4088" y="1535113"/>
            <a:ext cx="52498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4088" y="2174875"/>
            <a:ext cx="52498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6116776B-8D29-4FBD-B447-AB0CDD9DBE2E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4289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976BFB93-B9D5-45D5-AA41-4C82039A467F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ángulo 5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207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E0A8D58-332C-49A6-AA14-FEDE57B38E36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 5"/>
          <p:cNvSpPr/>
          <p:nvPr userDrawn="1"/>
        </p:nvSpPr>
        <p:spPr>
          <a:xfrm>
            <a:off x="3982253" y="119782"/>
            <a:ext cx="3724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solidFill>
                  <a:srgbClr val="4F81B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RENDICIÓN DE CUENTAS</a:t>
            </a:r>
          </a:p>
          <a:p>
            <a:pPr algn="ctr"/>
            <a:r>
              <a:rPr lang="es-ES" sz="2000" dirty="0">
                <a:ln w="0"/>
                <a:solidFill>
                  <a:srgbClr val="4F81BD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</a:p>
        </p:txBody>
      </p:sp>
      <p:sp>
        <p:nvSpPr>
          <p:cNvPr id="7" name="Rectangle 1"/>
          <p:cNvSpPr/>
          <p:nvPr userDrawn="1"/>
        </p:nvSpPr>
        <p:spPr>
          <a:xfrm>
            <a:off x="4075324" y="104250"/>
            <a:ext cx="3885775" cy="7866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49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3050"/>
            <a:ext cx="39084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273050"/>
            <a:ext cx="664051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5" y="1435100"/>
            <a:ext cx="39084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DB5AC6E0-C993-4AA9-BD80-2E65776D7858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55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600200"/>
            <a:ext cx="106902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52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63" y="4800600"/>
            <a:ext cx="71262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863" y="612775"/>
            <a:ext cx="712628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863" y="5367338"/>
            <a:ext cx="71262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C9572325-365A-4934-8D2B-494653213CB0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2209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1600200"/>
            <a:ext cx="10690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49CBA317-6A0F-4EE7-9F66-2B021FF32C7A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16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2188" y="274638"/>
            <a:ext cx="26717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274638"/>
            <a:ext cx="78660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57BA128C-59C4-44D7-8D09-B1CE26823620}" type="datetime1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3756212" y="0"/>
            <a:ext cx="4267200" cy="87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622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3" y="4406900"/>
            <a:ext cx="10096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213" y="2906713"/>
            <a:ext cx="10096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1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600200"/>
            <a:ext cx="52689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5038" y="1600200"/>
            <a:ext cx="526891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5" y="1535113"/>
            <a:ext cx="52482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5" y="2174875"/>
            <a:ext cx="52482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4088" y="1535113"/>
            <a:ext cx="52498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4088" y="2174875"/>
            <a:ext cx="52498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6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4638"/>
            <a:ext cx="10690225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4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273050"/>
            <a:ext cx="39084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273050"/>
            <a:ext cx="664051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5" y="1435100"/>
            <a:ext cx="39084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63" y="4800600"/>
            <a:ext cx="71262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863" y="612775"/>
            <a:ext cx="712628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863" y="5367338"/>
            <a:ext cx="71262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72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ED6EE78F-A9A6-F649-86F8-BE9F7912F1E6}" type="datetimeFigureOut">
              <a:rPr lang="en-US" smtClean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0" y="6356350"/>
            <a:ext cx="3762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2175" y="6356350"/>
            <a:ext cx="2771775" cy="365125"/>
          </a:xfrm>
          <a:prstGeom prst="rect">
            <a:avLst/>
          </a:prstGeom>
        </p:spPr>
        <p:txBody>
          <a:bodyPr/>
          <a:lstStyle/>
          <a:p>
            <a:fld id="{7AB8BD96-51D1-C94D-A466-B38CCB47A7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075324" y="104250"/>
            <a:ext cx="3885775" cy="786615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/>
          <p:cNvSpPr/>
          <p:nvPr userDrawn="1"/>
        </p:nvSpPr>
        <p:spPr>
          <a:xfrm>
            <a:off x="4075323" y="104249"/>
            <a:ext cx="3885775" cy="7866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9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C 201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7675" cy="685778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075324" y="104250"/>
            <a:ext cx="3885775" cy="78661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/>
          <p:cNvSpPr/>
          <p:nvPr userDrawn="1"/>
        </p:nvSpPr>
        <p:spPr>
          <a:xfrm>
            <a:off x="4090724" y="104249"/>
            <a:ext cx="3885775" cy="7866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7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584930" y="3125162"/>
            <a:ext cx="7322999" cy="7078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INDICADORES DE GESTION 2017</a:t>
            </a:r>
            <a:endParaRPr lang="es-CO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1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200545" y="92596"/>
            <a:ext cx="6643869" cy="7078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GESTIÓN FINANCIERA</a:t>
            </a:r>
            <a:endParaRPr lang="es-CO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951068"/>
              </p:ext>
            </p:extLst>
          </p:nvPr>
        </p:nvGraphicFramePr>
        <p:xfrm>
          <a:off x="387712" y="1301646"/>
          <a:ext cx="10156823" cy="51816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6428"/>
                <a:gridCol w="1025758"/>
                <a:gridCol w="396428"/>
                <a:gridCol w="745218"/>
                <a:gridCol w="706056"/>
                <a:gridCol w="748905"/>
                <a:gridCol w="396428"/>
                <a:gridCol w="396428"/>
                <a:gridCol w="442679"/>
                <a:gridCol w="535178"/>
                <a:gridCol w="535178"/>
                <a:gridCol w="535178"/>
                <a:gridCol w="535178"/>
                <a:gridCol w="535178"/>
                <a:gridCol w="621071"/>
                <a:gridCol w="535178"/>
                <a:gridCol w="535178"/>
                <a:gridCol w="535178"/>
              </a:tblGrid>
              <a:tr h="1513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No.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NOMBRE DEL INDICADOR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META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ESTADO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FRECUENCIA DE MEDICIÓN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RESPONSABLE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ene-17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feb-17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abr-17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may-17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jun-17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jul-17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ago-17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sep-17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oct-17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nov-17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dic-17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60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30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Oportunidad en la entrega de informes Contaduría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Trimestral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Coordinadora Grupo de Contabilidad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100,00%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N/A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04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31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Cuentas bancarias conciliadas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Mensual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Coordinadora Grupo de Contabilidad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80,00%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100,00%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70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32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Devoluciones mensuales CDP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Mensual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Coordinadora Grupo de Presupuesto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0,50%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1,40%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2,60%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3,80%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0,60%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70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33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Devoluciones mensuales RP comisiones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Mensual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Coordinadora Grupo de Presupuesto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0,01%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0,02%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0,02%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70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34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Devoluciones mensuales RP contratos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Mensual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Coordinadora Grupo de Presupuesto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1,92%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70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35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Devoluciones mensuales RP servicios públicos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Mensual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Coordinadora Grupo de Presupuesto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27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36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Oportunidad en suministro consolidado del PAC mensual a Grupo Tesorería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Mensual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Coordinadora Grupo de Presupuesto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70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37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Oportunidad en la presentación y pago declaraciones tributarias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Mensual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 Grupo de Tesorería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100,00%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70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38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Obligaciones pagadas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Mensual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 Grupo de Tesorería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99,40%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98,40%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99,80%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98,80%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98,90%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99,10%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100,00%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5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0" y="25139"/>
            <a:ext cx="9001328" cy="7078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GESTIÓN JURIDICA Y CONTRACTUAL</a:t>
            </a:r>
            <a:endParaRPr lang="es-CO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39423"/>
              </p:ext>
            </p:extLst>
          </p:nvPr>
        </p:nvGraphicFramePr>
        <p:xfrm>
          <a:off x="306690" y="1855058"/>
          <a:ext cx="10663037" cy="245671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9591"/>
                <a:gridCol w="1033941"/>
                <a:gridCol w="399591"/>
                <a:gridCol w="788582"/>
                <a:gridCol w="763929"/>
                <a:gridCol w="706056"/>
                <a:gridCol w="462987"/>
                <a:gridCol w="532436"/>
                <a:gridCol w="567159"/>
                <a:gridCol w="451413"/>
                <a:gridCol w="590309"/>
                <a:gridCol w="567159"/>
                <a:gridCol w="413616"/>
                <a:gridCol w="625033"/>
                <a:gridCol w="659757"/>
                <a:gridCol w="544010"/>
                <a:gridCol w="613458"/>
                <a:gridCol w="544010"/>
              </a:tblGrid>
              <a:tr h="7667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No.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NOMBRE DEL INDICADOR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META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ESTADO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FRECUENCIA DE MEDICIÓN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RESPONSABLE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ene-17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feb-17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mar-17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abr-17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may-17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jun-17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jul-17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ago-17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sep-17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oct-17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nov-17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dic-17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9584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24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sng" strike="noStrike">
                          <a:effectLst/>
                          <a:hlinkClick r:id="rId2" action="ppaction://hlinkfile"/>
                        </a:rPr>
                        <a:t>Derechos de petición - dirigidos a la Oficina Asesora Jurídica</a:t>
                      </a:r>
                      <a:endParaRPr lang="es-CO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90%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Nivel Satisfactorio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Semestral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Jeje Oficina Asesora Jurídica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90,00%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 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50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25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sng" strike="noStrike">
                          <a:effectLst/>
                          <a:hlinkClick r:id="rId2" action="ppaction://hlinkfile"/>
                        </a:rPr>
                        <a:t>Solicitudes de contratación</a:t>
                      </a:r>
                      <a:endParaRPr lang="es-CO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90%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Nivel Satisfactorio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Semestral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Jeje Oficina Asesora Jurídica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N/A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90,00%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N/A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0" y="86694"/>
            <a:ext cx="9688010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SERVICIOS (ACREDITACIÓN DE LABORATORIOS)</a:t>
            </a:r>
            <a:endParaRPr lang="es-CO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937736"/>
              </p:ext>
            </p:extLst>
          </p:nvPr>
        </p:nvGraphicFramePr>
        <p:xfrm>
          <a:off x="538187" y="2133750"/>
          <a:ext cx="10145245" cy="10451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5976"/>
                <a:gridCol w="1024589"/>
                <a:gridCol w="333035"/>
                <a:gridCol w="706056"/>
                <a:gridCol w="648562"/>
                <a:gridCol w="905995"/>
                <a:gridCol w="395976"/>
                <a:gridCol w="395976"/>
                <a:gridCol w="442174"/>
                <a:gridCol w="534568"/>
                <a:gridCol w="534568"/>
                <a:gridCol w="534568"/>
                <a:gridCol w="534568"/>
                <a:gridCol w="534568"/>
                <a:gridCol w="620362"/>
                <a:gridCol w="534568"/>
                <a:gridCol w="534568"/>
                <a:gridCol w="534568"/>
              </a:tblGrid>
              <a:tr h="391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No.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NOMBRE DEL INDICADOR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META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ESTADO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FRECUENCIA DE MEDICIÓN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RESPONSABLE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ene-17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feb-17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abr-17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may-17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jun-17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jul-17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ago-17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sep-17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oct-17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nov-17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dic-17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879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18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Días auditoría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173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Mensual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Coordinadora Grupo de Acreditación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76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199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216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204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90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192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219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193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248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0" y="127320"/>
            <a:ext cx="9128651" cy="7078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SERVICIOS (LABORATORIO DE CALIDAD)</a:t>
            </a:r>
            <a:endParaRPr lang="es-CO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54748"/>
              </p:ext>
            </p:extLst>
          </p:nvPr>
        </p:nvGraphicFramePr>
        <p:xfrm>
          <a:off x="445587" y="1585720"/>
          <a:ext cx="10723987" cy="282643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8566"/>
                <a:gridCol w="1083035"/>
                <a:gridCol w="418566"/>
                <a:gridCol w="720980"/>
                <a:gridCol w="604323"/>
                <a:gridCol w="997732"/>
                <a:gridCol w="418566"/>
                <a:gridCol w="418566"/>
                <a:gridCol w="467398"/>
                <a:gridCol w="565063"/>
                <a:gridCol w="565063"/>
                <a:gridCol w="565063"/>
                <a:gridCol w="565063"/>
                <a:gridCol w="565063"/>
                <a:gridCol w="655751"/>
                <a:gridCol w="565063"/>
                <a:gridCol w="565063"/>
                <a:gridCol w="565063"/>
              </a:tblGrid>
              <a:tr h="8036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No.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NOMBRE DEL INDICADOR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META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ESTADO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FRECUENCIA DE MEDICIÓN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RESPONSABLE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ene-17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feb-17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abr-17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may-17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jun-17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jul-17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ago-17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sep-17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oct-17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nov-17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dic-17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027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15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Análisis realizados de metales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Mensual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 del Grupo Laboratorio de Calidad Ambiental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90,70%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69,00%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78,50%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027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16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Análisis realizados de parámetros de 28 días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Mensual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 del Grupo Laboratorio de Calidad Ambiental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67,00%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81,00%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91,00%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92,00%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99,00%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95,00%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8036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17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Muestras de referencia internacionales satisfactorias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Semestral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 del Grupo Laboratorio de Calidad Ambiental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92,00%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100,00%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200545" y="92596"/>
            <a:ext cx="8306847" cy="7078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s-CO" dirty="0"/>
              <a:t>Servicios (Meteorología Aeronáutica)</a:t>
            </a:r>
            <a:endParaRPr lang="es-CO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830195"/>
              </p:ext>
            </p:extLst>
          </p:nvPr>
        </p:nvGraphicFramePr>
        <p:xfrm>
          <a:off x="200545" y="1704715"/>
          <a:ext cx="11212093" cy="32145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7616"/>
                <a:gridCol w="1005444"/>
                <a:gridCol w="462987"/>
                <a:gridCol w="844952"/>
                <a:gridCol w="787079"/>
                <a:gridCol w="898257"/>
                <a:gridCol w="437616"/>
                <a:gridCol w="437616"/>
                <a:gridCol w="488672"/>
                <a:gridCol w="590782"/>
                <a:gridCol w="590782"/>
                <a:gridCol w="590782"/>
                <a:gridCol w="590782"/>
                <a:gridCol w="590782"/>
                <a:gridCol w="685598"/>
                <a:gridCol w="590782"/>
                <a:gridCol w="590782"/>
                <a:gridCol w="590782"/>
              </a:tblGrid>
              <a:tr h="13393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No.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NOMBRE DEL INDICADOR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META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ESTADO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FRECUENCIA DE MEDICIÓN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RESPONSABLE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ene-17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feb-17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mar-17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abr-17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may-17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jun-17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jul-17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ago-17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sep-17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oct-17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nov-17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dic-17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751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14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sng" strike="noStrike">
                          <a:effectLst/>
                          <a:hlinkClick r:id="rId2" action="ppaction://hlinkfile"/>
                        </a:rPr>
                        <a:t>Aeropuertos con reportes entregados con estándares y calidad de datos</a:t>
                      </a:r>
                      <a:endParaRPr lang="es-CO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100%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Nivel Satisfactorio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Mensual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Coordinador Meteorología Aeronáutica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100,00%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100,00%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100,00%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100,00%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100,00%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100,00%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100,00%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100,00%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99,00%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100,00%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 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8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200545" y="92596"/>
            <a:ext cx="9452741" cy="7078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s-CO" dirty="0"/>
              <a:t>Servicios (Pronósticos y Alertas)</a:t>
            </a:r>
            <a:endParaRPr lang="es-CO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813968"/>
              </p:ext>
            </p:extLst>
          </p:nvPr>
        </p:nvGraphicFramePr>
        <p:xfrm>
          <a:off x="526609" y="1863512"/>
          <a:ext cx="10666108" cy="283581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6306"/>
                <a:gridCol w="1077192"/>
                <a:gridCol w="416306"/>
                <a:gridCol w="642453"/>
                <a:gridCol w="587007"/>
                <a:gridCol w="1081039"/>
                <a:gridCol w="416306"/>
                <a:gridCol w="416306"/>
                <a:gridCol w="464876"/>
                <a:gridCol w="562013"/>
                <a:gridCol w="562013"/>
                <a:gridCol w="562013"/>
                <a:gridCol w="562013"/>
                <a:gridCol w="562013"/>
                <a:gridCol w="652213"/>
                <a:gridCol w="562013"/>
                <a:gridCol w="562013"/>
                <a:gridCol w="562013"/>
              </a:tblGrid>
              <a:tr h="9452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No.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NOMBRE DEL INDICADOR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META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ESTADO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FRECUENCIA DE MEDICIÓN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RESPONSABLE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ene-17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feb-17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abr-17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may-17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jun-17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jul-17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ago-17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sep-17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oct-17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nov-17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dic-17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9452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19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Oportunidad de la información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Semestral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Jefe Oficina del Servicio de Pronósticos y Alertas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100,00%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9452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20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Informes elaborados oportunamente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Semestral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Jefe Oficina del Servicio de Pronósticos y Alertas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N/A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100,00%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8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200545" y="92596"/>
            <a:ext cx="6643869" cy="7078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ATENCIÓN AL CIUDADANO</a:t>
            </a:r>
            <a:endParaRPr lang="es-CO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199715"/>
              </p:ext>
            </p:extLst>
          </p:nvPr>
        </p:nvGraphicFramePr>
        <p:xfrm>
          <a:off x="420464" y="1354237"/>
          <a:ext cx="10945875" cy="422475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4032"/>
                <a:gridCol w="1303692"/>
                <a:gridCol w="519679"/>
                <a:gridCol w="830480"/>
                <a:gridCol w="792754"/>
                <a:gridCol w="674643"/>
                <a:gridCol w="414032"/>
                <a:gridCol w="414032"/>
                <a:gridCol w="462336"/>
                <a:gridCol w="558943"/>
                <a:gridCol w="558943"/>
                <a:gridCol w="558943"/>
                <a:gridCol w="558943"/>
                <a:gridCol w="558943"/>
                <a:gridCol w="648651"/>
                <a:gridCol w="558943"/>
                <a:gridCol w="558943"/>
                <a:gridCol w="558943"/>
              </a:tblGrid>
              <a:tr h="7033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No.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NOMBRE DEL INDICADOR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META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ESTADO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FRECUENCIA DE MEDICIÓN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RESPONSABLE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ene-17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feb-17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</a:rPr>
                        <a:t>mar-17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abr-17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may-17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jun-17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jul-17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ago-17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sep-17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oct-17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nov-17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dic-17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7081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54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action="ppaction://hlinkfile"/>
                        </a:rPr>
                        <a:t>Nivel de satisfacción ciudadano</a:t>
                      </a:r>
                      <a:endParaRPr lang="es-CO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Semestral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Coordiador Grupo Atención Ciudadano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84,90%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549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55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action="ppaction://hlinkfile"/>
                        </a:rPr>
                        <a:t>Oportunidad en tiempo de respuesta</a:t>
                      </a:r>
                      <a:endParaRPr lang="es-CO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Trimestral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Coordiador Grupo Atención Ciudadano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99,90%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N/A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99,70%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99,50%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583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56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action="ppaction://hlinkfile"/>
                        </a:rPr>
                        <a:t>Casos de corrupción de Atención al Ciudadano denunciados</a:t>
                      </a:r>
                      <a:endParaRPr lang="es-CO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Semestral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Coordiador Grupo Atención Ciudadano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0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0" y="-97972"/>
            <a:ext cx="9228463" cy="132343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EVALUACIÓN Y MEJORAMIENTO CONTINUO</a:t>
            </a:r>
            <a:endParaRPr lang="es-CO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-4002088" y="-12625388"/>
          <a:ext cx="10245723" cy="896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115"/>
                <a:gridCol w="921447"/>
                <a:gridCol w="1121762"/>
                <a:gridCol w="356115"/>
                <a:gridCol w="451079"/>
                <a:gridCol w="468885"/>
                <a:gridCol w="1056475"/>
                <a:gridCol w="356115"/>
                <a:gridCol w="356115"/>
                <a:gridCol w="397662"/>
                <a:gridCol w="480755"/>
                <a:gridCol w="480755"/>
                <a:gridCol w="480755"/>
                <a:gridCol w="480755"/>
                <a:gridCol w="480755"/>
                <a:gridCol w="557913"/>
                <a:gridCol w="480755"/>
                <a:gridCol w="480755"/>
                <a:gridCol w="480755"/>
              </a:tblGrid>
              <a:tr h="1513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No.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NOMBRE DEL INDICADOR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PROCESO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META</a:t>
                      </a:r>
                      <a:endParaRPr lang="es-CO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ESTADO</a:t>
                      </a:r>
                      <a:endParaRPr lang="es-CO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FRECUENCIA DE MEDICIÓN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RESPONSABLE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ene-17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feb-17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mar-17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abr-17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may-17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jun-17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jul-17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ago-17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sep-17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400" u="none" strike="noStrike">
                          <a:effectLst/>
                        </a:rPr>
                        <a:t>oct-17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nov-17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dic-17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70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57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sng" strike="noStrike">
                          <a:effectLst/>
                          <a:hlinkClick r:id="rId2" action="ppaction://hlinkfile"/>
                        </a:rPr>
                        <a:t>Cumplimiento del Programa Anual de auditoria de gestión de la vigencia. </a:t>
                      </a:r>
                      <a:endParaRPr lang="es-CO" sz="5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Evaluación y Mejoramiento Continuo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90%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Nivel Satisfactorio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Trimestral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Jefe Oficina de Control Interno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33,00%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54,00%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72,00%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64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58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sng" strike="noStrike">
                          <a:effectLst/>
                          <a:hlinkClick r:id="rId2" action="ppaction://hlinkfile"/>
                        </a:rPr>
                        <a:t>Verificar la formulación de los planes  de mejoramiento.</a:t>
                      </a:r>
                      <a:endParaRPr lang="es-CO" sz="5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Evaluación y Mejoramiento Continuo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95%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Nivel Satisfactorio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Trimestral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Jefe Oficina de Control Interno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N/A*</a:t>
                      </a:r>
                      <a:br>
                        <a:rPr lang="es-CO" sz="500" u="none" strike="noStrike">
                          <a:effectLst/>
                        </a:rPr>
                      </a:br>
                      <a:r>
                        <a:rPr lang="es-CO" sz="500" u="none" strike="noStrike">
                          <a:effectLst/>
                        </a:rPr>
                        <a:t>Este indicador se crea a partir de junio/2017.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78,00%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93,00%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 dirty="0">
                          <a:effectLst/>
                        </a:rPr>
                        <a:t> </a:t>
                      </a:r>
                      <a:endParaRPr lang="es-CO" sz="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6" name="Conector recto 5"/>
          <p:cNvCxnSpPr/>
          <p:nvPr/>
        </p:nvCxnSpPr>
        <p:spPr>
          <a:xfrm flipH="1">
            <a:off x="15879763" y="-12477750"/>
            <a:ext cx="0" cy="31962725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-4002088" y="-12625388"/>
          <a:ext cx="10245723" cy="896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115"/>
                <a:gridCol w="921447"/>
                <a:gridCol w="1121762"/>
                <a:gridCol w="356115"/>
                <a:gridCol w="451079"/>
                <a:gridCol w="468885"/>
                <a:gridCol w="1056475"/>
                <a:gridCol w="356115"/>
                <a:gridCol w="356115"/>
                <a:gridCol w="397662"/>
                <a:gridCol w="480755"/>
                <a:gridCol w="480755"/>
                <a:gridCol w="480755"/>
                <a:gridCol w="480755"/>
                <a:gridCol w="480755"/>
                <a:gridCol w="557913"/>
                <a:gridCol w="480755"/>
                <a:gridCol w="480755"/>
                <a:gridCol w="480755"/>
              </a:tblGrid>
              <a:tr h="1513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No.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NOMBRE DEL INDICADOR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PROCESO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META</a:t>
                      </a:r>
                      <a:endParaRPr lang="es-CO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ESTADO</a:t>
                      </a:r>
                      <a:endParaRPr lang="es-CO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FRECUENCIA DE MEDICIÓN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RESPONSABLE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ene-17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feb-17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mar-17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abr-17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may-17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jun-17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jul-17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ago-17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sep-17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400" u="none" strike="noStrike">
                          <a:effectLst/>
                        </a:rPr>
                        <a:t>oct-17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nov-17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400" u="none" strike="noStrike">
                          <a:effectLst/>
                        </a:rPr>
                        <a:t>dic-17</a:t>
                      </a:r>
                      <a:endParaRPr lang="es-CO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70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57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sng" strike="noStrike">
                          <a:effectLst/>
                          <a:hlinkClick r:id="rId2" action="ppaction://hlinkfile"/>
                        </a:rPr>
                        <a:t>Cumplimiento del Programa Anual de auditoria de gestión de la vigencia. </a:t>
                      </a:r>
                      <a:endParaRPr lang="es-CO" sz="5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Evaluación y Mejoramiento Continuo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90%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Nivel Satisfactorio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Trimestral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Jefe Oficina de Control Interno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33,00%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54,00%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72,00%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64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58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sng" strike="noStrike">
                          <a:effectLst/>
                          <a:hlinkClick r:id="rId2" action="ppaction://hlinkfile"/>
                        </a:rPr>
                        <a:t>Verificar la formulación de los planes  de mejoramiento.</a:t>
                      </a:r>
                      <a:endParaRPr lang="es-CO" sz="5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Evaluación y Mejoramiento Continuo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95%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Nivel Satisfactorio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Trimestral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Jefe Oficina de Control Interno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N/A*</a:t>
                      </a:r>
                      <a:br>
                        <a:rPr lang="es-CO" sz="500" u="none" strike="noStrike">
                          <a:effectLst/>
                        </a:rPr>
                      </a:br>
                      <a:r>
                        <a:rPr lang="es-CO" sz="500" u="none" strike="noStrike">
                          <a:effectLst/>
                        </a:rPr>
                        <a:t>Este indicador se crea a partir de junio/2017.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78,00%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93,00%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N/A</a:t>
                      </a:r>
                      <a:endParaRPr lang="es-CO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 dirty="0">
                          <a:effectLst/>
                        </a:rPr>
                        <a:t> </a:t>
                      </a:r>
                      <a:endParaRPr lang="es-CO" sz="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8" name="Conector recto 7"/>
          <p:cNvCxnSpPr/>
          <p:nvPr/>
        </p:nvCxnSpPr>
        <p:spPr>
          <a:xfrm flipH="1">
            <a:off x="15879763" y="-12477750"/>
            <a:ext cx="0" cy="31962725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79327"/>
              </p:ext>
            </p:extLst>
          </p:nvPr>
        </p:nvGraphicFramePr>
        <p:xfrm>
          <a:off x="200545" y="1985544"/>
          <a:ext cx="11235390" cy="269333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8526"/>
                <a:gridCol w="1134685"/>
                <a:gridCol w="438526"/>
                <a:gridCol w="804050"/>
                <a:gridCol w="629393"/>
                <a:gridCol w="1000376"/>
                <a:gridCol w="438526"/>
                <a:gridCol w="438526"/>
                <a:gridCol w="521387"/>
                <a:gridCol w="560309"/>
                <a:gridCol w="592009"/>
                <a:gridCol w="592009"/>
                <a:gridCol w="592009"/>
                <a:gridCol w="592009"/>
                <a:gridCol w="687023"/>
                <a:gridCol w="592009"/>
                <a:gridCol w="592009"/>
                <a:gridCol w="592009"/>
              </a:tblGrid>
              <a:tr h="5771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No.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NOMBRE DEL INDICADOR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META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ESTADO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FRECUENCIA DE MEDICIÓN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RESPONSABLE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ene-17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feb-17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mar-17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abr-17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may-17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jun-17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jul-17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ago-17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sep-17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effectLst/>
                        </a:rPr>
                        <a:t>oct-17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nov-17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dic-17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7695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57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Cumplimiento del Programa Anual de auditoria de gestión de la vigencia. 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Trimestral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Jefe Oficina de Control Interno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33,00%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54,00%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72,00%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3466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58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Verificar la formulación de los planes  de mejoramiento.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95%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Trimestral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Jefe Oficina de Control Interno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N/A*</a:t>
                      </a:r>
                      <a:br>
                        <a:rPr lang="es-CO" sz="1000" u="none" strike="noStrike">
                          <a:effectLst/>
                        </a:rPr>
                      </a:br>
                      <a:r>
                        <a:rPr lang="es-CO" sz="1000" u="none" strike="noStrike">
                          <a:effectLst/>
                        </a:rPr>
                        <a:t>Este indicador se crea a partir de junio/2017.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78,00%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93,00%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10" name="Conector recto 9"/>
          <p:cNvCxnSpPr/>
          <p:nvPr/>
        </p:nvCxnSpPr>
        <p:spPr>
          <a:xfrm flipH="1">
            <a:off x="20697825" y="3700463"/>
            <a:ext cx="0" cy="31962725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131095" y="-81029"/>
            <a:ext cx="7589217" cy="132343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GENERACIÓN DE CONOCIMIENTO E INVESTIGACIÓN </a:t>
            </a:r>
            <a:endParaRPr lang="es-CO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920908"/>
              </p:ext>
            </p:extLst>
          </p:nvPr>
        </p:nvGraphicFramePr>
        <p:xfrm>
          <a:off x="200545" y="1481559"/>
          <a:ext cx="11258396" cy="38775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9423"/>
                <a:gridCol w="1137007"/>
                <a:gridCol w="439423"/>
                <a:gridCol w="677273"/>
                <a:gridCol w="752354"/>
                <a:gridCol w="798653"/>
                <a:gridCol w="555585"/>
                <a:gridCol w="555585"/>
                <a:gridCol w="468887"/>
                <a:gridCol w="593222"/>
                <a:gridCol w="593222"/>
                <a:gridCol w="593222"/>
                <a:gridCol w="593222"/>
                <a:gridCol w="593222"/>
                <a:gridCol w="688430"/>
                <a:gridCol w="593222"/>
                <a:gridCol w="593222"/>
                <a:gridCol w="593222"/>
              </a:tblGrid>
              <a:tr h="5357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No.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NOMBRE DEL INDICADOR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META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ESTADO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FRECUENCIA DE MEDICIÓN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RESPONSABLE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ene-17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feb-17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abr-17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may-17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jun-17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jul-17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ago-17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sep-17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oct-17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nov-17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dic-17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357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Boletines predicción climática elaborados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Mensual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Profesional Especializado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100,00%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59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11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Boletines del clima elaborados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Mensual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Profesional Especializado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100,00%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413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12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Certificaciones climáticas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Trimestral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Profesional Especializado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N/A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98,00%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052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13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Publicación de Proyeccion-CPT 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Mensual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Profesional Especializado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100,00%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1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100152" y="0"/>
            <a:ext cx="9437387" cy="147732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s-CO" sz="3000" dirty="0" smtClean="0"/>
              <a:t>GENERACIÓN DE DATOS E INFORMACIÓN HIDROMETEOROLÓGICA Y AMBIENTAL PARA LA TOMA DE DECISIONES</a:t>
            </a:r>
            <a:endParaRPr lang="es-CO" sz="30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207410"/>
              </p:ext>
            </p:extLst>
          </p:nvPr>
        </p:nvGraphicFramePr>
        <p:xfrm>
          <a:off x="283541" y="1659513"/>
          <a:ext cx="11267997" cy="30672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9798"/>
                <a:gridCol w="1137977"/>
                <a:gridCol w="439798"/>
                <a:gridCol w="743028"/>
                <a:gridCol w="706056"/>
                <a:gridCol w="991796"/>
                <a:gridCol w="439798"/>
                <a:gridCol w="439798"/>
                <a:gridCol w="491108"/>
                <a:gridCol w="593728"/>
                <a:gridCol w="593728"/>
                <a:gridCol w="593728"/>
                <a:gridCol w="593728"/>
                <a:gridCol w="593728"/>
                <a:gridCol w="689016"/>
                <a:gridCol w="593728"/>
                <a:gridCol w="593728"/>
                <a:gridCol w="593728"/>
              </a:tblGrid>
              <a:tr h="8763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No.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NOMBRE DEL INDICADOR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META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ESTADO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FRECUENCIA DE MEDICIÓN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RESPONSABLE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ene-17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feb-17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abr-17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may-17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jun-17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jul-17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ago-17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sep-17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oct-17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nov-17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dic-17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954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8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Número de meses faltantes de información Hidrometeorológica por estación 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Semestral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 Planeación Operativa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0954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 smtClean="0">
                          <a:effectLst/>
                        </a:rPr>
                        <a:t>9*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Número de meses faltantes de información Hidrometeorológica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Anual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 Planeación Operativa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N/A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N/A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85429" y="4953966"/>
            <a:ext cx="6324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*Indicador No 9 tiene su medición en el mes de diciembre 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1573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0" y="-97972"/>
            <a:ext cx="9522189" cy="132343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GESTIÓN DE CONTROL DISCIPLINARIO INTERNO</a:t>
            </a:r>
            <a:endParaRPr lang="es-CO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965119"/>
              </p:ext>
            </p:extLst>
          </p:nvPr>
        </p:nvGraphicFramePr>
        <p:xfrm>
          <a:off x="200543" y="1985402"/>
          <a:ext cx="11084772" cy="363989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2647"/>
                <a:gridCol w="1119473"/>
                <a:gridCol w="432647"/>
                <a:gridCol w="662062"/>
                <a:gridCol w="666052"/>
                <a:gridCol w="1073077"/>
                <a:gridCol w="432647"/>
                <a:gridCol w="432647"/>
                <a:gridCol w="483123"/>
                <a:gridCol w="584073"/>
                <a:gridCol w="584073"/>
                <a:gridCol w="584073"/>
                <a:gridCol w="584073"/>
                <a:gridCol w="584073"/>
                <a:gridCol w="677813"/>
                <a:gridCol w="584073"/>
                <a:gridCol w="584073"/>
                <a:gridCol w="584073"/>
              </a:tblGrid>
              <a:tr h="6618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No.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NOMBRE DEL INDICADOR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META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ESTADO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FRECUENCIA DE MEDICIÓN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RESPONSABLE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ene-17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feb-17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abr-17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may-17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jun-17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jul-17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ago-17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sep-17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oct-17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nov-17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dic-17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992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43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Gestión del proceso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80%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Anual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 Grupo de Control Disciplinario Interno - Secretaría General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N/A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992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44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Capacitaciones y directrices realizadas 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Semestral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Coordinador Grupo de Control Disciplinario Interno - Secretaría General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100,00%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992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45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Sanciones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Anual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 Grupo de Control Disciplinario Interno - Secretaría General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N/A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85429" y="5717895"/>
            <a:ext cx="6324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*Indicadores No 43 y 45 tiene su medición en el mes de diciembre 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7759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0" y="-97972"/>
            <a:ext cx="9302270" cy="132343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GESTIÓN DE COOPERACIÓN Y ASUNTOS INTERNACIONALES</a:t>
            </a:r>
            <a:endParaRPr lang="es-CO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10097"/>
              </p:ext>
            </p:extLst>
          </p:nvPr>
        </p:nvGraphicFramePr>
        <p:xfrm>
          <a:off x="422434" y="2017105"/>
          <a:ext cx="10886031" cy="26011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4890"/>
                <a:gridCol w="1099402"/>
                <a:gridCol w="424890"/>
                <a:gridCol w="685042"/>
                <a:gridCol w="722181"/>
                <a:gridCol w="950917"/>
                <a:gridCol w="424890"/>
                <a:gridCol w="424890"/>
                <a:gridCol w="474461"/>
                <a:gridCol w="573601"/>
                <a:gridCol w="573601"/>
                <a:gridCol w="573601"/>
                <a:gridCol w="573601"/>
                <a:gridCol w="573601"/>
                <a:gridCol w="665660"/>
                <a:gridCol w="573601"/>
                <a:gridCol w="573601"/>
                <a:gridCol w="573601"/>
              </a:tblGrid>
              <a:tr h="86706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No.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NOMBRE DEL INDICADOR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META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ESTADO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FRECUENCIA DE MEDICIÓN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RESPONSABLE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ene-17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feb-17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abr-17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may-17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jun-17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jul-17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ago-17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sep-17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oct-17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nov-17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dic-17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86706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6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Coordinación de la cooperación internacional del IDEAM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Anual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Asesora Cooperación y Asuntos Internacionales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86706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 dirty="0">
                          <a:effectLst/>
                          <a:hlinkClick r:id="rId2" action="ppaction://hlinkfile"/>
                        </a:rPr>
                        <a:t>Coordinación de los asuntos internacionales del IDEAM</a:t>
                      </a:r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Anual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Asesora Cooperación y Asuntos Internacionales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51647" y="4699323"/>
            <a:ext cx="6324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*Indicadores No 6 y 7 tiene su medición en el mes de diciembre 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8356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200545" y="92596"/>
            <a:ext cx="6643869" cy="7078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GESTIÓN DE LA PLANEACIÓN</a:t>
            </a:r>
            <a:endParaRPr lang="es-CO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762013"/>
              </p:ext>
            </p:extLst>
          </p:nvPr>
        </p:nvGraphicFramePr>
        <p:xfrm>
          <a:off x="376138" y="1699179"/>
          <a:ext cx="10862878" cy="245613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3986"/>
                <a:gridCol w="993952"/>
                <a:gridCol w="393539"/>
                <a:gridCol w="937550"/>
                <a:gridCol w="787078"/>
                <a:gridCol w="891251"/>
                <a:gridCol w="439838"/>
                <a:gridCol w="428263"/>
                <a:gridCol w="532435"/>
                <a:gridCol w="439838"/>
                <a:gridCol w="496617"/>
                <a:gridCol w="572381"/>
                <a:gridCol w="572381"/>
                <a:gridCol w="572381"/>
                <a:gridCol w="664245"/>
                <a:gridCol w="572381"/>
                <a:gridCol w="572381"/>
                <a:gridCol w="572381"/>
              </a:tblGrid>
              <a:tr h="11164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No.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NOMBRE DEL INDICADOR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META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ESTADO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FRECUENCIA DE MEDICIÓN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RESPONSABLE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ene-17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feb-17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mar-17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abr-17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may-17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jun-17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jul-17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ago-17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sep-17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oct-17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nov-17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dic-17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698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sng" strike="noStrike">
                          <a:effectLst/>
                          <a:hlinkClick r:id="rId2" action="ppaction://hlinkfile"/>
                        </a:rPr>
                        <a:t>Seguimiento Plan Acción Anual</a:t>
                      </a:r>
                      <a:endParaRPr lang="es-CO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100%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Nivel Satisfactorio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Semestral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Jefe Oficina Asesora de Planeación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60,00%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 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698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sng" strike="noStrike">
                          <a:effectLst/>
                          <a:hlinkClick r:id="rId2" action="ppaction://hlinkfile"/>
                        </a:rPr>
                        <a:t>Seguimiento ejecución presupuestal</a:t>
                      </a:r>
                      <a:endParaRPr lang="es-CO" sz="12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100%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Nivel Satisfactorio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Trimestral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Jefe Oficina Asesora de Planeación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100,00%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100,00%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100,00%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N/A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7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136"/>
          <p:cNvSpPr txBox="1"/>
          <p:nvPr/>
        </p:nvSpPr>
        <p:spPr>
          <a:xfrm>
            <a:off x="1453922" y="-97972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METAS PLAN ESTRATEGICO IDEAM 2018</a:t>
            </a:r>
          </a:p>
          <a:p>
            <a:r>
              <a:rPr lang="es-CO" sz="2400" b="1" dirty="0">
                <a:solidFill>
                  <a:schemeClr val="bg1"/>
                </a:solidFill>
              </a:rPr>
              <a:t>PLAN  CUATRIENAL 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163579" y="25139"/>
            <a:ext cx="7936458" cy="7078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GESTIÓN DE LAS COMUNICACIONES</a:t>
            </a:r>
            <a:endParaRPr lang="es-CO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183990"/>
              </p:ext>
            </p:extLst>
          </p:nvPr>
        </p:nvGraphicFramePr>
        <p:xfrm>
          <a:off x="325624" y="1571026"/>
          <a:ext cx="11094376" cy="298939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3022"/>
                <a:gridCol w="1120443"/>
                <a:gridCol w="433022"/>
                <a:gridCol w="720456"/>
                <a:gridCol w="601883"/>
                <a:gridCol w="1080933"/>
                <a:gridCol w="433022"/>
                <a:gridCol w="433022"/>
                <a:gridCol w="483541"/>
                <a:gridCol w="584579"/>
                <a:gridCol w="584579"/>
                <a:gridCol w="584579"/>
                <a:gridCol w="584579"/>
                <a:gridCol w="584579"/>
                <a:gridCol w="678400"/>
                <a:gridCol w="584579"/>
                <a:gridCol w="584579"/>
                <a:gridCol w="584579"/>
              </a:tblGrid>
              <a:tr h="7971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No.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NOMBRE DEL INDICADOR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META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ESTADO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FRECUENCIA DE MEDICIÓN</a:t>
                      </a:r>
                      <a:endParaRPr lang="es-CO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RESPONSABLE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ene-17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feb-17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abr-17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may-17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jun-17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jul-17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ago-17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sep-17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oct-17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nov-17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dic-17</a:t>
                      </a:r>
                      <a:endParaRPr lang="es-CO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97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Plan Institucional de Posicionamiento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Mensual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 Grupo de Comunicaciones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4,67%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7,52%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2,48%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2,83%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2,31%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2,26%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1,61%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3,50%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2,20%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1,50%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7971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Videos de pronóstico diario del tiempo producido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Mensual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Coordinador Grupo de Comunicaciones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100,00%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100,00%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7971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5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sng" strike="noStrike">
                          <a:effectLst/>
                          <a:hlinkClick r:id="rId2" action="ppaction://hlinkfile"/>
                        </a:rPr>
                        <a:t>Eventos de rendición de cuentas realizados</a:t>
                      </a:r>
                      <a:endParaRPr lang="es-CO" sz="10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Nivel Satisfactorio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Anual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Coordinador Grupo de Comunicaciones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N/A</a:t>
                      </a:r>
                      <a:endParaRPr lang="es-C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100,00%</a:t>
                      </a:r>
                      <a:endParaRPr lang="es-CO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7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5495</TotalTime>
  <Words>1970</Words>
  <Application>Microsoft Office PowerPoint</Application>
  <PresentationFormat>Personalizado</PresentationFormat>
  <Paragraphs>1116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Custom Design</vt:lpstr>
      <vt:lpstr>1_Custom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IDEAM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RENDICION DE CUENTAS</dc:title>
  <dc:subject>CUENTAS A CIUDADANIA</dc:subject>
  <dc:creator>JLOBO</dc:creator>
  <cp:lastModifiedBy>Amed Fernando Vergara Samur</cp:lastModifiedBy>
  <cp:revision>1385</cp:revision>
  <cp:lastPrinted>2017-09-12T15:44:17Z</cp:lastPrinted>
  <dcterms:created xsi:type="dcterms:W3CDTF">2015-05-27T16:00:17Z</dcterms:created>
  <dcterms:modified xsi:type="dcterms:W3CDTF">2017-12-12T21:46:10Z</dcterms:modified>
</cp:coreProperties>
</file>